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0"/>
  </p:notesMasterIdLst>
  <p:handoutMasterIdLst>
    <p:handoutMasterId r:id="rId21"/>
  </p:handoutMasterIdLst>
  <p:sldIdLst>
    <p:sldId id="277" r:id="rId2"/>
    <p:sldId id="331" r:id="rId3"/>
    <p:sldId id="258" r:id="rId4"/>
    <p:sldId id="332" r:id="rId5"/>
    <p:sldId id="333" r:id="rId6"/>
    <p:sldId id="334" r:id="rId7"/>
    <p:sldId id="351" r:id="rId8"/>
    <p:sldId id="352" r:id="rId9"/>
    <p:sldId id="359" r:id="rId10"/>
    <p:sldId id="360" r:id="rId11"/>
    <p:sldId id="361" r:id="rId12"/>
    <p:sldId id="362" r:id="rId13"/>
    <p:sldId id="353" r:id="rId14"/>
    <p:sldId id="358" r:id="rId15"/>
    <p:sldId id="354" r:id="rId16"/>
    <p:sldId id="339" r:id="rId17"/>
    <p:sldId id="363" r:id="rId18"/>
    <p:sldId id="348" r:id="rId1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73" d="100"/>
          <a:sy n="73" d="100"/>
        </p:scale>
        <p:origin x="1332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8226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4181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s://web-b-ebscohost-com.ezproxy.uwtsd.ac.uk/ehost/ebookviewer/ebook/bmxlYmtfXzg3NzM0X19BTg2?sid=2327383a-5654-4205-9324-0a82e27ed6e0@pdc-v-sessmgr02&amp;vid=5&amp;format=EB&amp;rid=7&amp;data=02%7C01%7C%7C0cf347c17bdf460b982408d80eb2b943%7C4e0f11f9046e45059cb8db2152311e21%7C0%7C0%7C637275508054871237&amp;sdata=RW5OLH1ACg2AXgx8xjXOP5AgAFlL2PRkkZNy4KD2/9c=&amp;reserved=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Module Code:</a:t>
            </a:r>
            <a:r>
              <a:rPr lang="de-DE" b="1" dirty="0"/>
              <a:t>ACCA6022 </a:t>
            </a:r>
            <a:br>
              <a:rPr lang="de-DE" dirty="0"/>
            </a:b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323528" y="2133600"/>
            <a:ext cx="8568952" cy="3671664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Module </a:t>
            </a:r>
            <a:r>
              <a:rPr lang="en-GB" altLang="en-US" dirty="0" err="1">
                <a:solidFill>
                  <a:schemeClr val="tx1"/>
                </a:solidFill>
              </a:rPr>
              <a:t>Name:Switching</a:t>
            </a:r>
            <a:r>
              <a:rPr lang="en-GB" altLang="en-US" dirty="0">
                <a:solidFill>
                  <a:schemeClr val="tx1"/>
                </a:solidFill>
              </a:rPr>
              <a:t>, Routing and Wireless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Lesson 5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algn="l">
              <a:spcBef>
                <a:spcPts val="300"/>
              </a:spcBef>
              <a:spcAft>
                <a:spcPts val="0"/>
              </a:spcAft>
              <a:tabLst>
                <a:tab pos="2637155" algn="ctr"/>
                <a:tab pos="5274310" algn="r"/>
              </a:tabLst>
            </a:pPr>
            <a:r>
              <a:rPr lang="en-GB" altLang="en-US" dirty="0">
                <a:solidFill>
                  <a:schemeClr val="tx1"/>
                </a:solidFill>
              </a:rPr>
              <a:t>Title: Dynamic routing (OSPF)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dirty="0"/>
              <a:t>IGP Protocol</a:t>
            </a:r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OSPF Routing Protocol</a:t>
            </a:r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Applications of OSPF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Advantages of OSPF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Practical tasks on OSPF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 dirty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541338"/>
          </a:xfrm>
        </p:spPr>
        <p:txBody>
          <a:bodyPr/>
          <a:lstStyle/>
          <a:p>
            <a:pPr eaLnBrk="1" hangingPunct="1"/>
            <a:r>
              <a:rPr lang="en-GB" altLang="en-US" dirty="0"/>
              <a:t>IGP Protocol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57200" y="764704"/>
            <a:ext cx="8229600" cy="4751859"/>
          </a:xfrm>
        </p:spPr>
        <p:txBody>
          <a:bodyPr/>
          <a:lstStyle/>
          <a:p>
            <a:pPr eaLnBrk="1" hangingPunct="1">
              <a:buNone/>
            </a:pPr>
            <a:r>
              <a:rPr lang="en-GB" altLang="en-US" sz="2000" b="1" dirty="0"/>
              <a:t>An interior gateway protocol (IGP) </a:t>
            </a:r>
            <a:r>
              <a:rPr lang="en-GB" altLang="en-US" sz="2000" dirty="0"/>
              <a:t>is a routing protocol that is used to exchange routing information within an autonomous system (AS). </a:t>
            </a:r>
          </a:p>
          <a:p>
            <a:pPr eaLnBrk="1" hangingPunct="1">
              <a:buNone/>
            </a:pPr>
            <a:r>
              <a:rPr lang="en-GB" altLang="en-US" sz="2000" dirty="0"/>
              <a:t>There are two types of IGP: distance vector routing and link state routing.</a:t>
            </a:r>
          </a:p>
          <a:p>
            <a:pPr eaLnBrk="1" hangingPunct="1">
              <a:buNone/>
            </a:pPr>
            <a:r>
              <a:rPr lang="en-GB" altLang="en-US" sz="2000" b="1" dirty="0"/>
              <a:t>Distance vector Routing:</a:t>
            </a:r>
          </a:p>
          <a:p>
            <a:pPr eaLnBrk="1" hangingPunct="1">
              <a:buNone/>
            </a:pPr>
            <a:r>
              <a:rPr lang="en-GB" altLang="en-US" sz="2000" dirty="0"/>
              <a:t>A distance-vector routing protocol in data networks determines the best route for data packets based on distance. Distance-vector routing protocols measure the distance by the number of routers a packet has to pass, one router counts as one hop. Example RIP.</a:t>
            </a:r>
          </a:p>
          <a:p>
            <a:pPr eaLnBrk="1" hangingPunct="1">
              <a:buNone/>
            </a:pPr>
            <a:r>
              <a:rPr lang="en-GB" altLang="en-US" sz="2000" b="1" dirty="0"/>
              <a:t>Link state Routing:</a:t>
            </a:r>
          </a:p>
          <a:p>
            <a:pPr eaLnBrk="1" hangingPunct="1">
              <a:buNone/>
            </a:pPr>
            <a:r>
              <a:rPr lang="en-GB" altLang="en-US" sz="2000" dirty="0"/>
              <a:t>The basic concept of link-state routing is that every node constructs a map of the connectivity to the network, in the form of a graph, showing which nodes are connected to which other nodes. Each node then independently calculates the next best logical path from it to every possible destination in the </a:t>
            </a:r>
            <a:r>
              <a:rPr lang="en-GB" altLang="en-US" sz="2000" dirty="0" err="1"/>
              <a:t>network.Example</a:t>
            </a:r>
            <a:r>
              <a:rPr lang="en-GB" altLang="en-US" sz="2000" dirty="0"/>
              <a:t> OSPF.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sz="3600" b="1" dirty="0"/>
              <a:t>OSPF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680520"/>
          </a:xfrm>
        </p:spPr>
        <p:txBody>
          <a:bodyPr/>
          <a:lstStyle/>
          <a:p>
            <a:pPr marL="0" indent="0" algn="just">
              <a:buNone/>
            </a:pPr>
            <a:r>
              <a:rPr lang="en-GB" sz="2000" dirty="0"/>
              <a:t>The OSPF (Open Shortest Path First) protocol is one of a family of IP Routing protocols, and is an Interior Gateway Protocol (IGP) for the Internet, used to distribute IP routing information throughout a single Autonomous System (AS) in an IP network.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r>
              <a:rPr lang="en-GB" sz="2000" dirty="0"/>
              <a:t>The OSPF protocol is a link-state routing protocol, which means that the routers exchange topology information with their nearest </a:t>
            </a:r>
            <a:r>
              <a:rPr lang="en-GB" sz="2000" dirty="0" err="1"/>
              <a:t>neighbors</a:t>
            </a:r>
            <a:r>
              <a:rPr lang="en-GB" sz="2000" dirty="0"/>
              <a:t>. The topology information is flooded throughout the AS, so that every router within the AS has a complete picture of the topology of the AS. This picture is then used to calculate end-to-end paths through the AS, normally using a variant of the Dijkstra algorithm. Therefore, in a link-state routing protocol, the next hop address to which data is forwarded is determined by choosing the best end-to-end path to the eventual destination.</a:t>
            </a:r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3428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is the difference between OSPF and EIGRP?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r>
              <a:rPr lang="en-GB" dirty="0"/>
              <a:t>Key Differences Between EIGRP and OSPF. EIGRP is an advanced distance vector routing protocol which uses incremental and triggered updates. On the other hand, OSPF is a link-state routing protocol which resembles a map where the complete information about all the routes within that area is maintained.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99619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OSPF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DAEFD4C6-EF83-4214-8C67-A409C910B8D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695825"/>
            <a:ext cx="8507288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no limitation on the hop count.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intelligent use of Variable Length Subnet Masks (VLSM) is very useful in IP address allocation.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IP multicasting to send link-state updates.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better convergence than RIP.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allowing better load balancing.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allowing a logical definition of networks where routers can be divided into areas </a:t>
            </a:r>
          </a:p>
        </p:txBody>
      </p:sp>
    </p:spTree>
    <p:extLst>
      <p:ext uri="{BB962C8B-B14F-4D97-AF65-F5344CB8AC3E}">
        <p14:creationId xmlns:p14="http://schemas.microsoft.com/office/powerpoint/2010/main" val="31717548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ABC18-E50B-4DCD-8109-EA24059C3F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difference between RIP and OSPF?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2B45AB-7505-4A93-8202-5DDD3087C4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main difference between OSPF and RIP is that RIP only keeps track of the closest router for each destination address, while OSPF keeps track of a complete topological database of all connections in the local network.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52511-3327-44C0-AC76-15AFCE9E76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7589C7-7E39-49C9-A302-473E227929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53278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79F48-07D7-452A-B8BD-44ABE5FFBB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EIGRP is faster than OSPF?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7E2E7-DD30-41FF-AA5C-6C52DA968C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network convergence time is faster than OSPF networks, because EIGRP network can learn the topology information and updates more rapidly. As a result, data packets in EIGRP network reach faster to the destination compared to OSPF network. The packet loss in the EIGRP network is less than in OSPF network.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AA90E2-1957-4F96-B415-C4E370D5F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E7F18E-D730-4FDD-87E7-A6B5318C6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745424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2F82A-0A94-456F-A524-EED4D54D78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advantage of OSPF over </a:t>
            </a:r>
            <a:r>
              <a:rPr lang="en-GB" dirty="0" err="1"/>
              <a:t>Eigrp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B43E5-6A99-4670-945F-8167553F8B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scalability of the OSPF is higher than EIGRP because EIGRP is complicated and vendor-specific and incapable of migrating from one vendor to the other. Conversely, OSPF is an open standard and simple protocol through which the network can be scaled easily.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CB08B0-4441-446E-A9C6-15E3CF3023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BA42E4-D5A9-4747-B4BF-39DC8B247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7189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E1C9E-200E-4D4F-BE15-D086EDB04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Wildcard mask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D5341-F086-4ED1-AF2B-54B49933B1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wildcard mask is a mask of bits that indicates which parts of an IP address are available for examination. In the Cisco IOS, they are used in several places, for example: To indicate the size of a network or subnet for some routing protocols, such as OSPF.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423750-4302-47A1-8CE7-BEB74D4AC3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210469-6356-4A20-AAE5-694E533DF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41767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C2E66-322D-4CC3-B069-55B84C3F6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What is difference between subnet mask and wildcard mask?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D3C4F-FAAF-44C4-B795-3120FF68FA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However, a wildcard mask and a subnet mask differ in the way they match binary 1s and 0s. Unlike with a subnet mask, in which binary 1 is equal to a match, and binary 0 is not a match, with a wildcard mask, the reverse is true. Wildcard mask bit 0: Match the corresponding bit value in the address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A70D74-382B-45C3-B323-978DDB541D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83D645-8778-472D-8B19-1B7D72B9F5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72053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7C670-1C51-4963-AD8F-0F09D71BB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dirty="0"/>
              <a:t>How do I find my wildcard mask?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34808-1DD4-475E-B121-B43037D7DD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r>
              <a:rPr lang="en-GB" dirty="0"/>
              <a:t>To determine the wildcard mask in seconds, just invert the subnet mask, and that gives you the wildcard mask. The subnet mask on the interfaces was /28, or 1111111 11111111 11111111 11110000. Just change those zeroes to ones and ones to zeroes, and you have 00000000 00000000 00000000 00001111, your wildcard mask.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73AFD5-23F2-443B-9B96-4B03EB684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B6D473-BEDB-4F9D-A0CE-8ED0A76F08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66521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E0141-20DD-401F-B5D4-FC2666A38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686800" cy="1417638"/>
          </a:xfrm>
        </p:spPr>
        <p:txBody>
          <a:bodyPr/>
          <a:lstStyle/>
          <a:p>
            <a:r>
              <a:rPr lang="en-GB" sz="2800" dirty="0"/>
              <a:t>Configuring OSPF requires the following steps: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73B4C-FB7D-4F38-8899-11F1EF0727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052736"/>
            <a:ext cx="8579296" cy="4464497"/>
          </a:xfrm>
        </p:spPr>
        <p:txBody>
          <a:bodyPr/>
          <a:lstStyle/>
          <a:p>
            <a:r>
              <a:rPr lang="en-GB" sz="2000" dirty="0"/>
              <a:t>Step 1 Enable the OSPF routing process, which places you in router configuration mode via the </a:t>
            </a:r>
            <a:r>
              <a:rPr lang="en-GB" sz="2000" dirty="0" err="1"/>
              <a:t>Router#router</a:t>
            </a:r>
            <a:r>
              <a:rPr lang="en-GB" sz="2000" dirty="0"/>
              <a:t> </a:t>
            </a:r>
            <a:r>
              <a:rPr lang="en-GB" sz="2000" dirty="0" err="1"/>
              <a:t>ospf</a:t>
            </a:r>
            <a:r>
              <a:rPr lang="en-GB" sz="2000" dirty="0"/>
              <a:t> 1 command.</a:t>
            </a:r>
          </a:p>
          <a:p>
            <a:r>
              <a:rPr lang="en-GB" sz="2000" dirty="0"/>
              <a:t>The number “1” is a process ID and you can choose any number you like. It doesn’t matter and if you want you can use a different number on each router.</a:t>
            </a:r>
          </a:p>
          <a:p>
            <a:r>
              <a:rPr lang="en-GB" sz="2000" dirty="0"/>
              <a:t>Where The first command, router </a:t>
            </a:r>
            <a:r>
              <a:rPr lang="en-GB" sz="2000" dirty="0" err="1"/>
              <a:t>eigrp</a:t>
            </a:r>
            <a:r>
              <a:rPr lang="en-GB" sz="2000" dirty="0"/>
              <a:t> ASN_NUMBER, enables EIGRP on a router. ASN_NUMBER represents an autonomous system number and has to be the same on all routers running EIGRP, otherwise routers won’t become </a:t>
            </a:r>
            <a:r>
              <a:rPr lang="en-GB" sz="2000" dirty="0" err="1"/>
              <a:t>neighbors</a:t>
            </a:r>
            <a:r>
              <a:rPr lang="en-GB" sz="2000" dirty="0"/>
              <a:t>. </a:t>
            </a:r>
          </a:p>
          <a:p>
            <a:r>
              <a:rPr lang="en-GB" sz="2000" dirty="0"/>
              <a:t>Step 2 Specify those networks that should be advertised using OSPF via the Router(config-router)#[network][Wild card mask][area 0]</a:t>
            </a:r>
          </a:p>
          <a:p>
            <a:r>
              <a:rPr lang="en-GB" sz="2000" dirty="0"/>
              <a:t>OSPF is a link state protocol, the way OSPF handles inter-area traffic leaves it prone to routing loops. This is why OSPF must connect back to area 0 – to avoid routing loops.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DF6967-7DEE-4FDD-8307-09E2240BF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636622-5627-4CF8-840F-CBC3F49BE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72126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626D5-BC3E-4E98-8D26-17AA30C8A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Commands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1900CE-7811-4B32-A45B-7338305EFD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400" dirty="0"/>
              <a:t>Router&gt;enable</a:t>
            </a:r>
          </a:p>
          <a:p>
            <a:r>
              <a:rPr lang="en-GB" sz="1400" dirty="0"/>
              <a:t>Router#</a:t>
            </a:r>
          </a:p>
          <a:p>
            <a:r>
              <a:rPr lang="en-GB" sz="1400" dirty="0" err="1"/>
              <a:t>Router#configure</a:t>
            </a:r>
            <a:r>
              <a:rPr lang="en-GB" sz="1400" dirty="0"/>
              <a:t> terminal</a:t>
            </a:r>
          </a:p>
          <a:p>
            <a:r>
              <a:rPr lang="en-GB" sz="1400" dirty="0"/>
              <a:t>Router(config)#interface FastEthernet0/0</a:t>
            </a:r>
          </a:p>
          <a:p>
            <a:r>
              <a:rPr lang="en-GB" sz="1400" dirty="0"/>
              <a:t>Router(config-if)# </a:t>
            </a:r>
            <a:r>
              <a:rPr lang="en-GB" sz="1400" dirty="0" err="1"/>
              <a:t>ip</a:t>
            </a:r>
            <a:r>
              <a:rPr lang="en-GB" sz="1400" dirty="0"/>
              <a:t> address 192.168.12.2  255.255.255.0</a:t>
            </a:r>
          </a:p>
          <a:p>
            <a:r>
              <a:rPr lang="en-GB" sz="1400" dirty="0"/>
              <a:t>Router(config-if)# no shutdown</a:t>
            </a:r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Router&gt;enable</a:t>
            </a:r>
          </a:p>
          <a:p>
            <a:r>
              <a:rPr lang="en-GB" sz="1400" dirty="0"/>
              <a:t>Router#</a:t>
            </a:r>
          </a:p>
          <a:p>
            <a:r>
              <a:rPr lang="en-GB" sz="1400" dirty="0" err="1"/>
              <a:t>Router#configure</a:t>
            </a:r>
            <a:r>
              <a:rPr lang="en-GB" sz="1400" dirty="0"/>
              <a:t> terminal</a:t>
            </a:r>
          </a:p>
          <a:p>
            <a:r>
              <a:rPr lang="en-GB" sz="1400" dirty="0"/>
              <a:t>Router(config)#interface Serial0/0/0</a:t>
            </a:r>
          </a:p>
          <a:p>
            <a:r>
              <a:rPr lang="en-GB" sz="1400" dirty="0"/>
              <a:t>Router(config-if)# </a:t>
            </a:r>
            <a:r>
              <a:rPr lang="en-GB" sz="1400" dirty="0" err="1"/>
              <a:t>ip</a:t>
            </a:r>
            <a:r>
              <a:rPr lang="en-GB" sz="1400" dirty="0"/>
              <a:t> address 192.168.12.2  255.255.255.0</a:t>
            </a:r>
          </a:p>
          <a:p>
            <a:r>
              <a:rPr lang="en-GB" sz="1400" dirty="0"/>
              <a:t>Router(config-if)# no shutdown</a:t>
            </a:r>
          </a:p>
          <a:p>
            <a:endParaRPr lang="en-GB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746395-D576-4812-9848-3F66487CA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E2564D-E499-448D-BEFF-E38266D7D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98993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F9E95-5656-466A-A2BE-847844B82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Example of Commands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D06187-6700-49B0-A584-B783C1FB2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600201"/>
            <a:ext cx="8928992" cy="3917032"/>
          </a:xfrm>
        </p:spPr>
        <p:txBody>
          <a:bodyPr/>
          <a:lstStyle/>
          <a:p>
            <a:r>
              <a:rPr lang="en-GB" sz="2000" dirty="0" err="1">
                <a:effectLst/>
              </a:rPr>
              <a:t>Router#config</a:t>
            </a:r>
            <a:r>
              <a:rPr lang="en-GB" sz="2000" dirty="0">
                <a:effectLst/>
              </a:rPr>
              <a:t> t</a:t>
            </a:r>
          </a:p>
          <a:p>
            <a:r>
              <a:rPr lang="en-GB" sz="2000" dirty="0">
                <a:effectLst/>
              </a:rPr>
              <a:t>Enter configuration commands, one per line. End with CNTL/Z.</a:t>
            </a:r>
          </a:p>
          <a:p>
            <a:r>
              <a:rPr lang="en-GB" sz="2000" dirty="0">
                <a:effectLst/>
              </a:rPr>
              <a:t>Router(config)#router </a:t>
            </a:r>
            <a:r>
              <a:rPr lang="en-GB" sz="2000" dirty="0" err="1">
                <a:effectLst/>
              </a:rPr>
              <a:t>ospf</a:t>
            </a:r>
            <a:r>
              <a:rPr lang="en-GB" sz="2000" dirty="0"/>
              <a:t> 1</a:t>
            </a:r>
            <a:endParaRPr lang="en-GB" sz="2000" dirty="0">
              <a:effectLst/>
            </a:endParaRPr>
          </a:p>
          <a:p>
            <a:r>
              <a:rPr lang="en-GB" sz="2000" dirty="0">
                <a:effectLst/>
              </a:rPr>
              <a:t>Router&gt;enable</a:t>
            </a:r>
          </a:p>
          <a:p>
            <a:r>
              <a:rPr lang="en-GB" sz="2000" dirty="0" err="1">
                <a:effectLst/>
              </a:rPr>
              <a:t>Router#config</a:t>
            </a:r>
            <a:r>
              <a:rPr lang="en-GB" sz="2000" dirty="0">
                <a:effectLst/>
              </a:rPr>
              <a:t> t</a:t>
            </a:r>
          </a:p>
          <a:p>
            <a:r>
              <a:rPr lang="en-GB" sz="2000" dirty="0">
                <a:effectLst/>
              </a:rPr>
              <a:t>Enter configuration commands, one per line.  End with CNTL/Z.</a:t>
            </a:r>
          </a:p>
          <a:p>
            <a:r>
              <a:rPr lang="en-GB" sz="2000" dirty="0">
                <a:effectLst/>
              </a:rPr>
              <a:t>Router(config)#router </a:t>
            </a:r>
            <a:r>
              <a:rPr lang="en-GB" sz="2000" dirty="0" err="1">
                <a:effectLst/>
              </a:rPr>
              <a:t>ospf</a:t>
            </a:r>
            <a:r>
              <a:rPr lang="en-GB" sz="2000" dirty="0">
                <a:effectLst/>
              </a:rPr>
              <a:t> 1</a:t>
            </a:r>
          </a:p>
          <a:p>
            <a:r>
              <a:rPr lang="en-GB" sz="2000" dirty="0">
                <a:effectLst/>
              </a:rPr>
              <a:t>Router(config-router)#network 192.168.30.0 0.0.0.255 area 0</a:t>
            </a:r>
          </a:p>
          <a:p>
            <a:r>
              <a:rPr lang="en-GB" sz="2000" dirty="0">
                <a:effectLst/>
              </a:rPr>
              <a:t>Router(config-router)#network 192.168.50.0 0.0.0.255 area 0</a:t>
            </a:r>
          </a:p>
          <a:p>
            <a:r>
              <a:rPr lang="en-GB" sz="2000" dirty="0">
                <a:effectLst/>
              </a:rPr>
              <a:t>Router(config-router)#network 192.168.40.0 0.0.0.255 area 0</a:t>
            </a:r>
          </a:p>
          <a:p>
            <a:r>
              <a:rPr lang="en-GB" sz="2000" dirty="0">
                <a:effectLst/>
              </a:rPr>
              <a:t>Router(config-router)#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86284-20D2-4979-870D-B87A86D1E3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933A98-47B4-4EA7-8E4D-8DC3D9D35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77128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Task 1 Using OSPF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D98A569-B85E-4BCD-891C-685D249911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196752"/>
            <a:ext cx="8229600" cy="4320480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18344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11293-1BAA-4407-A684-9BCCC35F9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Practical Task 2 Using OSPF</a:t>
            </a: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557B219-EE80-47CC-B70C-A96CCFCDAC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7250" y="1610519"/>
            <a:ext cx="7429500" cy="3895725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407889-1244-4602-9997-4B54D5A191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085002-9BDB-4A8E-9045-5741342B5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36516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Andrew S </a:t>
            </a:r>
            <a:r>
              <a:rPr lang="en-US" sz="2000" dirty="0" err="1"/>
              <a:t>Tanenbaum</a:t>
            </a:r>
            <a:r>
              <a:rPr lang="en-US" sz="2000" dirty="0"/>
              <a:t>, David J. </a:t>
            </a:r>
            <a:r>
              <a:rPr lang="en-US" sz="2000" dirty="0" err="1"/>
              <a:t>Wetherall</a:t>
            </a:r>
            <a:r>
              <a:rPr lang="en-US" sz="2000" dirty="0"/>
              <a:t> ( 2013) Computer Networks, Pearson</a:t>
            </a:r>
          </a:p>
          <a:p>
            <a:r>
              <a:rPr lang="en-US" sz="2000" dirty="0" err="1"/>
              <a:t>Anttalainen</a:t>
            </a:r>
            <a:r>
              <a:rPr lang="en-US" sz="2000" dirty="0"/>
              <a:t>, </a:t>
            </a:r>
            <a:r>
              <a:rPr lang="en-US" sz="2000" dirty="0" err="1"/>
              <a:t>Tarmo</a:t>
            </a:r>
            <a:r>
              <a:rPr lang="en-US" sz="2000" dirty="0"/>
              <a:t>(2003), Introduction to Telecommunications Network Engineering.</a:t>
            </a:r>
          </a:p>
          <a:p>
            <a:r>
              <a:rPr lang="en-US" sz="2000" dirty="0">
                <a:hlinkClick r:id="rId2"/>
              </a:rPr>
              <a:t>https://web-b-ebscohost-com.ezproxy.uwtsd.ac.uk/ehost/ebookviewer/ebook/bmxlYmtfXzg3NzM0X19BTg2?sid=2327383a-5654-4205-9324-0a82e27ed6e0@pdc-v-sessmgr02&amp;vid=5&amp;format=EB&amp;rid=7</a:t>
            </a:r>
            <a:endParaRPr lang="en-US" sz="2000" dirty="0"/>
          </a:p>
          <a:p>
            <a:r>
              <a:rPr lang="en-US" sz="2000" dirty="0"/>
              <a:t>Todd </a:t>
            </a:r>
            <a:r>
              <a:rPr lang="en-US" sz="2000" dirty="0" err="1"/>
              <a:t>Lammle</a:t>
            </a:r>
            <a:r>
              <a:rPr lang="en-US" sz="2000" dirty="0"/>
              <a:t> (2016), CCNA Routing and Switching Complete Study Guide: Exam 100-105, Exam 200-105, Exam 200-125 </a:t>
            </a:r>
            <a:r>
              <a:rPr lang="en-US" sz="2000" dirty="0" err="1"/>
              <a:t>Sybex</a:t>
            </a:r>
            <a:endParaRPr lang="en-US" sz="2000" dirty="0"/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50356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1223</TotalTime>
  <Words>1283</Words>
  <Application>Microsoft Office PowerPoint</Application>
  <PresentationFormat>On-screen Show (4:3)</PresentationFormat>
  <Paragraphs>130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Myriad Pro</vt:lpstr>
      <vt:lpstr>Verdana</vt:lpstr>
      <vt:lpstr>20140311PresentationUWTSDTemplate</vt:lpstr>
      <vt:lpstr>Module Code:ACCA6022  </vt:lpstr>
      <vt:lpstr>Lesson Aims</vt:lpstr>
      <vt:lpstr>IGP Protocol</vt:lpstr>
      <vt:lpstr>OSPF</vt:lpstr>
      <vt:lpstr>What is the difference between OSPF and EIGRP?</vt:lpstr>
      <vt:lpstr>Advantages of OSPF</vt:lpstr>
      <vt:lpstr>What is difference between RIP and OSPF?</vt:lpstr>
      <vt:lpstr>Why EIGRP is faster than OSPF?</vt:lpstr>
      <vt:lpstr>What is the advantage of OSPF over Eigrp?</vt:lpstr>
      <vt:lpstr>Wildcard mask</vt:lpstr>
      <vt:lpstr>What is difference between subnet mask and wildcard mask?</vt:lpstr>
      <vt:lpstr>How do I find my wildcard mask?</vt:lpstr>
      <vt:lpstr>Configuring OSPF requires the following steps:</vt:lpstr>
      <vt:lpstr>Example of Commands</vt:lpstr>
      <vt:lpstr> Example of Commands</vt:lpstr>
      <vt:lpstr>Practical Task 1 Using OSPF</vt:lpstr>
      <vt:lpstr>Practical Task 2 Using OSPF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AMIT NAIK</cp:lastModifiedBy>
  <cp:revision>160</cp:revision>
  <cp:lastPrinted>2018-07-09T15:27:01Z</cp:lastPrinted>
  <dcterms:created xsi:type="dcterms:W3CDTF">2002-10-07T19:43:58Z</dcterms:created>
  <dcterms:modified xsi:type="dcterms:W3CDTF">2023-02-16T17:23:58Z</dcterms:modified>
</cp:coreProperties>
</file>