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0" r:id="rId1"/>
  </p:sldMasterIdLst>
  <p:notesMasterIdLst>
    <p:notesMasterId r:id="rId19"/>
  </p:notesMasterIdLst>
  <p:sldIdLst>
    <p:sldId id="256" r:id="rId2"/>
    <p:sldId id="290" r:id="rId3"/>
    <p:sldId id="307" r:id="rId4"/>
    <p:sldId id="301" r:id="rId5"/>
    <p:sldId id="302" r:id="rId6"/>
    <p:sldId id="311" r:id="rId7"/>
    <p:sldId id="312" r:id="rId8"/>
    <p:sldId id="300" r:id="rId9"/>
    <p:sldId id="309" r:id="rId10"/>
    <p:sldId id="314" r:id="rId11"/>
    <p:sldId id="303" r:id="rId12"/>
    <p:sldId id="306" r:id="rId13"/>
    <p:sldId id="305" r:id="rId14"/>
    <p:sldId id="310" r:id="rId15"/>
    <p:sldId id="304" r:id="rId16"/>
    <p:sldId id="313" r:id="rId17"/>
    <p:sldId id="315"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217"/>
    <a:srgbClr val="540000"/>
    <a:srgbClr val="000099"/>
    <a:srgbClr val="0000CC"/>
    <a:srgbClr val="E70F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551" autoAdjust="0"/>
    <p:restoredTop sz="94660" autoAdjust="0"/>
  </p:normalViewPr>
  <p:slideViewPr>
    <p:cSldViewPr>
      <p:cViewPr varScale="1">
        <p:scale>
          <a:sx n="82" d="100"/>
          <a:sy n="82" d="100"/>
        </p:scale>
        <p:origin x="1164"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05/03/2020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8</a:t>
            </a:fld>
            <a:endParaRPr lang="en-GB"/>
          </a:p>
        </p:txBody>
      </p:sp>
    </p:spTree>
    <p:extLst>
      <p:ext uri="{BB962C8B-B14F-4D97-AF65-F5344CB8AC3E}">
        <p14:creationId xmlns:p14="http://schemas.microsoft.com/office/powerpoint/2010/main" val="368167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11</a:t>
            </a:fld>
            <a:endParaRPr lang="en-GB"/>
          </a:p>
        </p:txBody>
      </p:sp>
    </p:spTree>
    <p:extLst>
      <p:ext uri="{BB962C8B-B14F-4D97-AF65-F5344CB8AC3E}">
        <p14:creationId xmlns:p14="http://schemas.microsoft.com/office/powerpoint/2010/main" val="1342530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13</a:t>
            </a:fld>
            <a:endParaRPr lang="en-GB"/>
          </a:p>
        </p:txBody>
      </p:sp>
    </p:spTree>
    <p:extLst>
      <p:ext uri="{BB962C8B-B14F-4D97-AF65-F5344CB8AC3E}">
        <p14:creationId xmlns:p14="http://schemas.microsoft.com/office/powerpoint/2010/main" val="524884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15</a:t>
            </a:fld>
            <a:endParaRPr lang="en-GB"/>
          </a:p>
        </p:txBody>
      </p:sp>
    </p:spTree>
    <p:extLst>
      <p:ext uri="{BB962C8B-B14F-4D97-AF65-F5344CB8AC3E}">
        <p14:creationId xmlns:p14="http://schemas.microsoft.com/office/powerpoint/2010/main" val="3313590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17</a:t>
            </a:fld>
            <a:endParaRPr lang="en-GB"/>
          </a:p>
        </p:txBody>
      </p:sp>
    </p:spTree>
    <p:extLst>
      <p:ext uri="{BB962C8B-B14F-4D97-AF65-F5344CB8AC3E}">
        <p14:creationId xmlns:p14="http://schemas.microsoft.com/office/powerpoint/2010/main" val="149111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3" name="Freeform 6" title="Page Number Shape"/>
          <p:cNvSpPr/>
          <p:nvPr/>
        </p:nvSpPr>
        <p:spPr bwMode="auto">
          <a:xfrm>
            <a:off x="8736012"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816685" y="1143294"/>
            <a:ext cx="5275772" cy="4268965"/>
          </a:xfrm>
        </p:spPr>
        <p:txBody>
          <a:bodyPr anchor="t">
            <a:normAutofit/>
          </a:bodyPr>
          <a:lstStyle>
            <a:lvl1pPr algn="l">
              <a:lnSpc>
                <a:spcPct val="85000"/>
              </a:lnSpc>
              <a:defRPr sz="58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16685" y="5537926"/>
            <a:ext cx="5275772" cy="706355"/>
          </a:xfrm>
        </p:spPr>
        <p:txBody>
          <a:bodyPr>
            <a:normAutofit/>
          </a:bodyPr>
          <a:lstStyle>
            <a:lvl1pPr marL="0" indent="0" algn="l">
              <a:lnSpc>
                <a:spcPct val="114000"/>
              </a:lnSpc>
              <a:spcBef>
                <a:spcPts val="0"/>
              </a:spcBef>
              <a:buNone/>
              <a:defRPr sz="1800" b="0" i="1"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816685" y="6314441"/>
            <a:ext cx="1197467" cy="365125"/>
          </a:xfrm>
        </p:spPr>
        <p:txBody>
          <a:bodyPr/>
          <a:lstStyle>
            <a:lvl1pPr algn="l">
              <a:defRPr sz="900">
                <a:solidFill>
                  <a:schemeClr val="tx2"/>
                </a:solidFill>
              </a:defRPr>
            </a:lvl1pPr>
          </a:lstStyle>
          <a:p>
            <a:pPr>
              <a:defRPr/>
            </a:pPr>
            <a:endParaRPr lang="en-GB"/>
          </a:p>
        </p:txBody>
      </p:sp>
      <p:sp>
        <p:nvSpPr>
          <p:cNvPr id="5" name="Footer Placeholder 4"/>
          <p:cNvSpPr>
            <a:spLocks noGrp="1"/>
          </p:cNvSpPr>
          <p:nvPr>
            <p:ph type="ftr" sz="quarter" idx="11"/>
          </p:nvPr>
        </p:nvSpPr>
        <p:spPr>
          <a:xfrm>
            <a:off x="2250444" y="6314441"/>
            <a:ext cx="3842012" cy="365125"/>
          </a:xfrm>
        </p:spPr>
        <p:txBody>
          <a:bodyPr/>
          <a:lstStyle>
            <a:lvl1pPr algn="l">
              <a:defRPr b="0">
                <a:solidFill>
                  <a:schemeClr val="tx2"/>
                </a:solidFill>
              </a:defRPr>
            </a:lvl1pPr>
          </a:lstStyle>
          <a:p>
            <a:pPr>
              <a:defRPr/>
            </a:pPr>
            <a:endParaRPr lang="en-GB"/>
          </a:p>
        </p:txBody>
      </p:sp>
      <p:sp>
        <p:nvSpPr>
          <p:cNvPr id="6" name="Slide Number Placeholder 5"/>
          <p:cNvSpPr>
            <a:spLocks noGrp="1"/>
          </p:cNvSpPr>
          <p:nvPr>
            <p:ph type="sldNum" sz="quarter" idx="12"/>
          </p:nvPr>
        </p:nvSpPr>
        <p:spPr>
          <a:xfrm>
            <a:off x="8736012" y="1416217"/>
            <a:ext cx="407987" cy="365125"/>
          </a:xfrm>
        </p:spPr>
        <p:txBody>
          <a:bodyPr/>
          <a:lstStyle>
            <a:lvl1pPr algn="r">
              <a:defRPr>
                <a:solidFill>
                  <a:schemeClr val="accent1"/>
                </a:solidFill>
              </a:defRPr>
            </a:lvl1pPr>
          </a:lstStyle>
          <a:p>
            <a:pPr>
              <a:defRPr/>
            </a:pPr>
            <a:fld id="{777F05C2-CDBE-48C4-8DD8-D07085842344}" type="slidenum">
              <a:rPr lang="en-GB" smtClean="0"/>
              <a:pPr>
                <a:defRPr/>
              </a:pPr>
              <a:t>‹#›</a:t>
            </a:fld>
            <a:endParaRPr lang="en-GB"/>
          </a:p>
        </p:txBody>
      </p:sp>
      <p:cxnSp>
        <p:nvCxnSpPr>
          <p:cNvPr id="9" name="Straight Connector 8"/>
          <p:cNvCxnSpPr/>
          <p:nvPr/>
        </p:nvCxnSpPr>
        <p:spPr>
          <a:xfrm>
            <a:off x="580391" y="1257300"/>
            <a:ext cx="0" cy="560070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580391"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064875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664122D-BF51-474B-A2CE-072ABA2A36E0}" type="slidenum">
              <a:rPr lang="en-GB" smtClean="0"/>
              <a:pPr>
                <a:defRPr/>
              </a:pPr>
              <a:t>‹#›</a:t>
            </a:fld>
            <a:endParaRPr lang="en-GB"/>
          </a:p>
        </p:txBody>
      </p:sp>
    </p:spTree>
    <p:extLst>
      <p:ext uri="{BB962C8B-B14F-4D97-AF65-F5344CB8AC3E}">
        <p14:creationId xmlns:p14="http://schemas.microsoft.com/office/powerpoint/2010/main" val="1850162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2" name="Freeform 11" title="Page Number Shape"/>
          <p:cNvSpPr/>
          <p:nvPr/>
        </p:nvSpPr>
        <p:spPr bwMode="auto">
          <a:xfrm>
            <a:off x="8736012"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title"/>
          </p:nvPr>
        </p:nvSpPr>
        <p:spPr>
          <a:xfrm>
            <a:off x="1460755" y="2571723"/>
            <a:ext cx="6222491" cy="3286153"/>
          </a:xfrm>
        </p:spPr>
        <p:txBody>
          <a:bodyPr anchor="t">
            <a:normAutofit/>
          </a:bodyPr>
          <a:lstStyle>
            <a:lvl1pPr>
              <a:lnSpc>
                <a:spcPct val="85000"/>
              </a:lnSpc>
              <a:defRPr sz="58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460755" y="1393748"/>
            <a:ext cx="6301072" cy="819150"/>
          </a:xfrm>
        </p:spPr>
        <p:txBody>
          <a:bodyPr anchor="ctr">
            <a:normAutofit/>
          </a:bodyPr>
          <a:lstStyle>
            <a:lvl1pPr marL="0" indent="0" algn="r">
              <a:lnSpc>
                <a:spcPct val="113000"/>
              </a:lnSpc>
              <a:spcBef>
                <a:spcPts val="0"/>
              </a:spcBef>
              <a:buNone/>
              <a:defRPr sz="1800" b="0" i="1"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6557216" y="6314440"/>
            <a:ext cx="1197467" cy="365125"/>
          </a:xfrm>
        </p:spPr>
        <p:txBody>
          <a:bodyPr/>
          <a:lstStyle>
            <a:lvl1pPr>
              <a:defRPr sz="900">
                <a:solidFill>
                  <a:schemeClr val="accent1"/>
                </a:solidFill>
              </a:defRPr>
            </a:lvl1pPr>
          </a:lstStyle>
          <a:p>
            <a:pPr>
              <a:defRPr/>
            </a:pPr>
            <a:endParaRPr lang="en-GB"/>
          </a:p>
        </p:txBody>
      </p:sp>
      <p:sp>
        <p:nvSpPr>
          <p:cNvPr id="5" name="Footer Placeholder 4"/>
          <p:cNvSpPr>
            <a:spLocks noGrp="1"/>
          </p:cNvSpPr>
          <p:nvPr>
            <p:ph type="ftr" sz="quarter" idx="11"/>
          </p:nvPr>
        </p:nvSpPr>
        <p:spPr>
          <a:xfrm>
            <a:off x="1460755" y="6314441"/>
            <a:ext cx="4860170" cy="365125"/>
          </a:xfrm>
        </p:spPr>
        <p:txBody>
          <a:bodyPr/>
          <a:lstStyle>
            <a:lvl1pPr>
              <a:defRPr b="0">
                <a:solidFill>
                  <a:schemeClr val="accent1"/>
                </a:solidFill>
              </a:defRPr>
            </a:lvl1pPr>
          </a:lstStyle>
          <a:p>
            <a:pPr>
              <a:defRPr/>
            </a:pPr>
            <a:endParaRPr lang="en-GB"/>
          </a:p>
        </p:txBody>
      </p:sp>
      <p:sp>
        <p:nvSpPr>
          <p:cNvPr id="6" name="Slide Number Placeholder 5"/>
          <p:cNvSpPr>
            <a:spLocks noGrp="1"/>
          </p:cNvSpPr>
          <p:nvPr>
            <p:ph type="sldNum" sz="quarter" idx="12"/>
          </p:nvPr>
        </p:nvSpPr>
        <p:spPr>
          <a:xfrm>
            <a:off x="8736012" y="1620761"/>
            <a:ext cx="407987" cy="365125"/>
          </a:xfrm>
        </p:spPr>
        <p:txBody>
          <a:bodyPr/>
          <a:lstStyle>
            <a:lvl1pPr>
              <a:defRPr>
                <a:solidFill>
                  <a:schemeClr val="bg2"/>
                </a:solidFill>
              </a:defRPr>
            </a:lvl1pPr>
          </a:lstStyle>
          <a:p>
            <a:pPr>
              <a:defRPr/>
            </a:pPr>
            <a:fld id="{2A987078-23F6-49D5-9FD3-BA940EB561BB}" type="slidenum">
              <a:rPr lang="en-GB" smtClean="0"/>
              <a:pPr>
                <a:defRPr/>
              </a:pPr>
              <a:t>‹#›</a:t>
            </a:fld>
            <a:endParaRPr lang="en-GB"/>
          </a:p>
        </p:txBody>
      </p:sp>
      <p:cxnSp>
        <p:nvCxnSpPr>
          <p:cNvPr id="10" name="Straight Connector 9"/>
          <p:cNvCxnSpPr/>
          <p:nvPr/>
        </p:nvCxnSpPr>
        <p:spPr>
          <a:xfrm flipH="1">
            <a:off x="1" y="6178167"/>
            <a:ext cx="7683245"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 y="6178167"/>
            <a:ext cx="7683245"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206396"/>
      </p:ext>
    </p:extLst>
  </p:cSld>
  <p:clrMapOvr>
    <a:masterClrMapping/>
  </p:clrMapOvr>
  <p:extLst mod="1">
    <p:ext uri="{DCECCB84-F9BA-43D5-87BE-67443E8EF086}">
      <p15:sldGuideLst xmlns:p15="http://schemas.microsoft.com/office/powerpoint/2012/main">
        <p15:guide id="1" pos="6456">
          <p15:clr>
            <a:srgbClr val="FBAE40"/>
          </p15:clr>
        </p15:guide>
        <p15:guide id="0" pos="4842">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86200" y="540628"/>
            <a:ext cx="4686300" cy="248894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86200" y="3712467"/>
            <a:ext cx="4686300" cy="248222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462270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71500" y="557784"/>
            <a:ext cx="2873502" cy="495604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86200" y="558065"/>
            <a:ext cx="4690872" cy="913212"/>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3886200" y="1526122"/>
            <a:ext cx="4690872" cy="175153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86200" y="3700828"/>
            <a:ext cx="4690872" cy="913759"/>
          </a:xfrm>
        </p:spPr>
        <p:txBody>
          <a:bodyPr anchor="b">
            <a:normAutofit/>
          </a:bodyPr>
          <a:lstStyle>
            <a:lvl1pPr marL="0" indent="0">
              <a:buNone/>
              <a:defRPr sz="2400" b="0" i="1" baseline="0">
                <a:solidFill>
                  <a:schemeClr val="tx1">
                    <a:lumMod val="85000"/>
                    <a:lumOff val="1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3886200" y="4669432"/>
            <a:ext cx="4690872" cy="17521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E008E866-3912-4A1A-80CF-A6915FCBACDD}" type="slidenum">
              <a:rPr lang="en-GB" smtClean="0"/>
              <a:pPr>
                <a:defRPr/>
              </a:pPr>
              <a:t>‹#›</a:t>
            </a:fld>
            <a:endParaRPr lang="en-GB"/>
          </a:p>
        </p:txBody>
      </p:sp>
    </p:spTree>
    <p:extLst>
      <p:ext uri="{BB962C8B-B14F-4D97-AF65-F5344CB8AC3E}">
        <p14:creationId xmlns:p14="http://schemas.microsoft.com/office/powerpoint/2010/main" val="1919753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6CF9D6A-9D45-48F9-8C86-898AAAFA3031}" type="slidenum">
              <a:rPr lang="en-GB" smtClean="0"/>
              <a:pPr>
                <a:defRPr/>
              </a:pPr>
              <a:t>‹#›</a:t>
            </a:fld>
            <a:endParaRPr lang="en-GB"/>
          </a:p>
        </p:txBody>
      </p:sp>
    </p:spTree>
    <p:extLst>
      <p:ext uri="{BB962C8B-B14F-4D97-AF65-F5344CB8AC3E}">
        <p14:creationId xmlns:p14="http://schemas.microsoft.com/office/powerpoint/2010/main" val="341773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52C3A4F-2409-4CAB-830B-4FB40D4F73BF}" type="slidenum">
              <a:rPr lang="en-GB" smtClean="0"/>
              <a:pPr>
                <a:defRPr/>
              </a:pPr>
              <a:t>‹#›</a:t>
            </a:fld>
            <a:endParaRPr lang="en-GB"/>
          </a:p>
        </p:txBody>
      </p:sp>
    </p:spTree>
    <p:extLst>
      <p:ext uri="{BB962C8B-B14F-4D97-AF65-F5344CB8AC3E}">
        <p14:creationId xmlns:p14="http://schemas.microsoft.com/office/powerpoint/2010/main" val="10745849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1500" y="555479"/>
            <a:ext cx="2879082" cy="1921022"/>
          </a:xfrm>
        </p:spPr>
        <p:txBody>
          <a:bodyPr anchor="t">
            <a:noAutofit/>
          </a:bodyPr>
          <a:lstStyle>
            <a:lvl1pPr>
              <a:lnSpc>
                <a:spcPct val="93000"/>
              </a:lnSpc>
              <a:defRPr sz="3000"/>
            </a:lvl1pPr>
          </a:lstStyle>
          <a:p>
            <a:r>
              <a:rPr lang="en-US" smtClean="0"/>
              <a:t>Click to edit Master title style</a:t>
            </a:r>
            <a:endParaRPr lang="en-US" dirty="0"/>
          </a:p>
        </p:txBody>
      </p:sp>
      <p:sp>
        <p:nvSpPr>
          <p:cNvPr id="3" name="Content Placeholder 2"/>
          <p:cNvSpPr>
            <a:spLocks noGrp="1"/>
          </p:cNvSpPr>
          <p:nvPr>
            <p:ph idx="1"/>
          </p:nvPr>
        </p:nvSpPr>
        <p:spPr>
          <a:xfrm>
            <a:off x="3886200" y="564147"/>
            <a:ext cx="46863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1500" y="2621513"/>
            <a:ext cx="2879082" cy="3239537"/>
          </a:xfrm>
        </p:spPr>
        <p:txBody>
          <a:bodyPr>
            <a:normAutofit/>
          </a:bodyPr>
          <a:lstStyle>
            <a:lvl1pPr marL="0" indent="0" algn="r">
              <a:lnSpc>
                <a:spcPct val="125000"/>
              </a:lnSpc>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88E0083-88E5-40B5-8439-511E85EC412C}" type="slidenum">
              <a:rPr lang="en-GB" smtClean="0"/>
              <a:pPr>
                <a:defRPr/>
              </a:pPr>
              <a:t>‹#›</a:t>
            </a:fld>
            <a:endParaRPr lang="en-GB"/>
          </a:p>
        </p:txBody>
      </p:sp>
    </p:spTree>
    <p:extLst>
      <p:ext uri="{BB962C8B-B14F-4D97-AF65-F5344CB8AC3E}">
        <p14:creationId xmlns:p14="http://schemas.microsoft.com/office/powerpoint/2010/main" val="131199863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1501" y="557262"/>
            <a:ext cx="2882528" cy="1919239"/>
          </a:xfrm>
        </p:spPr>
        <p:txBody>
          <a:bodyPr anchor="t">
            <a:noAutofit/>
          </a:bodyPr>
          <a:lstStyle>
            <a:lvl1pPr>
              <a:lnSpc>
                <a:spcPct val="93000"/>
              </a:lnSpc>
              <a:defRPr sz="30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943350" y="1"/>
            <a:ext cx="4629150"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571501" y="2621512"/>
            <a:ext cx="2882528" cy="3236976"/>
          </a:xfrm>
        </p:spPr>
        <p:txBody>
          <a:bodyPr>
            <a:normAutofit/>
          </a:bodyPr>
          <a:lstStyle>
            <a:lvl1pPr marL="0" indent="0" algn="r">
              <a:lnSpc>
                <a:spcPct val="125000"/>
              </a:lnSpc>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3DEC6FB-BD3F-44C7-B46A-DCADB7D8BA3D}" type="slidenum">
              <a:rPr lang="en-GB" smtClean="0"/>
              <a:pPr>
                <a:defRPr/>
              </a:pPr>
              <a:t>‹#›</a:t>
            </a:fld>
            <a:endParaRPr lang="en-GB"/>
          </a:p>
        </p:txBody>
      </p:sp>
    </p:spTree>
    <p:extLst>
      <p:ext uri="{BB962C8B-B14F-4D97-AF65-F5344CB8AC3E}">
        <p14:creationId xmlns:p14="http://schemas.microsoft.com/office/powerpoint/2010/main" val="730570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86200" y="640080"/>
            <a:ext cx="4686299" cy="558414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2666745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6" title="Page Number Shape"/>
          <p:cNvSpPr/>
          <p:nvPr/>
        </p:nvSpPr>
        <p:spPr bwMode="auto">
          <a:xfrm>
            <a:off x="8736012"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Vertical Title 1"/>
          <p:cNvSpPr>
            <a:spLocks noGrp="1"/>
          </p:cNvSpPr>
          <p:nvPr>
            <p:ph type="title" orient="vert"/>
          </p:nvPr>
        </p:nvSpPr>
        <p:spPr>
          <a:xfrm>
            <a:off x="5993074" y="642931"/>
            <a:ext cx="1835003" cy="4678106"/>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642933"/>
            <a:ext cx="5303009" cy="467810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4902140" y="5927132"/>
            <a:ext cx="2861142" cy="365125"/>
          </a:xfrm>
        </p:spPr>
        <p:txBody>
          <a:bodyPr/>
          <a:lstStyle/>
          <a:p>
            <a:pPr>
              <a:defRPr/>
            </a:pPr>
            <a:endParaRPr lang="en-GB"/>
          </a:p>
        </p:txBody>
      </p:sp>
      <p:sp>
        <p:nvSpPr>
          <p:cNvPr id="5" name="Footer Placeholder 4"/>
          <p:cNvSpPr>
            <a:spLocks noGrp="1"/>
          </p:cNvSpPr>
          <p:nvPr>
            <p:ph type="ftr" sz="quarter" idx="11"/>
          </p:nvPr>
        </p:nvSpPr>
        <p:spPr>
          <a:xfrm>
            <a:off x="4902140" y="6315950"/>
            <a:ext cx="2861142" cy="365125"/>
          </a:xfrm>
        </p:spPr>
        <p:txBody>
          <a:bodyPr/>
          <a:lstStyle/>
          <a:p>
            <a:pPr>
              <a:defRPr/>
            </a:pPr>
            <a:endParaRPr lang="en-GB"/>
          </a:p>
        </p:txBody>
      </p:sp>
      <p:sp>
        <p:nvSpPr>
          <p:cNvPr id="6" name="Slide Number Placeholder 5"/>
          <p:cNvSpPr>
            <a:spLocks noGrp="1"/>
          </p:cNvSpPr>
          <p:nvPr>
            <p:ph type="sldNum" sz="quarter" idx="12"/>
          </p:nvPr>
        </p:nvSpPr>
        <p:spPr>
          <a:xfrm>
            <a:off x="8736012" y="5607593"/>
            <a:ext cx="407987" cy="365125"/>
          </a:xfrm>
        </p:spPr>
        <p:txBody>
          <a:bodyPr/>
          <a:lstStyle/>
          <a:p>
            <a:pPr>
              <a:defRPr/>
            </a:pPr>
            <a:fld id="{61D25920-6DA5-4936-87DF-ECCE5B130E6A}" type="slidenum">
              <a:rPr lang="en-GB" smtClean="0"/>
              <a:pPr>
                <a:defRPr/>
              </a:pPr>
              <a:t>‹#›</a:t>
            </a:fld>
            <a:endParaRPr lang="en-GB"/>
          </a:p>
        </p:txBody>
      </p:sp>
      <p:cxnSp>
        <p:nvCxnSpPr>
          <p:cNvPr id="13" name="Straight Connector 12"/>
          <p:cNvCxnSpPr/>
          <p:nvPr/>
        </p:nvCxnSpPr>
        <p:spPr>
          <a:xfrm>
            <a:off x="1" y="6199730"/>
            <a:ext cx="7695008"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 y="6199730"/>
            <a:ext cx="7695008"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430416"/>
      </p:ext>
    </p:extLst>
  </p:cSld>
  <p:clrMapOvr>
    <a:masterClrMapping/>
  </p:clrMapOvr>
  <p:extLst mod="1">
    <p:ext uri="{DCECCB84-F9BA-43D5-87BE-67443E8EF086}">
      <p15:sldGuideLst xmlns:p15="http://schemas.microsoft.com/office/powerpoint/2012/main">
        <p15:guide id="1" pos="6456">
          <p15:clr>
            <a:srgbClr val="FBAE40"/>
          </p15:clr>
        </p15:guide>
        <p15:guide id="0" pos="484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40000"/>
        </a:solidFill>
        <a:effectLst/>
      </p:bgPr>
    </p:bg>
    <p:spTree>
      <p:nvGrpSpPr>
        <p:cNvPr id="1" name=""/>
        <p:cNvGrpSpPr/>
        <p:nvPr/>
      </p:nvGrpSpPr>
      <p:grpSpPr>
        <a:xfrm>
          <a:off x="0" y="0"/>
          <a:ext cx="0" cy="0"/>
          <a:chOff x="0" y="0"/>
          <a:chExt cx="0" cy="0"/>
        </a:xfrm>
      </p:grpSpPr>
      <p:sp>
        <p:nvSpPr>
          <p:cNvPr id="12" name="Freeform 6" title="Page Number Shape"/>
          <p:cNvSpPr/>
          <p:nvPr/>
        </p:nvSpPr>
        <p:spPr bwMode="auto">
          <a:xfrm>
            <a:off x="8736012"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Placeholder 1"/>
          <p:cNvSpPr>
            <a:spLocks noGrp="1"/>
          </p:cNvSpPr>
          <p:nvPr>
            <p:ph type="title"/>
          </p:nvPr>
        </p:nvSpPr>
        <p:spPr>
          <a:xfrm>
            <a:off x="571500" y="559678"/>
            <a:ext cx="2875430" cy="495249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886200" y="569066"/>
            <a:ext cx="4686299" cy="565515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1501" y="5930061"/>
            <a:ext cx="2861142" cy="365125"/>
          </a:xfrm>
          <a:prstGeom prst="rect">
            <a:avLst/>
          </a:prstGeom>
        </p:spPr>
        <p:txBody>
          <a:bodyPr vert="horz" lIns="91440" tIns="45720" rIns="91440" bIns="45720" rtlCol="0" anchor="t"/>
          <a:lstStyle>
            <a:lvl1pPr algn="r">
              <a:defRPr sz="750" b="0" i="1" baseline="0">
                <a:solidFill>
                  <a:schemeClr val="accent1"/>
                </a:solidFill>
                <a:latin typeface="+mj-lt"/>
              </a:defRPr>
            </a:lvl1pPr>
          </a:lstStyle>
          <a:p>
            <a:pPr>
              <a:defRPr/>
            </a:pPr>
            <a:endParaRPr lang="en-GB"/>
          </a:p>
        </p:txBody>
      </p:sp>
      <p:sp>
        <p:nvSpPr>
          <p:cNvPr id="5" name="Footer Placeholder 4"/>
          <p:cNvSpPr>
            <a:spLocks noGrp="1"/>
          </p:cNvSpPr>
          <p:nvPr>
            <p:ph type="ftr" sz="quarter" idx="3"/>
          </p:nvPr>
        </p:nvSpPr>
        <p:spPr>
          <a:xfrm>
            <a:off x="571501" y="6314441"/>
            <a:ext cx="2861142" cy="365125"/>
          </a:xfrm>
          <a:prstGeom prst="rect">
            <a:avLst/>
          </a:prstGeom>
        </p:spPr>
        <p:txBody>
          <a:bodyPr vert="horz" lIns="91440" tIns="45720" rIns="91440" bIns="45720" rtlCol="0" anchor="t"/>
          <a:lstStyle>
            <a:lvl1pPr algn="r">
              <a:defRPr sz="1100" b="1" i="1" baseline="0">
                <a:solidFill>
                  <a:schemeClr val="accent1"/>
                </a:solidFill>
                <a:latin typeface="+mj-lt"/>
              </a:defRPr>
            </a:lvl1pPr>
          </a:lstStyle>
          <a:p>
            <a:pPr>
              <a:defRPr/>
            </a:pPr>
            <a:endParaRPr lang="en-GB"/>
          </a:p>
        </p:txBody>
      </p:sp>
      <p:sp>
        <p:nvSpPr>
          <p:cNvPr id="6" name="Slide Number Placeholder 5"/>
          <p:cNvSpPr>
            <a:spLocks noGrp="1"/>
          </p:cNvSpPr>
          <p:nvPr>
            <p:ph type="sldNum" sz="quarter" idx="4"/>
          </p:nvPr>
        </p:nvSpPr>
        <p:spPr>
          <a:xfrm>
            <a:off x="8736012" y="5607593"/>
            <a:ext cx="407987" cy="365125"/>
          </a:xfrm>
          <a:prstGeom prst="rect">
            <a:avLst/>
          </a:prstGeom>
        </p:spPr>
        <p:txBody>
          <a:bodyPr vert="horz" lIns="91440" tIns="45720" rIns="91440" bIns="45720" rtlCol="0" anchor="ctr"/>
          <a:lstStyle>
            <a:lvl1pPr algn="r">
              <a:defRPr sz="1100" b="0" i="1" baseline="0">
                <a:solidFill>
                  <a:schemeClr val="bg2"/>
                </a:solidFill>
                <a:latin typeface="+mj-lt"/>
              </a:defRPr>
            </a:lvl1pPr>
          </a:lstStyle>
          <a:p>
            <a:pPr>
              <a:defRPr/>
            </a:pPr>
            <a:fld id="{3EEE6A7E-20AC-4140-822A-FFEE88C44D49}" type="slidenum">
              <a:rPr lang="en-GB" smtClean="0"/>
              <a:pPr>
                <a:defRPr/>
              </a:pPr>
              <a:t>‹#›</a:t>
            </a:fld>
            <a:endParaRPr lang="en-GB"/>
          </a:p>
        </p:txBody>
      </p:sp>
      <p:cxnSp>
        <p:nvCxnSpPr>
          <p:cNvPr id="10" name="Straight Connector 9"/>
          <p:cNvCxnSpPr/>
          <p:nvPr/>
        </p:nvCxnSpPr>
        <p:spPr>
          <a:xfrm>
            <a:off x="0" y="6199730"/>
            <a:ext cx="337185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0" y="6199730"/>
            <a:ext cx="337185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143960"/>
      </p:ext>
    </p:extLst>
  </p:cSld>
  <p:clrMap bg1="lt1" tx1="dk1" bg2="lt2" tx2="dk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p:txStyles>
    <p:titleStyle>
      <a:lvl1pPr algn="r" defTabSz="685800" rtl="0" eaLnBrk="1" latinLnBrk="0" hangingPunct="1">
        <a:lnSpc>
          <a:spcPct val="90000"/>
        </a:lnSpc>
        <a:spcBef>
          <a:spcPct val="0"/>
        </a:spcBef>
        <a:buNone/>
        <a:defRPr sz="3800" b="0" i="1" kern="1200" baseline="0">
          <a:solidFill>
            <a:schemeClr val="accent1"/>
          </a:solidFill>
          <a:latin typeface="+mj-lt"/>
          <a:ea typeface="+mj-ea"/>
          <a:cs typeface="+mj-cs"/>
        </a:defRPr>
      </a:lvl1pPr>
    </p:titleStyle>
    <p:bodyStyle>
      <a:lvl1pPr marL="283464" indent="-283464" algn="l" defTabSz="6858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6858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6858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6858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6858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685800" rtl="0" eaLnBrk="1" latinLnBrk="0" hangingPunct="1">
        <a:lnSpc>
          <a:spcPct val="112000"/>
        </a:lnSpc>
        <a:spcBef>
          <a:spcPts val="975"/>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685800" rtl="0" eaLnBrk="1" latinLnBrk="0" hangingPunct="1">
        <a:lnSpc>
          <a:spcPct val="112000"/>
        </a:lnSpc>
        <a:spcBef>
          <a:spcPts val="975"/>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685800" rtl="0" eaLnBrk="1" latinLnBrk="0" hangingPunct="1">
        <a:lnSpc>
          <a:spcPct val="112000"/>
        </a:lnSpc>
        <a:spcBef>
          <a:spcPts val="975"/>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12598" algn="l" defTabSz="685800" rtl="0" eaLnBrk="1" latinLnBrk="0" hangingPunct="1">
        <a:lnSpc>
          <a:spcPct val="112000"/>
        </a:lnSpc>
        <a:spcBef>
          <a:spcPts val="975"/>
        </a:spcBef>
        <a:buFont typeface="Arial" panose="020B0604020202020204" pitchFamily="34" charset="0"/>
        <a:buChar char="•"/>
        <a:defRPr sz="1050" i="1" kern="1200" baseline="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2832">
          <p15:clr>
            <a:srgbClr val="F26B43"/>
          </p15:clr>
        </p15:guide>
        <p15:guide id="2" pos="480">
          <p15:clr>
            <a:srgbClr val="F26B43"/>
          </p15:clr>
        </p15:guide>
        <p15:guide id="3" pos="7200">
          <p15:clr>
            <a:srgbClr val="F26B43"/>
          </p15:clr>
        </p15:guide>
        <p15:guide id="4" pos="3264">
          <p15:clr>
            <a:srgbClr val="F26B43"/>
          </p15:clr>
        </p15:guide>
        <p15:guide id="0" pos="2124">
          <p15:clr>
            <a:srgbClr val="F26B43"/>
          </p15:clr>
        </p15:guide>
        <p15:guide id="5" pos="360">
          <p15:clr>
            <a:srgbClr val="F26B43"/>
          </p15:clr>
        </p15:guide>
        <p15:guide id="6" orient="horz" pos="432">
          <p15:clr>
            <a:srgbClr val="F26B43"/>
          </p15:clr>
        </p15:guide>
        <p15:guide id="7" pos="5400">
          <p15:clr>
            <a:srgbClr val="F26B43"/>
          </p15:clr>
        </p15:guide>
        <p15:guide id="8" pos="244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2404" y="5384687"/>
            <a:ext cx="8568951" cy="3888432"/>
          </a:xfrm>
          <a:noFill/>
        </p:spPr>
        <p:txBody>
          <a:bodyPr/>
          <a:lstStyle/>
          <a:p>
            <a:pPr eaLnBrk="1" hangingPunct="1">
              <a:defRPr/>
            </a:pPr>
            <a:r>
              <a:rPr lang="en-GB" sz="1600" b="0" dirty="0">
                <a:effectLst/>
              </a:rPr>
              <a:t/>
            </a:r>
            <a:br>
              <a:rPr lang="en-GB" sz="1600" b="0" dirty="0">
                <a:effectLst/>
              </a:rPr>
            </a:br>
            <a:r>
              <a:rPr lang="en-GB" sz="1600" b="0" dirty="0">
                <a:effectLst/>
              </a:rPr>
              <a:t/>
            </a:r>
            <a:br>
              <a:rPr lang="en-GB" sz="1600" b="0" dirty="0">
                <a:effectLst/>
              </a:rPr>
            </a:br>
            <a:r>
              <a:rPr lang="en-GB" sz="4400" dirty="0"/>
              <a:t/>
            </a:r>
            <a:br>
              <a:rPr lang="en-GB" sz="4400" dirty="0"/>
            </a:br>
            <a:r>
              <a:rPr lang="en-GB" sz="4800" b="0" dirty="0">
                <a:effectLst/>
              </a:rPr>
              <a:t> </a:t>
            </a:r>
            <a:endParaRPr lang="en-GB" dirty="0">
              <a:effectLst/>
            </a:endParaRPr>
          </a:p>
        </p:txBody>
      </p:sp>
      <p:sp>
        <p:nvSpPr>
          <p:cNvPr id="4099" name="Rectangle 3"/>
          <p:cNvSpPr>
            <a:spLocks noGrp="1" noChangeArrowheads="1"/>
          </p:cNvSpPr>
          <p:nvPr>
            <p:ph type="subTitle" idx="1"/>
          </p:nvPr>
        </p:nvSpPr>
        <p:spPr>
          <a:xfrm>
            <a:off x="4860032" y="302696"/>
            <a:ext cx="3814968" cy="620687"/>
          </a:xfrm>
        </p:spPr>
        <p:txBody>
          <a:bodyPr>
            <a:normAutofit/>
          </a:bodyPr>
          <a:lstStyle/>
          <a:p>
            <a:pPr eaLnBrk="1" hangingPunct="1">
              <a:defRPr/>
            </a:pPr>
            <a:r>
              <a:rPr lang="en-GB" sz="1800" dirty="0" smtClean="0">
                <a:solidFill>
                  <a:schemeClr val="accent5">
                    <a:lumMod val="40000"/>
                    <a:lumOff val="60000"/>
                  </a:schemeClr>
                </a:solidFill>
                <a:latin typeface="Perpetua Titling MT" pitchFamily="18" charset="0"/>
              </a:rPr>
              <a:t>HPEN7009 VISIONS OF SOCIETY</a:t>
            </a:r>
            <a:endParaRPr lang="en-GB" sz="1800" dirty="0">
              <a:solidFill>
                <a:schemeClr val="accent5">
                  <a:lumMod val="40000"/>
                  <a:lumOff val="60000"/>
                </a:schemeClr>
              </a:solidFill>
              <a:latin typeface="Perpetua Titling MT" pitchFamily="18" charset="0"/>
            </a:endParaRPr>
          </a:p>
        </p:txBody>
      </p:sp>
      <p:sp>
        <p:nvSpPr>
          <p:cNvPr id="3" name="Rectangle 2"/>
          <p:cNvSpPr/>
          <p:nvPr/>
        </p:nvSpPr>
        <p:spPr>
          <a:xfrm>
            <a:off x="683568" y="227865"/>
            <a:ext cx="367408" cy="1323439"/>
          </a:xfrm>
          <a:prstGeom prst="rect">
            <a:avLst/>
          </a:prstGeom>
        </p:spPr>
        <p:txBody>
          <a:bodyPr wrap="none">
            <a:spAutoFit/>
          </a:bodyPr>
          <a:lstStyle/>
          <a:p>
            <a:pPr>
              <a:tabLst>
                <a:tab pos="93663" algn="l"/>
              </a:tabLst>
            </a:pPr>
            <a:r>
              <a:rPr lang="en-GB" sz="8000" dirty="0" smtClean="0">
                <a:solidFill>
                  <a:schemeClr val="tx1">
                    <a:lumMod val="65000"/>
                  </a:schemeClr>
                </a:solidFill>
                <a:effectLst>
                  <a:outerShdw blurRad="38100" dist="38100" dir="2700000" algn="tl">
                    <a:srgbClr val="000000">
                      <a:alpha val="43137"/>
                    </a:srgbClr>
                  </a:outerShdw>
                </a:effectLst>
                <a:latin typeface="Haettenschweiler" panose="020B0706040902060204" pitchFamily="34" charset="0"/>
              </a:rPr>
              <a:t> </a:t>
            </a:r>
            <a:endParaRPr lang="en-GB" sz="8000" dirty="0">
              <a:solidFill>
                <a:schemeClr val="tx1">
                  <a:lumMod val="65000"/>
                </a:schemeClr>
              </a:solidFill>
              <a:effectLst>
                <a:outerShdw blurRad="38100" dist="38100" dir="2700000" algn="tl">
                  <a:srgbClr val="000000">
                    <a:alpha val="43137"/>
                  </a:srgbClr>
                </a:outerShdw>
              </a:effectLst>
              <a:latin typeface="Haettenschweiler" panose="020B0706040902060204" pitchFamily="34" charset="0"/>
            </a:endParaRPr>
          </a:p>
        </p:txBody>
      </p:sp>
      <p:sp>
        <p:nvSpPr>
          <p:cNvPr id="9" name="Rectangle 8"/>
          <p:cNvSpPr/>
          <p:nvPr/>
        </p:nvSpPr>
        <p:spPr>
          <a:xfrm>
            <a:off x="1050976" y="2415371"/>
            <a:ext cx="6909584" cy="1477328"/>
          </a:xfrm>
          <a:prstGeom prst="rect">
            <a:avLst/>
          </a:prstGeom>
          <a:noFill/>
          <a:ln>
            <a:solidFill>
              <a:srgbClr val="FFC000"/>
            </a:solidFill>
          </a:ln>
        </p:spPr>
        <p:txBody>
          <a:bodyPr wrap="none">
            <a:spAutoFit/>
          </a:bodyPr>
          <a:lstStyle/>
          <a:p>
            <a:pPr algn="ctr"/>
            <a:r>
              <a:rPr lang="en-GB" sz="5400" dirty="0" smtClean="0">
                <a:solidFill>
                  <a:srgbClr val="FFC000"/>
                </a:solidFill>
                <a:latin typeface="Perpetua Titling MT" pitchFamily="18" charset="0"/>
              </a:rPr>
              <a:t>JANE EYRE </a:t>
            </a:r>
            <a:r>
              <a:rPr lang="en-GB" sz="5400" dirty="0" smtClean="0">
                <a:solidFill>
                  <a:srgbClr val="FFC000"/>
                </a:solidFill>
                <a:latin typeface="Perpetua Titling MT" pitchFamily="18" charset="0"/>
              </a:rPr>
              <a:t>1847</a:t>
            </a:r>
          </a:p>
          <a:p>
            <a:pPr algn="ctr"/>
            <a:r>
              <a:rPr lang="en-GB" sz="3600" dirty="0" smtClean="0">
                <a:solidFill>
                  <a:srgbClr val="FFC000"/>
                </a:solidFill>
                <a:latin typeface="Perpetua Titling MT" pitchFamily="18" charset="0"/>
              </a:rPr>
              <a:t>The health of the nation</a:t>
            </a:r>
            <a:endParaRPr lang="en-GB" sz="3600" dirty="0" smtClean="0">
              <a:solidFill>
                <a:srgbClr val="FFC000"/>
              </a:solidFill>
              <a:latin typeface="Perpetua Titling MT" pitchFamily="18"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3"/>
          <p:cNvSpPr>
            <a:spLocks noGrp="1"/>
          </p:cNvSpPr>
          <p:nvPr>
            <p:ph idx="1"/>
          </p:nvPr>
        </p:nvSpPr>
        <p:spPr>
          <a:xfrm>
            <a:off x="251520" y="188640"/>
            <a:ext cx="8507288" cy="6480720"/>
          </a:xfrm>
          <a:prstGeom prst="rect">
            <a:avLst/>
          </a:prstGeom>
        </p:spPr>
        <p:txBody>
          <a:bodyPr>
            <a:normAutofit fontScale="77500" lnSpcReduction="20000"/>
          </a:bodyPr>
          <a:lstStyle/>
          <a:p>
            <a:pPr marL="0" indent="0">
              <a:buNone/>
            </a:pPr>
            <a:r>
              <a:rPr lang="en-GB" sz="4000" dirty="0" smtClean="0">
                <a:solidFill>
                  <a:srgbClr val="FFC000"/>
                </a:solidFill>
                <a:latin typeface="Felix Titling" panose="04060505060202020A04" pitchFamily="82" charset="0"/>
              </a:rPr>
              <a:t>LEARNING </a:t>
            </a:r>
            <a:r>
              <a:rPr lang="en-GB" sz="4000" dirty="0">
                <a:solidFill>
                  <a:srgbClr val="FFC000"/>
                </a:solidFill>
                <a:latin typeface="Felix Titling" panose="04060505060202020A04" pitchFamily="82" charset="0"/>
              </a:rPr>
              <a:t>OUTCOMES</a:t>
            </a:r>
          </a:p>
          <a:p>
            <a:pPr marL="0" indent="0">
              <a:buFont typeface="Arial" panose="020B0604020202020204" pitchFamily="34" charset="0"/>
              <a:buNone/>
            </a:pPr>
            <a:r>
              <a:rPr lang="en-GB" sz="3300" i="1" dirty="0">
                <a:solidFill>
                  <a:schemeClr val="bg2">
                    <a:lumMod val="90000"/>
                  </a:schemeClr>
                </a:solidFill>
                <a:effectLst/>
                <a:latin typeface="Goudy Old Style" panose="02020502050305020303" pitchFamily="18" charset="0"/>
              </a:rPr>
              <a:t>Upon the successful completion of this module, the student should be able to demonstrate</a:t>
            </a:r>
            <a:r>
              <a:rPr lang="en-GB" sz="3300" i="1" dirty="0" smtClean="0">
                <a:solidFill>
                  <a:schemeClr val="bg2">
                    <a:lumMod val="90000"/>
                  </a:schemeClr>
                </a:solidFill>
                <a:effectLst/>
                <a:latin typeface="Goudy Old Style" panose="02020502050305020303" pitchFamily="18" charset="0"/>
              </a:rPr>
              <a:t>:</a:t>
            </a:r>
          </a:p>
          <a:p>
            <a:pPr marL="0" indent="0">
              <a:buFont typeface="Arial" panose="020B0604020202020204" pitchFamily="34" charset="0"/>
              <a:buNone/>
            </a:pPr>
            <a:endParaRPr lang="en-GB" i="1" dirty="0">
              <a:solidFill>
                <a:schemeClr val="bg2">
                  <a:lumMod val="90000"/>
                </a:schemeClr>
              </a:solidFill>
              <a:effectLst/>
              <a:latin typeface="Goudy Old Style" panose="02020502050305020303" pitchFamily="18" charset="0"/>
            </a:endParaRPr>
          </a:p>
          <a:p>
            <a:pPr>
              <a:buFont typeface="Arial" panose="020B0604020202020204" pitchFamily="34" charset="0"/>
              <a:buChar char="•"/>
            </a:pPr>
            <a:r>
              <a:rPr lang="en-GB" sz="2800" dirty="0">
                <a:solidFill>
                  <a:schemeClr val="bg2">
                    <a:lumMod val="90000"/>
                  </a:schemeClr>
                </a:solidFill>
                <a:effectLst/>
                <a:latin typeface="Goudy Old Style" panose="02020502050305020303" pitchFamily="18" charset="0"/>
              </a:rPr>
              <a:t>a detailed and critically informed knowledge and understanding of a wide range of the literature of </a:t>
            </a:r>
            <a:r>
              <a:rPr lang="en-GB" sz="2800" dirty="0">
                <a:solidFill>
                  <a:srgbClr val="FFC000"/>
                </a:solidFill>
                <a:effectLst/>
                <a:latin typeface="Goudy Old Style" panose="02020502050305020303" pitchFamily="18" charset="0"/>
              </a:rPr>
              <a:t>the </a:t>
            </a:r>
            <a:r>
              <a:rPr lang="en-GB" sz="2800" dirty="0" smtClean="0">
                <a:solidFill>
                  <a:srgbClr val="FFC000"/>
                </a:solidFill>
                <a:effectLst/>
                <a:latin typeface="Goudy Old Style" panose="02020502050305020303" pitchFamily="18" charset="0"/>
              </a:rPr>
              <a:t>Romantic </a:t>
            </a:r>
            <a:r>
              <a:rPr lang="en-GB" sz="2800" dirty="0">
                <a:solidFill>
                  <a:srgbClr val="FFC000"/>
                </a:solidFill>
                <a:effectLst/>
                <a:latin typeface="Goudy Old Style" panose="02020502050305020303" pitchFamily="18" charset="0"/>
              </a:rPr>
              <a:t>and Victorian period(s);</a:t>
            </a:r>
            <a:endParaRPr lang="en-GB" sz="2800" dirty="0">
              <a:solidFill>
                <a:schemeClr val="bg2">
                  <a:lumMod val="90000"/>
                </a:schemeClr>
              </a:solidFill>
              <a:effectLst/>
              <a:latin typeface="Goudy Old Style" panose="02020502050305020303" pitchFamily="18" charset="0"/>
            </a:endParaRPr>
          </a:p>
          <a:p>
            <a:pPr>
              <a:buFont typeface="Arial" panose="020B0604020202020204" pitchFamily="34" charset="0"/>
              <a:buChar char="•"/>
            </a:pPr>
            <a:r>
              <a:rPr lang="en-GB" sz="2800" dirty="0">
                <a:solidFill>
                  <a:schemeClr val="bg2">
                    <a:lumMod val="90000"/>
                  </a:schemeClr>
                </a:solidFill>
                <a:effectLst/>
                <a:latin typeface="Goudy Old Style" panose="02020502050305020303" pitchFamily="18" charset="0"/>
              </a:rPr>
              <a:t>advanced and sustained understanding of the important </a:t>
            </a:r>
            <a:r>
              <a:rPr lang="en-GB" sz="2800" dirty="0">
                <a:solidFill>
                  <a:srgbClr val="FFC000"/>
                </a:solidFill>
                <a:effectLst/>
                <a:latin typeface="Goudy Old Style" panose="02020502050305020303" pitchFamily="18" charset="0"/>
              </a:rPr>
              <a:t>political, literary and philosophical debates</a:t>
            </a:r>
            <a:r>
              <a:rPr lang="en-GB" sz="2800" dirty="0">
                <a:effectLst/>
                <a:latin typeface="Goudy Old Style" panose="02020502050305020303" pitchFamily="18" charset="0"/>
              </a:rPr>
              <a:t> </a:t>
            </a:r>
            <a:r>
              <a:rPr lang="en-GB" sz="2800" dirty="0">
                <a:solidFill>
                  <a:schemeClr val="bg2">
                    <a:lumMod val="90000"/>
                  </a:schemeClr>
                </a:solidFill>
                <a:effectLst/>
                <a:latin typeface="Goudy Old Style" panose="02020502050305020303" pitchFamily="18" charset="0"/>
              </a:rPr>
              <a:t>that dominated from the 1790s through to the late nineteenth century;</a:t>
            </a:r>
          </a:p>
          <a:p>
            <a:pPr>
              <a:buFont typeface="Arial" panose="020B0604020202020204" pitchFamily="34" charset="0"/>
              <a:buChar char="•"/>
            </a:pPr>
            <a:r>
              <a:rPr lang="en-GB" sz="2800" dirty="0">
                <a:solidFill>
                  <a:schemeClr val="bg2">
                    <a:lumMod val="90000"/>
                  </a:schemeClr>
                </a:solidFill>
                <a:effectLst/>
                <a:latin typeface="Goudy Old Style" panose="02020502050305020303" pitchFamily="18" charset="0"/>
              </a:rPr>
              <a:t>a critically informed understanding of the ways in which Romantic and Victorian literature both </a:t>
            </a:r>
            <a:r>
              <a:rPr lang="en-GB" sz="2800" dirty="0">
                <a:solidFill>
                  <a:srgbClr val="FFC000"/>
                </a:solidFill>
                <a:effectLst/>
                <a:latin typeface="Goudy Old Style" panose="02020502050305020303" pitchFamily="18" charset="0"/>
              </a:rPr>
              <a:t>construct and critique the notion of modernity;</a:t>
            </a:r>
            <a:endParaRPr lang="en-GB" sz="2800" dirty="0">
              <a:solidFill>
                <a:schemeClr val="bg2">
                  <a:lumMod val="90000"/>
                </a:schemeClr>
              </a:solidFill>
              <a:effectLst/>
              <a:latin typeface="Goudy Old Style" panose="02020502050305020303" pitchFamily="18" charset="0"/>
            </a:endParaRPr>
          </a:p>
          <a:p>
            <a:pPr>
              <a:buFont typeface="Arial" panose="020B0604020202020204" pitchFamily="34" charset="0"/>
              <a:buChar char="•"/>
            </a:pPr>
            <a:r>
              <a:rPr lang="en-GB" sz="2800" dirty="0">
                <a:solidFill>
                  <a:schemeClr val="bg2">
                    <a:lumMod val="90000"/>
                  </a:schemeClr>
                </a:solidFill>
                <a:effectLst/>
                <a:latin typeface="Goudy Old Style" panose="02020502050305020303" pitchFamily="18" charset="0"/>
              </a:rPr>
              <a:t>a theoretically informed knowledge of</a:t>
            </a:r>
            <a:r>
              <a:rPr lang="en-GB" sz="2800" dirty="0">
                <a:effectLst/>
                <a:latin typeface="Goudy Old Style" panose="02020502050305020303" pitchFamily="18" charset="0"/>
              </a:rPr>
              <a:t> </a:t>
            </a:r>
            <a:r>
              <a:rPr lang="en-GB" sz="2800" dirty="0">
                <a:solidFill>
                  <a:srgbClr val="FFC000"/>
                </a:solidFill>
                <a:effectLst/>
                <a:latin typeface="Goudy Old Style" panose="02020502050305020303" pitchFamily="18" charset="0"/>
              </a:rPr>
              <a:t>the connections and tensions between the ideas and kinds of literary production normally associated with these periods;</a:t>
            </a:r>
          </a:p>
          <a:p>
            <a:pPr>
              <a:buFont typeface="Arial" panose="020B0604020202020204" pitchFamily="34" charset="0"/>
              <a:buChar char="•"/>
            </a:pPr>
            <a:r>
              <a:rPr lang="en-GB" sz="2800" dirty="0">
                <a:solidFill>
                  <a:schemeClr val="bg2">
                    <a:lumMod val="90000"/>
                  </a:schemeClr>
                </a:solidFill>
                <a:effectLst/>
                <a:latin typeface="Goudy Old Style" panose="02020502050305020303" pitchFamily="18" charset="0"/>
              </a:rPr>
              <a:t>a theoretically informed knowledge of the significance of the </a:t>
            </a:r>
            <a:r>
              <a:rPr lang="en-GB" sz="2800" dirty="0">
                <a:solidFill>
                  <a:srgbClr val="FFC000"/>
                </a:solidFill>
                <a:effectLst/>
                <a:latin typeface="Goudy Old Style" panose="02020502050305020303" pitchFamily="18" charset="0"/>
              </a:rPr>
              <a:t>Romantic ideology </a:t>
            </a:r>
            <a:r>
              <a:rPr lang="en-GB" sz="2800" dirty="0">
                <a:solidFill>
                  <a:schemeClr val="bg2">
                    <a:lumMod val="90000"/>
                  </a:schemeClr>
                </a:solidFill>
                <a:effectLst/>
                <a:latin typeface="Goudy Old Style" panose="02020502050305020303" pitchFamily="18" charset="0"/>
              </a:rPr>
              <a:t>in the formation of cultural values.</a:t>
            </a:r>
          </a:p>
        </p:txBody>
      </p:sp>
    </p:spTree>
    <p:extLst>
      <p:ext uri="{BB962C8B-B14F-4D97-AF65-F5344CB8AC3E}">
        <p14:creationId xmlns:p14="http://schemas.microsoft.com/office/powerpoint/2010/main" val="33013560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05698" y="260648"/>
            <a:ext cx="8486782" cy="648072"/>
          </a:xfrm>
        </p:spPr>
        <p:txBody>
          <a:bodyPr>
            <a:normAutofit/>
          </a:bodyPr>
          <a:lstStyle/>
          <a:p>
            <a:pPr algn="l"/>
            <a:r>
              <a:rPr lang="en-GB" sz="3600" i="0" dirty="0">
                <a:solidFill>
                  <a:srgbClr val="FFC000"/>
                </a:solidFill>
                <a:latin typeface="Felix Titling" panose="04060505060202020A04" pitchFamily="82" charset="0"/>
              </a:rPr>
              <a:t>Discussion notes</a:t>
            </a:r>
          </a:p>
        </p:txBody>
      </p:sp>
      <p:sp>
        <p:nvSpPr>
          <p:cNvPr id="2" name="Content Placeholder 1"/>
          <p:cNvSpPr>
            <a:spLocks noGrp="1"/>
          </p:cNvSpPr>
          <p:nvPr>
            <p:ph idx="1"/>
          </p:nvPr>
        </p:nvSpPr>
        <p:spPr>
          <a:xfrm>
            <a:off x="395536" y="1340768"/>
            <a:ext cx="8496944" cy="4896544"/>
          </a:xfrm>
        </p:spPr>
        <p:txBody>
          <a:bodyPr>
            <a:noAutofit/>
          </a:bodyPr>
          <a:lstStyle/>
          <a:p>
            <a:pPr marL="18288" indent="0">
              <a:lnSpc>
                <a:spcPct val="100000"/>
              </a:lnSpc>
              <a:buNone/>
            </a:pPr>
            <a:r>
              <a:rPr lang="en-GB" sz="2400" dirty="0">
                <a:solidFill>
                  <a:schemeClr val="bg2">
                    <a:lumMod val="90000"/>
                  </a:schemeClr>
                </a:solidFill>
                <a:latin typeface="Goudy Old Style" panose="02020502050305020303" pitchFamily="18" charset="0"/>
              </a:rPr>
              <a:t>Very different to jane Austen. How? Victorian versus romantic </a:t>
            </a:r>
          </a:p>
          <a:p>
            <a:pPr marL="18288" indent="0">
              <a:lnSpc>
                <a:spcPct val="100000"/>
              </a:lnSpc>
              <a:buNone/>
            </a:pPr>
            <a:r>
              <a:rPr lang="en-GB" sz="2400" dirty="0">
                <a:solidFill>
                  <a:schemeClr val="bg2">
                    <a:lumMod val="90000"/>
                  </a:schemeClr>
                </a:solidFill>
                <a:latin typeface="Goudy Old Style" panose="02020502050305020303" pitchFamily="18" charset="0"/>
              </a:rPr>
              <a:t>abrupt, bad tempered situation is comfortable to her as it means she is not in polite society (which freezes her). </a:t>
            </a:r>
          </a:p>
          <a:p>
            <a:pPr marL="18288" indent="0">
              <a:lnSpc>
                <a:spcPct val="100000"/>
              </a:lnSpc>
              <a:buNone/>
            </a:pPr>
            <a:r>
              <a:rPr lang="en-GB" sz="2400" dirty="0">
                <a:solidFill>
                  <a:schemeClr val="bg2">
                    <a:lumMod val="90000"/>
                  </a:schemeClr>
                </a:solidFill>
                <a:latin typeface="Goudy Old Style" panose="02020502050305020303" pitchFamily="18" charset="0"/>
              </a:rPr>
              <a:t>Focus </a:t>
            </a:r>
            <a:r>
              <a:rPr lang="en-GB" sz="2400" dirty="0" smtClean="0">
                <a:solidFill>
                  <a:schemeClr val="bg2">
                    <a:lumMod val="90000"/>
                  </a:schemeClr>
                </a:solidFill>
                <a:latin typeface="Goudy Old Style" panose="02020502050305020303" pitchFamily="18" charset="0"/>
              </a:rPr>
              <a:t>firmly </a:t>
            </a:r>
            <a:r>
              <a:rPr lang="en-GB" sz="2400" dirty="0">
                <a:solidFill>
                  <a:schemeClr val="bg2">
                    <a:lumMod val="90000"/>
                  </a:schemeClr>
                </a:solidFill>
                <a:latin typeface="Goudy Old Style" panose="02020502050305020303" pitchFamily="18" charset="0"/>
              </a:rPr>
              <a:t>on the relation of the passionate love plot to the wider issues</a:t>
            </a:r>
            <a:r>
              <a:rPr lang="en-GB" sz="2400" dirty="0" smtClean="0">
                <a:solidFill>
                  <a:schemeClr val="bg2">
                    <a:lumMod val="90000"/>
                  </a:schemeClr>
                </a:solidFill>
                <a:latin typeface="Goudy Old Style" panose="02020502050305020303" pitchFamily="18" charset="0"/>
              </a:rPr>
              <a:t>. </a:t>
            </a:r>
          </a:p>
          <a:p>
            <a:pPr marL="18288" indent="0">
              <a:lnSpc>
                <a:spcPct val="100000"/>
              </a:lnSpc>
              <a:buNone/>
            </a:pPr>
            <a:r>
              <a:rPr lang="en-GB" sz="2400" dirty="0" smtClean="0">
                <a:solidFill>
                  <a:schemeClr val="bg2">
                    <a:lumMod val="90000"/>
                  </a:schemeClr>
                </a:solidFill>
                <a:latin typeface="Goudy Old Style" panose="02020502050305020303" pitchFamily="18" charset="0"/>
              </a:rPr>
              <a:t>What values emerge: </a:t>
            </a:r>
          </a:p>
          <a:p>
            <a:pPr marL="361188" indent="-342900">
              <a:lnSpc>
                <a:spcPct val="100000"/>
              </a:lnSpc>
            </a:pPr>
            <a:r>
              <a:rPr lang="en-GB" sz="2400" dirty="0">
                <a:solidFill>
                  <a:schemeClr val="bg2">
                    <a:lumMod val="90000"/>
                  </a:schemeClr>
                </a:solidFill>
                <a:latin typeface="Goudy Old Style" panose="02020502050305020303" pitchFamily="18" charset="0"/>
              </a:rPr>
              <a:t>Where does the Rochester money come from? </a:t>
            </a:r>
          </a:p>
          <a:p>
            <a:pPr marL="361188" indent="-342900">
              <a:lnSpc>
                <a:spcPct val="100000"/>
              </a:lnSpc>
            </a:pPr>
            <a:r>
              <a:rPr lang="en-GB" sz="2400" dirty="0">
                <a:solidFill>
                  <a:schemeClr val="bg2">
                    <a:lumMod val="90000"/>
                  </a:schemeClr>
                </a:solidFill>
                <a:latin typeface="Goudy Old Style" panose="02020502050305020303" pitchFamily="18" charset="0"/>
              </a:rPr>
              <a:t> Why do Jane’s parents die? </a:t>
            </a:r>
            <a:endParaRPr lang="en-GB" sz="2400" dirty="0" smtClean="0">
              <a:solidFill>
                <a:schemeClr val="bg2">
                  <a:lumMod val="90000"/>
                </a:schemeClr>
              </a:solidFill>
              <a:latin typeface="Goudy Old Style" panose="02020502050305020303" pitchFamily="18" charset="0"/>
            </a:endParaRPr>
          </a:p>
          <a:p>
            <a:pPr marL="361188" indent="-342900">
              <a:lnSpc>
                <a:spcPct val="100000"/>
              </a:lnSpc>
            </a:pPr>
            <a:r>
              <a:rPr lang="en-GB" sz="2400" dirty="0" smtClean="0">
                <a:solidFill>
                  <a:schemeClr val="bg2">
                    <a:lumMod val="90000"/>
                  </a:schemeClr>
                </a:solidFill>
                <a:latin typeface="Goudy Old Style" panose="02020502050305020303" pitchFamily="18" charset="0"/>
              </a:rPr>
              <a:t>Where </a:t>
            </a:r>
            <a:r>
              <a:rPr lang="en-GB" sz="2400" dirty="0">
                <a:solidFill>
                  <a:schemeClr val="bg2">
                    <a:lumMod val="90000"/>
                  </a:schemeClr>
                </a:solidFill>
                <a:latin typeface="Goudy Old Style" panose="02020502050305020303" pitchFamily="18" charset="0"/>
              </a:rPr>
              <a:t>does her uncle’s money come from? </a:t>
            </a:r>
          </a:p>
          <a:p>
            <a:pPr marL="361188" indent="-342900">
              <a:lnSpc>
                <a:spcPct val="100000"/>
              </a:lnSpc>
            </a:pPr>
            <a:r>
              <a:rPr lang="en-GB" sz="2400" dirty="0">
                <a:solidFill>
                  <a:schemeClr val="bg2">
                    <a:lumMod val="90000"/>
                  </a:schemeClr>
                </a:solidFill>
                <a:latin typeface="Goudy Old Style" panose="02020502050305020303" pitchFamily="18" charset="0"/>
              </a:rPr>
              <a:t>And the money that ultimately allows her cousins to live in comfort rather than </a:t>
            </a:r>
            <a:r>
              <a:rPr lang="en-GB" sz="2400" dirty="0" smtClean="0">
                <a:solidFill>
                  <a:schemeClr val="bg2">
                    <a:lumMod val="90000"/>
                  </a:schemeClr>
                </a:solidFill>
                <a:latin typeface="Goudy Old Style" panose="02020502050305020303" pitchFamily="18" charset="0"/>
              </a:rPr>
              <a:t>being governesses </a:t>
            </a:r>
            <a:r>
              <a:rPr lang="en-GB" sz="2400" dirty="0">
                <a:solidFill>
                  <a:schemeClr val="bg2">
                    <a:lumMod val="90000"/>
                  </a:schemeClr>
                </a:solidFill>
                <a:latin typeface="Goudy Old Style" panose="02020502050305020303" pitchFamily="18" charset="0"/>
              </a:rPr>
              <a:t>to spoilt families </a:t>
            </a:r>
          </a:p>
          <a:p>
            <a:pPr marL="18288" indent="0">
              <a:lnSpc>
                <a:spcPct val="100000"/>
              </a:lnSpc>
              <a:buNone/>
            </a:pP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39837230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539370" y="116632"/>
            <a:ext cx="7543800" cy="914400"/>
          </a:xfrm>
        </p:spPr>
        <p:txBody>
          <a:bodyPr/>
          <a:lstStyle/>
          <a:p>
            <a:pPr algn="ctr"/>
            <a:r>
              <a:rPr lang="en-GB" i="0" dirty="0" smtClean="0">
                <a:solidFill>
                  <a:srgbClr val="FFC000"/>
                </a:solidFill>
                <a:latin typeface="Felix Titling" panose="04060505060202020A04" pitchFamily="82" charset="0"/>
              </a:rPr>
              <a:t>introduction</a:t>
            </a:r>
            <a:endParaRPr lang="en-GB" i="0" dirty="0">
              <a:solidFill>
                <a:srgbClr val="FFC000"/>
              </a:solidFill>
              <a:latin typeface="Felix Titling" panose="04060505060202020A04" pitchFamily="82" charset="0"/>
            </a:endParaRPr>
          </a:p>
        </p:txBody>
      </p:sp>
      <p:sp>
        <p:nvSpPr>
          <p:cNvPr id="2" name="Content Placeholder 1"/>
          <p:cNvSpPr>
            <a:spLocks noGrp="1"/>
          </p:cNvSpPr>
          <p:nvPr>
            <p:ph idx="1"/>
          </p:nvPr>
        </p:nvSpPr>
        <p:spPr>
          <a:xfrm>
            <a:off x="539370" y="1268760"/>
            <a:ext cx="8208912" cy="5328592"/>
          </a:xfrm>
        </p:spPr>
        <p:txBody>
          <a:bodyPr>
            <a:noAutofit/>
          </a:bodyPr>
          <a:lstStyle/>
          <a:p>
            <a:pPr marL="18288" indent="0">
              <a:buNone/>
            </a:pPr>
            <a:r>
              <a:rPr lang="en-GB" sz="2400" dirty="0">
                <a:solidFill>
                  <a:schemeClr val="bg2">
                    <a:lumMod val="90000"/>
                  </a:schemeClr>
                </a:solidFill>
                <a:effectLst/>
                <a:latin typeface="Goudy Old Style" panose="02020502050305020303" pitchFamily="18" charset="0"/>
              </a:rPr>
              <a:t>Like </a:t>
            </a:r>
            <a:r>
              <a:rPr lang="en-GB" sz="2400" i="1" dirty="0">
                <a:solidFill>
                  <a:schemeClr val="bg2">
                    <a:lumMod val="90000"/>
                  </a:schemeClr>
                </a:solidFill>
                <a:latin typeface="Goudy Old Style" panose="02020502050305020303" pitchFamily="18" charset="0"/>
              </a:rPr>
              <a:t>Wuthering Heights </a:t>
            </a:r>
            <a:r>
              <a:rPr lang="en-GB" sz="2400" dirty="0" smtClean="0">
                <a:solidFill>
                  <a:schemeClr val="bg2">
                    <a:lumMod val="90000"/>
                  </a:schemeClr>
                </a:solidFill>
                <a:effectLst/>
                <a:latin typeface="Goudy Old Style" panose="02020502050305020303" pitchFamily="18" charset="0"/>
              </a:rPr>
              <a:t>split </a:t>
            </a:r>
            <a:r>
              <a:rPr lang="en-GB" sz="2400" dirty="0">
                <a:solidFill>
                  <a:schemeClr val="bg2">
                    <a:lumMod val="90000"/>
                  </a:schemeClr>
                </a:solidFill>
                <a:effectLst/>
                <a:latin typeface="Goudy Old Style" panose="02020502050305020303" pitchFamily="18" charset="0"/>
              </a:rPr>
              <a:t>in </a:t>
            </a:r>
            <a:r>
              <a:rPr lang="en-GB" sz="2400" dirty="0" smtClean="0">
                <a:solidFill>
                  <a:schemeClr val="bg2">
                    <a:lumMod val="90000"/>
                  </a:schemeClr>
                </a:solidFill>
                <a:effectLst/>
                <a:latin typeface="Goudy Old Style" panose="02020502050305020303" pitchFamily="18" charset="0"/>
              </a:rPr>
              <a:t>two sections – realism &amp; fairy tale</a:t>
            </a:r>
            <a:endParaRPr lang="en-GB" sz="2400" dirty="0">
              <a:solidFill>
                <a:schemeClr val="bg2">
                  <a:lumMod val="90000"/>
                </a:schemeClr>
              </a:solidFill>
              <a:effectLst/>
              <a:latin typeface="Goudy Old Style" panose="02020502050305020303" pitchFamily="18" charset="0"/>
            </a:endParaRPr>
          </a:p>
          <a:p>
            <a:pPr marL="18288" indent="0">
              <a:buNone/>
            </a:pPr>
            <a:r>
              <a:rPr lang="en-GB" sz="2400" dirty="0">
                <a:solidFill>
                  <a:schemeClr val="bg2">
                    <a:lumMod val="90000"/>
                  </a:schemeClr>
                </a:solidFill>
                <a:effectLst/>
                <a:latin typeface="Goudy Old Style" panose="02020502050305020303" pitchFamily="18" charset="0"/>
              </a:rPr>
              <a:t>Like </a:t>
            </a:r>
            <a:r>
              <a:rPr lang="en-GB" sz="2400" i="1" dirty="0" smtClean="0">
                <a:solidFill>
                  <a:schemeClr val="bg2">
                    <a:lumMod val="90000"/>
                  </a:schemeClr>
                </a:solidFill>
                <a:effectLst/>
                <a:latin typeface="Goudy Old Style" panose="02020502050305020303" pitchFamily="18" charset="0"/>
              </a:rPr>
              <a:t>Wuthering Heights </a:t>
            </a:r>
            <a:r>
              <a:rPr lang="en-GB" sz="2400" dirty="0" smtClean="0">
                <a:solidFill>
                  <a:schemeClr val="bg2">
                    <a:lumMod val="90000"/>
                  </a:schemeClr>
                </a:solidFill>
                <a:effectLst/>
                <a:latin typeface="Goudy Old Style" panose="02020502050305020303" pitchFamily="18" charset="0"/>
              </a:rPr>
              <a:t>concerned </a:t>
            </a:r>
            <a:r>
              <a:rPr lang="en-GB" sz="2400" dirty="0">
                <a:solidFill>
                  <a:schemeClr val="bg2">
                    <a:lumMod val="90000"/>
                  </a:schemeClr>
                </a:solidFill>
                <a:effectLst/>
                <a:latin typeface="Goudy Old Style" panose="02020502050305020303" pitchFamily="18" charset="0"/>
              </a:rPr>
              <a:t>with the </a:t>
            </a:r>
            <a:r>
              <a:rPr lang="en-GB" sz="2400" dirty="0" smtClean="0">
                <a:solidFill>
                  <a:schemeClr val="bg2">
                    <a:lumMod val="90000"/>
                  </a:schemeClr>
                </a:solidFill>
                <a:effectLst/>
                <a:latin typeface="Goudy Old Style" panose="02020502050305020303" pitchFamily="18" charset="0"/>
              </a:rPr>
              <a:t>interloper -an </a:t>
            </a:r>
            <a:r>
              <a:rPr lang="en-GB" sz="2400" dirty="0">
                <a:solidFill>
                  <a:schemeClr val="bg2">
                    <a:lumMod val="90000"/>
                  </a:schemeClr>
                </a:solidFill>
                <a:effectLst/>
                <a:latin typeface="Goudy Old Style" panose="02020502050305020303" pitchFamily="18" charset="0"/>
              </a:rPr>
              <a:t>outsider – poverty, looks, links with the marginal </a:t>
            </a:r>
          </a:p>
          <a:p>
            <a:pPr marL="18288" indent="0">
              <a:buNone/>
            </a:pPr>
            <a:r>
              <a:rPr lang="en-GB" sz="800" dirty="0" smtClean="0">
                <a:solidFill>
                  <a:schemeClr val="bg2">
                    <a:lumMod val="90000"/>
                  </a:schemeClr>
                </a:solidFill>
                <a:effectLst/>
                <a:latin typeface="Goudy Old Style" panose="02020502050305020303" pitchFamily="18" charset="0"/>
              </a:rPr>
              <a:t> </a:t>
            </a:r>
            <a:endParaRPr lang="en-GB" sz="800" dirty="0">
              <a:solidFill>
                <a:schemeClr val="bg2">
                  <a:lumMod val="90000"/>
                </a:schemeClr>
              </a:solidFill>
              <a:effectLst/>
              <a:latin typeface="Goudy Old Style" panose="02020502050305020303" pitchFamily="18" charset="0"/>
            </a:endParaRPr>
          </a:p>
          <a:p>
            <a:pPr marL="18288" indent="0">
              <a:buNone/>
            </a:pPr>
            <a:r>
              <a:rPr lang="en-GB" sz="2400" dirty="0" smtClean="0">
                <a:solidFill>
                  <a:schemeClr val="bg2">
                    <a:lumMod val="90000"/>
                  </a:schemeClr>
                </a:solidFill>
                <a:effectLst/>
                <a:latin typeface="Goudy Old Style" panose="02020502050305020303" pitchFamily="18" charset="0"/>
              </a:rPr>
              <a:t>Also</a:t>
            </a:r>
            <a:endParaRPr lang="en-GB" sz="2400" dirty="0">
              <a:solidFill>
                <a:schemeClr val="bg2">
                  <a:lumMod val="90000"/>
                </a:schemeClr>
              </a:solidFill>
              <a:effectLst/>
              <a:latin typeface="Goudy Old Style" panose="02020502050305020303" pitchFamily="18" charset="0"/>
            </a:endParaRPr>
          </a:p>
          <a:p>
            <a:pPr marL="361188" indent="-342900"/>
            <a:r>
              <a:rPr lang="en-GB" sz="2400" dirty="0">
                <a:solidFill>
                  <a:schemeClr val="bg2">
                    <a:lumMod val="90000"/>
                  </a:schemeClr>
                </a:solidFill>
                <a:effectLst/>
                <a:latin typeface="Goudy Old Style" panose="02020502050305020303" pitchFamily="18" charset="0"/>
              </a:rPr>
              <a:t>Education and suffering twinned throughout. </a:t>
            </a:r>
          </a:p>
          <a:p>
            <a:pPr marL="361188" indent="-342900"/>
            <a:r>
              <a:rPr lang="en-GB" sz="2400" dirty="0">
                <a:solidFill>
                  <a:schemeClr val="bg2">
                    <a:lumMod val="90000"/>
                  </a:schemeClr>
                </a:solidFill>
                <a:effectLst/>
                <a:latin typeface="Goudy Old Style" panose="02020502050305020303" pitchFamily="18" charset="0"/>
              </a:rPr>
              <a:t>The </a:t>
            </a:r>
            <a:r>
              <a:rPr lang="en-GB" sz="2400" dirty="0" smtClean="0">
                <a:solidFill>
                  <a:schemeClr val="bg2">
                    <a:lumMod val="90000"/>
                  </a:schemeClr>
                </a:solidFill>
                <a:effectLst/>
                <a:latin typeface="Goudy Old Style" panose="02020502050305020303" pitchFamily="18" charset="0"/>
              </a:rPr>
              <a:t>Reeds </a:t>
            </a:r>
            <a:r>
              <a:rPr lang="en-GB" sz="2400" dirty="0">
                <a:solidFill>
                  <a:schemeClr val="bg2">
                    <a:lumMod val="90000"/>
                  </a:schemeClr>
                </a:solidFill>
                <a:effectLst/>
                <a:latin typeface="Goudy Old Style" panose="02020502050305020303" pitchFamily="18" charset="0"/>
              </a:rPr>
              <a:t>and class attitudes to the dependent </a:t>
            </a:r>
          </a:p>
          <a:p>
            <a:pPr marL="361188" indent="-342900"/>
            <a:r>
              <a:rPr lang="en-GB" sz="2400" dirty="0" smtClean="0">
                <a:solidFill>
                  <a:schemeClr val="bg2">
                    <a:lumMod val="90000"/>
                  </a:schemeClr>
                </a:solidFill>
                <a:effectLst/>
                <a:latin typeface="Goudy Old Style" panose="02020502050305020303" pitchFamily="18" charset="0"/>
              </a:rPr>
              <a:t>The </a:t>
            </a:r>
            <a:r>
              <a:rPr lang="en-GB" sz="2400" dirty="0">
                <a:solidFill>
                  <a:schemeClr val="bg2">
                    <a:lumMod val="90000"/>
                  </a:schemeClr>
                </a:solidFill>
                <a:effectLst/>
                <a:latin typeface="Goudy Old Style" panose="02020502050305020303" pitchFamily="18" charset="0"/>
              </a:rPr>
              <a:t>poor in the schools and the attitudes of the rich </a:t>
            </a:r>
          </a:p>
          <a:p>
            <a:pPr marL="361188" indent="-342900"/>
            <a:r>
              <a:rPr lang="en-GB" sz="2400" dirty="0">
                <a:solidFill>
                  <a:schemeClr val="bg2">
                    <a:lumMod val="90000"/>
                  </a:schemeClr>
                </a:solidFill>
                <a:effectLst/>
                <a:latin typeface="Goudy Old Style" panose="02020502050305020303" pitchFamily="18" charset="0"/>
              </a:rPr>
              <a:t>The attitude of Blanche Ingram </a:t>
            </a:r>
            <a:r>
              <a:rPr lang="en-GB" sz="2400" dirty="0" err="1">
                <a:solidFill>
                  <a:schemeClr val="bg2">
                    <a:lumMod val="90000"/>
                  </a:schemeClr>
                </a:solidFill>
                <a:effectLst/>
                <a:latin typeface="Goudy Old Style" panose="02020502050305020303" pitchFamily="18" charset="0"/>
              </a:rPr>
              <a:t>etc</a:t>
            </a:r>
            <a:r>
              <a:rPr lang="en-GB" sz="2400" dirty="0">
                <a:solidFill>
                  <a:schemeClr val="bg2">
                    <a:lumMod val="90000"/>
                  </a:schemeClr>
                </a:solidFill>
                <a:effectLst/>
                <a:latin typeface="Goudy Old Style" panose="02020502050305020303" pitchFamily="18" charset="0"/>
              </a:rPr>
              <a:t> towards </a:t>
            </a:r>
            <a:r>
              <a:rPr lang="en-GB" sz="2400" dirty="0" smtClean="0">
                <a:solidFill>
                  <a:schemeClr val="bg2">
                    <a:lumMod val="90000"/>
                  </a:schemeClr>
                </a:solidFill>
                <a:effectLst/>
                <a:latin typeface="Goudy Old Style" panose="02020502050305020303" pitchFamily="18" charset="0"/>
              </a:rPr>
              <a:t>Jane</a:t>
            </a:r>
          </a:p>
          <a:p>
            <a:pPr marL="361188" indent="-342900"/>
            <a:r>
              <a:rPr lang="en-GB" sz="2400" dirty="0" smtClean="0">
                <a:solidFill>
                  <a:schemeClr val="bg2">
                    <a:lumMod val="90000"/>
                  </a:schemeClr>
                </a:solidFill>
                <a:latin typeface="Goudy Old Style" panose="02020502050305020303" pitchFamily="18" charset="0"/>
              </a:rPr>
              <a:t>The governess and imperialism </a:t>
            </a: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15106774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6736804" cy="637074"/>
          </a:xfrm>
        </p:spPr>
        <p:txBody>
          <a:bodyPr>
            <a:normAutofit/>
          </a:bodyPr>
          <a:lstStyle/>
          <a:p>
            <a:pPr algn="l"/>
            <a:r>
              <a:rPr lang="en-GB" sz="3600" i="0" dirty="0" smtClean="0">
                <a:solidFill>
                  <a:srgbClr val="FFC000"/>
                </a:solidFill>
                <a:latin typeface="Felix Titling" panose="04060505060202020A04" pitchFamily="82" charset="0"/>
              </a:rPr>
              <a:t>The governess novel 1</a:t>
            </a:r>
            <a:endParaRPr lang="en-GB" sz="3600" i="0" dirty="0">
              <a:solidFill>
                <a:srgbClr val="FFC000"/>
              </a:solidFill>
              <a:latin typeface="Felix Titling" panose="04060505060202020A04" pitchFamily="82" charset="0"/>
            </a:endParaRPr>
          </a:p>
        </p:txBody>
      </p:sp>
      <p:sp>
        <p:nvSpPr>
          <p:cNvPr id="2" name="Content Placeholder 1"/>
          <p:cNvSpPr>
            <a:spLocks noGrp="1"/>
          </p:cNvSpPr>
          <p:nvPr>
            <p:ph idx="1"/>
          </p:nvPr>
        </p:nvSpPr>
        <p:spPr>
          <a:xfrm>
            <a:off x="395536" y="748750"/>
            <a:ext cx="8496944" cy="5920609"/>
          </a:xfrm>
        </p:spPr>
        <p:txBody>
          <a:bodyPr>
            <a:noAutofit/>
          </a:bodyPr>
          <a:lstStyle/>
          <a:p>
            <a:pPr marL="18288" indent="0">
              <a:lnSpc>
                <a:spcPct val="100000"/>
              </a:lnSpc>
              <a:buNone/>
            </a:pPr>
            <a:r>
              <a:rPr lang="en-GB" sz="2400" dirty="0" smtClean="0">
                <a:solidFill>
                  <a:schemeClr val="bg2">
                    <a:lumMod val="90000"/>
                  </a:schemeClr>
                </a:solidFill>
                <a:latin typeface="Goudy Old Style" panose="02020502050305020303" pitchFamily="18" charset="0"/>
              </a:rPr>
              <a:t>“A </a:t>
            </a:r>
            <a:r>
              <a:rPr lang="en-GB" sz="2400" dirty="0">
                <a:solidFill>
                  <a:schemeClr val="bg2">
                    <a:lumMod val="90000"/>
                  </a:schemeClr>
                </a:solidFill>
                <a:latin typeface="Goudy Old Style" panose="02020502050305020303" pitchFamily="18" charset="0"/>
              </a:rPr>
              <a:t>governess has no equals, and therefore can have no sympathy. She is a burden and restraint in society.... She is a bore to </a:t>
            </a:r>
            <a:r>
              <a:rPr lang="en-GB" sz="2400" dirty="0" smtClean="0">
                <a:solidFill>
                  <a:schemeClr val="bg2">
                    <a:lumMod val="90000"/>
                  </a:schemeClr>
                </a:solidFill>
                <a:latin typeface="Goudy Old Style" panose="02020502050305020303" pitchFamily="18" charset="0"/>
              </a:rPr>
              <a:t>almost </a:t>
            </a:r>
            <a:r>
              <a:rPr lang="en-GB" sz="2400" dirty="0">
                <a:solidFill>
                  <a:schemeClr val="bg2">
                    <a:lumMod val="90000"/>
                  </a:schemeClr>
                </a:solidFill>
                <a:latin typeface="Goudy Old Style" panose="02020502050305020303" pitchFamily="18" charset="0"/>
              </a:rPr>
              <a:t>any gentleman, as a tabooed woman .... The servants invariably </a:t>
            </a:r>
            <a:r>
              <a:rPr lang="en-GB" sz="2400" dirty="0" smtClean="0">
                <a:solidFill>
                  <a:schemeClr val="bg2">
                    <a:lumMod val="90000"/>
                  </a:schemeClr>
                </a:solidFill>
                <a:latin typeface="Goudy Old Style" panose="02020502050305020303" pitchFamily="18" charset="0"/>
              </a:rPr>
              <a:t>detest </a:t>
            </a:r>
            <a:r>
              <a:rPr lang="en-GB" sz="2400" dirty="0">
                <a:solidFill>
                  <a:schemeClr val="bg2">
                    <a:lumMod val="90000"/>
                  </a:schemeClr>
                </a:solidFill>
                <a:latin typeface="Goudy Old Style" panose="02020502050305020303" pitchFamily="18" charset="0"/>
              </a:rPr>
              <a:t>her for she is a dependant like themselves, and yet, for all that, as much their superior in other respects as the family they both serve." </a:t>
            </a:r>
            <a:r>
              <a:rPr lang="en-GB" sz="2400" dirty="0" smtClean="0">
                <a:solidFill>
                  <a:schemeClr val="bg2">
                    <a:lumMod val="90000"/>
                  </a:schemeClr>
                </a:solidFill>
                <a:latin typeface="Goudy Old Style" panose="02020502050305020303" pitchFamily="18" charset="0"/>
              </a:rPr>
              <a:t> </a:t>
            </a:r>
          </a:p>
          <a:p>
            <a:pPr marL="18288" indent="0">
              <a:lnSpc>
                <a:spcPct val="100000"/>
              </a:lnSpc>
              <a:buNone/>
            </a:pPr>
            <a:r>
              <a:rPr lang="en-GB" sz="2400" dirty="0">
                <a:solidFill>
                  <a:schemeClr val="bg2">
                    <a:lumMod val="90000"/>
                  </a:schemeClr>
                </a:solidFill>
                <a:latin typeface="Goudy Old Style" panose="02020502050305020303" pitchFamily="18" charset="0"/>
              </a:rPr>
              <a:t>	</a:t>
            </a:r>
            <a:r>
              <a:rPr lang="en-GB" sz="2400" dirty="0" smtClean="0">
                <a:solidFill>
                  <a:schemeClr val="bg2">
                    <a:lumMod val="90000"/>
                  </a:schemeClr>
                </a:solidFill>
                <a:latin typeface="Goudy Old Style" panose="02020502050305020303" pitchFamily="18" charset="0"/>
              </a:rPr>
              <a:t>						(Elizabeth Eastlake, 1848)</a:t>
            </a:r>
          </a:p>
          <a:p>
            <a:pPr marL="18288" indent="0">
              <a:lnSpc>
                <a:spcPct val="100000"/>
              </a:lnSpc>
              <a:buNone/>
            </a:pPr>
            <a:r>
              <a:rPr lang="en-GB" sz="2400" dirty="0" smtClean="0">
                <a:solidFill>
                  <a:schemeClr val="bg2">
                    <a:lumMod val="90000"/>
                  </a:schemeClr>
                </a:solidFill>
                <a:latin typeface="Goudy Old Style" panose="02020502050305020303" pitchFamily="18" charset="0"/>
              </a:rPr>
              <a:t>As </a:t>
            </a:r>
            <a:r>
              <a:rPr lang="en-GB" sz="2400" dirty="0">
                <a:solidFill>
                  <a:schemeClr val="bg2">
                    <a:lumMod val="90000"/>
                  </a:schemeClr>
                </a:solidFill>
                <a:latin typeface="Goudy Old Style" panose="02020502050305020303" pitchFamily="18" charset="0"/>
              </a:rPr>
              <a:t>a gentle woman who sought paid employment, the governess could not be </a:t>
            </a:r>
            <a:r>
              <a:rPr lang="en-GB" sz="2400" dirty="0" smtClean="0">
                <a:solidFill>
                  <a:schemeClr val="bg2">
                    <a:lumMod val="90000"/>
                  </a:schemeClr>
                </a:solidFill>
                <a:latin typeface="Goudy Old Style" panose="02020502050305020303" pitchFamily="18" charset="0"/>
              </a:rPr>
              <a:t>encompassed </a:t>
            </a:r>
            <a:r>
              <a:rPr lang="en-GB" sz="2400" dirty="0">
                <a:solidFill>
                  <a:schemeClr val="bg2">
                    <a:lumMod val="90000"/>
                  </a:schemeClr>
                </a:solidFill>
                <a:latin typeface="Goudy Old Style" panose="02020502050305020303" pitchFamily="18" charset="0"/>
              </a:rPr>
              <a:t>by the ideal of </a:t>
            </a:r>
            <a:r>
              <a:rPr lang="en-GB" sz="2400" dirty="0" smtClean="0">
                <a:solidFill>
                  <a:schemeClr val="bg2">
                    <a:lumMod val="90000"/>
                  </a:schemeClr>
                </a:solidFill>
                <a:latin typeface="Goudy Old Style" panose="02020502050305020303" pitchFamily="18" charset="0"/>
              </a:rPr>
              <a:t>accomplished, leisured womanhood. </a:t>
            </a:r>
            <a:r>
              <a:rPr lang="en-GB" sz="2400" dirty="0">
                <a:solidFill>
                  <a:srgbClr val="FFC000"/>
                </a:solidFill>
                <a:latin typeface="Goudy Old Style" panose="02020502050305020303" pitchFamily="18" charset="0"/>
              </a:rPr>
              <a:t>Some </a:t>
            </a:r>
            <a:r>
              <a:rPr lang="en-GB" sz="2400" dirty="0" smtClean="0">
                <a:solidFill>
                  <a:srgbClr val="FFC000"/>
                </a:solidFill>
                <a:latin typeface="Goudy Old Style" panose="02020502050305020303" pitchFamily="18" charset="0"/>
              </a:rPr>
              <a:t>governesses … </a:t>
            </a:r>
            <a:r>
              <a:rPr lang="en-GB" sz="2400" dirty="0">
                <a:solidFill>
                  <a:srgbClr val="FFC000"/>
                </a:solidFill>
                <a:latin typeface="Goudy Old Style" panose="02020502050305020303" pitchFamily="18" charset="0"/>
              </a:rPr>
              <a:t>resolved the conflict by taking an </a:t>
            </a:r>
            <a:r>
              <a:rPr lang="en-GB" sz="2400" dirty="0" smtClean="0">
                <a:solidFill>
                  <a:srgbClr val="FFC000"/>
                </a:solidFill>
                <a:latin typeface="Goudy Old Style" panose="02020502050305020303" pitchFamily="18" charset="0"/>
              </a:rPr>
              <a:t>engagement </a:t>
            </a:r>
            <a:r>
              <a:rPr lang="en-GB" sz="2400" dirty="0">
                <a:solidFill>
                  <a:srgbClr val="FFC000"/>
                </a:solidFill>
                <a:latin typeface="Goudy Old Style" panose="02020502050305020303" pitchFamily="18" charset="0"/>
              </a:rPr>
              <a:t>on the continent or emigrating, by escaping "to a place where status would be less ambiguous and less painful and where there was more chance of marriage and a permanent resolution to incongruence</a:t>
            </a:r>
            <a:r>
              <a:rPr lang="en-GB" sz="2400" dirty="0" smtClean="0">
                <a:solidFill>
                  <a:srgbClr val="FFC000"/>
                </a:solidFill>
                <a:latin typeface="Goudy Old Style" panose="02020502050305020303" pitchFamily="18" charset="0"/>
              </a:rPr>
              <a:t>“ </a:t>
            </a:r>
            <a:r>
              <a:rPr lang="en-GB" sz="2400" dirty="0" smtClean="0">
                <a:solidFill>
                  <a:schemeClr val="bg2">
                    <a:lumMod val="90000"/>
                  </a:schemeClr>
                </a:solidFill>
                <a:latin typeface="Goudy Old Style" panose="02020502050305020303" pitchFamily="18" charset="0"/>
              </a:rPr>
              <a:t>(M</a:t>
            </a:r>
            <a:r>
              <a:rPr lang="en-GB" sz="2400" dirty="0">
                <a:solidFill>
                  <a:schemeClr val="bg2">
                    <a:lumMod val="90000"/>
                  </a:schemeClr>
                </a:solidFill>
                <a:latin typeface="Goudy Old Style" panose="02020502050305020303" pitchFamily="18" charset="0"/>
              </a:rPr>
              <a:t>. </a:t>
            </a:r>
            <a:r>
              <a:rPr lang="en-GB" sz="2400" dirty="0" smtClean="0">
                <a:solidFill>
                  <a:schemeClr val="bg2">
                    <a:lumMod val="90000"/>
                  </a:schemeClr>
                </a:solidFill>
                <a:latin typeface="Goudy Old Style" panose="02020502050305020303" pitchFamily="18" charset="0"/>
              </a:rPr>
              <a:t>Jeanne Petersen, 1970)</a:t>
            </a:r>
          </a:p>
          <a:p>
            <a:pPr marL="18288" indent="0" algn="r">
              <a:lnSpc>
                <a:spcPct val="100000"/>
              </a:lnSpc>
              <a:buNone/>
            </a:pPr>
            <a:r>
              <a:rPr lang="en-GB" sz="2400" dirty="0" smtClean="0">
                <a:solidFill>
                  <a:schemeClr val="bg2">
                    <a:lumMod val="90000"/>
                  </a:schemeClr>
                </a:solidFill>
                <a:latin typeface="Goudy Old Style" panose="02020502050305020303" pitchFamily="18" charset="0"/>
              </a:rPr>
              <a:t>	(Marion </a:t>
            </a:r>
            <a:r>
              <a:rPr lang="en-GB" sz="2400" dirty="0" err="1" smtClean="0">
                <a:solidFill>
                  <a:schemeClr val="bg2">
                    <a:lumMod val="90000"/>
                  </a:schemeClr>
                </a:solidFill>
                <a:latin typeface="Goudy Old Style" panose="02020502050305020303" pitchFamily="18" charset="0"/>
              </a:rPr>
              <a:t>Amies</a:t>
            </a:r>
            <a:r>
              <a:rPr lang="en-GB" sz="2400" dirty="0">
                <a:solidFill>
                  <a:schemeClr val="bg2">
                    <a:lumMod val="90000"/>
                  </a:schemeClr>
                </a:solidFill>
                <a:latin typeface="Goudy Old Style" panose="02020502050305020303" pitchFamily="18" charset="0"/>
              </a:rPr>
              <a:t>, </a:t>
            </a:r>
            <a:r>
              <a:rPr lang="en-GB" sz="2400" dirty="0" smtClean="0">
                <a:solidFill>
                  <a:schemeClr val="bg2">
                    <a:lumMod val="90000"/>
                  </a:schemeClr>
                </a:solidFill>
                <a:latin typeface="Goudy Old Style" panose="02020502050305020303" pitchFamily="18" charset="0"/>
              </a:rPr>
              <a:t>‘The </a:t>
            </a:r>
            <a:r>
              <a:rPr lang="en-GB" sz="2400" dirty="0">
                <a:solidFill>
                  <a:schemeClr val="bg2">
                    <a:lumMod val="90000"/>
                  </a:schemeClr>
                </a:solidFill>
                <a:latin typeface="Goudy Old Style" panose="02020502050305020303" pitchFamily="18" charset="0"/>
              </a:rPr>
              <a:t>Victorian Governess and Colonial Ideals of </a:t>
            </a:r>
            <a:r>
              <a:rPr lang="en-GB" sz="2400" dirty="0" smtClean="0">
                <a:solidFill>
                  <a:schemeClr val="bg2">
                    <a:lumMod val="90000"/>
                  </a:schemeClr>
                </a:solidFill>
                <a:latin typeface="Goudy Old Style" panose="02020502050305020303" pitchFamily="18" charset="0"/>
              </a:rPr>
              <a:t>Womanhood,’)</a:t>
            </a: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52121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05698" y="260648"/>
            <a:ext cx="8486782" cy="648072"/>
          </a:xfrm>
        </p:spPr>
        <p:txBody>
          <a:bodyPr>
            <a:normAutofit/>
          </a:bodyPr>
          <a:lstStyle/>
          <a:p>
            <a:pPr algn="l"/>
            <a:r>
              <a:rPr lang="en-GB" sz="3600" i="0" dirty="0" smtClean="0">
                <a:solidFill>
                  <a:srgbClr val="FFC000"/>
                </a:solidFill>
                <a:latin typeface="Felix Titling" panose="04060505060202020A04" pitchFamily="82" charset="0"/>
              </a:rPr>
              <a:t>Gender &amp; power </a:t>
            </a:r>
            <a:endParaRPr lang="en-GB" sz="3600" i="0" dirty="0">
              <a:solidFill>
                <a:srgbClr val="FFC000"/>
              </a:solidFill>
              <a:latin typeface="Felix Titling" panose="04060505060202020A04" pitchFamily="82" charset="0"/>
            </a:endParaRPr>
          </a:p>
        </p:txBody>
      </p:sp>
      <p:sp>
        <p:nvSpPr>
          <p:cNvPr id="2" name="Content Placeholder 1"/>
          <p:cNvSpPr>
            <a:spLocks noGrp="1"/>
          </p:cNvSpPr>
          <p:nvPr>
            <p:ph idx="1"/>
          </p:nvPr>
        </p:nvSpPr>
        <p:spPr>
          <a:xfrm>
            <a:off x="343671" y="1196752"/>
            <a:ext cx="8260777" cy="4896544"/>
          </a:xfrm>
        </p:spPr>
        <p:txBody>
          <a:bodyPr>
            <a:noAutofit/>
          </a:bodyPr>
          <a:lstStyle/>
          <a:p>
            <a:pPr marL="18288" indent="0">
              <a:lnSpc>
                <a:spcPct val="100000"/>
              </a:lnSpc>
              <a:buNone/>
            </a:pPr>
            <a:r>
              <a:rPr lang="en-GB" sz="2400" dirty="0" smtClean="0">
                <a:solidFill>
                  <a:schemeClr val="bg2">
                    <a:lumMod val="90000"/>
                  </a:schemeClr>
                </a:solidFill>
                <a:latin typeface="Goudy Old Style" panose="02020502050305020303" pitchFamily="18" charset="0"/>
              </a:rPr>
              <a:t>while </a:t>
            </a:r>
            <a:r>
              <a:rPr lang="en-GB" sz="2400" dirty="0">
                <a:solidFill>
                  <a:schemeClr val="bg2">
                    <a:lumMod val="90000"/>
                  </a:schemeClr>
                </a:solidFill>
                <a:latin typeface="Goudy Old Style" panose="02020502050305020303" pitchFamily="18" charset="0"/>
              </a:rPr>
              <a:t>challenging gender identities, the text </a:t>
            </a:r>
            <a:r>
              <a:rPr lang="en-GB" sz="2400" dirty="0" smtClean="0">
                <a:solidFill>
                  <a:schemeClr val="bg2">
                    <a:lumMod val="90000"/>
                  </a:schemeClr>
                </a:solidFill>
                <a:latin typeface="Goudy Old Style" panose="02020502050305020303" pitchFamily="18" charset="0"/>
              </a:rPr>
              <a:t>does more </a:t>
            </a:r>
            <a:r>
              <a:rPr lang="en-GB" sz="2400" dirty="0">
                <a:solidFill>
                  <a:schemeClr val="bg2">
                    <a:lumMod val="90000"/>
                  </a:schemeClr>
                </a:solidFill>
                <a:latin typeface="Goudy Old Style" panose="02020502050305020303" pitchFamily="18" charset="0"/>
              </a:rPr>
              <a:t>than simply </a:t>
            </a:r>
            <a:r>
              <a:rPr lang="en-GB" sz="2400" dirty="0">
                <a:solidFill>
                  <a:srgbClr val="FFC000"/>
                </a:solidFill>
                <a:latin typeface="Goudy Old Style" panose="02020502050305020303" pitchFamily="18" charset="0"/>
              </a:rPr>
              <a:t>transfer power from the patriarchal grasp </a:t>
            </a:r>
            <a:r>
              <a:rPr lang="en-GB" sz="2400" dirty="0" smtClean="0">
                <a:solidFill>
                  <a:srgbClr val="FFC000"/>
                </a:solidFill>
                <a:latin typeface="Goudy Old Style" panose="02020502050305020303" pitchFamily="18" charset="0"/>
              </a:rPr>
              <a:t>of  </a:t>
            </a:r>
            <a:r>
              <a:rPr lang="en-GB" sz="2400" dirty="0">
                <a:solidFill>
                  <a:srgbClr val="FFC000"/>
                </a:solidFill>
                <a:latin typeface="Goudy Old Style" panose="02020502050305020303" pitchFamily="18" charset="0"/>
              </a:rPr>
              <a:t>Rochester to the powerless hand of Jane, </a:t>
            </a:r>
            <a:r>
              <a:rPr lang="en-GB" sz="2400" dirty="0">
                <a:solidFill>
                  <a:schemeClr val="bg2">
                    <a:lumMod val="90000"/>
                  </a:schemeClr>
                </a:solidFill>
                <a:latin typeface="Goudy Old Style" panose="02020502050305020303" pitchFamily="18" charset="0"/>
              </a:rPr>
              <a:t>and it does more </a:t>
            </a:r>
            <a:r>
              <a:rPr lang="en-GB" sz="2400" dirty="0" smtClean="0">
                <a:solidFill>
                  <a:schemeClr val="bg2">
                    <a:lumMod val="90000"/>
                  </a:schemeClr>
                </a:solidFill>
                <a:latin typeface="Goudy Old Style" panose="02020502050305020303" pitchFamily="18" charset="0"/>
              </a:rPr>
              <a:t>than </a:t>
            </a:r>
            <a:r>
              <a:rPr lang="en-GB" sz="2400" dirty="0">
                <a:solidFill>
                  <a:schemeClr val="bg2">
                    <a:lumMod val="90000"/>
                  </a:schemeClr>
                </a:solidFill>
                <a:latin typeface="Goudy Old Style" panose="02020502050305020303" pitchFamily="18" charset="0"/>
              </a:rPr>
              <a:t>feed post-</a:t>
            </a:r>
            <a:r>
              <a:rPr lang="en-GB" sz="2400" dirty="0" err="1">
                <a:solidFill>
                  <a:schemeClr val="bg2">
                    <a:lumMod val="90000"/>
                  </a:schemeClr>
                </a:solidFill>
                <a:latin typeface="Goudy Old Style" panose="02020502050305020303" pitchFamily="18" charset="0"/>
              </a:rPr>
              <a:t>Butlerian</a:t>
            </a:r>
            <a:r>
              <a:rPr lang="en-GB" sz="2400" dirty="0">
                <a:solidFill>
                  <a:schemeClr val="bg2">
                    <a:lumMod val="90000"/>
                  </a:schemeClr>
                </a:solidFill>
                <a:latin typeface="Goudy Old Style" panose="02020502050305020303" pitchFamily="18" charset="0"/>
              </a:rPr>
              <a:t> critical perspectives; the text highlights </a:t>
            </a:r>
            <a:r>
              <a:rPr lang="en-GB" sz="2400" dirty="0" smtClean="0">
                <a:solidFill>
                  <a:schemeClr val="bg2">
                    <a:lumMod val="90000"/>
                  </a:schemeClr>
                </a:solidFill>
                <a:latin typeface="Goudy Old Style" panose="02020502050305020303" pitchFamily="18" charset="0"/>
              </a:rPr>
              <a:t>the </a:t>
            </a:r>
            <a:r>
              <a:rPr lang="en-GB" sz="2400" dirty="0">
                <a:solidFill>
                  <a:schemeClr val="bg2">
                    <a:lumMod val="90000"/>
                  </a:schemeClr>
                </a:solidFill>
                <a:latin typeface="Goudy Old Style" panose="02020502050305020303" pitchFamily="18" charset="0"/>
              </a:rPr>
              <a:t>anxieties and complexities </a:t>
            </a:r>
            <a:r>
              <a:rPr lang="en-GB" sz="2400" dirty="0" smtClean="0">
                <a:solidFill>
                  <a:schemeClr val="bg2">
                    <a:lumMod val="90000"/>
                  </a:schemeClr>
                </a:solidFill>
                <a:latin typeface="Goudy Old Style" panose="02020502050305020303" pitchFamily="18" charset="0"/>
              </a:rPr>
              <a:t>of the </a:t>
            </a:r>
            <a:r>
              <a:rPr lang="en-GB" sz="2400" dirty="0">
                <a:solidFill>
                  <a:schemeClr val="bg2">
                    <a:lumMod val="90000"/>
                  </a:schemeClr>
                </a:solidFill>
                <a:latin typeface="Goudy Old Style" panose="02020502050305020303" pitchFamily="18" charset="0"/>
              </a:rPr>
              <a:t>Victorian understanding of </a:t>
            </a:r>
            <a:r>
              <a:rPr lang="en-GB" sz="2400" dirty="0" smtClean="0">
                <a:solidFill>
                  <a:schemeClr val="bg2">
                    <a:lumMod val="90000"/>
                  </a:schemeClr>
                </a:solidFill>
                <a:latin typeface="Goudy Old Style" panose="02020502050305020303" pitchFamily="18" charset="0"/>
              </a:rPr>
              <a:t>gender </a:t>
            </a:r>
            <a:r>
              <a:rPr lang="en-GB" sz="2400" dirty="0">
                <a:solidFill>
                  <a:schemeClr val="bg2">
                    <a:lumMod val="90000"/>
                  </a:schemeClr>
                </a:solidFill>
                <a:latin typeface="Goudy Old Style" panose="02020502050305020303" pitchFamily="18" charset="0"/>
              </a:rPr>
              <a:t>by paradoxically dismantling and reifying </a:t>
            </a:r>
            <a:r>
              <a:rPr lang="en-GB" sz="2400" dirty="0" smtClean="0">
                <a:solidFill>
                  <a:schemeClr val="bg2">
                    <a:lumMod val="90000"/>
                  </a:schemeClr>
                </a:solidFill>
                <a:latin typeface="Goudy Old Style" panose="02020502050305020303" pitchFamily="18" charset="0"/>
              </a:rPr>
              <a:t>nineteenth-century </a:t>
            </a:r>
            <a:r>
              <a:rPr lang="en-GB" sz="2400" dirty="0">
                <a:solidFill>
                  <a:schemeClr val="bg2">
                    <a:lumMod val="90000"/>
                  </a:schemeClr>
                </a:solidFill>
                <a:latin typeface="Goudy Old Style" panose="02020502050305020303" pitchFamily="18" charset="0"/>
              </a:rPr>
              <a:t>notions of masculinity and femininity. </a:t>
            </a:r>
            <a:r>
              <a:rPr lang="en-GB" sz="2400" dirty="0">
                <a:solidFill>
                  <a:srgbClr val="FFC000"/>
                </a:solidFill>
                <a:latin typeface="Goudy Old Style" panose="02020502050305020303" pitchFamily="18" charset="0"/>
              </a:rPr>
              <a:t>Masculine and </a:t>
            </a:r>
            <a:r>
              <a:rPr lang="en-GB" sz="2400" dirty="0" smtClean="0">
                <a:solidFill>
                  <a:srgbClr val="FFC000"/>
                </a:solidFill>
                <a:latin typeface="Goudy Old Style" panose="02020502050305020303" pitchFamily="18" charset="0"/>
              </a:rPr>
              <a:t>feminine </a:t>
            </a:r>
            <a:r>
              <a:rPr lang="en-GB" sz="2400" dirty="0">
                <a:solidFill>
                  <a:srgbClr val="FFC000"/>
                </a:solidFill>
                <a:latin typeface="Goudy Old Style" panose="02020502050305020303" pitchFamily="18" charset="0"/>
              </a:rPr>
              <a:t>constructions in </a:t>
            </a:r>
            <a:r>
              <a:rPr lang="en-GB" sz="2400" i="1" dirty="0">
                <a:solidFill>
                  <a:srgbClr val="FFC000"/>
                </a:solidFill>
                <a:latin typeface="Goudy Old Style" panose="02020502050305020303" pitchFamily="18" charset="0"/>
              </a:rPr>
              <a:t>Jane Eyre </a:t>
            </a:r>
            <a:r>
              <a:rPr lang="en-GB" sz="2400" dirty="0">
                <a:solidFill>
                  <a:srgbClr val="FFC000"/>
                </a:solidFill>
                <a:latin typeface="Goudy Old Style" panose="02020502050305020303" pitchFamily="18" charset="0"/>
              </a:rPr>
              <a:t>ultimately cannot be separated </a:t>
            </a:r>
            <a:r>
              <a:rPr lang="en-GB" sz="2400" dirty="0" smtClean="0">
                <a:solidFill>
                  <a:srgbClr val="FFC000"/>
                </a:solidFill>
                <a:latin typeface="Goudy Old Style" panose="02020502050305020303" pitchFamily="18" charset="0"/>
              </a:rPr>
              <a:t>from </a:t>
            </a:r>
            <a:r>
              <a:rPr lang="en-GB" sz="2400" dirty="0">
                <a:solidFill>
                  <a:srgbClr val="FFC000"/>
                </a:solidFill>
                <a:latin typeface="Goudy Old Style" panose="02020502050305020303" pitchFamily="18" charset="0"/>
              </a:rPr>
              <a:t>the larger gender anxieties raised by Jane's class position or </a:t>
            </a:r>
            <a:r>
              <a:rPr lang="en-GB" sz="2400" dirty="0" smtClean="0">
                <a:solidFill>
                  <a:srgbClr val="FFC000"/>
                </a:solidFill>
                <a:latin typeface="Goudy Old Style" panose="02020502050305020303" pitchFamily="18" charset="0"/>
              </a:rPr>
              <a:t>from </a:t>
            </a:r>
            <a:r>
              <a:rPr lang="en-GB" sz="2400" dirty="0">
                <a:solidFill>
                  <a:srgbClr val="FFC000"/>
                </a:solidFill>
                <a:latin typeface="Goudy Old Style" panose="02020502050305020303" pitchFamily="18" charset="0"/>
              </a:rPr>
              <a:t>the "twenty years of difference</a:t>
            </a:r>
            <a:r>
              <a:rPr lang="en-GB" sz="2400" dirty="0">
                <a:solidFill>
                  <a:schemeClr val="bg2">
                    <a:lumMod val="90000"/>
                  </a:schemeClr>
                </a:solidFill>
                <a:latin typeface="Goudy Old Style" panose="02020502050305020303" pitchFamily="18" charset="0"/>
              </a:rPr>
              <a:t>" (p. 333) between the partners </a:t>
            </a:r>
            <a:r>
              <a:rPr lang="en-GB" sz="2400" dirty="0" smtClean="0">
                <a:solidFill>
                  <a:schemeClr val="bg2">
                    <a:lumMod val="90000"/>
                  </a:schemeClr>
                </a:solidFill>
                <a:latin typeface="Goudy Old Style" panose="02020502050305020303" pitchFamily="18" charset="0"/>
              </a:rPr>
              <a:t>of the </a:t>
            </a:r>
            <a:r>
              <a:rPr lang="en-GB" sz="2400" dirty="0">
                <a:solidFill>
                  <a:schemeClr val="bg2">
                    <a:lumMod val="90000"/>
                  </a:schemeClr>
                </a:solidFill>
                <a:latin typeface="Goudy Old Style" panose="02020502050305020303" pitchFamily="18" charset="0"/>
              </a:rPr>
              <a:t>novel's </a:t>
            </a:r>
            <a:r>
              <a:rPr lang="en-GB" sz="2400" dirty="0" smtClean="0">
                <a:solidFill>
                  <a:schemeClr val="bg2">
                    <a:lumMod val="90000"/>
                  </a:schemeClr>
                </a:solidFill>
                <a:latin typeface="Goudy Old Style" panose="02020502050305020303" pitchFamily="18" charset="0"/>
              </a:rPr>
              <a:t>marriage plot</a:t>
            </a:r>
          </a:p>
          <a:p>
            <a:pPr marL="18288" indent="0">
              <a:lnSpc>
                <a:spcPct val="100000"/>
              </a:lnSpc>
              <a:buNone/>
            </a:pPr>
            <a:r>
              <a:rPr lang="en-GB" sz="2400" dirty="0">
                <a:solidFill>
                  <a:schemeClr val="bg2">
                    <a:lumMod val="90000"/>
                  </a:schemeClr>
                </a:solidFill>
                <a:latin typeface="Goudy Old Style" panose="02020502050305020303" pitchFamily="18" charset="0"/>
              </a:rPr>
              <a:t> </a:t>
            </a:r>
            <a:r>
              <a:rPr lang="en-GB" sz="2400" dirty="0" smtClean="0">
                <a:solidFill>
                  <a:schemeClr val="bg2">
                    <a:lumMod val="90000"/>
                  </a:schemeClr>
                </a:solidFill>
                <a:latin typeface="Goudy Old Style" panose="02020502050305020303" pitchFamily="18" charset="0"/>
              </a:rPr>
              <a:t>			(Esther Godfrey, ‘From Governess to Girl Bride’)</a:t>
            </a: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2288435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33690" y="116632"/>
            <a:ext cx="8486782" cy="648072"/>
          </a:xfrm>
        </p:spPr>
        <p:txBody>
          <a:bodyPr>
            <a:normAutofit/>
          </a:bodyPr>
          <a:lstStyle/>
          <a:p>
            <a:pPr algn="l"/>
            <a:r>
              <a:rPr lang="en-GB" sz="3600" i="0" dirty="0" smtClean="0">
                <a:solidFill>
                  <a:srgbClr val="FFC000"/>
                </a:solidFill>
                <a:latin typeface="Felix Titling" panose="04060505060202020A04" pitchFamily="82" charset="0"/>
              </a:rPr>
              <a:t>The governess: class &amp; gender </a:t>
            </a:r>
            <a:endParaRPr lang="en-GB" sz="3600" i="0" dirty="0">
              <a:solidFill>
                <a:srgbClr val="FFC000"/>
              </a:solidFill>
              <a:latin typeface="Felix Titling" panose="04060505060202020A04" pitchFamily="82" charset="0"/>
            </a:endParaRPr>
          </a:p>
        </p:txBody>
      </p:sp>
      <p:sp>
        <p:nvSpPr>
          <p:cNvPr id="2" name="Content Placeholder 1"/>
          <p:cNvSpPr>
            <a:spLocks noGrp="1"/>
          </p:cNvSpPr>
          <p:nvPr>
            <p:ph idx="1"/>
          </p:nvPr>
        </p:nvSpPr>
        <p:spPr>
          <a:xfrm>
            <a:off x="179512" y="764704"/>
            <a:ext cx="8784976" cy="5976664"/>
          </a:xfrm>
        </p:spPr>
        <p:txBody>
          <a:bodyPr>
            <a:noAutofit/>
          </a:bodyPr>
          <a:lstStyle/>
          <a:p>
            <a:pPr marL="18288" indent="0">
              <a:lnSpc>
                <a:spcPct val="100000"/>
              </a:lnSpc>
              <a:buNone/>
            </a:pPr>
            <a:r>
              <a:rPr lang="en-GB" sz="2300" dirty="0">
                <a:solidFill>
                  <a:schemeClr val="bg2">
                    <a:lumMod val="90000"/>
                  </a:schemeClr>
                </a:solidFill>
                <a:latin typeface="Goudy Old Style" panose="02020502050305020303" pitchFamily="18" charset="0"/>
              </a:rPr>
              <a:t> Jane's advancement from her position as teacher at </a:t>
            </a:r>
            <a:r>
              <a:rPr lang="en-GB" sz="2300" dirty="0" err="1" smtClean="0">
                <a:solidFill>
                  <a:schemeClr val="bg2">
                    <a:lumMod val="90000"/>
                  </a:schemeClr>
                </a:solidFill>
                <a:latin typeface="Goudy Old Style" panose="02020502050305020303" pitchFamily="18" charset="0"/>
              </a:rPr>
              <a:t>Lowood</a:t>
            </a:r>
            <a:r>
              <a:rPr lang="en-GB" sz="2300" dirty="0" smtClean="0">
                <a:solidFill>
                  <a:schemeClr val="bg2">
                    <a:lumMod val="90000"/>
                  </a:schemeClr>
                </a:solidFill>
                <a:latin typeface="Goudy Old Style" panose="02020502050305020303" pitchFamily="18" charset="0"/>
              </a:rPr>
              <a:t>  </a:t>
            </a:r>
            <a:r>
              <a:rPr lang="en-GB" sz="2300" dirty="0">
                <a:solidFill>
                  <a:schemeClr val="bg2">
                    <a:lumMod val="90000"/>
                  </a:schemeClr>
                </a:solidFill>
                <a:latin typeface="Goudy Old Style" panose="02020502050305020303" pitchFamily="18" charset="0"/>
              </a:rPr>
              <a:t>to private governess signifies an important development in </a:t>
            </a:r>
            <a:r>
              <a:rPr lang="en-GB" sz="2300" dirty="0" smtClean="0">
                <a:solidFill>
                  <a:schemeClr val="bg2">
                    <a:lumMod val="90000"/>
                  </a:schemeClr>
                </a:solidFill>
                <a:latin typeface="Goudy Old Style" panose="02020502050305020303" pitchFamily="18" charset="0"/>
              </a:rPr>
              <a:t>the </a:t>
            </a:r>
            <a:r>
              <a:rPr lang="en-GB" sz="2300" dirty="0">
                <a:solidFill>
                  <a:schemeClr val="bg2">
                    <a:lumMod val="90000"/>
                  </a:schemeClr>
                </a:solidFill>
                <a:latin typeface="Goudy Old Style" panose="02020502050305020303" pitchFamily="18" charset="0"/>
              </a:rPr>
              <a:t>text's subversion of gender, since </a:t>
            </a:r>
            <a:r>
              <a:rPr lang="en-GB" sz="2300" dirty="0">
                <a:solidFill>
                  <a:srgbClr val="FFC000"/>
                </a:solidFill>
                <a:latin typeface="Goudy Old Style" panose="02020502050305020303" pitchFamily="18" charset="0"/>
              </a:rPr>
              <a:t>governesses served as a hole </a:t>
            </a:r>
            <a:r>
              <a:rPr lang="en-GB" sz="2300" dirty="0" smtClean="0">
                <a:solidFill>
                  <a:srgbClr val="FFC000"/>
                </a:solidFill>
                <a:latin typeface="Goudy Old Style" panose="02020502050305020303" pitchFamily="18" charset="0"/>
              </a:rPr>
              <a:t>in </a:t>
            </a:r>
            <a:r>
              <a:rPr lang="en-GB" sz="2300" dirty="0">
                <a:solidFill>
                  <a:srgbClr val="FFC000"/>
                </a:solidFill>
                <a:latin typeface="Goudy Old Style" panose="02020502050305020303" pitchFamily="18" charset="0"/>
              </a:rPr>
              <a:t>the </a:t>
            </a:r>
            <a:r>
              <a:rPr lang="en-GB" sz="2300" dirty="0" smtClean="0">
                <a:solidFill>
                  <a:srgbClr val="FFC000"/>
                </a:solidFill>
                <a:latin typeface="Goudy Old Style" panose="02020502050305020303" pitchFamily="18" charset="0"/>
              </a:rPr>
              <a:t>invisible </a:t>
            </a:r>
            <a:r>
              <a:rPr lang="en-GB" sz="2300" dirty="0">
                <a:solidFill>
                  <a:srgbClr val="FFC000"/>
                </a:solidFill>
                <a:latin typeface="Goudy Old Style" panose="02020502050305020303" pitchFamily="18" charset="0"/>
              </a:rPr>
              <a:t>wall between working-class and middle-class </a:t>
            </a:r>
            <a:r>
              <a:rPr lang="en-GB" sz="2300" dirty="0" smtClean="0">
                <a:solidFill>
                  <a:srgbClr val="FFC000"/>
                </a:solidFill>
                <a:latin typeface="Goudy Old Style" panose="02020502050305020303" pitchFamily="18" charset="0"/>
              </a:rPr>
              <a:t>gender </a:t>
            </a:r>
            <a:r>
              <a:rPr lang="en-GB" sz="2300" dirty="0">
                <a:solidFill>
                  <a:srgbClr val="FFC000"/>
                </a:solidFill>
                <a:latin typeface="Goudy Old Style" panose="02020502050305020303" pitchFamily="18" charset="0"/>
              </a:rPr>
              <a:t>identities.</a:t>
            </a:r>
            <a:r>
              <a:rPr lang="en-GB" sz="2300" dirty="0">
                <a:solidFill>
                  <a:schemeClr val="bg2">
                    <a:lumMod val="90000"/>
                  </a:schemeClr>
                </a:solidFill>
                <a:latin typeface="Goudy Old Style" panose="02020502050305020303" pitchFamily="18" charset="0"/>
              </a:rPr>
              <a:t> As governess, Jane bridges the gap between the </a:t>
            </a:r>
            <a:r>
              <a:rPr lang="en-GB" sz="2300" dirty="0" smtClean="0">
                <a:solidFill>
                  <a:schemeClr val="bg2">
                    <a:lumMod val="90000"/>
                  </a:schemeClr>
                </a:solidFill>
                <a:latin typeface="Goudy Old Style" panose="02020502050305020303" pitchFamily="18" charset="0"/>
              </a:rPr>
              <a:t>dangerous </a:t>
            </a:r>
            <a:r>
              <a:rPr lang="en-GB" sz="2300" dirty="0">
                <a:solidFill>
                  <a:schemeClr val="bg2">
                    <a:lumMod val="90000"/>
                  </a:schemeClr>
                </a:solidFill>
                <a:latin typeface="Goudy Old Style" panose="02020502050305020303" pitchFamily="18" charset="0"/>
              </a:rPr>
              <a:t>androgyny of working-class homogeneity and the </a:t>
            </a:r>
            <a:r>
              <a:rPr lang="en-GB" sz="2300" dirty="0" smtClean="0">
                <a:solidFill>
                  <a:schemeClr val="bg2">
                    <a:lumMod val="90000"/>
                  </a:schemeClr>
                </a:solidFill>
                <a:latin typeface="Goudy Old Style" panose="02020502050305020303" pitchFamily="18" charset="0"/>
              </a:rPr>
              <a:t>fragile </a:t>
            </a:r>
            <a:r>
              <a:rPr lang="en-GB" sz="2300" dirty="0">
                <a:solidFill>
                  <a:schemeClr val="bg2">
                    <a:lumMod val="90000"/>
                  </a:schemeClr>
                </a:solidFill>
                <a:latin typeface="Goudy Old Style" panose="02020502050305020303" pitchFamily="18" charset="0"/>
              </a:rPr>
              <a:t>stability of middle-class separate spheres. Mary </a:t>
            </a:r>
            <a:r>
              <a:rPr lang="en-GB" sz="2300" dirty="0" err="1">
                <a:solidFill>
                  <a:schemeClr val="bg2">
                    <a:lumMod val="90000"/>
                  </a:schemeClr>
                </a:solidFill>
                <a:latin typeface="Goudy Old Style" panose="02020502050305020303" pitchFamily="18" charset="0"/>
              </a:rPr>
              <a:t>Poovey</a:t>
            </a:r>
            <a:r>
              <a:rPr lang="en-GB" sz="2300" dirty="0">
                <a:solidFill>
                  <a:schemeClr val="bg2">
                    <a:lumMod val="90000"/>
                  </a:schemeClr>
                </a:solidFill>
                <a:latin typeface="Goudy Old Style" panose="02020502050305020303" pitchFamily="18" charset="0"/>
              </a:rPr>
              <a:t> asserts </a:t>
            </a:r>
            <a:r>
              <a:rPr lang="en-GB" sz="2300" dirty="0" smtClean="0">
                <a:solidFill>
                  <a:schemeClr val="bg2">
                    <a:lumMod val="90000"/>
                  </a:schemeClr>
                </a:solidFill>
                <a:latin typeface="Goudy Old Style" panose="02020502050305020303" pitchFamily="18" charset="0"/>
              </a:rPr>
              <a:t>in </a:t>
            </a:r>
            <a:r>
              <a:rPr lang="en-GB" sz="2300" dirty="0">
                <a:solidFill>
                  <a:schemeClr val="bg2">
                    <a:lumMod val="90000"/>
                  </a:schemeClr>
                </a:solidFill>
                <a:latin typeface="Goudy Old Style" panose="02020502050305020303" pitchFamily="18" charset="0"/>
              </a:rPr>
              <a:t>'The </a:t>
            </a:r>
            <a:r>
              <a:rPr lang="en-GB" sz="2300" dirty="0" smtClean="0">
                <a:solidFill>
                  <a:schemeClr val="bg2">
                    <a:lumMod val="90000"/>
                  </a:schemeClr>
                </a:solidFill>
                <a:latin typeface="Goudy Old Style" panose="02020502050305020303" pitchFamily="18" charset="0"/>
              </a:rPr>
              <a:t>Anathematised </a:t>
            </a:r>
            <a:r>
              <a:rPr lang="en-GB" sz="2300" dirty="0">
                <a:solidFill>
                  <a:schemeClr val="bg2">
                    <a:lumMod val="90000"/>
                  </a:schemeClr>
                </a:solidFill>
                <a:latin typeface="Goudy Old Style" panose="02020502050305020303" pitchFamily="18" charset="0"/>
              </a:rPr>
              <a:t>Race: The Governess," "Because the </a:t>
            </a:r>
            <a:r>
              <a:rPr lang="en-GB" sz="2300" dirty="0" smtClean="0">
                <a:solidFill>
                  <a:srgbClr val="FFC000"/>
                </a:solidFill>
                <a:latin typeface="Goudy Old Style" panose="02020502050305020303" pitchFamily="18" charset="0"/>
              </a:rPr>
              <a:t>governess </a:t>
            </a:r>
            <a:r>
              <a:rPr lang="en-GB" sz="2300" dirty="0">
                <a:solidFill>
                  <a:srgbClr val="FFC000"/>
                </a:solidFill>
                <a:latin typeface="Goudy Old Style" panose="02020502050305020303" pitchFamily="18" charset="0"/>
              </a:rPr>
              <a:t>was like the middle-class mother in the work she performed</a:t>
            </a:r>
            <a:r>
              <a:rPr lang="en-GB" sz="2300" dirty="0" smtClean="0">
                <a:solidFill>
                  <a:srgbClr val="FFC000"/>
                </a:solidFill>
                <a:latin typeface="Goudy Old Style" panose="02020502050305020303" pitchFamily="18" charset="0"/>
              </a:rPr>
              <a:t>, </a:t>
            </a:r>
            <a:r>
              <a:rPr lang="en-GB" sz="2300" dirty="0">
                <a:solidFill>
                  <a:srgbClr val="FFC000"/>
                </a:solidFill>
                <a:latin typeface="Goudy Old Style" panose="02020502050305020303" pitchFamily="18" charset="0"/>
              </a:rPr>
              <a:t>but like both a working-class woman and man in the wages </a:t>
            </a:r>
            <a:r>
              <a:rPr lang="en-GB" sz="2300" dirty="0" smtClean="0">
                <a:solidFill>
                  <a:srgbClr val="FFC000"/>
                </a:solidFill>
                <a:latin typeface="Goudy Old Style" panose="02020502050305020303" pitchFamily="18" charset="0"/>
              </a:rPr>
              <a:t>she </a:t>
            </a:r>
            <a:r>
              <a:rPr lang="en-GB" sz="2300" dirty="0">
                <a:solidFill>
                  <a:srgbClr val="FFC000"/>
                </a:solidFill>
                <a:latin typeface="Goudy Old Style" panose="02020502050305020303" pitchFamily="18" charset="0"/>
              </a:rPr>
              <a:t>received, </a:t>
            </a:r>
            <a:r>
              <a:rPr lang="en-GB" sz="2300" dirty="0">
                <a:solidFill>
                  <a:schemeClr val="bg2">
                    <a:lumMod val="90000"/>
                  </a:schemeClr>
                </a:solidFill>
                <a:latin typeface="Goudy Old Style" panose="02020502050305020303" pitchFamily="18" charset="0"/>
              </a:rPr>
              <a:t>the very figure who theoretically should have </a:t>
            </a:r>
            <a:r>
              <a:rPr lang="en-GB" sz="2300" dirty="0" smtClean="0">
                <a:solidFill>
                  <a:schemeClr val="bg2">
                    <a:lumMod val="90000"/>
                  </a:schemeClr>
                </a:solidFill>
                <a:latin typeface="Goudy Old Style" panose="02020502050305020303" pitchFamily="18" charset="0"/>
              </a:rPr>
              <a:t>defended </a:t>
            </a:r>
            <a:r>
              <a:rPr lang="en-GB" sz="2300" dirty="0">
                <a:solidFill>
                  <a:schemeClr val="bg2">
                    <a:lumMod val="90000"/>
                  </a:schemeClr>
                </a:solidFill>
                <a:latin typeface="Goudy Old Style" panose="02020502050305020303" pitchFamily="18" charset="0"/>
              </a:rPr>
              <a:t>the naturalness of separate spheres threatened to collapse the </a:t>
            </a:r>
            <a:r>
              <a:rPr lang="en-GB" sz="2300" dirty="0" smtClean="0">
                <a:solidFill>
                  <a:schemeClr val="bg2">
                    <a:lumMod val="90000"/>
                  </a:schemeClr>
                </a:solidFill>
                <a:latin typeface="Goudy Old Style" panose="02020502050305020303" pitchFamily="18" charset="0"/>
              </a:rPr>
              <a:t>difference </a:t>
            </a:r>
            <a:r>
              <a:rPr lang="en-GB" sz="2300" dirty="0">
                <a:solidFill>
                  <a:schemeClr val="bg2">
                    <a:lumMod val="90000"/>
                  </a:schemeClr>
                </a:solidFill>
                <a:latin typeface="Goudy Old Style" panose="02020502050305020303" pitchFamily="18" charset="0"/>
              </a:rPr>
              <a:t>between them</a:t>
            </a:r>
            <a:r>
              <a:rPr lang="en-GB" sz="2300" dirty="0" smtClean="0">
                <a:solidFill>
                  <a:schemeClr val="bg2">
                    <a:lumMod val="90000"/>
                  </a:schemeClr>
                </a:solidFill>
                <a:latin typeface="Goudy Old Style" panose="02020502050305020303" pitchFamily="18" charset="0"/>
              </a:rPr>
              <a:t>.“..,</a:t>
            </a:r>
          </a:p>
          <a:p>
            <a:pPr marL="18288" indent="0">
              <a:lnSpc>
                <a:spcPct val="100000"/>
              </a:lnSpc>
              <a:buNone/>
            </a:pPr>
            <a:r>
              <a:rPr lang="en-GB" sz="2300" dirty="0" smtClean="0">
                <a:solidFill>
                  <a:schemeClr val="bg2">
                    <a:lumMod val="90000"/>
                  </a:schemeClr>
                </a:solidFill>
                <a:latin typeface="Goudy Old Style" panose="02020502050305020303" pitchFamily="18" charset="0"/>
              </a:rPr>
              <a:t> </a:t>
            </a:r>
            <a:r>
              <a:rPr lang="en-GB" sz="2300" dirty="0" err="1">
                <a:solidFill>
                  <a:srgbClr val="FFC000"/>
                </a:solidFill>
                <a:latin typeface="Goudy Old Style" panose="02020502050305020303" pitchFamily="18" charset="0"/>
              </a:rPr>
              <a:t>Poovey</a:t>
            </a:r>
            <a:r>
              <a:rPr lang="en-GB" sz="2300" dirty="0">
                <a:solidFill>
                  <a:srgbClr val="FFC000"/>
                </a:solidFill>
                <a:latin typeface="Goudy Old Style" panose="02020502050305020303" pitchFamily="18" charset="0"/>
              </a:rPr>
              <a:t> describes </a:t>
            </a:r>
            <a:r>
              <a:rPr lang="en-GB" sz="2300" dirty="0" smtClean="0">
                <a:solidFill>
                  <a:srgbClr val="FFC000"/>
                </a:solidFill>
                <a:latin typeface="Goudy Old Style" panose="02020502050305020303" pitchFamily="18" charset="0"/>
              </a:rPr>
              <a:t>the </a:t>
            </a:r>
            <a:r>
              <a:rPr lang="en-GB" sz="2300" dirty="0">
                <a:solidFill>
                  <a:srgbClr val="FFC000"/>
                </a:solidFill>
                <a:latin typeface="Goudy Old Style" panose="02020502050305020303" pitchFamily="18" charset="0"/>
              </a:rPr>
              <a:t>middle-class desire to employ only women from their own </a:t>
            </a:r>
            <a:r>
              <a:rPr lang="en-GB" sz="2300" dirty="0" smtClean="0">
                <a:solidFill>
                  <a:srgbClr val="FFC000"/>
                </a:solidFill>
                <a:latin typeface="Goudy Old Style" panose="02020502050305020303" pitchFamily="18" charset="0"/>
              </a:rPr>
              <a:t>class as </a:t>
            </a:r>
            <a:r>
              <a:rPr lang="en-GB" sz="2300" dirty="0">
                <a:solidFill>
                  <a:srgbClr val="FFC000"/>
                </a:solidFill>
                <a:latin typeface="Goudy Old Style" panose="02020502050305020303" pitchFamily="18" charset="0"/>
              </a:rPr>
              <a:t>guardians of their children </a:t>
            </a:r>
            <a:r>
              <a:rPr lang="en-GB" sz="2300" dirty="0">
                <a:solidFill>
                  <a:schemeClr val="bg2">
                    <a:lumMod val="90000"/>
                  </a:schemeClr>
                </a:solidFill>
                <a:latin typeface="Goudy Old Style" panose="02020502050305020303" pitchFamily="18" charset="0"/>
              </a:rPr>
              <a:t>because fears were prevalent </a:t>
            </a:r>
            <a:r>
              <a:rPr lang="en-GB" sz="2300" dirty="0" smtClean="0">
                <a:solidFill>
                  <a:schemeClr val="bg2">
                    <a:lumMod val="90000"/>
                  </a:schemeClr>
                </a:solidFill>
                <a:latin typeface="Goudy Old Style" panose="02020502050305020303" pitchFamily="18" charset="0"/>
              </a:rPr>
              <a:t>that </a:t>
            </a:r>
            <a:r>
              <a:rPr lang="en-GB" sz="2300" dirty="0">
                <a:solidFill>
                  <a:schemeClr val="bg2">
                    <a:lumMod val="90000"/>
                  </a:schemeClr>
                </a:solidFill>
                <a:latin typeface="Goudy Old Style" panose="02020502050305020303" pitchFamily="18" charset="0"/>
              </a:rPr>
              <a:t>working-class women would usurp their class positions and </a:t>
            </a:r>
            <a:r>
              <a:rPr lang="en-GB" sz="2300" dirty="0" smtClean="0">
                <a:solidFill>
                  <a:schemeClr val="bg2">
                    <a:lumMod val="90000"/>
                  </a:schemeClr>
                </a:solidFill>
                <a:latin typeface="Goudy Old Style" panose="02020502050305020303" pitchFamily="18" charset="0"/>
              </a:rPr>
              <a:t>undermine </a:t>
            </a:r>
            <a:r>
              <a:rPr lang="en-GB" sz="2300" dirty="0">
                <a:solidFill>
                  <a:schemeClr val="bg2">
                    <a:lumMod val="90000"/>
                  </a:schemeClr>
                </a:solidFill>
                <a:latin typeface="Goudy Old Style" panose="02020502050305020303" pitchFamily="18" charset="0"/>
              </a:rPr>
              <a:t>middle-class </a:t>
            </a:r>
            <a:r>
              <a:rPr lang="en-GB" sz="2300" dirty="0" smtClean="0">
                <a:solidFill>
                  <a:schemeClr val="bg2">
                    <a:lumMod val="90000"/>
                  </a:schemeClr>
                </a:solidFill>
                <a:latin typeface="Goudy Old Style" panose="02020502050305020303" pitchFamily="18" charset="0"/>
              </a:rPr>
              <a:t>stability   (Godfrey)</a:t>
            </a:r>
            <a:endParaRPr lang="en-GB" sz="23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703228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003217"/>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8640"/>
            <a:ext cx="8352928" cy="6264696"/>
          </a:xfrm>
        </p:spPr>
        <p:txBody>
          <a:bodyPr>
            <a:noAutofit/>
          </a:bodyPr>
          <a:lstStyle/>
          <a:p>
            <a:pPr marL="18288" indent="0">
              <a:buNone/>
            </a:pPr>
            <a:r>
              <a:rPr lang="en-GB" sz="2400" dirty="0" smtClean="0">
                <a:solidFill>
                  <a:schemeClr val="bg2">
                    <a:lumMod val="90000"/>
                  </a:schemeClr>
                </a:solidFill>
                <a:effectLst/>
                <a:latin typeface="Goudy Old Style" panose="02020502050305020303" pitchFamily="18" charset="0"/>
              </a:rPr>
              <a:t>she </a:t>
            </a:r>
            <a:r>
              <a:rPr lang="en-GB" sz="2400" dirty="0">
                <a:solidFill>
                  <a:schemeClr val="bg2">
                    <a:lumMod val="90000"/>
                  </a:schemeClr>
                </a:solidFill>
                <a:effectLst/>
                <a:latin typeface="Goudy Old Style" panose="02020502050305020303" pitchFamily="18" charset="0"/>
              </a:rPr>
              <a:t>thought all was fair and legal and never dreamt </a:t>
            </a:r>
            <a:r>
              <a:rPr lang="en-GB" sz="2400" dirty="0">
                <a:solidFill>
                  <a:srgbClr val="FFC000"/>
                </a:solidFill>
                <a:effectLst/>
                <a:latin typeface="Goudy Old Style" panose="02020502050305020303" pitchFamily="18" charset="0"/>
              </a:rPr>
              <a:t>she was going to be entrapped into a feigned union with a defrauded wretch, already bound to a bad, mad, and </a:t>
            </a:r>
            <a:r>
              <a:rPr lang="en-GB" sz="2400" dirty="0" err="1">
                <a:solidFill>
                  <a:srgbClr val="FFC000"/>
                </a:solidFill>
                <a:effectLst/>
                <a:latin typeface="Goudy Old Style" panose="02020502050305020303" pitchFamily="18" charset="0"/>
              </a:rPr>
              <a:t>embruted</a:t>
            </a:r>
            <a:r>
              <a:rPr lang="en-GB" sz="2400" dirty="0">
                <a:solidFill>
                  <a:srgbClr val="FFC000"/>
                </a:solidFill>
                <a:effectLst/>
                <a:latin typeface="Goudy Old Style" panose="02020502050305020303" pitchFamily="18" charset="0"/>
              </a:rPr>
              <a:t> partner! </a:t>
            </a:r>
            <a:r>
              <a:rPr lang="en-GB" sz="2400" dirty="0">
                <a:effectLst/>
                <a:latin typeface="Goudy Old Style" panose="02020502050305020303" pitchFamily="18" charset="0"/>
              </a:rPr>
              <a:t> </a:t>
            </a:r>
            <a:r>
              <a:rPr lang="en-GB" sz="2400" dirty="0">
                <a:solidFill>
                  <a:schemeClr val="bg2">
                    <a:lumMod val="90000"/>
                  </a:schemeClr>
                </a:solidFill>
                <a:effectLst/>
                <a:latin typeface="Goudy Old Style" panose="02020502050305020303" pitchFamily="18" charset="0"/>
              </a:rPr>
              <a:t>Come all of you—follow</a:t>
            </a:r>
            <a:r>
              <a:rPr lang="en-GB" sz="2400" dirty="0" smtClean="0">
                <a:solidFill>
                  <a:schemeClr val="bg2">
                    <a:lumMod val="90000"/>
                  </a:schemeClr>
                </a:solidFill>
                <a:effectLst/>
                <a:latin typeface="Goudy Old Style" panose="02020502050305020303" pitchFamily="18" charset="0"/>
              </a:rPr>
              <a:t>!” </a:t>
            </a:r>
            <a:r>
              <a:rPr lang="en-GB" dirty="0" smtClean="0">
                <a:solidFill>
                  <a:schemeClr val="bg2">
                    <a:lumMod val="90000"/>
                  </a:schemeClr>
                </a:solidFill>
                <a:effectLst/>
                <a:latin typeface="Goudy Old Style" panose="02020502050305020303" pitchFamily="18" charset="0"/>
              </a:rPr>
              <a:t>…</a:t>
            </a:r>
            <a:endParaRPr lang="en-GB" dirty="0">
              <a:solidFill>
                <a:schemeClr val="bg2">
                  <a:lumMod val="90000"/>
                </a:schemeClr>
              </a:solidFill>
              <a:effectLst/>
              <a:latin typeface="Goudy Old Style" panose="02020502050305020303" pitchFamily="18" charset="0"/>
            </a:endParaRPr>
          </a:p>
          <a:p>
            <a:pPr marL="18288" indent="0">
              <a:buNone/>
            </a:pPr>
            <a:r>
              <a:rPr lang="en-GB" sz="2400" dirty="0" smtClean="0">
                <a:solidFill>
                  <a:schemeClr val="bg2">
                    <a:lumMod val="90000"/>
                  </a:schemeClr>
                </a:solidFill>
                <a:effectLst/>
                <a:latin typeface="Goudy Old Style" panose="02020502050305020303" pitchFamily="18" charset="0"/>
              </a:rPr>
              <a:t>“</a:t>
            </a:r>
            <a:r>
              <a:rPr lang="en-GB" sz="2400" dirty="0">
                <a:solidFill>
                  <a:schemeClr val="bg2">
                    <a:lumMod val="90000"/>
                  </a:schemeClr>
                </a:solidFill>
                <a:effectLst/>
                <a:latin typeface="Goudy Old Style" panose="02020502050305020303" pitchFamily="18" charset="0"/>
              </a:rPr>
              <a:t>That is </a:t>
            </a:r>
            <a:r>
              <a:rPr lang="en-GB" sz="2400" i="1" dirty="0">
                <a:solidFill>
                  <a:schemeClr val="bg2">
                    <a:lumMod val="90000"/>
                  </a:schemeClr>
                </a:solidFill>
                <a:effectLst/>
                <a:latin typeface="Goudy Old Style" panose="02020502050305020303" pitchFamily="18" charset="0"/>
              </a:rPr>
              <a:t>my wife</a:t>
            </a:r>
            <a:r>
              <a:rPr lang="en-GB" sz="2400" dirty="0">
                <a:solidFill>
                  <a:schemeClr val="bg2">
                    <a:lumMod val="90000"/>
                  </a:schemeClr>
                </a:solidFill>
                <a:effectLst/>
                <a:latin typeface="Goudy Old Style" panose="02020502050305020303" pitchFamily="18" charset="0"/>
              </a:rPr>
              <a:t>,” said he.  “Such is the sole conjugal embrace I am ever to know—such are the endearments which are to solace my leisure hours!  And </a:t>
            </a:r>
            <a:r>
              <a:rPr lang="en-GB" sz="2400" i="1" dirty="0">
                <a:solidFill>
                  <a:schemeClr val="bg2">
                    <a:lumMod val="90000"/>
                  </a:schemeClr>
                </a:solidFill>
                <a:effectLst/>
                <a:latin typeface="Goudy Old Style" panose="02020502050305020303" pitchFamily="18" charset="0"/>
              </a:rPr>
              <a:t>this</a:t>
            </a:r>
            <a:r>
              <a:rPr lang="en-GB" sz="2400" dirty="0">
                <a:solidFill>
                  <a:schemeClr val="bg2">
                    <a:lumMod val="90000"/>
                  </a:schemeClr>
                </a:solidFill>
                <a:effectLst/>
                <a:latin typeface="Goudy Old Style" panose="02020502050305020303" pitchFamily="18" charset="0"/>
              </a:rPr>
              <a:t> is what I wished to have” (laying his hand on my shoulder): “this young girl, who stands so grave and quiet at the mouth of hell, looking collectedly at the gambols of a demon, I wanted her just as a change after that fierce ragout.  Wood and Briggs, look at the difference!  Compare these clear eyes with the red balls yonder—this face with that mask—this form with that bulk; then judge me, priest of the gospel and man of the law, and remember with what judgment ye judge ye shall be judged!  Off with you now.  I must shut up my prize</a:t>
            </a:r>
            <a:r>
              <a:rPr lang="en-GB" sz="2400" dirty="0" smtClean="0">
                <a:solidFill>
                  <a:schemeClr val="bg2">
                    <a:lumMod val="90000"/>
                  </a:schemeClr>
                </a:solidFill>
                <a:effectLst/>
                <a:latin typeface="Goudy Old Style" panose="02020502050305020303" pitchFamily="18" charset="0"/>
              </a:rPr>
              <a:t>.”</a:t>
            </a:r>
            <a:endParaRPr lang="en-GB" sz="2400" dirty="0">
              <a:solidFill>
                <a:schemeClr val="bg2">
                  <a:lumMod val="90000"/>
                </a:schemeClr>
              </a:solidFill>
              <a:effectLst/>
              <a:latin typeface="Goudy Old Style" panose="02020502050305020303" pitchFamily="18" charset="0"/>
            </a:endParaRPr>
          </a:p>
        </p:txBody>
      </p:sp>
    </p:spTree>
    <p:extLst>
      <p:ext uri="{BB962C8B-B14F-4D97-AF65-F5344CB8AC3E}">
        <p14:creationId xmlns:p14="http://schemas.microsoft.com/office/powerpoint/2010/main" val="33420702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4374"/>
            <a:ext cx="6736804" cy="637074"/>
          </a:xfrm>
        </p:spPr>
        <p:txBody>
          <a:bodyPr>
            <a:normAutofit/>
          </a:bodyPr>
          <a:lstStyle/>
          <a:p>
            <a:pPr algn="l"/>
            <a:r>
              <a:rPr lang="en-GB" sz="3600" i="0" dirty="0" smtClean="0">
                <a:solidFill>
                  <a:srgbClr val="FFC000"/>
                </a:solidFill>
                <a:latin typeface="Felix Titling" panose="04060505060202020A04" pitchFamily="82" charset="0"/>
              </a:rPr>
              <a:t>The governess novel 2</a:t>
            </a:r>
            <a:endParaRPr lang="en-GB" sz="3600" i="0" dirty="0">
              <a:solidFill>
                <a:srgbClr val="FFC000"/>
              </a:solidFill>
              <a:latin typeface="Felix Titling" panose="04060505060202020A04" pitchFamily="82" charset="0"/>
            </a:endParaRPr>
          </a:p>
        </p:txBody>
      </p:sp>
      <p:sp>
        <p:nvSpPr>
          <p:cNvPr id="2" name="Content Placeholder 1"/>
          <p:cNvSpPr>
            <a:spLocks noGrp="1"/>
          </p:cNvSpPr>
          <p:nvPr>
            <p:ph idx="1"/>
          </p:nvPr>
        </p:nvSpPr>
        <p:spPr>
          <a:xfrm>
            <a:off x="251520" y="548680"/>
            <a:ext cx="8640960" cy="6309320"/>
          </a:xfrm>
        </p:spPr>
        <p:txBody>
          <a:bodyPr>
            <a:noAutofit/>
          </a:bodyPr>
          <a:lstStyle/>
          <a:p>
            <a:pPr marL="18288" indent="0">
              <a:lnSpc>
                <a:spcPct val="100000"/>
              </a:lnSpc>
              <a:buNone/>
            </a:pPr>
            <a:r>
              <a:rPr lang="en-GB" sz="2400" dirty="0">
                <a:solidFill>
                  <a:schemeClr val="bg2">
                    <a:lumMod val="90000"/>
                  </a:schemeClr>
                </a:solidFill>
                <a:latin typeface="Goudy Old Style" panose="02020502050305020303" pitchFamily="18" charset="0"/>
              </a:rPr>
              <a:t> The nineteenth-century English governess novel could, in the hands of such authors as the </a:t>
            </a:r>
            <a:r>
              <a:rPr lang="en-GB" sz="2400" dirty="0" err="1">
                <a:solidFill>
                  <a:schemeClr val="bg2">
                    <a:lumMod val="90000"/>
                  </a:schemeClr>
                </a:solidFill>
                <a:latin typeface="Goudy Old Style" panose="02020502050305020303" pitchFamily="18" charset="0"/>
              </a:rPr>
              <a:t>Brontes</a:t>
            </a:r>
            <a:r>
              <a:rPr lang="en-GB" sz="2400" dirty="0">
                <a:solidFill>
                  <a:schemeClr val="bg2">
                    <a:lumMod val="90000"/>
                  </a:schemeClr>
                </a:solidFill>
                <a:latin typeface="Goudy Old Style" panose="02020502050305020303" pitchFamily="18" charset="0"/>
              </a:rPr>
              <a:t>, provide a vehicle to expose the plight of the governess. </a:t>
            </a:r>
            <a:r>
              <a:rPr lang="en-GB" sz="2400" dirty="0">
                <a:solidFill>
                  <a:srgbClr val="FFC000"/>
                </a:solidFill>
                <a:latin typeface="Goudy Old Style" panose="02020502050305020303" pitchFamily="18" charset="0"/>
              </a:rPr>
              <a:t>The governess proved a popular heroine </a:t>
            </a:r>
            <a:r>
              <a:rPr lang="en-GB" sz="2400" dirty="0">
                <a:solidFill>
                  <a:schemeClr val="bg2">
                    <a:lumMod val="90000"/>
                  </a:schemeClr>
                </a:solidFill>
                <a:latin typeface="Goudy Old Style" panose="02020502050305020303" pitchFamily="18" charset="0"/>
              </a:rPr>
              <a:t>although later novelists, lacking the </a:t>
            </a:r>
            <a:r>
              <a:rPr lang="en-GB" sz="2400" dirty="0" err="1">
                <a:solidFill>
                  <a:schemeClr val="bg2">
                    <a:lumMod val="90000"/>
                  </a:schemeClr>
                </a:solidFill>
                <a:latin typeface="Goudy Old Style" panose="02020502050305020303" pitchFamily="18" charset="0"/>
              </a:rPr>
              <a:t>Brontes</a:t>
            </a:r>
            <a:r>
              <a:rPr lang="en-GB" sz="2400" dirty="0">
                <a:solidFill>
                  <a:schemeClr val="bg2">
                    <a:lumMod val="90000"/>
                  </a:schemeClr>
                </a:solidFill>
                <a:latin typeface="Goudy Old Style" panose="02020502050305020303" pitchFamily="18" charset="0"/>
              </a:rPr>
              <a:t>' reforming zeal, often produced stereotypical </a:t>
            </a:r>
            <a:r>
              <a:rPr lang="en-GB" sz="2400" dirty="0" smtClean="0">
                <a:solidFill>
                  <a:schemeClr val="bg2">
                    <a:lumMod val="90000"/>
                  </a:schemeClr>
                </a:solidFill>
                <a:latin typeface="Goudy Old Style" panose="02020502050305020303" pitchFamily="18" charset="0"/>
              </a:rPr>
              <a:t>characterizations</a:t>
            </a:r>
            <a:r>
              <a:rPr lang="en-GB" sz="2400" dirty="0">
                <a:solidFill>
                  <a:schemeClr val="bg2">
                    <a:lumMod val="90000"/>
                  </a:schemeClr>
                </a:solidFill>
                <a:latin typeface="Goudy Old Style" panose="02020502050305020303" pitchFamily="18" charset="0"/>
              </a:rPr>
              <a:t>. The most common stereotype was the pathetic, downtrodden </a:t>
            </a:r>
            <a:r>
              <a:rPr lang="en-GB" sz="2400" dirty="0" smtClean="0">
                <a:solidFill>
                  <a:schemeClr val="bg2">
                    <a:lumMod val="90000"/>
                  </a:schemeClr>
                </a:solidFill>
                <a:latin typeface="Goudy Old Style" panose="02020502050305020303" pitchFamily="18" charset="0"/>
              </a:rPr>
              <a:t>governess </a:t>
            </a:r>
            <a:r>
              <a:rPr lang="en-GB" sz="2400" dirty="0">
                <a:solidFill>
                  <a:schemeClr val="bg2">
                    <a:lumMod val="90000"/>
                  </a:schemeClr>
                </a:solidFill>
                <a:latin typeface="Goudy Old Style" panose="02020502050305020303" pitchFamily="18" charset="0"/>
              </a:rPr>
              <a:t>whose portrayal was consistent with the notion that she was outside the ideal of leisured womanhood. </a:t>
            </a:r>
            <a:endParaRPr lang="en-GB" sz="2400" dirty="0" smtClean="0">
              <a:solidFill>
                <a:schemeClr val="bg2">
                  <a:lumMod val="90000"/>
                </a:schemeClr>
              </a:solidFill>
              <a:latin typeface="Goudy Old Style" panose="02020502050305020303" pitchFamily="18" charset="0"/>
            </a:endParaRPr>
          </a:p>
          <a:p>
            <a:pPr marL="18288" indent="0">
              <a:lnSpc>
                <a:spcPct val="100000"/>
              </a:lnSpc>
              <a:buNone/>
            </a:pPr>
            <a:r>
              <a:rPr lang="en-GB" sz="2400" dirty="0">
                <a:solidFill>
                  <a:schemeClr val="bg2">
                    <a:lumMod val="90000"/>
                  </a:schemeClr>
                </a:solidFill>
                <a:latin typeface="Goudy Old Style" panose="02020502050305020303" pitchFamily="18" charset="0"/>
              </a:rPr>
              <a:t> </a:t>
            </a:r>
            <a:r>
              <a:rPr lang="en-GB" sz="2400" dirty="0">
                <a:solidFill>
                  <a:schemeClr val="bg2">
                    <a:lumMod val="90000"/>
                  </a:schemeClr>
                </a:solidFill>
                <a:latin typeface="Goudy Old Style" panose="02020502050305020303" pitchFamily="18" charset="0"/>
              </a:rPr>
              <a:t>Margaret Bryant has characterized </a:t>
            </a:r>
            <a:r>
              <a:rPr lang="en-GB" sz="2400" dirty="0">
                <a:solidFill>
                  <a:srgbClr val="FFC000"/>
                </a:solidFill>
                <a:latin typeface="Goudy Old Style" panose="02020502050305020303" pitchFamily="18" charset="0"/>
              </a:rPr>
              <a:t>the education of nineteenth-century English girls as "snatches of disconnected information and the trivial or showy accomplishments which would educate them not for marriage but to get husbands" - an education specifically designed to make them useless. </a:t>
            </a:r>
            <a:r>
              <a:rPr lang="en-GB" sz="2400" dirty="0" smtClean="0">
                <a:solidFill>
                  <a:srgbClr val="FFC000"/>
                </a:solidFill>
                <a:latin typeface="Goudy Old Style" panose="02020502050305020303" pitchFamily="18" charset="0"/>
              </a:rPr>
              <a:t> </a:t>
            </a:r>
            <a:r>
              <a:rPr lang="en-GB" sz="2400" dirty="0">
                <a:solidFill>
                  <a:schemeClr val="bg2">
                    <a:lumMod val="90000"/>
                  </a:schemeClr>
                </a:solidFill>
                <a:latin typeface="Goudy Old Style" panose="02020502050305020303" pitchFamily="18" charset="0"/>
              </a:rPr>
              <a:t>Such an education was based on the ideal of womanhood which emerged in the wake of the industrial revolution as a justification of the increased "</a:t>
            </a:r>
            <a:r>
              <a:rPr lang="en-GB" sz="2400" dirty="0" smtClean="0">
                <a:solidFill>
                  <a:schemeClr val="bg2">
                    <a:lumMod val="90000"/>
                  </a:schemeClr>
                </a:solidFill>
                <a:latin typeface="Goudy Old Style" panose="02020502050305020303" pitchFamily="18" charset="0"/>
              </a:rPr>
              <a:t>leisure</a:t>
            </a:r>
            <a:r>
              <a:rPr lang="en-GB" sz="2400" dirty="0">
                <a:solidFill>
                  <a:schemeClr val="bg2">
                    <a:lumMod val="90000"/>
                  </a:schemeClr>
                </a:solidFill>
                <a:latin typeface="Goudy Old Style" panose="02020502050305020303" pitchFamily="18" charset="0"/>
              </a:rPr>
              <a:t>" forced upon middle-class women by the withdrawal of productive </a:t>
            </a:r>
            <a:r>
              <a:rPr lang="en-GB" sz="2400" dirty="0" smtClean="0">
                <a:solidFill>
                  <a:schemeClr val="bg2">
                    <a:lumMod val="90000"/>
                  </a:schemeClr>
                </a:solidFill>
                <a:latin typeface="Goudy Old Style" panose="02020502050305020303" pitchFamily="18" charset="0"/>
              </a:rPr>
              <a:t>processes </a:t>
            </a:r>
            <a:r>
              <a:rPr lang="en-GB" sz="2400" dirty="0">
                <a:solidFill>
                  <a:schemeClr val="bg2">
                    <a:lumMod val="90000"/>
                  </a:schemeClr>
                </a:solidFill>
                <a:latin typeface="Goudy Old Style" panose="02020502050305020303" pitchFamily="18" charset="0"/>
              </a:rPr>
              <a:t>from </a:t>
            </a:r>
            <a:r>
              <a:rPr lang="en-GB" sz="2400" dirty="0" smtClean="0">
                <a:solidFill>
                  <a:schemeClr val="bg2">
                    <a:lumMod val="90000"/>
                  </a:schemeClr>
                </a:solidFill>
                <a:latin typeface="Goudy Old Style" panose="02020502050305020303" pitchFamily="18" charset="0"/>
              </a:rPr>
              <a:t>the home.</a:t>
            </a:r>
            <a:endParaRPr lang="en-GB" sz="2400" dirty="0">
              <a:solidFill>
                <a:schemeClr val="bg2">
                  <a:lumMod val="90000"/>
                </a:schemeClr>
              </a:solidFill>
              <a:latin typeface="Goudy Old Style" panose="02020502050305020303" pitchFamily="18" charset="0"/>
            </a:endParaRPr>
          </a:p>
          <a:p>
            <a:pPr marL="18288" indent="0" algn="r">
              <a:lnSpc>
                <a:spcPct val="100000"/>
              </a:lnSpc>
              <a:buNone/>
            </a:pPr>
            <a:r>
              <a:rPr lang="en-GB" sz="2400" dirty="0" smtClean="0">
                <a:solidFill>
                  <a:schemeClr val="bg2">
                    <a:lumMod val="90000"/>
                  </a:schemeClr>
                </a:solidFill>
                <a:latin typeface="Goudy Old Style" panose="02020502050305020303" pitchFamily="18" charset="0"/>
              </a:rPr>
              <a:t>(</a:t>
            </a:r>
            <a:r>
              <a:rPr lang="en-GB" sz="2400" dirty="0" err="1" smtClean="0">
                <a:solidFill>
                  <a:schemeClr val="bg2">
                    <a:lumMod val="90000"/>
                  </a:schemeClr>
                </a:solidFill>
                <a:latin typeface="Goudy Old Style" panose="02020502050305020303" pitchFamily="18" charset="0"/>
              </a:rPr>
              <a:t>Amies</a:t>
            </a:r>
            <a:r>
              <a:rPr lang="en-GB" sz="2400" dirty="0" smtClean="0">
                <a:solidFill>
                  <a:schemeClr val="bg2">
                    <a:lumMod val="90000"/>
                  </a:schemeClr>
                </a:solidFill>
                <a:latin typeface="Goudy Old Style" panose="02020502050305020303" pitchFamily="18" charset="0"/>
              </a:rPr>
              <a:t>)</a:t>
            </a: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42275273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116632"/>
            <a:ext cx="6736804" cy="637074"/>
          </a:xfrm>
        </p:spPr>
        <p:txBody>
          <a:bodyPr>
            <a:normAutofit/>
          </a:bodyPr>
          <a:lstStyle/>
          <a:p>
            <a:pPr algn="l"/>
            <a:r>
              <a:rPr lang="en-GB" sz="3600" i="0" dirty="0" smtClean="0">
                <a:solidFill>
                  <a:srgbClr val="FFC000"/>
                </a:solidFill>
                <a:latin typeface="Felix Titling" panose="04060505060202020A04" pitchFamily="82" charset="0"/>
              </a:rPr>
              <a:t>Class &amp; flexible roles</a:t>
            </a:r>
            <a:endParaRPr lang="en-GB" sz="3600" i="0" dirty="0">
              <a:solidFill>
                <a:srgbClr val="FFC000"/>
              </a:solidFill>
              <a:latin typeface="Felix Titling" panose="04060505060202020A04" pitchFamily="82" charset="0"/>
            </a:endParaRPr>
          </a:p>
        </p:txBody>
      </p:sp>
      <p:sp>
        <p:nvSpPr>
          <p:cNvPr id="2" name="Content Placeholder 1"/>
          <p:cNvSpPr>
            <a:spLocks noGrp="1"/>
          </p:cNvSpPr>
          <p:nvPr>
            <p:ph idx="1"/>
          </p:nvPr>
        </p:nvSpPr>
        <p:spPr>
          <a:xfrm>
            <a:off x="467544" y="908720"/>
            <a:ext cx="8352928" cy="5688632"/>
          </a:xfrm>
        </p:spPr>
        <p:txBody>
          <a:bodyPr>
            <a:noAutofit/>
          </a:bodyPr>
          <a:lstStyle/>
          <a:p>
            <a:pPr marL="18288" indent="0">
              <a:lnSpc>
                <a:spcPct val="100000"/>
              </a:lnSpc>
              <a:buNone/>
            </a:pPr>
            <a:r>
              <a:rPr lang="en-GB" sz="2400" dirty="0" smtClean="0">
                <a:solidFill>
                  <a:schemeClr val="bg2">
                    <a:lumMod val="90000"/>
                  </a:schemeClr>
                </a:solidFill>
                <a:latin typeface="Goudy Old Style" panose="02020502050305020303" pitchFamily="18" charset="0"/>
              </a:rPr>
              <a:t>Jane is  </a:t>
            </a:r>
            <a:r>
              <a:rPr lang="en-GB" sz="2400" dirty="0">
                <a:solidFill>
                  <a:schemeClr val="bg2">
                    <a:lumMod val="90000"/>
                  </a:schemeClr>
                </a:solidFill>
                <a:latin typeface="Goudy Old Style" panose="02020502050305020303" pitchFamily="18" charset="0"/>
              </a:rPr>
              <a:t>pleased that her theatrically contrived portrayal of gender </a:t>
            </a:r>
            <a:r>
              <a:rPr lang="en-GB" sz="2400" dirty="0" smtClean="0">
                <a:solidFill>
                  <a:schemeClr val="bg2">
                    <a:lumMod val="90000"/>
                  </a:schemeClr>
                </a:solidFill>
                <a:latin typeface="Goudy Old Style" panose="02020502050305020303" pitchFamily="18" charset="0"/>
              </a:rPr>
              <a:t>and class </a:t>
            </a:r>
            <a:r>
              <a:rPr lang="en-GB" sz="2400" dirty="0">
                <a:solidFill>
                  <a:schemeClr val="bg2">
                    <a:lumMod val="90000"/>
                  </a:schemeClr>
                </a:solidFill>
                <a:latin typeface="Goudy Old Style" panose="02020502050305020303" pitchFamily="18" charset="0"/>
              </a:rPr>
              <a:t>is temporarily interrupted. She reflects on </a:t>
            </a:r>
            <a:r>
              <a:rPr lang="en-GB" sz="2400" dirty="0" smtClean="0">
                <a:solidFill>
                  <a:schemeClr val="bg2">
                    <a:lumMod val="90000"/>
                  </a:schemeClr>
                </a:solidFill>
                <a:latin typeface="Goudy Old Style" panose="02020502050305020303" pitchFamily="18" charset="0"/>
              </a:rPr>
              <a:t>Rochester's dismissive </a:t>
            </a:r>
            <a:r>
              <a:rPr lang="en-GB" sz="2400" dirty="0">
                <a:solidFill>
                  <a:schemeClr val="bg2">
                    <a:lumMod val="90000"/>
                  </a:schemeClr>
                </a:solidFill>
                <a:latin typeface="Goudy Old Style" panose="02020502050305020303" pitchFamily="18" charset="0"/>
              </a:rPr>
              <a:t>comment, "I sat down quite disembarrassed. A </a:t>
            </a:r>
            <a:r>
              <a:rPr lang="en-GB" sz="2400" dirty="0" smtClean="0">
                <a:solidFill>
                  <a:schemeClr val="bg2">
                    <a:lumMod val="90000"/>
                  </a:schemeClr>
                </a:solidFill>
                <a:latin typeface="Goudy Old Style" panose="02020502050305020303" pitchFamily="18" charset="0"/>
              </a:rPr>
              <a:t>reception </a:t>
            </a:r>
            <a:r>
              <a:rPr lang="en-GB" sz="2400" dirty="0">
                <a:solidFill>
                  <a:schemeClr val="bg2">
                    <a:lumMod val="90000"/>
                  </a:schemeClr>
                </a:solidFill>
                <a:latin typeface="Goudy Old Style" panose="02020502050305020303" pitchFamily="18" charset="0"/>
              </a:rPr>
              <a:t>of finished politeness would probably have confused me: I </a:t>
            </a:r>
            <a:r>
              <a:rPr lang="en-GB" sz="2400" dirty="0" smtClean="0">
                <a:solidFill>
                  <a:schemeClr val="bg2">
                    <a:lumMod val="90000"/>
                  </a:schemeClr>
                </a:solidFill>
                <a:latin typeface="Goudy Old Style" panose="02020502050305020303" pitchFamily="18" charset="0"/>
              </a:rPr>
              <a:t>could </a:t>
            </a:r>
            <a:r>
              <a:rPr lang="en-GB" sz="2400" dirty="0">
                <a:solidFill>
                  <a:schemeClr val="bg2">
                    <a:lumMod val="90000"/>
                  </a:schemeClr>
                </a:solidFill>
                <a:latin typeface="Goudy Old Style" panose="02020502050305020303" pitchFamily="18" charset="0"/>
              </a:rPr>
              <a:t>not have returned or repaid it by answering grace and </a:t>
            </a:r>
            <a:r>
              <a:rPr lang="en-GB" sz="2400" dirty="0" smtClean="0">
                <a:solidFill>
                  <a:schemeClr val="bg2">
                    <a:lumMod val="90000"/>
                  </a:schemeClr>
                </a:solidFill>
                <a:latin typeface="Goudy Old Style" panose="02020502050305020303" pitchFamily="18" charset="0"/>
              </a:rPr>
              <a:t>elegance </a:t>
            </a:r>
            <a:r>
              <a:rPr lang="en-GB" sz="2400" dirty="0">
                <a:solidFill>
                  <a:schemeClr val="bg2">
                    <a:lumMod val="90000"/>
                  </a:schemeClr>
                </a:solidFill>
                <a:latin typeface="Goudy Old Style" panose="02020502050305020303" pitchFamily="18" charset="0"/>
              </a:rPr>
              <a:t>on my part; but harsh caprice laid me under no obligation" (p</a:t>
            </a:r>
            <a:r>
              <a:rPr lang="en-GB" sz="2400" dirty="0" smtClean="0">
                <a:solidFill>
                  <a:schemeClr val="bg2">
                    <a:lumMod val="90000"/>
                  </a:schemeClr>
                </a:solidFill>
                <a:latin typeface="Goudy Old Style" panose="02020502050305020303" pitchFamily="18" charset="0"/>
              </a:rPr>
              <a:t>. </a:t>
            </a:r>
            <a:r>
              <a:rPr lang="en-GB" sz="2400" dirty="0">
                <a:solidFill>
                  <a:schemeClr val="bg2">
                    <a:lumMod val="90000"/>
                  </a:schemeClr>
                </a:solidFill>
                <a:latin typeface="Goudy Old Style" panose="02020502050305020303" pitchFamily="18" charset="0"/>
              </a:rPr>
              <a:t>147). Seated, she momentarily allows herself to return to her </a:t>
            </a:r>
            <a:r>
              <a:rPr lang="en-GB" sz="2400" dirty="0" smtClean="0">
                <a:solidFill>
                  <a:schemeClr val="bg2">
                    <a:lumMod val="90000"/>
                  </a:schemeClr>
                </a:solidFill>
                <a:latin typeface="Goudy Old Style" panose="02020502050305020303" pitchFamily="18" charset="0"/>
              </a:rPr>
              <a:t>familiar </a:t>
            </a:r>
            <a:r>
              <a:rPr lang="en-GB" sz="2400" dirty="0">
                <a:solidFill>
                  <a:schemeClr val="bg2">
                    <a:lumMod val="90000"/>
                  </a:schemeClr>
                </a:solidFill>
                <a:latin typeface="Goudy Old Style" panose="02020502050305020303" pitchFamily="18" charset="0"/>
              </a:rPr>
              <a:t>identity as a working-class, ambiguously gendered figure</a:t>
            </a:r>
            <a:r>
              <a:rPr lang="en-GB" sz="2400" dirty="0" smtClean="0">
                <a:solidFill>
                  <a:schemeClr val="bg2">
                    <a:lumMod val="90000"/>
                  </a:schemeClr>
                </a:solidFill>
                <a:latin typeface="Goudy Old Style" panose="02020502050305020303" pitchFamily="18" charset="0"/>
              </a:rPr>
              <a:t>, </a:t>
            </a:r>
            <a:r>
              <a:rPr lang="en-GB" sz="2400" dirty="0">
                <a:solidFill>
                  <a:schemeClr val="bg2">
                    <a:lumMod val="90000"/>
                  </a:schemeClr>
                </a:solidFill>
                <a:latin typeface="Goudy Old Style" panose="02020502050305020303" pitchFamily="18" charset="0"/>
              </a:rPr>
              <a:t>and, as she rests outside of Rochester's scrutiny, she realizes </a:t>
            </a:r>
            <a:r>
              <a:rPr lang="en-GB" sz="2400" dirty="0" smtClean="0">
                <a:solidFill>
                  <a:schemeClr val="bg2">
                    <a:lumMod val="90000"/>
                  </a:schemeClr>
                </a:solidFill>
                <a:latin typeface="Goudy Old Style" panose="02020502050305020303" pitchFamily="18" charset="0"/>
              </a:rPr>
              <a:t>the </a:t>
            </a:r>
            <a:r>
              <a:rPr lang="en-GB" sz="2400" dirty="0">
                <a:solidFill>
                  <a:schemeClr val="bg2">
                    <a:lumMod val="90000"/>
                  </a:schemeClr>
                </a:solidFill>
                <a:latin typeface="Goudy Old Style" panose="02020502050305020303" pitchFamily="18" charset="0"/>
              </a:rPr>
              <a:t>strangely empowered implications of her gender neutrality: "</a:t>
            </a:r>
            <a:r>
              <a:rPr lang="en-GB" sz="2400" dirty="0" smtClean="0">
                <a:solidFill>
                  <a:schemeClr val="bg2">
                    <a:lumMod val="90000"/>
                  </a:schemeClr>
                </a:solidFill>
                <a:latin typeface="Goudy Old Style" panose="02020502050305020303" pitchFamily="18" charset="0"/>
              </a:rPr>
              <a:t>on </a:t>
            </a:r>
            <a:r>
              <a:rPr lang="en-GB" sz="2400" dirty="0">
                <a:solidFill>
                  <a:schemeClr val="bg2">
                    <a:lumMod val="90000"/>
                  </a:schemeClr>
                </a:solidFill>
                <a:latin typeface="Goudy Old Style" panose="02020502050305020303" pitchFamily="18" charset="0"/>
              </a:rPr>
              <a:t>the contrary, a decent quiescence, under the freak of manner</a:t>
            </a:r>
            <a:r>
              <a:rPr lang="en-GB" sz="2400" dirty="0" smtClean="0">
                <a:solidFill>
                  <a:schemeClr val="bg2">
                    <a:lumMod val="90000"/>
                  </a:schemeClr>
                </a:solidFill>
                <a:latin typeface="Goudy Old Style" panose="02020502050305020303" pitchFamily="18" charset="0"/>
              </a:rPr>
              <a:t>, </a:t>
            </a:r>
            <a:r>
              <a:rPr lang="en-GB" sz="2400" i="1" dirty="0">
                <a:solidFill>
                  <a:schemeClr val="bg2">
                    <a:lumMod val="90000"/>
                  </a:schemeClr>
                </a:solidFill>
                <a:latin typeface="Goudy Old Style" panose="02020502050305020303" pitchFamily="18" charset="0"/>
              </a:rPr>
              <a:t>gave me the advantage" </a:t>
            </a:r>
            <a:r>
              <a:rPr lang="en-GB" sz="2400" dirty="0">
                <a:solidFill>
                  <a:schemeClr val="bg2">
                    <a:lumMod val="90000"/>
                  </a:schemeClr>
                </a:solidFill>
                <a:latin typeface="Goudy Old Style" panose="02020502050305020303" pitchFamily="18" charset="0"/>
              </a:rPr>
              <a:t>(p. 147; emphasis added). This </a:t>
            </a:r>
            <a:r>
              <a:rPr lang="en-GB" sz="2400" dirty="0" smtClean="0">
                <a:solidFill>
                  <a:schemeClr val="bg2">
                    <a:lumMod val="90000"/>
                  </a:schemeClr>
                </a:solidFill>
                <a:latin typeface="Goudy Old Style" panose="02020502050305020303" pitchFamily="18" charset="0"/>
              </a:rPr>
              <a:t>scene </a:t>
            </a:r>
            <a:r>
              <a:rPr lang="en-GB" sz="2400" dirty="0">
                <a:solidFill>
                  <a:schemeClr val="bg2">
                    <a:lumMod val="90000"/>
                  </a:schemeClr>
                </a:solidFill>
                <a:latin typeface="Goudy Old Style" panose="02020502050305020303" pitchFamily="18" charset="0"/>
              </a:rPr>
              <a:t>is one of many in which Jane revels in her lower-class </a:t>
            </a:r>
            <a:r>
              <a:rPr lang="en-GB" sz="2400" dirty="0" smtClean="0">
                <a:solidFill>
                  <a:schemeClr val="bg2">
                    <a:lumMod val="90000"/>
                  </a:schemeClr>
                </a:solidFill>
                <a:latin typeface="Goudy Old Style" panose="02020502050305020303" pitchFamily="18" charset="0"/>
              </a:rPr>
              <a:t>position </a:t>
            </a:r>
            <a:r>
              <a:rPr lang="en-GB" sz="2400" dirty="0">
                <a:solidFill>
                  <a:schemeClr val="bg2">
                    <a:lumMod val="90000"/>
                  </a:schemeClr>
                </a:solidFill>
                <a:latin typeface="Goudy Old Style" panose="02020502050305020303" pitchFamily="18" charset="0"/>
              </a:rPr>
              <a:t>and finds it useful for its </a:t>
            </a:r>
            <a:r>
              <a:rPr lang="en-GB" sz="2400" dirty="0" smtClean="0">
                <a:solidFill>
                  <a:schemeClr val="bg2">
                    <a:lumMod val="90000"/>
                  </a:schemeClr>
                </a:solidFill>
                <a:latin typeface="Goudy Old Style" panose="02020502050305020303" pitchFamily="18" charset="0"/>
              </a:rPr>
              <a:t>complex relation </a:t>
            </a:r>
            <a:r>
              <a:rPr lang="en-GB" sz="2400" dirty="0">
                <a:solidFill>
                  <a:schemeClr val="bg2">
                    <a:lumMod val="90000"/>
                  </a:schemeClr>
                </a:solidFill>
                <a:latin typeface="Goudy Old Style" panose="02020502050305020303" pitchFamily="18" charset="0"/>
              </a:rPr>
              <a:t>to </a:t>
            </a:r>
            <a:r>
              <a:rPr lang="en-GB" sz="2400" dirty="0" smtClean="0">
                <a:solidFill>
                  <a:schemeClr val="bg2">
                    <a:lumMod val="90000"/>
                  </a:schemeClr>
                </a:solidFill>
                <a:latin typeface="Goudy Old Style" panose="02020502050305020303" pitchFamily="18" charset="0"/>
              </a:rPr>
              <a:t>gender </a:t>
            </a:r>
          </a:p>
          <a:p>
            <a:pPr marL="18288" indent="0">
              <a:lnSpc>
                <a:spcPct val="100000"/>
              </a:lnSpc>
              <a:buNone/>
            </a:pPr>
            <a:r>
              <a:rPr lang="en-GB" sz="2400" dirty="0" smtClean="0">
                <a:solidFill>
                  <a:schemeClr val="bg2">
                    <a:lumMod val="90000"/>
                  </a:schemeClr>
                </a:solidFill>
                <a:latin typeface="Goudy Old Style" panose="02020502050305020303" pitchFamily="18" charset="0"/>
              </a:rPr>
              <a:t>					(Godfrey)</a:t>
            </a: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6883531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03217"/>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8640"/>
            <a:ext cx="8352928" cy="6264696"/>
          </a:xfrm>
        </p:spPr>
        <p:txBody>
          <a:bodyPr>
            <a:noAutofit/>
          </a:bodyPr>
          <a:lstStyle/>
          <a:p>
            <a:pPr marL="18288" indent="0">
              <a:buNone/>
            </a:pPr>
            <a:r>
              <a:rPr lang="en-GB" sz="2100" dirty="0">
                <a:solidFill>
                  <a:schemeClr val="bg2">
                    <a:lumMod val="90000"/>
                  </a:schemeClr>
                </a:solidFill>
                <a:latin typeface="Goudy Old Style" panose="02020502050305020303" pitchFamily="18" charset="0"/>
              </a:rPr>
              <a:t>Old Mr. Rivers, she said, was a plain man enough, but a gentleman, and of as ancient a family as could be found.  Marsh End had belonged to the Rivers ever since it was a house: and it was, she affirmed, “aboon two hundred year old—for all it looked but a small, humble place, naught to compare </a:t>
            </a:r>
            <a:r>
              <a:rPr lang="en-GB" sz="2100" dirty="0" err="1">
                <a:solidFill>
                  <a:schemeClr val="bg2">
                    <a:lumMod val="90000"/>
                  </a:schemeClr>
                </a:solidFill>
                <a:latin typeface="Goudy Old Style" panose="02020502050305020303" pitchFamily="18" charset="0"/>
              </a:rPr>
              <a:t>wi</a:t>
            </a:r>
            <a:r>
              <a:rPr lang="en-GB" sz="2100" dirty="0">
                <a:solidFill>
                  <a:schemeClr val="bg2">
                    <a:lumMod val="90000"/>
                  </a:schemeClr>
                </a:solidFill>
                <a:latin typeface="Goudy Old Style" panose="02020502050305020303" pitchFamily="18" charset="0"/>
              </a:rPr>
              <a:t>’ Mr. Oliver’s grand hall down </a:t>
            </a:r>
            <a:r>
              <a:rPr lang="en-GB" sz="2100" dirty="0" err="1">
                <a:solidFill>
                  <a:schemeClr val="bg2">
                    <a:lumMod val="90000"/>
                  </a:schemeClr>
                </a:solidFill>
                <a:latin typeface="Goudy Old Style" panose="02020502050305020303" pitchFamily="18" charset="0"/>
              </a:rPr>
              <a:t>i</a:t>
            </a:r>
            <a:r>
              <a:rPr lang="en-GB" sz="2100" dirty="0">
                <a:solidFill>
                  <a:schemeClr val="bg2">
                    <a:lumMod val="90000"/>
                  </a:schemeClr>
                </a:solidFill>
                <a:latin typeface="Goudy Old Style" panose="02020502050305020303" pitchFamily="18" charset="0"/>
              </a:rPr>
              <a:t>’ Morton Vale.  But she could remember Bill Oliver’s father a journeyman </a:t>
            </a:r>
            <a:r>
              <a:rPr lang="en-GB" sz="2100" dirty="0" err="1">
                <a:solidFill>
                  <a:schemeClr val="bg2">
                    <a:lumMod val="90000"/>
                  </a:schemeClr>
                </a:solidFill>
                <a:latin typeface="Goudy Old Style" panose="02020502050305020303" pitchFamily="18" charset="0"/>
              </a:rPr>
              <a:t>needlemaker</a:t>
            </a:r>
            <a:r>
              <a:rPr lang="en-GB" sz="2100" dirty="0">
                <a:solidFill>
                  <a:schemeClr val="bg2">
                    <a:lumMod val="90000"/>
                  </a:schemeClr>
                </a:solidFill>
                <a:latin typeface="Goudy Old Style" panose="02020502050305020303" pitchFamily="18" charset="0"/>
              </a:rPr>
              <a:t>; and </a:t>
            </a:r>
            <a:r>
              <a:rPr lang="en-GB" sz="2100" dirty="0" err="1">
                <a:solidFill>
                  <a:schemeClr val="bg2">
                    <a:lumMod val="90000"/>
                  </a:schemeClr>
                </a:solidFill>
                <a:latin typeface="Goudy Old Style" panose="02020502050305020303" pitchFamily="18" charset="0"/>
              </a:rPr>
              <a:t>th</a:t>
            </a:r>
            <a:r>
              <a:rPr lang="en-GB" sz="2100" dirty="0">
                <a:solidFill>
                  <a:schemeClr val="bg2">
                    <a:lumMod val="90000"/>
                  </a:schemeClr>
                </a:solidFill>
                <a:latin typeface="Goudy Old Style" panose="02020502050305020303" pitchFamily="18" charset="0"/>
              </a:rPr>
              <a:t>’ Rivers </a:t>
            </a:r>
            <a:r>
              <a:rPr lang="en-GB" sz="2100" dirty="0" err="1">
                <a:solidFill>
                  <a:schemeClr val="bg2">
                    <a:lumMod val="90000"/>
                  </a:schemeClr>
                </a:solidFill>
                <a:latin typeface="Goudy Old Style" panose="02020502050305020303" pitchFamily="18" charset="0"/>
              </a:rPr>
              <a:t>wor</a:t>
            </a:r>
            <a:r>
              <a:rPr lang="en-GB" sz="2100" dirty="0">
                <a:solidFill>
                  <a:schemeClr val="bg2">
                    <a:lumMod val="90000"/>
                  </a:schemeClr>
                </a:solidFill>
                <a:latin typeface="Goudy Old Style" panose="02020502050305020303" pitchFamily="18" charset="0"/>
              </a:rPr>
              <a:t> gentry </a:t>
            </a:r>
            <a:r>
              <a:rPr lang="en-GB" sz="2100" dirty="0" err="1">
                <a:solidFill>
                  <a:schemeClr val="bg2">
                    <a:lumMod val="90000"/>
                  </a:schemeClr>
                </a:solidFill>
                <a:latin typeface="Goudy Old Style" panose="02020502050305020303" pitchFamily="18" charset="0"/>
              </a:rPr>
              <a:t>i</a:t>
            </a:r>
            <a:r>
              <a:rPr lang="en-GB" sz="2100" dirty="0">
                <a:solidFill>
                  <a:schemeClr val="bg2">
                    <a:lumMod val="90000"/>
                  </a:schemeClr>
                </a:solidFill>
                <a:latin typeface="Goudy Old Style" panose="02020502050305020303" pitchFamily="18" charset="0"/>
              </a:rPr>
              <a:t>’ </a:t>
            </a:r>
            <a:r>
              <a:rPr lang="en-GB" sz="2100" dirty="0" err="1">
                <a:solidFill>
                  <a:schemeClr val="bg2">
                    <a:lumMod val="90000"/>
                  </a:schemeClr>
                </a:solidFill>
                <a:latin typeface="Goudy Old Style" panose="02020502050305020303" pitchFamily="18" charset="0"/>
              </a:rPr>
              <a:t>th</a:t>
            </a:r>
            <a:r>
              <a:rPr lang="en-GB" sz="2100" dirty="0">
                <a:solidFill>
                  <a:schemeClr val="bg2">
                    <a:lumMod val="90000"/>
                  </a:schemeClr>
                </a:solidFill>
                <a:latin typeface="Goudy Old Style" panose="02020502050305020303" pitchFamily="18" charset="0"/>
              </a:rPr>
              <a:t>’ </a:t>
            </a:r>
            <a:r>
              <a:rPr lang="en-GB" sz="2100" dirty="0" err="1">
                <a:solidFill>
                  <a:schemeClr val="bg2">
                    <a:lumMod val="90000"/>
                  </a:schemeClr>
                </a:solidFill>
                <a:latin typeface="Goudy Old Style" panose="02020502050305020303" pitchFamily="18" charset="0"/>
              </a:rPr>
              <a:t>owd</a:t>
            </a:r>
            <a:r>
              <a:rPr lang="en-GB" sz="2100" dirty="0">
                <a:solidFill>
                  <a:schemeClr val="bg2">
                    <a:lumMod val="90000"/>
                  </a:schemeClr>
                </a:solidFill>
                <a:latin typeface="Goudy Old Style" panose="02020502050305020303" pitchFamily="18" charset="0"/>
              </a:rPr>
              <a:t> days o’ </a:t>
            </a:r>
            <a:r>
              <a:rPr lang="en-GB" sz="2100" dirty="0" err="1">
                <a:solidFill>
                  <a:schemeClr val="bg2">
                    <a:lumMod val="90000"/>
                  </a:schemeClr>
                </a:solidFill>
                <a:latin typeface="Goudy Old Style" panose="02020502050305020303" pitchFamily="18" charset="0"/>
              </a:rPr>
              <a:t>th</a:t>
            </a:r>
            <a:r>
              <a:rPr lang="en-GB" sz="2100" dirty="0">
                <a:solidFill>
                  <a:schemeClr val="bg2">
                    <a:lumMod val="90000"/>
                  </a:schemeClr>
                </a:solidFill>
                <a:latin typeface="Goudy Old Style" panose="02020502050305020303" pitchFamily="18" charset="0"/>
              </a:rPr>
              <a:t>’ Henrys, as </a:t>
            </a:r>
            <a:r>
              <a:rPr lang="en-GB" sz="2100" dirty="0" err="1">
                <a:solidFill>
                  <a:schemeClr val="bg2">
                    <a:lumMod val="90000"/>
                  </a:schemeClr>
                </a:solidFill>
                <a:latin typeface="Goudy Old Style" panose="02020502050305020303" pitchFamily="18" charset="0"/>
              </a:rPr>
              <a:t>onybody</a:t>
            </a:r>
            <a:r>
              <a:rPr lang="en-GB" sz="2100" dirty="0">
                <a:solidFill>
                  <a:schemeClr val="bg2">
                    <a:lumMod val="90000"/>
                  </a:schemeClr>
                </a:solidFill>
                <a:latin typeface="Goudy Old Style" panose="02020502050305020303" pitchFamily="18" charset="0"/>
              </a:rPr>
              <a:t> might see by looking into </a:t>
            </a:r>
            <a:r>
              <a:rPr lang="en-GB" sz="2100" dirty="0" err="1">
                <a:solidFill>
                  <a:schemeClr val="bg2">
                    <a:lumMod val="90000"/>
                  </a:schemeClr>
                </a:solidFill>
                <a:latin typeface="Goudy Old Style" panose="02020502050305020303" pitchFamily="18" charset="0"/>
              </a:rPr>
              <a:t>th</a:t>
            </a:r>
            <a:r>
              <a:rPr lang="en-GB" sz="2100" dirty="0">
                <a:solidFill>
                  <a:schemeClr val="bg2">
                    <a:lumMod val="90000"/>
                  </a:schemeClr>
                </a:solidFill>
                <a:latin typeface="Goudy Old Style" panose="02020502050305020303" pitchFamily="18" charset="0"/>
              </a:rPr>
              <a:t>’ registers </a:t>
            </a:r>
            <a:r>
              <a:rPr lang="en-GB" sz="2100" dirty="0" err="1">
                <a:solidFill>
                  <a:schemeClr val="bg2">
                    <a:lumMod val="90000"/>
                  </a:schemeClr>
                </a:solidFill>
                <a:latin typeface="Goudy Old Style" panose="02020502050305020303" pitchFamily="18" charset="0"/>
              </a:rPr>
              <a:t>i</a:t>
            </a:r>
            <a:r>
              <a:rPr lang="en-GB" sz="2100" dirty="0">
                <a:solidFill>
                  <a:schemeClr val="bg2">
                    <a:lumMod val="90000"/>
                  </a:schemeClr>
                </a:solidFill>
                <a:latin typeface="Goudy Old Style" panose="02020502050305020303" pitchFamily="18" charset="0"/>
              </a:rPr>
              <a:t>’ Morton Church vestry.”  Still, she allowed</a:t>
            </a:r>
            <a:r>
              <a:rPr lang="en-GB" sz="2100" dirty="0">
                <a:solidFill>
                  <a:srgbClr val="FFC000"/>
                </a:solidFill>
                <a:latin typeface="Goudy Old Style" panose="02020502050305020303" pitchFamily="18" charset="0"/>
              </a:rPr>
              <a:t>, “the </a:t>
            </a:r>
            <a:r>
              <a:rPr lang="en-GB" sz="2100" dirty="0" err="1">
                <a:solidFill>
                  <a:srgbClr val="FFC000"/>
                </a:solidFill>
                <a:latin typeface="Goudy Old Style" panose="02020502050305020303" pitchFamily="18" charset="0"/>
              </a:rPr>
              <a:t>owd</a:t>
            </a:r>
            <a:r>
              <a:rPr lang="en-GB" sz="2100" dirty="0">
                <a:solidFill>
                  <a:srgbClr val="FFC000"/>
                </a:solidFill>
                <a:latin typeface="Goudy Old Style" panose="02020502050305020303" pitchFamily="18" charset="0"/>
              </a:rPr>
              <a:t> </a:t>
            </a:r>
            <a:r>
              <a:rPr lang="en-GB" sz="2100" dirty="0" err="1">
                <a:solidFill>
                  <a:srgbClr val="FFC000"/>
                </a:solidFill>
                <a:latin typeface="Goudy Old Style" panose="02020502050305020303" pitchFamily="18" charset="0"/>
              </a:rPr>
              <a:t>maister</a:t>
            </a:r>
            <a:r>
              <a:rPr lang="en-GB" sz="2100" dirty="0">
                <a:solidFill>
                  <a:srgbClr val="FFC000"/>
                </a:solidFill>
                <a:latin typeface="Goudy Old Style" panose="02020502050305020303" pitchFamily="18" charset="0"/>
              </a:rPr>
              <a:t> was like other folk—naught </a:t>
            </a:r>
            <a:r>
              <a:rPr lang="en-GB" sz="2100" dirty="0" err="1">
                <a:solidFill>
                  <a:srgbClr val="FFC000"/>
                </a:solidFill>
                <a:latin typeface="Goudy Old Style" panose="02020502050305020303" pitchFamily="18" charset="0"/>
              </a:rPr>
              <a:t>mich</a:t>
            </a:r>
            <a:r>
              <a:rPr lang="en-GB" sz="2100" dirty="0">
                <a:solidFill>
                  <a:srgbClr val="FFC000"/>
                </a:solidFill>
                <a:latin typeface="Goudy Old Style" panose="02020502050305020303" pitchFamily="18" charset="0"/>
              </a:rPr>
              <a:t> out o’ t’ common way: stark mad o’ shooting, and farming, and </a:t>
            </a:r>
            <a:r>
              <a:rPr lang="en-GB" sz="2100" dirty="0" err="1">
                <a:solidFill>
                  <a:srgbClr val="FFC000"/>
                </a:solidFill>
                <a:latin typeface="Goudy Old Style" panose="02020502050305020303" pitchFamily="18" charset="0"/>
              </a:rPr>
              <a:t>sich</a:t>
            </a:r>
            <a:r>
              <a:rPr lang="en-GB" sz="2100" dirty="0">
                <a:solidFill>
                  <a:srgbClr val="FFC000"/>
                </a:solidFill>
                <a:latin typeface="Goudy Old Style" panose="02020502050305020303" pitchFamily="18" charset="0"/>
              </a:rPr>
              <a:t> like.”  The mistress was different</a:t>
            </a:r>
            <a:r>
              <a:rPr lang="en-GB" sz="2100" dirty="0">
                <a:solidFill>
                  <a:schemeClr val="bg2">
                    <a:lumMod val="90000"/>
                  </a:schemeClr>
                </a:solidFill>
                <a:latin typeface="Goudy Old Style" panose="02020502050305020303" pitchFamily="18" charset="0"/>
              </a:rPr>
              <a:t>.  She was a great reader, and studied a deal; and the “bairns” had taken after her.  There was nothing like them in these parts, nor ever had been; they had liked learning, all three, almost from the time they could speak; and they had always been “of a </a:t>
            </a:r>
            <a:r>
              <a:rPr lang="en-GB" sz="2100" dirty="0" err="1">
                <a:solidFill>
                  <a:schemeClr val="bg2">
                    <a:lumMod val="90000"/>
                  </a:schemeClr>
                </a:solidFill>
                <a:latin typeface="Goudy Old Style" panose="02020502050305020303" pitchFamily="18" charset="0"/>
              </a:rPr>
              <a:t>mak</a:t>
            </a:r>
            <a:r>
              <a:rPr lang="en-GB" sz="2100" dirty="0">
                <a:solidFill>
                  <a:schemeClr val="bg2">
                    <a:lumMod val="90000"/>
                  </a:schemeClr>
                </a:solidFill>
                <a:latin typeface="Goudy Old Style" panose="02020502050305020303" pitchFamily="18" charset="0"/>
              </a:rPr>
              <a:t>’ of their own.”  </a:t>
            </a:r>
            <a:r>
              <a:rPr lang="en-GB" sz="2100" dirty="0">
                <a:solidFill>
                  <a:srgbClr val="FFC000"/>
                </a:solidFill>
                <a:latin typeface="Goudy Old Style" panose="02020502050305020303" pitchFamily="18" charset="0"/>
              </a:rPr>
              <a:t>Mr. St. John, when he grew up, would go to college and be a parson; and the girls, as soon as they left school, would seek places as governesses: </a:t>
            </a:r>
            <a:r>
              <a:rPr lang="en-GB" sz="2100" dirty="0">
                <a:solidFill>
                  <a:schemeClr val="bg2">
                    <a:lumMod val="90000"/>
                  </a:schemeClr>
                </a:solidFill>
                <a:latin typeface="Goudy Old Style" panose="02020502050305020303" pitchFamily="18" charset="0"/>
              </a:rPr>
              <a:t>for they had told her their father had some years ago lost a great deal of money by a man he had trusted turning bankrupt; and as he was now not rich enough to give them fortunes, they must provide for themselves. </a:t>
            </a:r>
            <a:endParaRPr lang="en-GB" sz="2100" dirty="0">
              <a:solidFill>
                <a:schemeClr val="bg2">
                  <a:lumMod val="90000"/>
                </a:schemeClr>
              </a:solidFill>
              <a:effectLst/>
              <a:latin typeface="Goudy Old Style" panose="02020502050305020303" pitchFamily="18" charset="0"/>
            </a:endParaRPr>
          </a:p>
        </p:txBody>
      </p:sp>
    </p:spTree>
    <p:extLst>
      <p:ext uri="{BB962C8B-B14F-4D97-AF65-F5344CB8AC3E}">
        <p14:creationId xmlns:p14="http://schemas.microsoft.com/office/powerpoint/2010/main" val="10861863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05698" y="260648"/>
            <a:ext cx="8486782" cy="648072"/>
          </a:xfrm>
        </p:spPr>
        <p:txBody>
          <a:bodyPr>
            <a:normAutofit/>
          </a:bodyPr>
          <a:lstStyle/>
          <a:p>
            <a:pPr algn="l"/>
            <a:r>
              <a:rPr lang="en-GB" sz="3600" i="0" dirty="0" smtClean="0">
                <a:solidFill>
                  <a:srgbClr val="FFC000"/>
                </a:solidFill>
                <a:latin typeface="Felix Titling" panose="04060505060202020A04" pitchFamily="82" charset="0"/>
              </a:rPr>
              <a:t>Discussion notes</a:t>
            </a:r>
            <a:endParaRPr lang="en-GB" sz="3600" i="0" dirty="0">
              <a:solidFill>
                <a:srgbClr val="FFC000"/>
              </a:solidFill>
              <a:latin typeface="Felix Titling" panose="04060505060202020A04" pitchFamily="82" charset="0"/>
            </a:endParaRPr>
          </a:p>
        </p:txBody>
      </p:sp>
      <p:sp>
        <p:nvSpPr>
          <p:cNvPr id="2" name="Content Placeholder 1"/>
          <p:cNvSpPr>
            <a:spLocks noGrp="1"/>
          </p:cNvSpPr>
          <p:nvPr>
            <p:ph idx="1"/>
          </p:nvPr>
        </p:nvSpPr>
        <p:spPr>
          <a:xfrm>
            <a:off x="395536" y="1340768"/>
            <a:ext cx="8496944" cy="4896544"/>
          </a:xfrm>
        </p:spPr>
        <p:txBody>
          <a:bodyPr>
            <a:noAutofit/>
          </a:bodyPr>
          <a:lstStyle/>
          <a:p>
            <a:pPr marL="18288" indent="0">
              <a:lnSpc>
                <a:spcPct val="100000"/>
              </a:lnSpc>
              <a:buNone/>
            </a:pPr>
            <a:r>
              <a:rPr lang="en-GB" sz="2400" dirty="0">
                <a:solidFill>
                  <a:schemeClr val="bg2">
                    <a:lumMod val="90000"/>
                  </a:schemeClr>
                </a:solidFill>
                <a:latin typeface="Goudy Old Style" panose="02020502050305020303" pitchFamily="18" charset="0"/>
              </a:rPr>
              <a:t>The attitude of </a:t>
            </a:r>
            <a:r>
              <a:rPr lang="en-GB" sz="2400" dirty="0" smtClean="0">
                <a:solidFill>
                  <a:schemeClr val="bg2">
                    <a:lumMod val="90000"/>
                  </a:schemeClr>
                </a:solidFill>
                <a:latin typeface="Goudy Old Style" panose="02020502050305020303" pitchFamily="18" charset="0"/>
              </a:rPr>
              <a:t>Jane </a:t>
            </a:r>
            <a:r>
              <a:rPr lang="en-GB" sz="2400" dirty="0">
                <a:solidFill>
                  <a:schemeClr val="bg2">
                    <a:lumMod val="90000"/>
                  </a:schemeClr>
                </a:solidFill>
                <a:latin typeface="Goudy Old Style" panose="02020502050305020303" pitchFamily="18" charset="0"/>
              </a:rPr>
              <a:t>towards the village girls</a:t>
            </a:r>
          </a:p>
          <a:p>
            <a:pPr marL="18288" indent="0">
              <a:lnSpc>
                <a:spcPct val="100000"/>
              </a:lnSpc>
              <a:buNone/>
            </a:pPr>
            <a:r>
              <a:rPr lang="en-GB" sz="2400" dirty="0">
                <a:solidFill>
                  <a:schemeClr val="bg2">
                    <a:lumMod val="90000"/>
                  </a:schemeClr>
                </a:solidFill>
                <a:latin typeface="Goudy Old Style" panose="02020502050305020303" pitchFamily="18" charset="0"/>
              </a:rPr>
              <a:t>The impression therefore throughout the novel of the ‘quality’ of the upper classes and the less fortunate</a:t>
            </a:r>
          </a:p>
          <a:p>
            <a:pPr marL="18288" indent="0">
              <a:lnSpc>
                <a:spcPct val="100000"/>
              </a:lnSpc>
              <a:buNone/>
            </a:pPr>
            <a:r>
              <a:rPr lang="en-GB" sz="2400" dirty="0">
                <a:solidFill>
                  <a:schemeClr val="bg2">
                    <a:lumMod val="90000"/>
                  </a:schemeClr>
                </a:solidFill>
                <a:latin typeface="Goudy Old Style" panose="02020502050305020303" pitchFamily="18" charset="0"/>
              </a:rPr>
              <a:t>Sense of insecurity of the ‘correct’ boundaries. </a:t>
            </a:r>
          </a:p>
          <a:p>
            <a:pPr marL="18288" indent="0">
              <a:lnSpc>
                <a:spcPct val="100000"/>
              </a:lnSpc>
              <a:buNone/>
            </a:pPr>
            <a:r>
              <a:rPr lang="en-GB" sz="2400" dirty="0">
                <a:solidFill>
                  <a:schemeClr val="bg2">
                    <a:lumMod val="90000"/>
                  </a:schemeClr>
                </a:solidFill>
                <a:latin typeface="Goudy Old Style" panose="02020502050305020303" pitchFamily="18" charset="0"/>
              </a:rPr>
              <a:t>Jane is willing to challenge and likes to live in marginalised areas her own experience is of frustration and demand for feeling and </a:t>
            </a:r>
            <a:r>
              <a:rPr lang="en-GB" sz="2400" dirty="0" smtClean="0">
                <a:solidFill>
                  <a:schemeClr val="bg2">
                    <a:lumMod val="90000"/>
                  </a:schemeClr>
                </a:solidFill>
                <a:latin typeface="Goudy Old Style" panose="02020502050305020303" pitchFamily="18" charset="0"/>
              </a:rPr>
              <a:t>opportunity</a:t>
            </a:r>
          </a:p>
          <a:p>
            <a:pPr marL="18288" indent="0">
              <a:lnSpc>
                <a:spcPct val="100000"/>
              </a:lnSpc>
              <a:spcBef>
                <a:spcPts val="600"/>
              </a:spcBef>
              <a:buNone/>
            </a:pPr>
            <a:r>
              <a:rPr lang="en-GB" sz="2400" dirty="0">
                <a:solidFill>
                  <a:schemeClr val="bg2">
                    <a:lumMod val="90000"/>
                  </a:schemeClr>
                </a:solidFill>
                <a:latin typeface="Goudy Old Style" panose="02020502050305020303" pitchFamily="18" charset="0"/>
              </a:rPr>
              <a:t>Two fairy tales – Cinderella with the Reeds and with the cousins </a:t>
            </a:r>
          </a:p>
          <a:p>
            <a:pPr marL="18288" indent="0">
              <a:lnSpc>
                <a:spcPct val="100000"/>
              </a:lnSpc>
              <a:spcBef>
                <a:spcPts val="600"/>
              </a:spcBef>
              <a:buNone/>
            </a:pPr>
            <a:r>
              <a:rPr lang="en-GB" sz="2400" dirty="0">
                <a:solidFill>
                  <a:schemeClr val="bg2">
                    <a:lumMod val="90000"/>
                  </a:schemeClr>
                </a:solidFill>
                <a:latin typeface="Goudy Old Style" panose="02020502050305020303" pitchFamily="18" charset="0"/>
              </a:rPr>
              <a:t> Beauty and the Beast with Rochester  - links increased with refs to faerie and elf </a:t>
            </a:r>
            <a:r>
              <a:rPr lang="en-GB" sz="2400" dirty="0" err="1">
                <a:solidFill>
                  <a:schemeClr val="bg2">
                    <a:lumMod val="90000"/>
                  </a:schemeClr>
                </a:solidFill>
                <a:latin typeface="Goudy Old Style" panose="02020502050305020303" pitchFamily="18" charset="0"/>
              </a:rPr>
              <a:t>etc</a:t>
            </a:r>
            <a:r>
              <a:rPr lang="en-GB" sz="2400" dirty="0">
                <a:solidFill>
                  <a:schemeClr val="bg2">
                    <a:lumMod val="90000"/>
                  </a:schemeClr>
                </a:solidFill>
                <a:latin typeface="Goudy Old Style" panose="02020502050305020303" pitchFamily="18" charset="0"/>
              </a:rPr>
              <a:t> </a:t>
            </a:r>
          </a:p>
          <a:p>
            <a:pPr marL="18288" indent="0">
              <a:lnSpc>
                <a:spcPct val="100000"/>
              </a:lnSpc>
              <a:buNone/>
            </a:pP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16543432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003217"/>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8640"/>
            <a:ext cx="8352928" cy="6264696"/>
          </a:xfrm>
        </p:spPr>
        <p:txBody>
          <a:bodyPr>
            <a:noAutofit/>
          </a:bodyPr>
          <a:lstStyle/>
          <a:p>
            <a:pPr marL="18288" indent="0">
              <a:lnSpc>
                <a:spcPct val="100000"/>
              </a:lnSpc>
              <a:spcBef>
                <a:spcPts val="0"/>
              </a:spcBef>
              <a:buNone/>
            </a:pPr>
            <a:r>
              <a:rPr lang="en-GB" dirty="0">
                <a:solidFill>
                  <a:schemeClr val="bg2">
                    <a:lumMod val="90000"/>
                  </a:schemeClr>
                </a:solidFill>
                <a:latin typeface="Goudy Old Style" panose="02020502050305020303" pitchFamily="18" charset="0"/>
              </a:rPr>
              <a:t>“God will protect you; for you have undertaken His work,” I answered.</a:t>
            </a:r>
          </a:p>
          <a:p>
            <a:pPr marL="18288" indent="0">
              <a:lnSpc>
                <a:spcPct val="100000"/>
              </a:lnSpc>
              <a:spcBef>
                <a:spcPts val="0"/>
              </a:spcBef>
              <a:buNone/>
            </a:pPr>
            <a:endParaRPr lang="en-GB" dirty="0">
              <a:solidFill>
                <a:schemeClr val="bg2">
                  <a:lumMod val="90000"/>
                </a:schemeClr>
              </a:solidFill>
              <a:latin typeface="Goudy Old Style" panose="02020502050305020303" pitchFamily="18" charset="0"/>
            </a:endParaRPr>
          </a:p>
          <a:p>
            <a:pPr marL="18288" indent="0">
              <a:lnSpc>
                <a:spcPct val="100000"/>
              </a:lnSpc>
              <a:spcBef>
                <a:spcPts val="0"/>
              </a:spcBef>
              <a:buNone/>
            </a:pPr>
            <a:r>
              <a:rPr lang="en-GB" dirty="0">
                <a:solidFill>
                  <a:schemeClr val="bg2">
                    <a:lumMod val="90000"/>
                  </a:schemeClr>
                </a:solidFill>
                <a:latin typeface="Goudy Old Style" panose="02020502050305020303" pitchFamily="18" charset="0"/>
              </a:rPr>
              <a:t>“Yes,” said he, “there is my glory and joy.  I am the servant of an infallible Master.  I am not going out under human guidance, subject to the defective laws and erring control of my feeble fellow-worms: my king, my lawgiver, my captain, is the All-perfect.  It seems strange to me that all round me do not burn to enlist under the same banner,—to join in the same enterprise.”</a:t>
            </a:r>
          </a:p>
          <a:p>
            <a:pPr marL="18288" indent="0">
              <a:lnSpc>
                <a:spcPct val="100000"/>
              </a:lnSpc>
              <a:spcBef>
                <a:spcPts val="0"/>
              </a:spcBef>
              <a:buNone/>
            </a:pPr>
            <a:endParaRPr lang="en-GB" dirty="0">
              <a:solidFill>
                <a:schemeClr val="bg2">
                  <a:lumMod val="90000"/>
                </a:schemeClr>
              </a:solidFill>
              <a:latin typeface="Goudy Old Style" panose="02020502050305020303" pitchFamily="18" charset="0"/>
            </a:endParaRPr>
          </a:p>
          <a:p>
            <a:pPr marL="18288" indent="0">
              <a:lnSpc>
                <a:spcPct val="100000"/>
              </a:lnSpc>
              <a:spcBef>
                <a:spcPts val="0"/>
              </a:spcBef>
              <a:buNone/>
            </a:pPr>
            <a:r>
              <a:rPr lang="en-GB" dirty="0">
                <a:solidFill>
                  <a:schemeClr val="bg2">
                    <a:lumMod val="90000"/>
                  </a:schemeClr>
                </a:solidFill>
                <a:latin typeface="Goudy Old Style" panose="02020502050305020303" pitchFamily="18" charset="0"/>
              </a:rPr>
              <a:t>“All have not your powers, and it would be folly for the feeble to wish to march with the strong.”</a:t>
            </a:r>
          </a:p>
          <a:p>
            <a:pPr marL="18288" indent="0">
              <a:lnSpc>
                <a:spcPct val="100000"/>
              </a:lnSpc>
              <a:spcBef>
                <a:spcPts val="0"/>
              </a:spcBef>
              <a:buNone/>
            </a:pPr>
            <a:endParaRPr lang="en-GB" dirty="0">
              <a:solidFill>
                <a:schemeClr val="bg2">
                  <a:lumMod val="90000"/>
                </a:schemeClr>
              </a:solidFill>
              <a:latin typeface="Goudy Old Style" panose="02020502050305020303" pitchFamily="18" charset="0"/>
            </a:endParaRPr>
          </a:p>
          <a:p>
            <a:pPr marL="18288" indent="0">
              <a:lnSpc>
                <a:spcPct val="100000"/>
              </a:lnSpc>
              <a:spcBef>
                <a:spcPts val="0"/>
              </a:spcBef>
              <a:buNone/>
            </a:pPr>
            <a:r>
              <a:rPr lang="en-GB" dirty="0">
                <a:solidFill>
                  <a:schemeClr val="bg2">
                    <a:lumMod val="90000"/>
                  </a:schemeClr>
                </a:solidFill>
                <a:latin typeface="Goudy Old Style" panose="02020502050305020303" pitchFamily="18" charset="0"/>
              </a:rPr>
              <a:t>“I do not speak to the feeble, or think of them: I address only such as are worthy of the work, and competent to accomplish it.”</a:t>
            </a:r>
          </a:p>
          <a:p>
            <a:pPr marL="18288" indent="0">
              <a:lnSpc>
                <a:spcPct val="100000"/>
              </a:lnSpc>
              <a:spcBef>
                <a:spcPts val="0"/>
              </a:spcBef>
              <a:buNone/>
            </a:pPr>
            <a:endParaRPr lang="en-GB" dirty="0">
              <a:solidFill>
                <a:schemeClr val="bg2">
                  <a:lumMod val="90000"/>
                </a:schemeClr>
              </a:solidFill>
              <a:latin typeface="Goudy Old Style" panose="02020502050305020303" pitchFamily="18" charset="0"/>
            </a:endParaRPr>
          </a:p>
          <a:p>
            <a:pPr marL="18288" indent="0">
              <a:lnSpc>
                <a:spcPct val="100000"/>
              </a:lnSpc>
              <a:spcBef>
                <a:spcPts val="0"/>
              </a:spcBef>
              <a:buNone/>
            </a:pPr>
            <a:r>
              <a:rPr lang="en-GB" dirty="0">
                <a:solidFill>
                  <a:schemeClr val="bg2">
                    <a:lumMod val="90000"/>
                  </a:schemeClr>
                </a:solidFill>
                <a:latin typeface="Goudy Old Style" panose="02020502050305020303" pitchFamily="18" charset="0"/>
              </a:rPr>
              <a:t>“Those are few in number, and difficult to discover.”</a:t>
            </a:r>
          </a:p>
          <a:p>
            <a:pPr marL="18288" indent="0">
              <a:lnSpc>
                <a:spcPct val="100000"/>
              </a:lnSpc>
              <a:spcBef>
                <a:spcPts val="0"/>
              </a:spcBef>
              <a:buNone/>
            </a:pPr>
            <a:endParaRPr lang="en-GB" dirty="0">
              <a:solidFill>
                <a:schemeClr val="bg2">
                  <a:lumMod val="90000"/>
                </a:schemeClr>
              </a:solidFill>
              <a:latin typeface="Goudy Old Style" panose="02020502050305020303" pitchFamily="18" charset="0"/>
            </a:endParaRPr>
          </a:p>
          <a:p>
            <a:pPr marL="18288" indent="0">
              <a:lnSpc>
                <a:spcPct val="100000"/>
              </a:lnSpc>
              <a:spcBef>
                <a:spcPts val="0"/>
              </a:spcBef>
              <a:buNone/>
            </a:pPr>
            <a:r>
              <a:rPr lang="en-GB" dirty="0">
                <a:solidFill>
                  <a:schemeClr val="bg2">
                    <a:lumMod val="90000"/>
                  </a:schemeClr>
                </a:solidFill>
                <a:latin typeface="Goudy Old Style" panose="02020502050305020303" pitchFamily="18" charset="0"/>
              </a:rPr>
              <a:t>“You say truly; but when found, it is right to stir them up—to urge and exhort them to the effort—to show them what their gifts are, and why they were given—to speak Heaven’s message in their ear,—to offer them, direct from God, a place in the ranks of His chosen.”</a:t>
            </a:r>
          </a:p>
          <a:p>
            <a:pPr marL="18288" indent="0">
              <a:lnSpc>
                <a:spcPct val="100000"/>
              </a:lnSpc>
              <a:spcBef>
                <a:spcPts val="0"/>
              </a:spcBef>
              <a:buNone/>
            </a:pPr>
            <a:endParaRPr lang="en-GB"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8328844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05698" y="260648"/>
            <a:ext cx="8486782" cy="648072"/>
          </a:xfrm>
        </p:spPr>
        <p:txBody>
          <a:bodyPr>
            <a:normAutofit/>
          </a:bodyPr>
          <a:lstStyle/>
          <a:p>
            <a:pPr algn="l"/>
            <a:r>
              <a:rPr lang="en-GB" sz="3600" i="0" dirty="0">
                <a:solidFill>
                  <a:srgbClr val="FFC000"/>
                </a:solidFill>
                <a:latin typeface="Felix Titling" panose="04060505060202020A04" pitchFamily="82" charset="0"/>
              </a:rPr>
              <a:t>Discussion notes</a:t>
            </a:r>
          </a:p>
        </p:txBody>
      </p:sp>
      <p:sp>
        <p:nvSpPr>
          <p:cNvPr id="2" name="Content Placeholder 1"/>
          <p:cNvSpPr>
            <a:spLocks noGrp="1"/>
          </p:cNvSpPr>
          <p:nvPr>
            <p:ph idx="1"/>
          </p:nvPr>
        </p:nvSpPr>
        <p:spPr>
          <a:xfrm>
            <a:off x="395536" y="894656"/>
            <a:ext cx="8496944" cy="5630688"/>
          </a:xfrm>
        </p:spPr>
        <p:txBody>
          <a:bodyPr>
            <a:noAutofit/>
          </a:bodyPr>
          <a:lstStyle/>
          <a:p>
            <a:pPr marL="18288" indent="0">
              <a:lnSpc>
                <a:spcPct val="100000"/>
              </a:lnSpc>
              <a:spcBef>
                <a:spcPts val="600"/>
              </a:spcBef>
              <a:buNone/>
            </a:pPr>
            <a:r>
              <a:rPr lang="en-GB" sz="2400" dirty="0">
                <a:solidFill>
                  <a:schemeClr val="bg2">
                    <a:lumMod val="90000"/>
                  </a:schemeClr>
                </a:solidFill>
                <a:latin typeface="Goudy Old Style" panose="02020502050305020303" pitchFamily="18" charset="0"/>
              </a:rPr>
              <a:t>Austen there are two men competing for the woman  - the wrong one is weak and immoral, the right one is upright and sober. </a:t>
            </a:r>
          </a:p>
          <a:p>
            <a:pPr marL="18288" indent="0">
              <a:lnSpc>
                <a:spcPct val="100000"/>
              </a:lnSpc>
              <a:spcBef>
                <a:spcPts val="600"/>
              </a:spcBef>
              <a:buNone/>
            </a:pPr>
            <a:r>
              <a:rPr lang="en-GB" sz="2400" dirty="0">
                <a:solidFill>
                  <a:schemeClr val="bg2">
                    <a:lumMod val="90000"/>
                  </a:schemeClr>
                </a:solidFill>
                <a:latin typeface="Goudy Old Style" panose="02020502050305020303" pitchFamily="18" charset="0"/>
              </a:rPr>
              <a:t>What happens here? </a:t>
            </a:r>
          </a:p>
          <a:p>
            <a:pPr marL="18288" indent="0">
              <a:lnSpc>
                <a:spcPct val="100000"/>
              </a:lnSpc>
              <a:spcBef>
                <a:spcPts val="600"/>
              </a:spcBef>
              <a:buNone/>
            </a:pPr>
            <a:r>
              <a:rPr lang="en-GB" sz="2400" dirty="0" smtClean="0">
                <a:solidFill>
                  <a:schemeClr val="bg2">
                    <a:lumMod val="90000"/>
                  </a:schemeClr>
                </a:solidFill>
                <a:latin typeface="Goudy Old Style" panose="02020502050305020303" pitchFamily="18" charset="0"/>
              </a:rPr>
              <a:t>Saint </a:t>
            </a:r>
            <a:r>
              <a:rPr lang="en-GB" sz="2400" dirty="0">
                <a:solidFill>
                  <a:schemeClr val="bg2">
                    <a:lumMod val="90000"/>
                  </a:schemeClr>
                </a:solidFill>
                <a:latin typeface="Goudy Old Style" panose="02020502050305020303" pitchFamily="18" charset="0"/>
              </a:rPr>
              <a:t>John rivers is a monster, of purity, control and rectitude. Violently opposed to the corruption at home by seeing it as materialistic so what is being exported and what is the effect of importing? </a:t>
            </a:r>
            <a:endParaRPr lang="en-GB" sz="2400" dirty="0" smtClean="0">
              <a:solidFill>
                <a:schemeClr val="bg2">
                  <a:lumMod val="90000"/>
                </a:schemeClr>
              </a:solidFill>
              <a:latin typeface="Goudy Old Style" panose="02020502050305020303" pitchFamily="18" charset="0"/>
            </a:endParaRPr>
          </a:p>
          <a:p>
            <a:pPr marL="18288" indent="0">
              <a:lnSpc>
                <a:spcPct val="100000"/>
              </a:lnSpc>
              <a:spcBef>
                <a:spcPts val="600"/>
              </a:spcBef>
              <a:buNone/>
            </a:pPr>
            <a:r>
              <a:rPr lang="en-GB" sz="2400" dirty="0" smtClean="0">
                <a:solidFill>
                  <a:schemeClr val="bg2">
                    <a:lumMod val="90000"/>
                  </a:schemeClr>
                </a:solidFill>
                <a:latin typeface="Goudy Old Style" panose="02020502050305020303" pitchFamily="18" charset="0"/>
              </a:rPr>
              <a:t>…coercive</a:t>
            </a:r>
            <a:r>
              <a:rPr lang="en-GB" sz="2400" dirty="0">
                <a:solidFill>
                  <a:schemeClr val="bg2">
                    <a:lumMod val="90000"/>
                  </a:schemeClr>
                </a:solidFill>
                <a:latin typeface="Goudy Old Style" panose="02020502050305020303" pitchFamily="18" charset="0"/>
              </a:rPr>
              <a:t>, fearful, utterly inhuman and unsympathetic- an inability to love a certainty about being right </a:t>
            </a:r>
            <a:r>
              <a:rPr lang="en-GB" sz="2400" dirty="0" smtClean="0">
                <a:solidFill>
                  <a:schemeClr val="bg2">
                    <a:lumMod val="90000"/>
                  </a:schemeClr>
                </a:solidFill>
                <a:latin typeface="Goudy Old Style" panose="02020502050305020303" pitchFamily="18" charset="0"/>
              </a:rPr>
              <a:t>in </a:t>
            </a:r>
            <a:r>
              <a:rPr lang="en-GB" sz="2400" dirty="0">
                <a:solidFill>
                  <a:schemeClr val="bg2">
                    <a:lumMod val="90000"/>
                  </a:schemeClr>
                </a:solidFill>
                <a:latin typeface="Goudy Old Style" panose="02020502050305020303" pitchFamily="18" charset="0"/>
              </a:rPr>
              <a:t>this </a:t>
            </a:r>
            <a:r>
              <a:rPr lang="en-GB" sz="2400" dirty="0" smtClean="0">
                <a:solidFill>
                  <a:schemeClr val="bg2">
                    <a:lumMod val="90000"/>
                  </a:schemeClr>
                </a:solidFill>
                <a:latin typeface="Goudy Old Style" panose="02020502050305020303" pitchFamily="18" charset="0"/>
              </a:rPr>
              <a:t>He </a:t>
            </a:r>
            <a:r>
              <a:rPr lang="en-GB" sz="2400" dirty="0">
                <a:solidFill>
                  <a:schemeClr val="bg2">
                    <a:lumMod val="90000"/>
                  </a:schemeClr>
                </a:solidFill>
                <a:latin typeface="Goudy Old Style" panose="02020502050305020303" pitchFamily="18" charset="0"/>
              </a:rPr>
              <a:t>is strikingly similar to the assurance of </a:t>
            </a:r>
            <a:r>
              <a:rPr lang="en-GB" sz="2400" dirty="0" err="1" smtClean="0">
                <a:solidFill>
                  <a:schemeClr val="bg2">
                    <a:lumMod val="90000"/>
                  </a:schemeClr>
                </a:solidFill>
                <a:latin typeface="Goudy Old Style" panose="02020502050305020303" pitchFamily="18" charset="0"/>
              </a:rPr>
              <a:t>Brocklehurst</a:t>
            </a:r>
            <a:r>
              <a:rPr lang="en-GB" sz="2400" dirty="0" smtClean="0">
                <a:solidFill>
                  <a:schemeClr val="bg2">
                    <a:lumMod val="90000"/>
                  </a:schemeClr>
                </a:solidFill>
                <a:latin typeface="Goudy Old Style" panose="02020502050305020303" pitchFamily="18" charset="0"/>
              </a:rPr>
              <a:t> </a:t>
            </a:r>
            <a:r>
              <a:rPr lang="en-GB" sz="2400" dirty="0">
                <a:solidFill>
                  <a:schemeClr val="bg2">
                    <a:lumMod val="90000"/>
                  </a:schemeClr>
                </a:solidFill>
                <a:latin typeface="Goudy Old Style" panose="02020502050305020303" pitchFamily="18" charset="0"/>
              </a:rPr>
              <a:t>and </a:t>
            </a:r>
            <a:r>
              <a:rPr lang="en-GB" sz="2400" dirty="0" smtClean="0">
                <a:solidFill>
                  <a:schemeClr val="bg2">
                    <a:lumMod val="90000"/>
                  </a:schemeClr>
                </a:solidFill>
                <a:latin typeface="Goudy Old Style" panose="02020502050305020303" pitchFamily="18" charset="0"/>
              </a:rPr>
              <a:t>Reed</a:t>
            </a:r>
            <a:r>
              <a:rPr lang="en-GB" sz="2400" dirty="0">
                <a:solidFill>
                  <a:schemeClr val="bg2">
                    <a:lumMod val="90000"/>
                  </a:schemeClr>
                </a:solidFill>
                <a:latin typeface="Goudy Old Style" panose="02020502050305020303" pitchFamily="18" charset="0"/>
              </a:rPr>
              <a:t>. </a:t>
            </a:r>
          </a:p>
          <a:p>
            <a:pPr marL="18288" indent="0">
              <a:lnSpc>
                <a:spcPct val="100000"/>
              </a:lnSpc>
              <a:spcBef>
                <a:spcPts val="600"/>
              </a:spcBef>
              <a:buNone/>
            </a:pPr>
            <a:r>
              <a:rPr lang="en-GB" sz="2400" dirty="0" smtClean="0">
                <a:solidFill>
                  <a:schemeClr val="bg2">
                    <a:lumMod val="90000"/>
                  </a:schemeClr>
                </a:solidFill>
                <a:latin typeface="Goudy Old Style" panose="02020502050305020303" pitchFamily="18" charset="0"/>
              </a:rPr>
              <a:t>What </a:t>
            </a:r>
            <a:r>
              <a:rPr lang="en-GB" sz="2400" dirty="0">
                <a:solidFill>
                  <a:schemeClr val="bg2">
                    <a:lumMod val="90000"/>
                  </a:schemeClr>
                </a:solidFill>
                <a:latin typeface="Goudy Old Style" panose="02020502050305020303" pitchFamily="18" charset="0"/>
              </a:rPr>
              <a:t>is his vision of the Indian population to whom he will bring enlightenment? </a:t>
            </a:r>
          </a:p>
          <a:p>
            <a:pPr marL="18288" indent="0">
              <a:lnSpc>
                <a:spcPct val="100000"/>
              </a:lnSpc>
              <a:spcBef>
                <a:spcPts val="600"/>
              </a:spcBef>
              <a:buNone/>
            </a:pPr>
            <a:endParaRPr lang="en-GB" sz="2400" dirty="0">
              <a:solidFill>
                <a:schemeClr val="bg2">
                  <a:lumMod val="90000"/>
                </a:schemeClr>
              </a:solidFill>
              <a:latin typeface="Goudy Old Style" panose="02020502050305020303" pitchFamily="18" charset="0"/>
            </a:endParaRPr>
          </a:p>
          <a:p>
            <a:pPr marL="18288" indent="0">
              <a:lnSpc>
                <a:spcPct val="100000"/>
              </a:lnSpc>
              <a:spcBef>
                <a:spcPts val="600"/>
              </a:spcBef>
              <a:buNone/>
            </a:pP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1623264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003217"/>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8640"/>
            <a:ext cx="8352928" cy="6264696"/>
          </a:xfrm>
        </p:spPr>
        <p:txBody>
          <a:bodyPr>
            <a:noAutofit/>
          </a:bodyPr>
          <a:lstStyle/>
          <a:p>
            <a:pPr marL="18288" indent="0">
              <a:lnSpc>
                <a:spcPct val="100000"/>
              </a:lnSpc>
              <a:buNone/>
            </a:pPr>
            <a:r>
              <a:rPr lang="en-GB" sz="2400" dirty="0">
                <a:solidFill>
                  <a:schemeClr val="bg2">
                    <a:lumMod val="90000"/>
                  </a:schemeClr>
                </a:solidFill>
                <a:latin typeface="Goudy Old Style" panose="02020502050305020303" pitchFamily="18" charset="0"/>
              </a:rPr>
              <a:t>I found him a very patient, very forbearing, and yet an exacting </a:t>
            </a:r>
            <a:r>
              <a:rPr lang="en-GB" sz="2400" dirty="0" smtClean="0">
                <a:solidFill>
                  <a:schemeClr val="bg2">
                    <a:lumMod val="90000"/>
                  </a:schemeClr>
                </a:solidFill>
                <a:latin typeface="Goudy Old Style" panose="02020502050305020303" pitchFamily="18" charset="0"/>
              </a:rPr>
              <a:t>master</a:t>
            </a:r>
            <a:r>
              <a:rPr lang="en-GB" sz="2400" dirty="0">
                <a:solidFill>
                  <a:schemeClr val="bg2">
                    <a:lumMod val="90000"/>
                  </a:schemeClr>
                </a:solidFill>
                <a:latin typeface="Goudy Old Style" panose="02020502050305020303" pitchFamily="18" charset="0"/>
              </a:rPr>
              <a:t>: he expected me to do a great deal; and when I fulfilled his expectations, he, in his own way, fully testified his approbation.  By degrees, he acquired a certain influence over me that took away my liberty of mind: his praise and notice were more restraining than his indifference.  I could no longer talk or laugh freely when he was by, because a tiresomely importunate instinct reminded me that vivacity (at least in me) was distasteful to him.  I was so fully aware that only serious moods and occupations were acceptable, that in his presence every effort to sustain or follow any other became vain: I fell under a freezing spell.  When he said “go,” I went; “come,” I came; “do this,” I did it.  But I did not love my servitude: I wished, many a time, he had continued to neglect me….. s for me, I daily wished more to please him; but to do so, I felt daily more and more that I must disown half my nature, stifle half my faculties, wrest my tastes from their original bent, force myself to the adoption of pursuits for which I had no natural vocation.  </a:t>
            </a:r>
          </a:p>
        </p:txBody>
      </p:sp>
    </p:spTree>
    <p:extLst>
      <p:ext uri="{BB962C8B-B14F-4D97-AF65-F5344CB8AC3E}">
        <p14:creationId xmlns:p14="http://schemas.microsoft.com/office/powerpoint/2010/main" val="18152369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05698" y="260648"/>
            <a:ext cx="8486782" cy="648072"/>
          </a:xfrm>
        </p:spPr>
        <p:txBody>
          <a:bodyPr>
            <a:normAutofit/>
          </a:bodyPr>
          <a:lstStyle/>
          <a:p>
            <a:pPr algn="l"/>
            <a:r>
              <a:rPr lang="en-GB" sz="3600" i="0" dirty="0">
                <a:solidFill>
                  <a:srgbClr val="FFC000"/>
                </a:solidFill>
                <a:latin typeface="Felix Titling" panose="04060505060202020A04" pitchFamily="82" charset="0"/>
              </a:rPr>
              <a:t>Discussion notes</a:t>
            </a:r>
          </a:p>
        </p:txBody>
      </p:sp>
      <p:sp>
        <p:nvSpPr>
          <p:cNvPr id="2" name="Content Placeholder 1"/>
          <p:cNvSpPr>
            <a:spLocks noGrp="1"/>
          </p:cNvSpPr>
          <p:nvPr>
            <p:ph idx="1"/>
          </p:nvPr>
        </p:nvSpPr>
        <p:spPr>
          <a:xfrm>
            <a:off x="395536" y="894656"/>
            <a:ext cx="8496944" cy="5630688"/>
          </a:xfrm>
        </p:spPr>
        <p:txBody>
          <a:bodyPr>
            <a:noAutofit/>
          </a:bodyPr>
          <a:lstStyle/>
          <a:p>
            <a:pPr marL="18288" indent="0">
              <a:lnSpc>
                <a:spcPct val="100000"/>
              </a:lnSpc>
              <a:spcBef>
                <a:spcPts val="600"/>
              </a:spcBef>
              <a:buNone/>
            </a:pPr>
            <a:r>
              <a:rPr lang="en-GB" sz="2400" dirty="0">
                <a:solidFill>
                  <a:schemeClr val="bg2">
                    <a:lumMod val="90000"/>
                  </a:schemeClr>
                </a:solidFill>
                <a:latin typeface="Goudy Old Style" panose="02020502050305020303" pitchFamily="18" charset="0"/>
              </a:rPr>
              <a:t>She praises him but he has no self-knowledge, confuses gods will with his own, humiliates and controls … would brook no self determination nothing from outside his pure sphere.  </a:t>
            </a:r>
          </a:p>
          <a:p>
            <a:pPr marL="18288" indent="0">
              <a:lnSpc>
                <a:spcPct val="100000"/>
              </a:lnSpc>
              <a:spcBef>
                <a:spcPts val="600"/>
              </a:spcBef>
              <a:buNone/>
            </a:pPr>
            <a:endParaRPr lang="en-GB" sz="2400" dirty="0" smtClean="0">
              <a:solidFill>
                <a:schemeClr val="bg2">
                  <a:lumMod val="90000"/>
                </a:schemeClr>
              </a:solidFill>
              <a:latin typeface="Goudy Old Style" panose="02020502050305020303" pitchFamily="18" charset="0"/>
            </a:endParaRPr>
          </a:p>
          <a:p>
            <a:pPr marL="18288" indent="0">
              <a:lnSpc>
                <a:spcPct val="100000"/>
              </a:lnSpc>
              <a:spcBef>
                <a:spcPts val="600"/>
              </a:spcBef>
              <a:buNone/>
            </a:pPr>
            <a:r>
              <a:rPr lang="en-GB" sz="2400" dirty="0" smtClean="0">
                <a:solidFill>
                  <a:schemeClr val="bg2">
                    <a:lumMod val="90000"/>
                  </a:schemeClr>
                </a:solidFill>
                <a:latin typeface="Goudy Old Style" panose="02020502050305020303" pitchFamily="18" charset="0"/>
              </a:rPr>
              <a:t>The </a:t>
            </a:r>
            <a:r>
              <a:rPr lang="en-GB" sz="2400" dirty="0">
                <a:solidFill>
                  <a:schemeClr val="bg2">
                    <a:lumMod val="90000"/>
                  </a:schemeClr>
                </a:solidFill>
                <a:latin typeface="Goudy Old Style" panose="02020502050305020303" pitchFamily="18" charset="0"/>
              </a:rPr>
              <a:t>price of this is to turn the abused individual into violence burning down the house. </a:t>
            </a:r>
          </a:p>
          <a:p>
            <a:pPr marL="18288" indent="0">
              <a:lnSpc>
                <a:spcPct val="100000"/>
              </a:lnSpc>
              <a:spcBef>
                <a:spcPts val="600"/>
              </a:spcBef>
              <a:buNone/>
            </a:pPr>
            <a:endParaRPr lang="en-GB" sz="2400" dirty="0">
              <a:solidFill>
                <a:schemeClr val="bg2">
                  <a:lumMod val="90000"/>
                </a:schemeClr>
              </a:solidFill>
              <a:latin typeface="Goudy Old Style" panose="02020502050305020303" pitchFamily="18" charset="0"/>
            </a:endParaRPr>
          </a:p>
          <a:p>
            <a:pPr marL="18288" indent="0">
              <a:lnSpc>
                <a:spcPct val="100000"/>
              </a:lnSpc>
              <a:spcBef>
                <a:spcPts val="600"/>
              </a:spcBef>
              <a:buNone/>
            </a:pPr>
            <a:r>
              <a:rPr lang="en-GB" sz="2400" dirty="0">
                <a:solidFill>
                  <a:schemeClr val="bg2">
                    <a:lumMod val="90000"/>
                  </a:schemeClr>
                </a:solidFill>
                <a:latin typeface="Goudy Old Style" panose="02020502050305020303" pitchFamily="18" charset="0"/>
              </a:rPr>
              <a:t>Description of Bertha as both jane’s hidden self and as the enabling colonial other who is remarkably closely attuned to </a:t>
            </a:r>
            <a:r>
              <a:rPr lang="en-GB" sz="2400" dirty="0" smtClean="0">
                <a:solidFill>
                  <a:schemeClr val="bg2">
                    <a:lumMod val="90000"/>
                  </a:schemeClr>
                </a:solidFill>
                <a:latin typeface="Goudy Old Style" panose="02020502050305020303" pitchFamily="18" charset="0"/>
              </a:rPr>
              <a:t>Jane and the asexual feared other  links between working class and colonial other </a:t>
            </a:r>
            <a:endParaRPr lang="en-GB" sz="2400" dirty="0">
              <a:solidFill>
                <a:schemeClr val="bg2">
                  <a:lumMod val="90000"/>
                </a:schemeClr>
              </a:solidFill>
              <a:latin typeface="Goudy Old Style" panose="02020502050305020303" pitchFamily="18" charset="0"/>
            </a:endParaRPr>
          </a:p>
          <a:p>
            <a:pPr marL="18288" indent="0">
              <a:lnSpc>
                <a:spcPct val="100000"/>
              </a:lnSpc>
              <a:spcBef>
                <a:spcPts val="600"/>
              </a:spcBef>
              <a:buNone/>
            </a:pPr>
            <a:endParaRPr lang="en-GB" sz="2400" dirty="0">
              <a:solidFill>
                <a:schemeClr val="bg2">
                  <a:lumMod val="90000"/>
                </a:schemeClr>
              </a:solidFill>
              <a:latin typeface="Goudy Old Style" panose="02020502050305020303" pitchFamily="18" charset="0"/>
            </a:endParaRPr>
          </a:p>
        </p:txBody>
      </p:sp>
    </p:spTree>
    <p:extLst>
      <p:ext uri="{BB962C8B-B14F-4D97-AF65-F5344CB8AC3E}">
        <p14:creationId xmlns:p14="http://schemas.microsoft.com/office/powerpoint/2010/main" val="42642967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003217"/>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0"/>
            <a:ext cx="8784976" cy="6858000"/>
          </a:xfrm>
        </p:spPr>
        <p:txBody>
          <a:bodyPr>
            <a:noAutofit/>
          </a:bodyPr>
          <a:lstStyle/>
          <a:p>
            <a:pPr marL="18288" indent="0">
              <a:lnSpc>
                <a:spcPct val="100000"/>
              </a:lnSpc>
              <a:spcBef>
                <a:spcPts val="600"/>
              </a:spcBef>
              <a:buNone/>
            </a:pPr>
            <a:r>
              <a:rPr lang="en-GB" dirty="0">
                <a:solidFill>
                  <a:schemeClr val="bg2">
                    <a:lumMod val="90000"/>
                  </a:schemeClr>
                </a:solidFill>
                <a:latin typeface="Goudy Old Style" panose="02020502050305020303" pitchFamily="18" charset="0"/>
              </a:rPr>
              <a:t>“If they are really qualified for the task, will not their own hearts be the first to inform them of it?”</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I </a:t>
            </a:r>
            <a:r>
              <a:rPr lang="en-GB" dirty="0">
                <a:solidFill>
                  <a:schemeClr val="bg2">
                    <a:lumMod val="90000"/>
                  </a:schemeClr>
                </a:solidFill>
                <a:latin typeface="Goudy Old Style" panose="02020502050305020303" pitchFamily="18" charset="0"/>
              </a:rPr>
              <a:t>felt as if an awful charm was framing round and gathering over me: I trembled to hear some fatal word spoken which would at once declare and rivet the spell.</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a:t>
            </a:r>
            <a:r>
              <a:rPr lang="en-GB" dirty="0">
                <a:solidFill>
                  <a:schemeClr val="bg2">
                    <a:lumMod val="90000"/>
                  </a:schemeClr>
                </a:solidFill>
                <a:latin typeface="Goudy Old Style" panose="02020502050305020303" pitchFamily="18" charset="0"/>
              </a:rPr>
              <a:t>And what does your heart say?” demanded St. John.</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a:t>
            </a:r>
            <a:r>
              <a:rPr lang="en-GB" dirty="0">
                <a:solidFill>
                  <a:schemeClr val="bg2">
                    <a:lumMod val="90000"/>
                  </a:schemeClr>
                </a:solidFill>
                <a:latin typeface="Goudy Old Style" panose="02020502050305020303" pitchFamily="18" charset="0"/>
              </a:rPr>
              <a:t>My heart is mute,—my heart is mute,” I answered, struck and thrilled.</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a:t>
            </a:r>
            <a:r>
              <a:rPr lang="en-GB" dirty="0">
                <a:solidFill>
                  <a:schemeClr val="bg2">
                    <a:lumMod val="90000"/>
                  </a:schemeClr>
                </a:solidFill>
                <a:latin typeface="Goudy Old Style" panose="02020502050305020303" pitchFamily="18" charset="0"/>
              </a:rPr>
              <a:t>Then I must speak for it,” continued the deep, relentless voice.  “Jane, come with me to India: come as my helpmeet and fellow-labourer.”</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The </a:t>
            </a:r>
            <a:r>
              <a:rPr lang="en-GB" dirty="0">
                <a:solidFill>
                  <a:schemeClr val="bg2">
                    <a:lumMod val="90000"/>
                  </a:schemeClr>
                </a:solidFill>
                <a:latin typeface="Goudy Old Style" panose="02020502050305020303" pitchFamily="18" charset="0"/>
              </a:rPr>
              <a:t>glen and sky spun round: the hills heaved!  It was as if I had heard a summons from Heaven—as if a visionary messenger, like him of Macedonia, had enounced, “Come over and help us!”  But I was no apostle,—I could not behold the herald,—I could not receive his call.</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a:t>
            </a:r>
            <a:r>
              <a:rPr lang="en-GB" dirty="0">
                <a:solidFill>
                  <a:schemeClr val="bg2">
                    <a:lumMod val="90000"/>
                  </a:schemeClr>
                </a:solidFill>
                <a:latin typeface="Goudy Old Style" panose="02020502050305020303" pitchFamily="18" charset="0"/>
              </a:rPr>
              <a:t>Oh, St. John!” I cried, “have some mercy!”</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I </a:t>
            </a:r>
            <a:r>
              <a:rPr lang="en-GB" dirty="0">
                <a:solidFill>
                  <a:schemeClr val="bg2">
                    <a:lumMod val="90000"/>
                  </a:schemeClr>
                </a:solidFill>
                <a:latin typeface="Goudy Old Style" panose="02020502050305020303" pitchFamily="18" charset="0"/>
              </a:rPr>
              <a:t>appealed to one who, in the discharge of what he believed his duty, knew neither mercy nor remorse.  He continued—</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a:t>
            </a:r>
            <a:r>
              <a:rPr lang="en-GB" dirty="0">
                <a:solidFill>
                  <a:schemeClr val="bg2">
                    <a:lumMod val="90000"/>
                  </a:schemeClr>
                </a:solidFill>
                <a:latin typeface="Goudy Old Style" panose="02020502050305020303" pitchFamily="18" charset="0"/>
              </a:rPr>
              <a:t>God and nature intended you for a missionary’s wife.  It is not personal, but mental endowments they have given you: you are formed for labour, not for love.  A missionary’s wife you must—shall be.  You shall be mine: I claim you—not for my pleasure, but for my Sovereign’s service.”</a:t>
            </a:r>
          </a:p>
          <a:p>
            <a:pPr marL="18288" indent="0">
              <a:lnSpc>
                <a:spcPct val="100000"/>
              </a:lnSpc>
              <a:spcBef>
                <a:spcPts val="600"/>
              </a:spcBef>
              <a:buNone/>
            </a:pPr>
            <a:r>
              <a:rPr lang="en-GB" dirty="0" smtClean="0">
                <a:solidFill>
                  <a:schemeClr val="bg2">
                    <a:lumMod val="90000"/>
                  </a:schemeClr>
                </a:solidFill>
                <a:latin typeface="Goudy Old Style" panose="02020502050305020303" pitchFamily="18" charset="0"/>
              </a:rPr>
              <a:t>“</a:t>
            </a:r>
            <a:r>
              <a:rPr lang="en-GB" dirty="0">
                <a:solidFill>
                  <a:schemeClr val="bg2">
                    <a:lumMod val="90000"/>
                  </a:schemeClr>
                </a:solidFill>
                <a:latin typeface="Goudy Old Style" panose="02020502050305020303" pitchFamily="18" charset="0"/>
              </a:rPr>
              <a:t>I am not fit for it: I have no vocation,” I said.</a:t>
            </a:r>
          </a:p>
        </p:txBody>
      </p:sp>
    </p:spTree>
    <p:extLst>
      <p:ext uri="{BB962C8B-B14F-4D97-AF65-F5344CB8AC3E}">
        <p14:creationId xmlns:p14="http://schemas.microsoft.com/office/powerpoint/2010/main" val="330078091"/>
      </p:ext>
    </p:extLst>
  </p:cSld>
  <p:clrMapOvr>
    <a:masterClrMapping/>
  </p:clrMapOvr>
  <p:timing>
    <p:tnLst>
      <p:par>
        <p:cTn id="1" dur="indefinite" restart="never" nodeType="tmRoot"/>
      </p:par>
    </p:tnLst>
  </p:timing>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40C0F"/>
      </a:dk2>
      <a:lt2>
        <a:srgbClr val="F2F0EF"/>
      </a:lt2>
      <a:accent1>
        <a:srgbClr val="51303B"/>
      </a:accent1>
      <a:accent2>
        <a:srgbClr val="ABA299"/>
      </a:accent2>
      <a:accent3>
        <a:srgbClr val="475A6B"/>
      </a:accent3>
      <a:accent4>
        <a:srgbClr val="9A5853"/>
      </a:accent4>
      <a:accent5>
        <a:srgbClr val="A98E58"/>
      </a:accent5>
      <a:accent6>
        <a:srgbClr val="754C66"/>
      </a:accent6>
      <a:hlink>
        <a:srgbClr val="448593"/>
      </a:hlink>
      <a:folHlink>
        <a:srgbClr val="935E7A"/>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algn="ctr"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36CA9F4A-BB34-428E-BF18-E0AFB26A7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TM10001103[[fn=Headlines]]</Template>
  <TotalTime>5711</TotalTime>
  <Words>2420</Words>
  <Application>Microsoft Office PowerPoint</Application>
  <PresentationFormat>On-screen Show (4:3)</PresentationFormat>
  <Paragraphs>100</Paragraphs>
  <Slides>17</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Calibri</vt:lpstr>
      <vt:lpstr>Century Schoolbook</vt:lpstr>
      <vt:lpstr>Corbel</vt:lpstr>
      <vt:lpstr>Felix Titling</vt:lpstr>
      <vt:lpstr>Goudy Old Style</vt:lpstr>
      <vt:lpstr>Haettenschweiler</vt:lpstr>
      <vt:lpstr>Perpetua Titling MT</vt:lpstr>
      <vt:lpstr>Headlines</vt:lpstr>
      <vt:lpstr>    </vt:lpstr>
      <vt:lpstr>PowerPoint Presentation</vt:lpstr>
      <vt:lpstr>Discussion notes</vt:lpstr>
      <vt:lpstr>introduction</vt:lpstr>
      <vt:lpstr>The governess novel 1</vt:lpstr>
      <vt:lpstr>Gender &amp; power </vt:lpstr>
      <vt:lpstr>The governess: class &amp; gender </vt:lpstr>
      <vt:lpstr>PowerPoint Presentation</vt:lpstr>
      <vt:lpstr>The governess novel 2</vt:lpstr>
      <vt:lpstr>Class &amp; flexible roles</vt:lpstr>
      <vt:lpstr>PowerPoint Presentation</vt:lpstr>
      <vt:lpstr>Discussion notes</vt:lpstr>
      <vt:lpstr>PowerPoint Presentation</vt:lpstr>
      <vt:lpstr>Discussion notes</vt:lpstr>
      <vt:lpstr>PowerPoint Presentation</vt:lpstr>
      <vt:lpstr>Discussion notes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89</cp:revision>
  <dcterms:created xsi:type="dcterms:W3CDTF">1601-01-01T00:00:00Z</dcterms:created>
  <dcterms:modified xsi:type="dcterms:W3CDTF">2020-03-05T13:59:58Z</dcterms:modified>
</cp:coreProperties>
</file>