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4"/>
    <p:sldMasterId id="2147483678"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42DAD-74CC-491C-9972-399AE1E204F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9A00F9-217B-44B0-B6FB-BCE472D8E8A5}">
      <dgm:prSet/>
      <dgm:spPr/>
      <dgm:t>
        <a:bodyPr/>
        <a:lstStyle/>
        <a:p>
          <a:r>
            <a:rPr lang="en-GB" dirty="0"/>
            <a:t>Cardiff Airport was recognised as an Airport in 1952.</a:t>
          </a:r>
        </a:p>
        <a:p>
          <a:r>
            <a:rPr lang="en-US" dirty="0"/>
            <a:t>(Cardiff Airport, 2020)</a:t>
          </a:r>
        </a:p>
      </dgm:t>
    </dgm:pt>
    <dgm:pt modelId="{306B1C3D-053B-4054-9DDC-DDD3A4E810F3}" type="parTrans" cxnId="{D3182AC8-2336-43E4-B33C-302DD7CF170B}">
      <dgm:prSet/>
      <dgm:spPr/>
      <dgm:t>
        <a:bodyPr/>
        <a:lstStyle/>
        <a:p>
          <a:endParaRPr lang="en-US"/>
        </a:p>
      </dgm:t>
    </dgm:pt>
    <dgm:pt modelId="{5EA27833-9666-4B36-B866-4BB3F57B890E}" type="sibTrans" cxnId="{D3182AC8-2336-43E4-B33C-302DD7CF170B}">
      <dgm:prSet/>
      <dgm:spPr/>
      <dgm:t>
        <a:bodyPr/>
        <a:lstStyle/>
        <a:p>
          <a:endParaRPr lang="en-US"/>
        </a:p>
      </dgm:t>
    </dgm:pt>
    <dgm:pt modelId="{E6094F7A-A2FD-4B3E-944D-7E5480B1EEE5}">
      <dgm:prSet/>
      <dgm:spPr/>
      <dgm:t>
        <a:bodyPr/>
        <a:lstStyle/>
        <a:p>
          <a:r>
            <a:rPr lang="en-GB" dirty="0"/>
            <a:t>Cardiff Airport has grown exponentially and now has over 900 connecting flights.</a:t>
          </a:r>
        </a:p>
        <a:p>
          <a:r>
            <a:rPr lang="en-US" dirty="0"/>
            <a:t>(Cardiff Airport, 2020)</a:t>
          </a:r>
        </a:p>
      </dgm:t>
    </dgm:pt>
    <dgm:pt modelId="{B2323D4D-4787-4F33-9E32-8013BA199AEF}" type="parTrans" cxnId="{06C82319-F51A-4937-8AD2-B0FE788EB17B}">
      <dgm:prSet/>
      <dgm:spPr/>
      <dgm:t>
        <a:bodyPr/>
        <a:lstStyle/>
        <a:p>
          <a:endParaRPr lang="en-US"/>
        </a:p>
      </dgm:t>
    </dgm:pt>
    <dgm:pt modelId="{79885A9C-909D-45E9-9D27-6B7100A33C8E}" type="sibTrans" cxnId="{06C82319-F51A-4937-8AD2-B0FE788EB17B}">
      <dgm:prSet/>
      <dgm:spPr/>
      <dgm:t>
        <a:bodyPr/>
        <a:lstStyle/>
        <a:p>
          <a:endParaRPr lang="en-US"/>
        </a:p>
      </dgm:t>
    </dgm:pt>
    <dgm:pt modelId="{5BA53175-3072-4841-8B70-82D9599E9022}">
      <dgm:prSet/>
      <dgm:spPr/>
      <dgm:t>
        <a:bodyPr/>
        <a:lstStyle/>
        <a:p>
          <a:r>
            <a:rPr lang="en-GB" dirty="0"/>
            <a:t>The Welsh Government Acquired ownership in March 2016.</a:t>
          </a:r>
        </a:p>
        <a:p>
          <a:r>
            <a:rPr lang="en-US" dirty="0"/>
            <a:t>(Assembly Wales, 2016)</a:t>
          </a:r>
        </a:p>
      </dgm:t>
    </dgm:pt>
    <dgm:pt modelId="{C0ACA6F7-CDAE-4ACA-894B-19B1C15BDFA3}" type="parTrans" cxnId="{CAABFFA0-6A5F-4B11-AF9B-69EA093174C8}">
      <dgm:prSet/>
      <dgm:spPr/>
      <dgm:t>
        <a:bodyPr/>
        <a:lstStyle/>
        <a:p>
          <a:endParaRPr lang="en-US"/>
        </a:p>
      </dgm:t>
    </dgm:pt>
    <dgm:pt modelId="{F742F63B-367D-42EF-951A-61A4FCA75F53}" type="sibTrans" cxnId="{CAABFFA0-6A5F-4B11-AF9B-69EA093174C8}">
      <dgm:prSet/>
      <dgm:spPr/>
      <dgm:t>
        <a:bodyPr/>
        <a:lstStyle/>
        <a:p>
          <a:endParaRPr lang="en-US"/>
        </a:p>
      </dgm:t>
    </dgm:pt>
    <dgm:pt modelId="{1B1CADB3-C9FD-41CA-89F5-D5287F1AF310}">
      <dgm:prSet/>
      <dgm:spPr/>
      <dgm:t>
        <a:bodyPr/>
        <a:lstStyle/>
        <a:p>
          <a:r>
            <a:rPr lang="en-GB" dirty="0"/>
            <a:t>To encourage further growth the Welsh Government and non-Executive Directors purchased Cardiff Airport in 2020 and continues to Operate as a private company.</a:t>
          </a:r>
        </a:p>
        <a:p>
          <a:r>
            <a:rPr lang="en-GB" dirty="0"/>
            <a:t>(Cardiff Airport, 2020)</a:t>
          </a:r>
        </a:p>
        <a:p>
          <a:endParaRPr lang="en-US" dirty="0"/>
        </a:p>
      </dgm:t>
    </dgm:pt>
    <dgm:pt modelId="{CCFC19DE-3DD7-4AF5-861F-E158F64A9FF3}" type="parTrans" cxnId="{6B608DDA-12F0-4620-9A27-B9D0CF894D96}">
      <dgm:prSet/>
      <dgm:spPr/>
      <dgm:t>
        <a:bodyPr/>
        <a:lstStyle/>
        <a:p>
          <a:endParaRPr lang="en-US"/>
        </a:p>
      </dgm:t>
    </dgm:pt>
    <dgm:pt modelId="{93463E2F-E2EE-43E2-A12D-01841C205F8D}" type="sibTrans" cxnId="{6B608DDA-12F0-4620-9A27-B9D0CF894D96}">
      <dgm:prSet/>
      <dgm:spPr/>
      <dgm:t>
        <a:bodyPr/>
        <a:lstStyle/>
        <a:p>
          <a:endParaRPr lang="en-US"/>
        </a:p>
      </dgm:t>
    </dgm:pt>
    <dgm:pt modelId="{3B932C21-CD65-4D8C-BAFF-9C54669855A4}" type="pres">
      <dgm:prSet presAssocID="{02642DAD-74CC-491C-9972-399AE1E204FF}" presName="root" presStyleCnt="0">
        <dgm:presLayoutVars>
          <dgm:dir/>
          <dgm:resizeHandles val="exact"/>
        </dgm:presLayoutVars>
      </dgm:prSet>
      <dgm:spPr/>
    </dgm:pt>
    <dgm:pt modelId="{83862CDA-319C-421A-A48B-AD705FFBE482}" type="pres">
      <dgm:prSet presAssocID="{8D9A00F9-217B-44B0-B6FB-BCE472D8E8A5}" presName="compNode" presStyleCnt="0"/>
      <dgm:spPr/>
    </dgm:pt>
    <dgm:pt modelId="{40BE3B89-E7DC-4639-B68E-F5005D65B104}" type="pres">
      <dgm:prSet presAssocID="{8D9A00F9-217B-44B0-B6FB-BCE472D8E8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849EE466-3EC9-4135-993A-5512B9B7D049}" type="pres">
      <dgm:prSet presAssocID="{8D9A00F9-217B-44B0-B6FB-BCE472D8E8A5}" presName="spaceRect" presStyleCnt="0"/>
      <dgm:spPr/>
    </dgm:pt>
    <dgm:pt modelId="{42B0B721-4CC8-4ECA-8FF9-2BB72CECCFB8}" type="pres">
      <dgm:prSet presAssocID="{8D9A00F9-217B-44B0-B6FB-BCE472D8E8A5}" presName="textRect" presStyleLbl="revTx" presStyleIdx="0" presStyleCnt="4">
        <dgm:presLayoutVars>
          <dgm:chMax val="1"/>
          <dgm:chPref val="1"/>
        </dgm:presLayoutVars>
      </dgm:prSet>
      <dgm:spPr/>
    </dgm:pt>
    <dgm:pt modelId="{87A00666-A1F2-41DB-AE2B-1967B86B48B2}" type="pres">
      <dgm:prSet presAssocID="{5EA27833-9666-4B36-B866-4BB3F57B890E}" presName="sibTrans" presStyleCnt="0"/>
      <dgm:spPr/>
    </dgm:pt>
    <dgm:pt modelId="{85A7A590-35BC-4DDE-AA44-347E53FEA534}" type="pres">
      <dgm:prSet presAssocID="{E6094F7A-A2FD-4B3E-944D-7E5480B1EEE5}" presName="compNode" presStyleCnt="0"/>
      <dgm:spPr/>
    </dgm:pt>
    <dgm:pt modelId="{B37AE98F-EA96-473E-A21C-45B736F3205D}" type="pres">
      <dgm:prSet presAssocID="{E6094F7A-A2FD-4B3E-944D-7E5480B1EEE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irplane"/>
        </a:ext>
      </dgm:extLst>
    </dgm:pt>
    <dgm:pt modelId="{5A252848-3F05-490A-B1DC-F449FDC2D52A}" type="pres">
      <dgm:prSet presAssocID="{E6094F7A-A2FD-4B3E-944D-7E5480B1EEE5}" presName="spaceRect" presStyleCnt="0"/>
      <dgm:spPr/>
    </dgm:pt>
    <dgm:pt modelId="{5EE34C5E-6C5A-4A34-9F78-DCA89ABC28F7}" type="pres">
      <dgm:prSet presAssocID="{E6094F7A-A2FD-4B3E-944D-7E5480B1EEE5}" presName="textRect" presStyleLbl="revTx" presStyleIdx="1" presStyleCnt="4">
        <dgm:presLayoutVars>
          <dgm:chMax val="1"/>
          <dgm:chPref val="1"/>
        </dgm:presLayoutVars>
      </dgm:prSet>
      <dgm:spPr/>
    </dgm:pt>
    <dgm:pt modelId="{083AE8C7-CA45-4621-AE2F-AA04DA4987FE}" type="pres">
      <dgm:prSet presAssocID="{79885A9C-909D-45E9-9D27-6B7100A33C8E}" presName="sibTrans" presStyleCnt="0"/>
      <dgm:spPr/>
    </dgm:pt>
    <dgm:pt modelId="{57A48CF0-29ED-4A32-8B9D-271A99E14C64}" type="pres">
      <dgm:prSet presAssocID="{5BA53175-3072-4841-8B70-82D9599E9022}" presName="compNode" presStyleCnt="0"/>
      <dgm:spPr/>
    </dgm:pt>
    <dgm:pt modelId="{76184DAB-3BF5-4C6E-88F1-1143B2CD0F5B}" type="pres">
      <dgm:prSet presAssocID="{5BA53175-3072-4841-8B70-82D9599E902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0C790DD6-2BAA-427B-B78A-C713E78B8E36}" type="pres">
      <dgm:prSet presAssocID="{5BA53175-3072-4841-8B70-82D9599E9022}" presName="spaceRect" presStyleCnt="0"/>
      <dgm:spPr/>
    </dgm:pt>
    <dgm:pt modelId="{629A10A7-12BA-4CFD-AFE5-C9DAD821A7AA}" type="pres">
      <dgm:prSet presAssocID="{5BA53175-3072-4841-8B70-82D9599E9022}" presName="textRect" presStyleLbl="revTx" presStyleIdx="2" presStyleCnt="4">
        <dgm:presLayoutVars>
          <dgm:chMax val="1"/>
          <dgm:chPref val="1"/>
        </dgm:presLayoutVars>
      </dgm:prSet>
      <dgm:spPr/>
    </dgm:pt>
    <dgm:pt modelId="{72287836-B607-4304-B47C-DFAC166094DD}" type="pres">
      <dgm:prSet presAssocID="{F742F63B-367D-42EF-951A-61A4FCA75F53}" presName="sibTrans" presStyleCnt="0"/>
      <dgm:spPr/>
    </dgm:pt>
    <dgm:pt modelId="{811A6808-5755-4B7D-B7D6-8E67E8EAE423}" type="pres">
      <dgm:prSet presAssocID="{1B1CADB3-C9FD-41CA-89F5-D5287F1AF310}" presName="compNode" presStyleCnt="0"/>
      <dgm:spPr/>
    </dgm:pt>
    <dgm:pt modelId="{9D70B5E3-E35A-4CE3-92C2-189B5D831D02}" type="pres">
      <dgm:prSet presAssocID="{1B1CADB3-C9FD-41CA-89F5-D5287F1AF3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AC2B7733-3069-464D-B62A-3646C600113D}" type="pres">
      <dgm:prSet presAssocID="{1B1CADB3-C9FD-41CA-89F5-D5287F1AF310}" presName="spaceRect" presStyleCnt="0"/>
      <dgm:spPr/>
    </dgm:pt>
    <dgm:pt modelId="{670A4703-45A1-4505-B995-D7FA34A518B7}" type="pres">
      <dgm:prSet presAssocID="{1B1CADB3-C9FD-41CA-89F5-D5287F1AF310}" presName="textRect" presStyleLbl="revTx" presStyleIdx="3" presStyleCnt="4">
        <dgm:presLayoutVars>
          <dgm:chMax val="1"/>
          <dgm:chPref val="1"/>
        </dgm:presLayoutVars>
      </dgm:prSet>
      <dgm:spPr/>
    </dgm:pt>
  </dgm:ptLst>
  <dgm:cxnLst>
    <dgm:cxn modelId="{06C82319-F51A-4937-8AD2-B0FE788EB17B}" srcId="{02642DAD-74CC-491C-9972-399AE1E204FF}" destId="{E6094F7A-A2FD-4B3E-944D-7E5480B1EEE5}" srcOrd="1" destOrd="0" parTransId="{B2323D4D-4787-4F33-9E32-8013BA199AEF}" sibTransId="{79885A9C-909D-45E9-9D27-6B7100A33C8E}"/>
    <dgm:cxn modelId="{912B9220-A187-44AB-B05E-C440530C52A2}" type="presOf" srcId="{5BA53175-3072-4841-8B70-82D9599E9022}" destId="{629A10A7-12BA-4CFD-AFE5-C9DAD821A7AA}" srcOrd="0" destOrd="0" presId="urn:microsoft.com/office/officeart/2018/2/layout/IconLabelList"/>
    <dgm:cxn modelId="{0AA3602A-CA1D-4619-9BDC-72ABEA160B37}" type="presOf" srcId="{1B1CADB3-C9FD-41CA-89F5-D5287F1AF310}" destId="{670A4703-45A1-4505-B995-D7FA34A518B7}" srcOrd="0" destOrd="0" presId="urn:microsoft.com/office/officeart/2018/2/layout/IconLabelList"/>
    <dgm:cxn modelId="{CAABFFA0-6A5F-4B11-AF9B-69EA093174C8}" srcId="{02642DAD-74CC-491C-9972-399AE1E204FF}" destId="{5BA53175-3072-4841-8B70-82D9599E9022}" srcOrd="2" destOrd="0" parTransId="{C0ACA6F7-CDAE-4ACA-894B-19B1C15BDFA3}" sibTransId="{F742F63B-367D-42EF-951A-61A4FCA75F53}"/>
    <dgm:cxn modelId="{196AA9A2-6653-4D9E-BC73-D3305A723F95}" type="presOf" srcId="{02642DAD-74CC-491C-9972-399AE1E204FF}" destId="{3B932C21-CD65-4D8C-BAFF-9C54669855A4}" srcOrd="0" destOrd="0" presId="urn:microsoft.com/office/officeart/2018/2/layout/IconLabelList"/>
    <dgm:cxn modelId="{3E6B8FAB-D40C-4FDC-9331-F67663475288}" type="presOf" srcId="{E6094F7A-A2FD-4B3E-944D-7E5480B1EEE5}" destId="{5EE34C5E-6C5A-4A34-9F78-DCA89ABC28F7}" srcOrd="0" destOrd="0" presId="urn:microsoft.com/office/officeart/2018/2/layout/IconLabelList"/>
    <dgm:cxn modelId="{D3182AC8-2336-43E4-B33C-302DD7CF170B}" srcId="{02642DAD-74CC-491C-9972-399AE1E204FF}" destId="{8D9A00F9-217B-44B0-B6FB-BCE472D8E8A5}" srcOrd="0" destOrd="0" parTransId="{306B1C3D-053B-4054-9DDC-DDD3A4E810F3}" sibTransId="{5EA27833-9666-4B36-B866-4BB3F57B890E}"/>
    <dgm:cxn modelId="{6B608DDA-12F0-4620-9A27-B9D0CF894D96}" srcId="{02642DAD-74CC-491C-9972-399AE1E204FF}" destId="{1B1CADB3-C9FD-41CA-89F5-D5287F1AF310}" srcOrd="3" destOrd="0" parTransId="{CCFC19DE-3DD7-4AF5-861F-E158F64A9FF3}" sibTransId="{93463E2F-E2EE-43E2-A12D-01841C205F8D}"/>
    <dgm:cxn modelId="{72AC51EC-41B9-49F9-B5F9-AC8D0CC25851}" type="presOf" srcId="{8D9A00F9-217B-44B0-B6FB-BCE472D8E8A5}" destId="{42B0B721-4CC8-4ECA-8FF9-2BB72CECCFB8}" srcOrd="0" destOrd="0" presId="urn:microsoft.com/office/officeart/2018/2/layout/IconLabelList"/>
    <dgm:cxn modelId="{AA454057-EF54-4307-87EC-4C67F186BB3A}" type="presParOf" srcId="{3B932C21-CD65-4D8C-BAFF-9C54669855A4}" destId="{83862CDA-319C-421A-A48B-AD705FFBE482}" srcOrd="0" destOrd="0" presId="urn:microsoft.com/office/officeart/2018/2/layout/IconLabelList"/>
    <dgm:cxn modelId="{06707064-FF04-48B1-9245-C7FC44289836}" type="presParOf" srcId="{83862CDA-319C-421A-A48B-AD705FFBE482}" destId="{40BE3B89-E7DC-4639-B68E-F5005D65B104}" srcOrd="0" destOrd="0" presId="urn:microsoft.com/office/officeart/2018/2/layout/IconLabelList"/>
    <dgm:cxn modelId="{F9B1AC81-5FC6-48E9-956A-8374067BE7B8}" type="presParOf" srcId="{83862CDA-319C-421A-A48B-AD705FFBE482}" destId="{849EE466-3EC9-4135-993A-5512B9B7D049}" srcOrd="1" destOrd="0" presId="urn:microsoft.com/office/officeart/2018/2/layout/IconLabelList"/>
    <dgm:cxn modelId="{768A07D0-36ED-44F8-B409-227CD08006C1}" type="presParOf" srcId="{83862CDA-319C-421A-A48B-AD705FFBE482}" destId="{42B0B721-4CC8-4ECA-8FF9-2BB72CECCFB8}" srcOrd="2" destOrd="0" presId="urn:microsoft.com/office/officeart/2018/2/layout/IconLabelList"/>
    <dgm:cxn modelId="{D60A6EE9-7233-4379-B2EC-DB1FE276DC12}" type="presParOf" srcId="{3B932C21-CD65-4D8C-BAFF-9C54669855A4}" destId="{87A00666-A1F2-41DB-AE2B-1967B86B48B2}" srcOrd="1" destOrd="0" presId="urn:microsoft.com/office/officeart/2018/2/layout/IconLabelList"/>
    <dgm:cxn modelId="{B3A4BB5C-1842-4712-9FC1-F39F561BCDC7}" type="presParOf" srcId="{3B932C21-CD65-4D8C-BAFF-9C54669855A4}" destId="{85A7A590-35BC-4DDE-AA44-347E53FEA534}" srcOrd="2" destOrd="0" presId="urn:microsoft.com/office/officeart/2018/2/layout/IconLabelList"/>
    <dgm:cxn modelId="{0CD2F459-4CAF-4C79-969A-367EB8863785}" type="presParOf" srcId="{85A7A590-35BC-4DDE-AA44-347E53FEA534}" destId="{B37AE98F-EA96-473E-A21C-45B736F3205D}" srcOrd="0" destOrd="0" presId="urn:microsoft.com/office/officeart/2018/2/layout/IconLabelList"/>
    <dgm:cxn modelId="{74656082-F641-4B75-97D8-4B64F72FE728}" type="presParOf" srcId="{85A7A590-35BC-4DDE-AA44-347E53FEA534}" destId="{5A252848-3F05-490A-B1DC-F449FDC2D52A}" srcOrd="1" destOrd="0" presId="urn:microsoft.com/office/officeart/2018/2/layout/IconLabelList"/>
    <dgm:cxn modelId="{BA55F54E-8FC2-4050-A6B3-0AFF0F4B8647}" type="presParOf" srcId="{85A7A590-35BC-4DDE-AA44-347E53FEA534}" destId="{5EE34C5E-6C5A-4A34-9F78-DCA89ABC28F7}" srcOrd="2" destOrd="0" presId="urn:microsoft.com/office/officeart/2018/2/layout/IconLabelList"/>
    <dgm:cxn modelId="{2231CE61-AE54-4BC2-9A25-558A06087376}" type="presParOf" srcId="{3B932C21-CD65-4D8C-BAFF-9C54669855A4}" destId="{083AE8C7-CA45-4621-AE2F-AA04DA4987FE}" srcOrd="3" destOrd="0" presId="urn:microsoft.com/office/officeart/2018/2/layout/IconLabelList"/>
    <dgm:cxn modelId="{B262A94C-C0D0-416B-A430-56BF43B9089A}" type="presParOf" srcId="{3B932C21-CD65-4D8C-BAFF-9C54669855A4}" destId="{57A48CF0-29ED-4A32-8B9D-271A99E14C64}" srcOrd="4" destOrd="0" presId="urn:microsoft.com/office/officeart/2018/2/layout/IconLabelList"/>
    <dgm:cxn modelId="{772364A4-8FDD-4C3C-A513-F8AFD413F6B4}" type="presParOf" srcId="{57A48CF0-29ED-4A32-8B9D-271A99E14C64}" destId="{76184DAB-3BF5-4C6E-88F1-1143B2CD0F5B}" srcOrd="0" destOrd="0" presId="urn:microsoft.com/office/officeart/2018/2/layout/IconLabelList"/>
    <dgm:cxn modelId="{274C3BE4-49AF-4AB9-90BA-C481D84A6573}" type="presParOf" srcId="{57A48CF0-29ED-4A32-8B9D-271A99E14C64}" destId="{0C790DD6-2BAA-427B-B78A-C713E78B8E36}" srcOrd="1" destOrd="0" presId="urn:microsoft.com/office/officeart/2018/2/layout/IconLabelList"/>
    <dgm:cxn modelId="{8803D5E5-6C00-4DAE-9C29-0FC49399A422}" type="presParOf" srcId="{57A48CF0-29ED-4A32-8B9D-271A99E14C64}" destId="{629A10A7-12BA-4CFD-AFE5-C9DAD821A7AA}" srcOrd="2" destOrd="0" presId="urn:microsoft.com/office/officeart/2018/2/layout/IconLabelList"/>
    <dgm:cxn modelId="{609B3054-8C37-4343-B52C-961604373B64}" type="presParOf" srcId="{3B932C21-CD65-4D8C-BAFF-9C54669855A4}" destId="{72287836-B607-4304-B47C-DFAC166094DD}" srcOrd="5" destOrd="0" presId="urn:microsoft.com/office/officeart/2018/2/layout/IconLabelList"/>
    <dgm:cxn modelId="{1F89CBD1-41E3-4176-97DE-66BE533FBC3F}" type="presParOf" srcId="{3B932C21-CD65-4D8C-BAFF-9C54669855A4}" destId="{811A6808-5755-4B7D-B7D6-8E67E8EAE423}" srcOrd="6" destOrd="0" presId="urn:microsoft.com/office/officeart/2018/2/layout/IconLabelList"/>
    <dgm:cxn modelId="{CF78B0A5-60BE-4251-BBDF-2A1AED241921}" type="presParOf" srcId="{811A6808-5755-4B7D-B7D6-8E67E8EAE423}" destId="{9D70B5E3-E35A-4CE3-92C2-189B5D831D02}" srcOrd="0" destOrd="0" presId="urn:microsoft.com/office/officeart/2018/2/layout/IconLabelList"/>
    <dgm:cxn modelId="{76DCEA8C-230F-4E5E-BA29-29D0BD7BD89A}" type="presParOf" srcId="{811A6808-5755-4B7D-B7D6-8E67E8EAE423}" destId="{AC2B7733-3069-464D-B62A-3646C600113D}" srcOrd="1" destOrd="0" presId="urn:microsoft.com/office/officeart/2018/2/layout/IconLabelList"/>
    <dgm:cxn modelId="{AF17FF06-6A7C-499D-8B44-62072CF5EA1F}" type="presParOf" srcId="{811A6808-5755-4B7D-B7D6-8E67E8EAE423}" destId="{670A4703-45A1-4505-B995-D7FA34A518B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FEAACA-78CA-4B02-982F-986A016AB0D7}"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1DEF5629-1FEA-42A9-A7B0-29B1FEB33D99}">
      <dgm:prSet/>
      <dgm:spPr/>
      <dgm:t>
        <a:bodyPr/>
        <a:lstStyle/>
        <a:p>
          <a:r>
            <a:rPr lang="en-GB" dirty="0"/>
            <a:t>The Welsh Government has loaned Cardiff Airport £38.2 million agreeing to a further loan of £21.2 million using current financial projections. This has caused Conservatives to ask for a review of the airport becoming a private sector, ( BBC, 2019).</a:t>
          </a:r>
          <a:endParaRPr lang="en-US" dirty="0"/>
        </a:p>
      </dgm:t>
    </dgm:pt>
    <dgm:pt modelId="{3F25CBFC-9D04-41B3-A194-00A58C9A6A13}" type="parTrans" cxnId="{33058217-93BF-4690-A78E-5C3C20B4B20D}">
      <dgm:prSet/>
      <dgm:spPr/>
      <dgm:t>
        <a:bodyPr/>
        <a:lstStyle/>
        <a:p>
          <a:endParaRPr lang="en-US"/>
        </a:p>
      </dgm:t>
    </dgm:pt>
    <dgm:pt modelId="{46EF4943-E646-4207-B1C1-025E98278EEE}" type="sibTrans" cxnId="{33058217-93BF-4690-A78E-5C3C20B4B20D}">
      <dgm:prSet/>
      <dgm:spPr/>
      <dgm:t>
        <a:bodyPr/>
        <a:lstStyle/>
        <a:p>
          <a:endParaRPr lang="en-US"/>
        </a:p>
      </dgm:t>
    </dgm:pt>
    <dgm:pt modelId="{F2B47EAC-4C35-434A-B3A3-2C0BC720D7B3}">
      <dgm:prSet/>
      <dgm:spPr/>
      <dgm:t>
        <a:bodyPr/>
        <a:lstStyle/>
        <a:p>
          <a:r>
            <a:rPr lang="en-GB" dirty="0"/>
            <a:t>A report from the Welsh Assembly noted the importance of the devolution of Air Passenger Duty, helping to invest by the possible increase of airlines and destinations available, (Assembly Wales, 2020). </a:t>
          </a:r>
          <a:endParaRPr lang="en-US" dirty="0"/>
        </a:p>
      </dgm:t>
    </dgm:pt>
    <dgm:pt modelId="{B45362C5-1EDD-4330-8517-753723702D96}" type="parTrans" cxnId="{2E526306-F9AE-46CE-9EFB-2B19FCC7A92A}">
      <dgm:prSet/>
      <dgm:spPr/>
      <dgm:t>
        <a:bodyPr/>
        <a:lstStyle/>
        <a:p>
          <a:endParaRPr lang="en-US"/>
        </a:p>
      </dgm:t>
    </dgm:pt>
    <dgm:pt modelId="{A66411D6-4A24-4119-A04B-9FAE155693CD}" type="sibTrans" cxnId="{2E526306-F9AE-46CE-9EFB-2B19FCC7A92A}">
      <dgm:prSet/>
      <dgm:spPr/>
      <dgm:t>
        <a:bodyPr/>
        <a:lstStyle/>
        <a:p>
          <a:endParaRPr lang="en-US"/>
        </a:p>
      </dgm:t>
    </dgm:pt>
    <dgm:pt modelId="{B6422C82-FCD3-4DEA-8B5D-DFB8FD85E913}" type="pres">
      <dgm:prSet presAssocID="{71FEAACA-78CA-4B02-982F-986A016AB0D7}" presName="hierChild1" presStyleCnt="0">
        <dgm:presLayoutVars>
          <dgm:chPref val="1"/>
          <dgm:dir/>
          <dgm:animOne val="branch"/>
          <dgm:animLvl val="lvl"/>
          <dgm:resizeHandles/>
        </dgm:presLayoutVars>
      </dgm:prSet>
      <dgm:spPr/>
    </dgm:pt>
    <dgm:pt modelId="{FF698595-D797-4F84-BF08-0A1018776A87}" type="pres">
      <dgm:prSet presAssocID="{1DEF5629-1FEA-42A9-A7B0-29B1FEB33D99}" presName="hierRoot1" presStyleCnt="0"/>
      <dgm:spPr/>
    </dgm:pt>
    <dgm:pt modelId="{433AABFE-C3BE-4D1D-950D-E1EC400646F0}" type="pres">
      <dgm:prSet presAssocID="{1DEF5629-1FEA-42A9-A7B0-29B1FEB33D99}" presName="composite" presStyleCnt="0"/>
      <dgm:spPr/>
    </dgm:pt>
    <dgm:pt modelId="{183BE700-083E-40B0-8982-520E78D9D894}" type="pres">
      <dgm:prSet presAssocID="{1DEF5629-1FEA-42A9-A7B0-29B1FEB33D99}" presName="background" presStyleLbl="node0" presStyleIdx="0" presStyleCnt="2"/>
      <dgm:spPr/>
    </dgm:pt>
    <dgm:pt modelId="{5FC1380B-1F46-4869-9919-72FE8373ABE2}" type="pres">
      <dgm:prSet presAssocID="{1DEF5629-1FEA-42A9-A7B0-29B1FEB33D99}" presName="text" presStyleLbl="fgAcc0" presStyleIdx="0" presStyleCnt="2">
        <dgm:presLayoutVars>
          <dgm:chPref val="3"/>
        </dgm:presLayoutVars>
      </dgm:prSet>
      <dgm:spPr/>
    </dgm:pt>
    <dgm:pt modelId="{E652D7ED-A217-4446-8EE2-493B98831A0B}" type="pres">
      <dgm:prSet presAssocID="{1DEF5629-1FEA-42A9-A7B0-29B1FEB33D99}" presName="hierChild2" presStyleCnt="0"/>
      <dgm:spPr/>
    </dgm:pt>
    <dgm:pt modelId="{C8E3B6F0-2718-4730-982C-E67919401B60}" type="pres">
      <dgm:prSet presAssocID="{F2B47EAC-4C35-434A-B3A3-2C0BC720D7B3}" presName="hierRoot1" presStyleCnt="0"/>
      <dgm:spPr/>
    </dgm:pt>
    <dgm:pt modelId="{C07599DD-8E90-4D42-81EC-8E9BA24A565F}" type="pres">
      <dgm:prSet presAssocID="{F2B47EAC-4C35-434A-B3A3-2C0BC720D7B3}" presName="composite" presStyleCnt="0"/>
      <dgm:spPr/>
    </dgm:pt>
    <dgm:pt modelId="{E3F74333-2BFC-4463-A2AD-8176DCE65BF5}" type="pres">
      <dgm:prSet presAssocID="{F2B47EAC-4C35-434A-B3A3-2C0BC720D7B3}" presName="background" presStyleLbl="node0" presStyleIdx="1" presStyleCnt="2"/>
      <dgm:spPr/>
    </dgm:pt>
    <dgm:pt modelId="{EF235936-6B44-4F67-99B5-2F55B3F07FA1}" type="pres">
      <dgm:prSet presAssocID="{F2B47EAC-4C35-434A-B3A3-2C0BC720D7B3}" presName="text" presStyleLbl="fgAcc0" presStyleIdx="1" presStyleCnt="2">
        <dgm:presLayoutVars>
          <dgm:chPref val="3"/>
        </dgm:presLayoutVars>
      </dgm:prSet>
      <dgm:spPr/>
    </dgm:pt>
    <dgm:pt modelId="{43FFB88C-43C1-41BC-8FFE-7FFD281FAB1B}" type="pres">
      <dgm:prSet presAssocID="{F2B47EAC-4C35-434A-B3A3-2C0BC720D7B3}" presName="hierChild2" presStyleCnt="0"/>
      <dgm:spPr/>
    </dgm:pt>
  </dgm:ptLst>
  <dgm:cxnLst>
    <dgm:cxn modelId="{2E526306-F9AE-46CE-9EFB-2B19FCC7A92A}" srcId="{71FEAACA-78CA-4B02-982F-986A016AB0D7}" destId="{F2B47EAC-4C35-434A-B3A3-2C0BC720D7B3}" srcOrd="1" destOrd="0" parTransId="{B45362C5-1EDD-4330-8517-753723702D96}" sibTransId="{A66411D6-4A24-4119-A04B-9FAE155693CD}"/>
    <dgm:cxn modelId="{E5C7CF08-B3A9-48EE-96D9-972D4A6337E1}" type="presOf" srcId="{1DEF5629-1FEA-42A9-A7B0-29B1FEB33D99}" destId="{5FC1380B-1F46-4869-9919-72FE8373ABE2}" srcOrd="0" destOrd="0" presId="urn:microsoft.com/office/officeart/2005/8/layout/hierarchy1"/>
    <dgm:cxn modelId="{33058217-93BF-4690-A78E-5C3C20B4B20D}" srcId="{71FEAACA-78CA-4B02-982F-986A016AB0D7}" destId="{1DEF5629-1FEA-42A9-A7B0-29B1FEB33D99}" srcOrd="0" destOrd="0" parTransId="{3F25CBFC-9D04-41B3-A194-00A58C9A6A13}" sibTransId="{46EF4943-E646-4207-B1C1-025E98278EEE}"/>
    <dgm:cxn modelId="{317D1E43-25FE-493E-B003-527E6A68B3C5}" type="presOf" srcId="{F2B47EAC-4C35-434A-B3A3-2C0BC720D7B3}" destId="{EF235936-6B44-4F67-99B5-2F55B3F07FA1}" srcOrd="0" destOrd="0" presId="urn:microsoft.com/office/officeart/2005/8/layout/hierarchy1"/>
    <dgm:cxn modelId="{A08EB5C8-25A9-4D69-87F9-036D63510958}" type="presOf" srcId="{71FEAACA-78CA-4B02-982F-986A016AB0D7}" destId="{B6422C82-FCD3-4DEA-8B5D-DFB8FD85E913}" srcOrd="0" destOrd="0" presId="urn:microsoft.com/office/officeart/2005/8/layout/hierarchy1"/>
    <dgm:cxn modelId="{1D8BADF7-1F8D-4941-94F5-E461AED79008}" type="presParOf" srcId="{B6422C82-FCD3-4DEA-8B5D-DFB8FD85E913}" destId="{FF698595-D797-4F84-BF08-0A1018776A87}" srcOrd="0" destOrd="0" presId="urn:microsoft.com/office/officeart/2005/8/layout/hierarchy1"/>
    <dgm:cxn modelId="{237F6384-2648-4D9B-8F55-E8F15465A6E1}" type="presParOf" srcId="{FF698595-D797-4F84-BF08-0A1018776A87}" destId="{433AABFE-C3BE-4D1D-950D-E1EC400646F0}" srcOrd="0" destOrd="0" presId="urn:microsoft.com/office/officeart/2005/8/layout/hierarchy1"/>
    <dgm:cxn modelId="{C9A99519-BACA-40E3-B388-645CFA0506BB}" type="presParOf" srcId="{433AABFE-C3BE-4D1D-950D-E1EC400646F0}" destId="{183BE700-083E-40B0-8982-520E78D9D894}" srcOrd="0" destOrd="0" presId="urn:microsoft.com/office/officeart/2005/8/layout/hierarchy1"/>
    <dgm:cxn modelId="{34CD5B2F-D6CB-4591-B02F-2F4276C92FFD}" type="presParOf" srcId="{433AABFE-C3BE-4D1D-950D-E1EC400646F0}" destId="{5FC1380B-1F46-4869-9919-72FE8373ABE2}" srcOrd="1" destOrd="0" presId="urn:microsoft.com/office/officeart/2005/8/layout/hierarchy1"/>
    <dgm:cxn modelId="{E93EAEBB-DFBE-4D95-82C1-EFA30F879E2E}" type="presParOf" srcId="{FF698595-D797-4F84-BF08-0A1018776A87}" destId="{E652D7ED-A217-4446-8EE2-493B98831A0B}" srcOrd="1" destOrd="0" presId="urn:microsoft.com/office/officeart/2005/8/layout/hierarchy1"/>
    <dgm:cxn modelId="{70077AC2-6721-4E50-8B07-259C0176344C}" type="presParOf" srcId="{B6422C82-FCD3-4DEA-8B5D-DFB8FD85E913}" destId="{C8E3B6F0-2718-4730-982C-E67919401B60}" srcOrd="1" destOrd="0" presId="urn:microsoft.com/office/officeart/2005/8/layout/hierarchy1"/>
    <dgm:cxn modelId="{F0B5532B-BF61-4516-80F3-E15AC823B387}" type="presParOf" srcId="{C8E3B6F0-2718-4730-982C-E67919401B60}" destId="{C07599DD-8E90-4D42-81EC-8E9BA24A565F}" srcOrd="0" destOrd="0" presId="urn:microsoft.com/office/officeart/2005/8/layout/hierarchy1"/>
    <dgm:cxn modelId="{D87BC120-DD92-43AE-B845-34B56EF843FA}" type="presParOf" srcId="{C07599DD-8E90-4D42-81EC-8E9BA24A565F}" destId="{E3F74333-2BFC-4463-A2AD-8176DCE65BF5}" srcOrd="0" destOrd="0" presId="urn:microsoft.com/office/officeart/2005/8/layout/hierarchy1"/>
    <dgm:cxn modelId="{1870D7D9-BFE2-477E-8C94-94E7B0EACF3E}" type="presParOf" srcId="{C07599DD-8E90-4D42-81EC-8E9BA24A565F}" destId="{EF235936-6B44-4F67-99B5-2F55B3F07FA1}" srcOrd="1" destOrd="0" presId="urn:microsoft.com/office/officeart/2005/8/layout/hierarchy1"/>
    <dgm:cxn modelId="{EC45C741-52F3-4999-82C5-BF07CEBD52A2}" type="presParOf" srcId="{C8E3B6F0-2718-4730-982C-E67919401B60}" destId="{43FFB88C-43C1-41BC-8FFE-7FFD281FAB1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326AA3-9F85-4ABC-9D4B-C4F3E0679D9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5C68973-0D21-4690-9301-D79F4ADCA04A}">
      <dgm:prSet/>
      <dgm:spPr/>
      <dgm:t>
        <a:bodyPr/>
        <a:lstStyle/>
        <a:p>
          <a:r>
            <a:rPr lang="en-GB"/>
            <a:t>Gross Domestic product and business planning is highlighted in a report, misappropriate costs facing smaller airports. Further adding that security measures add to costs of the airport wanting to expand, (Gov Wales, 2020).</a:t>
          </a:r>
          <a:endParaRPr lang="en-US"/>
        </a:p>
      </dgm:t>
    </dgm:pt>
    <dgm:pt modelId="{882E1534-4FA4-46FE-BBB0-74E1352F0D9A}" type="parTrans" cxnId="{565F3759-EA32-4651-B10C-8E86EA75663B}">
      <dgm:prSet/>
      <dgm:spPr/>
      <dgm:t>
        <a:bodyPr/>
        <a:lstStyle/>
        <a:p>
          <a:endParaRPr lang="en-US"/>
        </a:p>
      </dgm:t>
    </dgm:pt>
    <dgm:pt modelId="{25A1C502-2F59-4116-8302-9C3F49BF4ADF}" type="sibTrans" cxnId="{565F3759-EA32-4651-B10C-8E86EA75663B}">
      <dgm:prSet/>
      <dgm:spPr/>
      <dgm:t>
        <a:bodyPr/>
        <a:lstStyle/>
        <a:p>
          <a:endParaRPr lang="en-US"/>
        </a:p>
      </dgm:t>
    </dgm:pt>
    <dgm:pt modelId="{60FCAE20-546E-4B00-93D1-153978EF6EFD}">
      <dgm:prSet/>
      <dgm:spPr/>
      <dgm:t>
        <a:bodyPr/>
        <a:lstStyle/>
        <a:p>
          <a:r>
            <a:rPr lang="en-GB"/>
            <a:t>In comparison economic losses projected by York Aviation for Bristol Airport are based on assumptions  and are artificially high in maximising negative impact, (Assembly Wales, 2019).</a:t>
          </a:r>
          <a:endParaRPr lang="en-US"/>
        </a:p>
      </dgm:t>
    </dgm:pt>
    <dgm:pt modelId="{A5F0B04A-6648-44A8-B304-3BDCF6D596F0}" type="parTrans" cxnId="{F6CC502D-73C9-4979-86D3-50D45E00A91D}">
      <dgm:prSet/>
      <dgm:spPr/>
      <dgm:t>
        <a:bodyPr/>
        <a:lstStyle/>
        <a:p>
          <a:endParaRPr lang="en-US"/>
        </a:p>
      </dgm:t>
    </dgm:pt>
    <dgm:pt modelId="{3E85CA75-A34A-4646-953E-AF4FFE19F4CC}" type="sibTrans" cxnId="{F6CC502D-73C9-4979-86D3-50D45E00A91D}">
      <dgm:prSet/>
      <dgm:spPr/>
      <dgm:t>
        <a:bodyPr/>
        <a:lstStyle/>
        <a:p>
          <a:endParaRPr lang="en-US"/>
        </a:p>
      </dgm:t>
    </dgm:pt>
    <dgm:pt modelId="{BE91B12C-336F-4CBE-AA5E-D5F01B2E35ED}" type="pres">
      <dgm:prSet presAssocID="{FF326AA3-9F85-4ABC-9D4B-C4F3E0679D9D}" presName="hierChild1" presStyleCnt="0">
        <dgm:presLayoutVars>
          <dgm:chPref val="1"/>
          <dgm:dir/>
          <dgm:animOne val="branch"/>
          <dgm:animLvl val="lvl"/>
          <dgm:resizeHandles/>
        </dgm:presLayoutVars>
      </dgm:prSet>
      <dgm:spPr/>
    </dgm:pt>
    <dgm:pt modelId="{1212A985-2A26-41C3-B010-C8399809B028}" type="pres">
      <dgm:prSet presAssocID="{75C68973-0D21-4690-9301-D79F4ADCA04A}" presName="hierRoot1" presStyleCnt="0"/>
      <dgm:spPr/>
    </dgm:pt>
    <dgm:pt modelId="{124AB5EC-C5B2-4665-946C-A1ACF51F5FA3}" type="pres">
      <dgm:prSet presAssocID="{75C68973-0D21-4690-9301-D79F4ADCA04A}" presName="composite" presStyleCnt="0"/>
      <dgm:spPr/>
    </dgm:pt>
    <dgm:pt modelId="{467CBB86-8E2C-4FF7-AD32-F26E8D10FE86}" type="pres">
      <dgm:prSet presAssocID="{75C68973-0D21-4690-9301-D79F4ADCA04A}" presName="background" presStyleLbl="node0" presStyleIdx="0" presStyleCnt="2"/>
      <dgm:spPr/>
    </dgm:pt>
    <dgm:pt modelId="{160C17E1-A326-4BB4-8C69-8D5E89F36830}" type="pres">
      <dgm:prSet presAssocID="{75C68973-0D21-4690-9301-D79F4ADCA04A}" presName="text" presStyleLbl="fgAcc0" presStyleIdx="0" presStyleCnt="2">
        <dgm:presLayoutVars>
          <dgm:chPref val="3"/>
        </dgm:presLayoutVars>
      </dgm:prSet>
      <dgm:spPr/>
    </dgm:pt>
    <dgm:pt modelId="{982EDD52-347E-47F5-ABCC-487E4B437664}" type="pres">
      <dgm:prSet presAssocID="{75C68973-0D21-4690-9301-D79F4ADCA04A}" presName="hierChild2" presStyleCnt="0"/>
      <dgm:spPr/>
    </dgm:pt>
    <dgm:pt modelId="{6E4F2EAE-D992-4878-A7F6-13534BC69211}" type="pres">
      <dgm:prSet presAssocID="{60FCAE20-546E-4B00-93D1-153978EF6EFD}" presName="hierRoot1" presStyleCnt="0"/>
      <dgm:spPr/>
    </dgm:pt>
    <dgm:pt modelId="{4092BADE-9A53-4A22-8246-BCFB99AE5B5C}" type="pres">
      <dgm:prSet presAssocID="{60FCAE20-546E-4B00-93D1-153978EF6EFD}" presName="composite" presStyleCnt="0"/>
      <dgm:spPr/>
    </dgm:pt>
    <dgm:pt modelId="{B797F0DF-5938-4CA5-BA3B-6CAE5CC790B9}" type="pres">
      <dgm:prSet presAssocID="{60FCAE20-546E-4B00-93D1-153978EF6EFD}" presName="background" presStyleLbl="node0" presStyleIdx="1" presStyleCnt="2"/>
      <dgm:spPr/>
    </dgm:pt>
    <dgm:pt modelId="{5EB6CE73-4CD8-4D3D-9B25-EF9E86489E23}" type="pres">
      <dgm:prSet presAssocID="{60FCAE20-546E-4B00-93D1-153978EF6EFD}" presName="text" presStyleLbl="fgAcc0" presStyleIdx="1" presStyleCnt="2">
        <dgm:presLayoutVars>
          <dgm:chPref val="3"/>
        </dgm:presLayoutVars>
      </dgm:prSet>
      <dgm:spPr/>
    </dgm:pt>
    <dgm:pt modelId="{EC021D2C-1E74-4FC6-905D-B8F1566C8D1D}" type="pres">
      <dgm:prSet presAssocID="{60FCAE20-546E-4B00-93D1-153978EF6EFD}" presName="hierChild2" presStyleCnt="0"/>
      <dgm:spPr/>
    </dgm:pt>
  </dgm:ptLst>
  <dgm:cxnLst>
    <dgm:cxn modelId="{2DE6191E-042C-469B-9A07-E74DCB204865}" type="presOf" srcId="{FF326AA3-9F85-4ABC-9D4B-C4F3E0679D9D}" destId="{BE91B12C-336F-4CBE-AA5E-D5F01B2E35ED}" srcOrd="0" destOrd="0" presId="urn:microsoft.com/office/officeart/2005/8/layout/hierarchy1"/>
    <dgm:cxn modelId="{F6CC502D-73C9-4979-86D3-50D45E00A91D}" srcId="{FF326AA3-9F85-4ABC-9D4B-C4F3E0679D9D}" destId="{60FCAE20-546E-4B00-93D1-153978EF6EFD}" srcOrd="1" destOrd="0" parTransId="{A5F0B04A-6648-44A8-B304-3BDCF6D596F0}" sibTransId="{3E85CA75-A34A-4646-953E-AF4FFE19F4CC}"/>
    <dgm:cxn modelId="{565F3759-EA32-4651-B10C-8E86EA75663B}" srcId="{FF326AA3-9F85-4ABC-9D4B-C4F3E0679D9D}" destId="{75C68973-0D21-4690-9301-D79F4ADCA04A}" srcOrd="0" destOrd="0" parTransId="{882E1534-4FA4-46FE-BBB0-74E1352F0D9A}" sibTransId="{25A1C502-2F59-4116-8302-9C3F49BF4ADF}"/>
    <dgm:cxn modelId="{D2485492-B9F0-47A0-84AE-C43DDE2DBB64}" type="presOf" srcId="{60FCAE20-546E-4B00-93D1-153978EF6EFD}" destId="{5EB6CE73-4CD8-4D3D-9B25-EF9E86489E23}" srcOrd="0" destOrd="0" presId="urn:microsoft.com/office/officeart/2005/8/layout/hierarchy1"/>
    <dgm:cxn modelId="{E2BE4BD2-6D65-4045-8CF7-C25BD4DD4D05}" type="presOf" srcId="{75C68973-0D21-4690-9301-D79F4ADCA04A}" destId="{160C17E1-A326-4BB4-8C69-8D5E89F36830}" srcOrd="0" destOrd="0" presId="urn:microsoft.com/office/officeart/2005/8/layout/hierarchy1"/>
    <dgm:cxn modelId="{50048A7D-AE81-4E05-83CE-93A5B8FDD3DC}" type="presParOf" srcId="{BE91B12C-336F-4CBE-AA5E-D5F01B2E35ED}" destId="{1212A985-2A26-41C3-B010-C8399809B028}" srcOrd="0" destOrd="0" presId="urn:microsoft.com/office/officeart/2005/8/layout/hierarchy1"/>
    <dgm:cxn modelId="{AC52C399-AD5F-4310-B948-C36E8DDFEEE8}" type="presParOf" srcId="{1212A985-2A26-41C3-B010-C8399809B028}" destId="{124AB5EC-C5B2-4665-946C-A1ACF51F5FA3}" srcOrd="0" destOrd="0" presId="urn:microsoft.com/office/officeart/2005/8/layout/hierarchy1"/>
    <dgm:cxn modelId="{1BE4A3C7-68DC-4D53-88C5-E636E55B0CC4}" type="presParOf" srcId="{124AB5EC-C5B2-4665-946C-A1ACF51F5FA3}" destId="{467CBB86-8E2C-4FF7-AD32-F26E8D10FE86}" srcOrd="0" destOrd="0" presId="urn:microsoft.com/office/officeart/2005/8/layout/hierarchy1"/>
    <dgm:cxn modelId="{6CEFECAB-42D9-4639-8189-9C96076C169C}" type="presParOf" srcId="{124AB5EC-C5B2-4665-946C-A1ACF51F5FA3}" destId="{160C17E1-A326-4BB4-8C69-8D5E89F36830}" srcOrd="1" destOrd="0" presId="urn:microsoft.com/office/officeart/2005/8/layout/hierarchy1"/>
    <dgm:cxn modelId="{B07452DD-470C-4C24-B9D2-1FB9C493AED1}" type="presParOf" srcId="{1212A985-2A26-41C3-B010-C8399809B028}" destId="{982EDD52-347E-47F5-ABCC-487E4B437664}" srcOrd="1" destOrd="0" presId="urn:microsoft.com/office/officeart/2005/8/layout/hierarchy1"/>
    <dgm:cxn modelId="{D3BF4BB7-2E4F-4A26-A477-BB58951CB7AD}" type="presParOf" srcId="{BE91B12C-336F-4CBE-AA5E-D5F01B2E35ED}" destId="{6E4F2EAE-D992-4878-A7F6-13534BC69211}" srcOrd="1" destOrd="0" presId="urn:microsoft.com/office/officeart/2005/8/layout/hierarchy1"/>
    <dgm:cxn modelId="{3832F1C2-4958-4E43-9919-E7B2AE582E08}" type="presParOf" srcId="{6E4F2EAE-D992-4878-A7F6-13534BC69211}" destId="{4092BADE-9A53-4A22-8246-BCFB99AE5B5C}" srcOrd="0" destOrd="0" presId="urn:microsoft.com/office/officeart/2005/8/layout/hierarchy1"/>
    <dgm:cxn modelId="{30E1ACE4-4B87-4BEA-AD0C-9CCCFB3AF4E2}" type="presParOf" srcId="{4092BADE-9A53-4A22-8246-BCFB99AE5B5C}" destId="{B797F0DF-5938-4CA5-BA3B-6CAE5CC790B9}" srcOrd="0" destOrd="0" presId="urn:microsoft.com/office/officeart/2005/8/layout/hierarchy1"/>
    <dgm:cxn modelId="{6CEE3B12-0100-48D2-A4A2-C91B093FC90B}" type="presParOf" srcId="{4092BADE-9A53-4A22-8246-BCFB99AE5B5C}" destId="{5EB6CE73-4CD8-4D3D-9B25-EF9E86489E23}" srcOrd="1" destOrd="0" presId="urn:microsoft.com/office/officeart/2005/8/layout/hierarchy1"/>
    <dgm:cxn modelId="{42401D1A-6019-438E-8A60-77DCE070853B}" type="presParOf" srcId="{6E4F2EAE-D992-4878-A7F6-13534BC69211}" destId="{EC021D2C-1E74-4FC6-905D-B8F1566C8D1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5E8659-7828-4C9F-A0DD-924AC4A03CAF}"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50E5380B-0E05-47A1-9E69-F15A9D9A171D}">
      <dgm:prSet/>
      <dgm:spPr/>
      <dgm:t>
        <a:bodyPr/>
        <a:lstStyle/>
        <a:p>
          <a:r>
            <a:rPr lang="en-GB" dirty="0"/>
            <a:t>Recent unprecedented factors contribute the immediate future of the Airline Industry , due to the recent Coronavirus outbreak, (BBC, 2020).</a:t>
          </a:r>
          <a:endParaRPr lang="en-US" dirty="0"/>
        </a:p>
      </dgm:t>
    </dgm:pt>
    <dgm:pt modelId="{1AC13AF0-6A63-47C6-85B6-EFF7B27DDAAB}" type="parTrans" cxnId="{0CA3E4B3-2999-48B4-97F7-6328EAA36DE4}">
      <dgm:prSet/>
      <dgm:spPr/>
      <dgm:t>
        <a:bodyPr/>
        <a:lstStyle/>
        <a:p>
          <a:endParaRPr lang="en-US"/>
        </a:p>
      </dgm:t>
    </dgm:pt>
    <dgm:pt modelId="{537E1D0F-8A26-4C5B-B296-2BC9C44642EF}" type="sibTrans" cxnId="{0CA3E4B3-2999-48B4-97F7-6328EAA36DE4}">
      <dgm:prSet/>
      <dgm:spPr/>
      <dgm:t>
        <a:bodyPr/>
        <a:lstStyle/>
        <a:p>
          <a:endParaRPr lang="en-US"/>
        </a:p>
      </dgm:t>
    </dgm:pt>
    <dgm:pt modelId="{AF95687D-8EF7-4650-8A76-9C3B47FD5E3C}">
      <dgm:prSet/>
      <dgm:spPr/>
      <dgm:t>
        <a:bodyPr/>
        <a:lstStyle/>
        <a:p>
          <a:r>
            <a:rPr lang="en-GB" dirty="0"/>
            <a:t>Recently Cardiff has set out a plan for continued sustainable growth, stating that the impact would add £163 million to the economy, (Gov Wales 2020).</a:t>
          </a:r>
          <a:endParaRPr lang="en-US" dirty="0"/>
        </a:p>
      </dgm:t>
    </dgm:pt>
    <dgm:pt modelId="{71BD082A-B08A-42E7-B5FE-E4608F6F0F42}" type="parTrans" cxnId="{2182B446-8301-4552-B817-3519F171E5CF}">
      <dgm:prSet/>
      <dgm:spPr/>
      <dgm:t>
        <a:bodyPr/>
        <a:lstStyle/>
        <a:p>
          <a:endParaRPr lang="en-US"/>
        </a:p>
      </dgm:t>
    </dgm:pt>
    <dgm:pt modelId="{3C937A72-2361-483B-B8D5-F3271CBE64EC}" type="sibTrans" cxnId="{2182B446-8301-4552-B817-3519F171E5CF}">
      <dgm:prSet/>
      <dgm:spPr/>
      <dgm:t>
        <a:bodyPr/>
        <a:lstStyle/>
        <a:p>
          <a:endParaRPr lang="en-US"/>
        </a:p>
      </dgm:t>
    </dgm:pt>
    <dgm:pt modelId="{08C00C25-9C4D-4BC2-BD29-6278A65F39CE}" type="pres">
      <dgm:prSet presAssocID="{ED5E8659-7828-4C9F-A0DD-924AC4A03CAF}" presName="hierChild1" presStyleCnt="0">
        <dgm:presLayoutVars>
          <dgm:chPref val="1"/>
          <dgm:dir/>
          <dgm:animOne val="branch"/>
          <dgm:animLvl val="lvl"/>
          <dgm:resizeHandles/>
        </dgm:presLayoutVars>
      </dgm:prSet>
      <dgm:spPr/>
    </dgm:pt>
    <dgm:pt modelId="{70C3E4A0-7C17-4A57-BFA5-E874545FA0B3}" type="pres">
      <dgm:prSet presAssocID="{50E5380B-0E05-47A1-9E69-F15A9D9A171D}" presName="hierRoot1" presStyleCnt="0"/>
      <dgm:spPr/>
    </dgm:pt>
    <dgm:pt modelId="{33DD07F8-F019-48CE-A790-B8549335F57C}" type="pres">
      <dgm:prSet presAssocID="{50E5380B-0E05-47A1-9E69-F15A9D9A171D}" presName="composite" presStyleCnt="0"/>
      <dgm:spPr/>
    </dgm:pt>
    <dgm:pt modelId="{F41B8678-77D8-476E-BBE3-5118D6323804}" type="pres">
      <dgm:prSet presAssocID="{50E5380B-0E05-47A1-9E69-F15A9D9A171D}" presName="background" presStyleLbl="node0" presStyleIdx="0" presStyleCnt="2"/>
      <dgm:spPr/>
    </dgm:pt>
    <dgm:pt modelId="{D88E5D9B-A7DC-4A43-84CE-D8B5A3E4EDB8}" type="pres">
      <dgm:prSet presAssocID="{50E5380B-0E05-47A1-9E69-F15A9D9A171D}" presName="text" presStyleLbl="fgAcc0" presStyleIdx="0" presStyleCnt="2">
        <dgm:presLayoutVars>
          <dgm:chPref val="3"/>
        </dgm:presLayoutVars>
      </dgm:prSet>
      <dgm:spPr/>
    </dgm:pt>
    <dgm:pt modelId="{10A00181-F818-4B15-AF26-AA4EA0A65FE9}" type="pres">
      <dgm:prSet presAssocID="{50E5380B-0E05-47A1-9E69-F15A9D9A171D}" presName="hierChild2" presStyleCnt="0"/>
      <dgm:spPr/>
    </dgm:pt>
    <dgm:pt modelId="{FA041E22-6966-4839-8635-4376A3284DF9}" type="pres">
      <dgm:prSet presAssocID="{AF95687D-8EF7-4650-8A76-9C3B47FD5E3C}" presName="hierRoot1" presStyleCnt="0"/>
      <dgm:spPr/>
    </dgm:pt>
    <dgm:pt modelId="{A7FDBE6C-A2ED-41D3-89C1-112676B8F903}" type="pres">
      <dgm:prSet presAssocID="{AF95687D-8EF7-4650-8A76-9C3B47FD5E3C}" presName="composite" presStyleCnt="0"/>
      <dgm:spPr/>
    </dgm:pt>
    <dgm:pt modelId="{7C62AA72-E3BD-4BBE-8587-0D19EF1D140A}" type="pres">
      <dgm:prSet presAssocID="{AF95687D-8EF7-4650-8A76-9C3B47FD5E3C}" presName="background" presStyleLbl="node0" presStyleIdx="1" presStyleCnt="2"/>
      <dgm:spPr/>
    </dgm:pt>
    <dgm:pt modelId="{0FF844CC-D1AD-4364-B477-8B8C011DD5E8}" type="pres">
      <dgm:prSet presAssocID="{AF95687D-8EF7-4650-8A76-9C3B47FD5E3C}" presName="text" presStyleLbl="fgAcc0" presStyleIdx="1" presStyleCnt="2">
        <dgm:presLayoutVars>
          <dgm:chPref val="3"/>
        </dgm:presLayoutVars>
      </dgm:prSet>
      <dgm:spPr/>
    </dgm:pt>
    <dgm:pt modelId="{C6F1329E-1156-4184-8EEC-4F629BCB0760}" type="pres">
      <dgm:prSet presAssocID="{AF95687D-8EF7-4650-8A76-9C3B47FD5E3C}" presName="hierChild2" presStyleCnt="0"/>
      <dgm:spPr/>
    </dgm:pt>
  </dgm:ptLst>
  <dgm:cxnLst>
    <dgm:cxn modelId="{2182B446-8301-4552-B817-3519F171E5CF}" srcId="{ED5E8659-7828-4C9F-A0DD-924AC4A03CAF}" destId="{AF95687D-8EF7-4650-8A76-9C3B47FD5E3C}" srcOrd="1" destOrd="0" parTransId="{71BD082A-B08A-42E7-B5FE-E4608F6F0F42}" sibTransId="{3C937A72-2361-483B-B8D5-F3271CBE64EC}"/>
    <dgm:cxn modelId="{F87FDA7A-6425-4A0F-9199-925D0E237474}" type="presOf" srcId="{AF95687D-8EF7-4650-8A76-9C3B47FD5E3C}" destId="{0FF844CC-D1AD-4364-B477-8B8C011DD5E8}" srcOrd="0" destOrd="0" presId="urn:microsoft.com/office/officeart/2005/8/layout/hierarchy1"/>
    <dgm:cxn modelId="{EC0472A7-B4F0-4A72-8A89-B35A65FE3DCF}" type="presOf" srcId="{ED5E8659-7828-4C9F-A0DD-924AC4A03CAF}" destId="{08C00C25-9C4D-4BC2-BD29-6278A65F39CE}" srcOrd="0" destOrd="0" presId="urn:microsoft.com/office/officeart/2005/8/layout/hierarchy1"/>
    <dgm:cxn modelId="{0CA3E4B3-2999-48B4-97F7-6328EAA36DE4}" srcId="{ED5E8659-7828-4C9F-A0DD-924AC4A03CAF}" destId="{50E5380B-0E05-47A1-9E69-F15A9D9A171D}" srcOrd="0" destOrd="0" parTransId="{1AC13AF0-6A63-47C6-85B6-EFF7B27DDAAB}" sibTransId="{537E1D0F-8A26-4C5B-B296-2BC9C44642EF}"/>
    <dgm:cxn modelId="{6CFD1CE0-29AD-4B25-9EE3-E32D73742F88}" type="presOf" srcId="{50E5380B-0E05-47A1-9E69-F15A9D9A171D}" destId="{D88E5D9B-A7DC-4A43-84CE-D8B5A3E4EDB8}" srcOrd="0" destOrd="0" presId="urn:microsoft.com/office/officeart/2005/8/layout/hierarchy1"/>
    <dgm:cxn modelId="{B1E34C03-EBA9-4B8C-AF3A-043401542AA7}" type="presParOf" srcId="{08C00C25-9C4D-4BC2-BD29-6278A65F39CE}" destId="{70C3E4A0-7C17-4A57-BFA5-E874545FA0B3}" srcOrd="0" destOrd="0" presId="urn:microsoft.com/office/officeart/2005/8/layout/hierarchy1"/>
    <dgm:cxn modelId="{9A8B4141-484B-45E4-A72D-A2CCCE7EF59C}" type="presParOf" srcId="{70C3E4A0-7C17-4A57-BFA5-E874545FA0B3}" destId="{33DD07F8-F019-48CE-A790-B8549335F57C}" srcOrd="0" destOrd="0" presId="urn:microsoft.com/office/officeart/2005/8/layout/hierarchy1"/>
    <dgm:cxn modelId="{1DDC7999-21C1-4E0E-A9C9-980179A0882E}" type="presParOf" srcId="{33DD07F8-F019-48CE-A790-B8549335F57C}" destId="{F41B8678-77D8-476E-BBE3-5118D6323804}" srcOrd="0" destOrd="0" presId="urn:microsoft.com/office/officeart/2005/8/layout/hierarchy1"/>
    <dgm:cxn modelId="{836DF1A1-CCC4-4B55-8557-CC8222BB436D}" type="presParOf" srcId="{33DD07F8-F019-48CE-A790-B8549335F57C}" destId="{D88E5D9B-A7DC-4A43-84CE-D8B5A3E4EDB8}" srcOrd="1" destOrd="0" presId="urn:microsoft.com/office/officeart/2005/8/layout/hierarchy1"/>
    <dgm:cxn modelId="{D26E40E1-0FEF-4FBC-969F-C08A3E99C26C}" type="presParOf" srcId="{70C3E4A0-7C17-4A57-BFA5-E874545FA0B3}" destId="{10A00181-F818-4B15-AF26-AA4EA0A65FE9}" srcOrd="1" destOrd="0" presId="urn:microsoft.com/office/officeart/2005/8/layout/hierarchy1"/>
    <dgm:cxn modelId="{8DB60416-FFFA-4DE4-99C2-EB5D97C343F4}" type="presParOf" srcId="{08C00C25-9C4D-4BC2-BD29-6278A65F39CE}" destId="{FA041E22-6966-4839-8635-4376A3284DF9}" srcOrd="1" destOrd="0" presId="urn:microsoft.com/office/officeart/2005/8/layout/hierarchy1"/>
    <dgm:cxn modelId="{EDDD15D5-92F3-4E60-B465-93F7FF2995D4}" type="presParOf" srcId="{FA041E22-6966-4839-8635-4376A3284DF9}" destId="{A7FDBE6C-A2ED-41D3-89C1-112676B8F903}" srcOrd="0" destOrd="0" presId="urn:microsoft.com/office/officeart/2005/8/layout/hierarchy1"/>
    <dgm:cxn modelId="{95B6AC9C-DDC5-47BD-A48B-EE1CBABDBBF7}" type="presParOf" srcId="{A7FDBE6C-A2ED-41D3-89C1-112676B8F903}" destId="{7C62AA72-E3BD-4BBE-8587-0D19EF1D140A}" srcOrd="0" destOrd="0" presId="urn:microsoft.com/office/officeart/2005/8/layout/hierarchy1"/>
    <dgm:cxn modelId="{68AD4A96-E28A-44C3-A040-FC82B9FC551B}" type="presParOf" srcId="{A7FDBE6C-A2ED-41D3-89C1-112676B8F903}" destId="{0FF844CC-D1AD-4364-B477-8B8C011DD5E8}" srcOrd="1" destOrd="0" presId="urn:microsoft.com/office/officeart/2005/8/layout/hierarchy1"/>
    <dgm:cxn modelId="{5A02D3E5-1B46-41B6-82D5-5E634638421C}" type="presParOf" srcId="{FA041E22-6966-4839-8635-4376A3284DF9}" destId="{C6F1329E-1156-4184-8EEC-4F629BCB076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FDCABD-5BAA-41E7-9DD4-6564EF051FE6}"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C82FF570-36FF-4C96-9246-B9E5031428FF}">
      <dgm:prSet/>
      <dgm:spPr/>
      <dgm:t>
        <a:bodyPr/>
        <a:lstStyle/>
        <a:p>
          <a:r>
            <a:rPr lang="en-GB"/>
            <a:t>Proposals for a new terminal in Cardiff Airport are under discussion and facilities for cargo, in order to offer more efficiency. Furthermore the use of low carbon transport infrastructure and a second phase of self-service drop ins. Central security have added electronic gates, tracking passengers through security, (Cardiff Airport 2020).</a:t>
          </a:r>
          <a:endParaRPr lang="en-US"/>
        </a:p>
      </dgm:t>
    </dgm:pt>
    <dgm:pt modelId="{399C3BA7-18BA-4502-ADB5-BF86708DA343}" type="parTrans" cxnId="{0D3973EA-2446-40EF-9062-6449EA7F2774}">
      <dgm:prSet/>
      <dgm:spPr/>
      <dgm:t>
        <a:bodyPr/>
        <a:lstStyle/>
        <a:p>
          <a:endParaRPr lang="en-US"/>
        </a:p>
      </dgm:t>
    </dgm:pt>
    <dgm:pt modelId="{7A23084C-23CC-444C-AF2F-69076A866661}" type="sibTrans" cxnId="{0D3973EA-2446-40EF-9062-6449EA7F2774}">
      <dgm:prSet/>
      <dgm:spPr/>
      <dgm:t>
        <a:bodyPr/>
        <a:lstStyle/>
        <a:p>
          <a:endParaRPr lang="en-US"/>
        </a:p>
      </dgm:t>
    </dgm:pt>
    <dgm:pt modelId="{C7A9E0C0-162F-45B2-966C-A1D1F8999855}">
      <dgm:prSet/>
      <dgm:spPr/>
      <dgm:t>
        <a:bodyPr/>
        <a:lstStyle/>
        <a:p>
          <a:r>
            <a:rPr lang="en-GB"/>
            <a:t>In comparison Heathrow continue expansion installing infrared camera systems to enhance safety of the runway, Heathrow have installed facial recognition systems, reducing the length of time at the terminal, ( Airport Technology, 2020).</a:t>
          </a:r>
          <a:endParaRPr lang="en-US"/>
        </a:p>
      </dgm:t>
    </dgm:pt>
    <dgm:pt modelId="{48F93832-9C9C-43A4-BA42-630F043B9A10}" type="parTrans" cxnId="{E6262F53-9183-465B-8268-CBDF21E3DC21}">
      <dgm:prSet/>
      <dgm:spPr/>
      <dgm:t>
        <a:bodyPr/>
        <a:lstStyle/>
        <a:p>
          <a:endParaRPr lang="en-US"/>
        </a:p>
      </dgm:t>
    </dgm:pt>
    <dgm:pt modelId="{BA8031EB-F36A-4F71-81ED-97A3C7C20206}" type="sibTrans" cxnId="{E6262F53-9183-465B-8268-CBDF21E3DC21}">
      <dgm:prSet/>
      <dgm:spPr/>
      <dgm:t>
        <a:bodyPr/>
        <a:lstStyle/>
        <a:p>
          <a:endParaRPr lang="en-US"/>
        </a:p>
      </dgm:t>
    </dgm:pt>
    <dgm:pt modelId="{65E0F3C3-A00C-4BD9-9DFC-31551AEE83E2}" type="pres">
      <dgm:prSet presAssocID="{3BFDCABD-5BAA-41E7-9DD4-6564EF051FE6}" presName="hierChild1" presStyleCnt="0">
        <dgm:presLayoutVars>
          <dgm:chPref val="1"/>
          <dgm:dir/>
          <dgm:animOne val="branch"/>
          <dgm:animLvl val="lvl"/>
          <dgm:resizeHandles/>
        </dgm:presLayoutVars>
      </dgm:prSet>
      <dgm:spPr/>
    </dgm:pt>
    <dgm:pt modelId="{40427F4B-9388-4F76-B631-89AF0129C7A5}" type="pres">
      <dgm:prSet presAssocID="{C82FF570-36FF-4C96-9246-B9E5031428FF}" presName="hierRoot1" presStyleCnt="0"/>
      <dgm:spPr/>
    </dgm:pt>
    <dgm:pt modelId="{C1E5DB0D-F8C6-4D67-A481-D64C33849723}" type="pres">
      <dgm:prSet presAssocID="{C82FF570-36FF-4C96-9246-B9E5031428FF}" presName="composite" presStyleCnt="0"/>
      <dgm:spPr/>
    </dgm:pt>
    <dgm:pt modelId="{5F80F40E-42CF-490C-AAD7-DA066CDDAA42}" type="pres">
      <dgm:prSet presAssocID="{C82FF570-36FF-4C96-9246-B9E5031428FF}" presName="background" presStyleLbl="node0" presStyleIdx="0" presStyleCnt="2"/>
      <dgm:spPr/>
    </dgm:pt>
    <dgm:pt modelId="{1CE2BEFA-5EFB-4378-A402-F0812DCDF159}" type="pres">
      <dgm:prSet presAssocID="{C82FF570-36FF-4C96-9246-B9E5031428FF}" presName="text" presStyleLbl="fgAcc0" presStyleIdx="0" presStyleCnt="2">
        <dgm:presLayoutVars>
          <dgm:chPref val="3"/>
        </dgm:presLayoutVars>
      </dgm:prSet>
      <dgm:spPr/>
    </dgm:pt>
    <dgm:pt modelId="{761CDCE7-81E5-4491-8DB8-789339E7C446}" type="pres">
      <dgm:prSet presAssocID="{C82FF570-36FF-4C96-9246-B9E5031428FF}" presName="hierChild2" presStyleCnt="0"/>
      <dgm:spPr/>
    </dgm:pt>
    <dgm:pt modelId="{60C119F2-0227-4877-8E46-9615D27CE267}" type="pres">
      <dgm:prSet presAssocID="{C7A9E0C0-162F-45B2-966C-A1D1F8999855}" presName="hierRoot1" presStyleCnt="0"/>
      <dgm:spPr/>
    </dgm:pt>
    <dgm:pt modelId="{646250B7-1BC6-4967-8534-9727A17ABAAA}" type="pres">
      <dgm:prSet presAssocID="{C7A9E0C0-162F-45B2-966C-A1D1F8999855}" presName="composite" presStyleCnt="0"/>
      <dgm:spPr/>
    </dgm:pt>
    <dgm:pt modelId="{69EF34E9-B82C-409E-98FF-052D8CB2B6CA}" type="pres">
      <dgm:prSet presAssocID="{C7A9E0C0-162F-45B2-966C-A1D1F8999855}" presName="background" presStyleLbl="node0" presStyleIdx="1" presStyleCnt="2"/>
      <dgm:spPr/>
    </dgm:pt>
    <dgm:pt modelId="{78B51BC6-2EB3-471F-834C-04E6525658C6}" type="pres">
      <dgm:prSet presAssocID="{C7A9E0C0-162F-45B2-966C-A1D1F8999855}" presName="text" presStyleLbl="fgAcc0" presStyleIdx="1" presStyleCnt="2">
        <dgm:presLayoutVars>
          <dgm:chPref val="3"/>
        </dgm:presLayoutVars>
      </dgm:prSet>
      <dgm:spPr/>
    </dgm:pt>
    <dgm:pt modelId="{586182A1-81A6-4293-8EF1-4CE7296F20D2}" type="pres">
      <dgm:prSet presAssocID="{C7A9E0C0-162F-45B2-966C-A1D1F8999855}" presName="hierChild2" presStyleCnt="0"/>
      <dgm:spPr/>
    </dgm:pt>
  </dgm:ptLst>
  <dgm:cxnLst>
    <dgm:cxn modelId="{378FB737-F494-423D-8CB3-3B1A5CD9C926}" type="presOf" srcId="{C82FF570-36FF-4C96-9246-B9E5031428FF}" destId="{1CE2BEFA-5EFB-4378-A402-F0812DCDF159}" srcOrd="0" destOrd="0" presId="urn:microsoft.com/office/officeart/2005/8/layout/hierarchy1"/>
    <dgm:cxn modelId="{E6262F53-9183-465B-8268-CBDF21E3DC21}" srcId="{3BFDCABD-5BAA-41E7-9DD4-6564EF051FE6}" destId="{C7A9E0C0-162F-45B2-966C-A1D1F8999855}" srcOrd="1" destOrd="0" parTransId="{48F93832-9C9C-43A4-BA42-630F043B9A10}" sibTransId="{BA8031EB-F36A-4F71-81ED-97A3C7C20206}"/>
    <dgm:cxn modelId="{30E5065A-73D2-4E08-9C85-B862DBC93565}" type="presOf" srcId="{C7A9E0C0-162F-45B2-966C-A1D1F8999855}" destId="{78B51BC6-2EB3-471F-834C-04E6525658C6}" srcOrd="0" destOrd="0" presId="urn:microsoft.com/office/officeart/2005/8/layout/hierarchy1"/>
    <dgm:cxn modelId="{8B2A878E-205C-48FF-AA34-B5FF4119D331}" type="presOf" srcId="{3BFDCABD-5BAA-41E7-9DD4-6564EF051FE6}" destId="{65E0F3C3-A00C-4BD9-9DFC-31551AEE83E2}" srcOrd="0" destOrd="0" presId="urn:microsoft.com/office/officeart/2005/8/layout/hierarchy1"/>
    <dgm:cxn modelId="{0D3973EA-2446-40EF-9062-6449EA7F2774}" srcId="{3BFDCABD-5BAA-41E7-9DD4-6564EF051FE6}" destId="{C82FF570-36FF-4C96-9246-B9E5031428FF}" srcOrd="0" destOrd="0" parTransId="{399C3BA7-18BA-4502-ADB5-BF86708DA343}" sibTransId="{7A23084C-23CC-444C-AF2F-69076A866661}"/>
    <dgm:cxn modelId="{13B9B959-E5B5-4A8D-BBA3-C01D14BA404A}" type="presParOf" srcId="{65E0F3C3-A00C-4BD9-9DFC-31551AEE83E2}" destId="{40427F4B-9388-4F76-B631-89AF0129C7A5}" srcOrd="0" destOrd="0" presId="urn:microsoft.com/office/officeart/2005/8/layout/hierarchy1"/>
    <dgm:cxn modelId="{61401454-57A7-48DB-984D-90F952EB867A}" type="presParOf" srcId="{40427F4B-9388-4F76-B631-89AF0129C7A5}" destId="{C1E5DB0D-F8C6-4D67-A481-D64C33849723}" srcOrd="0" destOrd="0" presId="urn:microsoft.com/office/officeart/2005/8/layout/hierarchy1"/>
    <dgm:cxn modelId="{A542ED51-E32F-47B1-B3A0-4908F22581DF}" type="presParOf" srcId="{C1E5DB0D-F8C6-4D67-A481-D64C33849723}" destId="{5F80F40E-42CF-490C-AAD7-DA066CDDAA42}" srcOrd="0" destOrd="0" presId="urn:microsoft.com/office/officeart/2005/8/layout/hierarchy1"/>
    <dgm:cxn modelId="{2E47BF93-0A8F-409D-AF6D-50CD56EBE8B6}" type="presParOf" srcId="{C1E5DB0D-F8C6-4D67-A481-D64C33849723}" destId="{1CE2BEFA-5EFB-4378-A402-F0812DCDF159}" srcOrd="1" destOrd="0" presId="urn:microsoft.com/office/officeart/2005/8/layout/hierarchy1"/>
    <dgm:cxn modelId="{6A76D3E6-8763-4D72-9D46-7602FD4EBAE1}" type="presParOf" srcId="{40427F4B-9388-4F76-B631-89AF0129C7A5}" destId="{761CDCE7-81E5-4491-8DB8-789339E7C446}" srcOrd="1" destOrd="0" presId="urn:microsoft.com/office/officeart/2005/8/layout/hierarchy1"/>
    <dgm:cxn modelId="{A501D80B-4F53-48B7-B085-CE98EBC31D39}" type="presParOf" srcId="{65E0F3C3-A00C-4BD9-9DFC-31551AEE83E2}" destId="{60C119F2-0227-4877-8E46-9615D27CE267}" srcOrd="1" destOrd="0" presId="urn:microsoft.com/office/officeart/2005/8/layout/hierarchy1"/>
    <dgm:cxn modelId="{63834553-CF52-4BA0-8942-CE8BBCB0C317}" type="presParOf" srcId="{60C119F2-0227-4877-8E46-9615D27CE267}" destId="{646250B7-1BC6-4967-8534-9727A17ABAAA}" srcOrd="0" destOrd="0" presId="urn:microsoft.com/office/officeart/2005/8/layout/hierarchy1"/>
    <dgm:cxn modelId="{03041B1D-37BC-4685-9AC1-0223FF97C597}" type="presParOf" srcId="{646250B7-1BC6-4967-8534-9727A17ABAAA}" destId="{69EF34E9-B82C-409E-98FF-052D8CB2B6CA}" srcOrd="0" destOrd="0" presId="urn:microsoft.com/office/officeart/2005/8/layout/hierarchy1"/>
    <dgm:cxn modelId="{CE6DD469-29B2-43E3-875E-2F3EF0AEA39C}" type="presParOf" srcId="{646250B7-1BC6-4967-8534-9727A17ABAAA}" destId="{78B51BC6-2EB3-471F-834C-04E6525658C6}" srcOrd="1" destOrd="0" presId="urn:microsoft.com/office/officeart/2005/8/layout/hierarchy1"/>
    <dgm:cxn modelId="{905D20A6-22F9-43B7-8E7F-21850E226C50}" type="presParOf" srcId="{60C119F2-0227-4877-8E46-9615D27CE267}" destId="{586182A1-81A6-4293-8EF1-4CE7296F20D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9551409-2972-4440-90B9-B521A1465AA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604FDAB-CC29-47B4-B480-ADB538E1683E}">
      <dgm:prSet/>
      <dgm:spPr/>
      <dgm:t>
        <a:bodyPr/>
        <a:lstStyle/>
        <a:p>
          <a:r>
            <a:rPr lang="en-GB"/>
            <a:t>Clifton, (2011),states that a better understanding is needed of the payer landscape in order gain better performance in the marketing concepts, possible solutions for Cardiff airport  is to capture accurate payer behaviour.</a:t>
          </a:r>
          <a:endParaRPr lang="en-US"/>
        </a:p>
      </dgm:t>
    </dgm:pt>
    <dgm:pt modelId="{867E1F03-AA7C-4897-959C-D8660DAD3AAA}" type="parTrans" cxnId="{3DD81FBB-395A-4F24-A8DB-4294461340CD}">
      <dgm:prSet/>
      <dgm:spPr/>
      <dgm:t>
        <a:bodyPr/>
        <a:lstStyle/>
        <a:p>
          <a:endParaRPr lang="en-US"/>
        </a:p>
      </dgm:t>
    </dgm:pt>
    <dgm:pt modelId="{C11E8417-726B-4292-9405-278C91EC3625}" type="sibTrans" cxnId="{3DD81FBB-395A-4F24-A8DB-4294461340CD}">
      <dgm:prSet/>
      <dgm:spPr/>
      <dgm:t>
        <a:bodyPr/>
        <a:lstStyle/>
        <a:p>
          <a:endParaRPr lang="en-US"/>
        </a:p>
      </dgm:t>
    </dgm:pt>
    <dgm:pt modelId="{BDD3D90D-9F4A-4463-B975-FEF03EE9275B}">
      <dgm:prSet/>
      <dgm:spPr/>
      <dgm:t>
        <a:bodyPr/>
        <a:lstStyle/>
        <a:p>
          <a:r>
            <a:rPr lang="en-GB"/>
            <a:t>Gaining insights into external influence of targeting opportunities, would provide a better understanding of customer engagement. The knowledge provided would be advantageous as information given could be analysed on the effectiveness of logistics and affordability to the customer, (Clifton, 2011).</a:t>
          </a:r>
          <a:endParaRPr lang="en-US"/>
        </a:p>
      </dgm:t>
    </dgm:pt>
    <dgm:pt modelId="{980A40A5-29E0-4329-A182-0D21034DA5A9}" type="parTrans" cxnId="{DB633778-F3F2-41ED-A45F-5C6CA16DD898}">
      <dgm:prSet/>
      <dgm:spPr/>
      <dgm:t>
        <a:bodyPr/>
        <a:lstStyle/>
        <a:p>
          <a:endParaRPr lang="en-US"/>
        </a:p>
      </dgm:t>
    </dgm:pt>
    <dgm:pt modelId="{ADE4B02F-DD84-4C88-BCDB-2A56654D2ADB}" type="sibTrans" cxnId="{DB633778-F3F2-41ED-A45F-5C6CA16DD898}">
      <dgm:prSet/>
      <dgm:spPr/>
      <dgm:t>
        <a:bodyPr/>
        <a:lstStyle/>
        <a:p>
          <a:endParaRPr lang="en-US"/>
        </a:p>
      </dgm:t>
    </dgm:pt>
    <dgm:pt modelId="{605D3204-3D8A-4F33-95E0-3904E83C0EAA}" type="pres">
      <dgm:prSet presAssocID="{19551409-2972-4440-90B9-B521A1465AAE}" presName="hierChild1" presStyleCnt="0">
        <dgm:presLayoutVars>
          <dgm:chPref val="1"/>
          <dgm:dir/>
          <dgm:animOne val="branch"/>
          <dgm:animLvl val="lvl"/>
          <dgm:resizeHandles/>
        </dgm:presLayoutVars>
      </dgm:prSet>
      <dgm:spPr/>
    </dgm:pt>
    <dgm:pt modelId="{4078B436-7F12-47B7-AE9A-D44AD094862E}" type="pres">
      <dgm:prSet presAssocID="{8604FDAB-CC29-47B4-B480-ADB538E1683E}" presName="hierRoot1" presStyleCnt="0"/>
      <dgm:spPr/>
    </dgm:pt>
    <dgm:pt modelId="{5EC9A886-747F-4703-BBB9-795C9BBAC25D}" type="pres">
      <dgm:prSet presAssocID="{8604FDAB-CC29-47B4-B480-ADB538E1683E}" presName="composite" presStyleCnt="0"/>
      <dgm:spPr/>
    </dgm:pt>
    <dgm:pt modelId="{7B1B83A3-3347-423E-8FC4-99A6C00B1154}" type="pres">
      <dgm:prSet presAssocID="{8604FDAB-CC29-47B4-B480-ADB538E1683E}" presName="background" presStyleLbl="node0" presStyleIdx="0" presStyleCnt="2"/>
      <dgm:spPr/>
    </dgm:pt>
    <dgm:pt modelId="{72EC9446-B930-4883-93F7-6B0560982FBD}" type="pres">
      <dgm:prSet presAssocID="{8604FDAB-CC29-47B4-B480-ADB538E1683E}" presName="text" presStyleLbl="fgAcc0" presStyleIdx="0" presStyleCnt="2">
        <dgm:presLayoutVars>
          <dgm:chPref val="3"/>
        </dgm:presLayoutVars>
      </dgm:prSet>
      <dgm:spPr/>
    </dgm:pt>
    <dgm:pt modelId="{9E15FDB7-0981-4F19-BC76-B61CDCE3D533}" type="pres">
      <dgm:prSet presAssocID="{8604FDAB-CC29-47B4-B480-ADB538E1683E}" presName="hierChild2" presStyleCnt="0"/>
      <dgm:spPr/>
    </dgm:pt>
    <dgm:pt modelId="{85F374A5-5C90-4F76-B42A-F8404DD3EB23}" type="pres">
      <dgm:prSet presAssocID="{BDD3D90D-9F4A-4463-B975-FEF03EE9275B}" presName="hierRoot1" presStyleCnt="0"/>
      <dgm:spPr/>
    </dgm:pt>
    <dgm:pt modelId="{FB446E9B-F593-46F6-9C90-88E772709AA4}" type="pres">
      <dgm:prSet presAssocID="{BDD3D90D-9F4A-4463-B975-FEF03EE9275B}" presName="composite" presStyleCnt="0"/>
      <dgm:spPr/>
    </dgm:pt>
    <dgm:pt modelId="{25A832BA-721B-4015-9AB1-BAC41340DFE2}" type="pres">
      <dgm:prSet presAssocID="{BDD3D90D-9F4A-4463-B975-FEF03EE9275B}" presName="background" presStyleLbl="node0" presStyleIdx="1" presStyleCnt="2"/>
      <dgm:spPr/>
    </dgm:pt>
    <dgm:pt modelId="{05D89810-FBF7-4F14-AC89-7339FBC54E03}" type="pres">
      <dgm:prSet presAssocID="{BDD3D90D-9F4A-4463-B975-FEF03EE9275B}" presName="text" presStyleLbl="fgAcc0" presStyleIdx="1" presStyleCnt="2">
        <dgm:presLayoutVars>
          <dgm:chPref val="3"/>
        </dgm:presLayoutVars>
      </dgm:prSet>
      <dgm:spPr/>
    </dgm:pt>
    <dgm:pt modelId="{E89FC850-79D7-45E3-9E46-F1543E290083}" type="pres">
      <dgm:prSet presAssocID="{BDD3D90D-9F4A-4463-B975-FEF03EE9275B}" presName="hierChild2" presStyleCnt="0"/>
      <dgm:spPr/>
    </dgm:pt>
  </dgm:ptLst>
  <dgm:cxnLst>
    <dgm:cxn modelId="{755DE310-3120-4528-A0CA-809A83041D9B}" type="presOf" srcId="{8604FDAB-CC29-47B4-B480-ADB538E1683E}" destId="{72EC9446-B930-4883-93F7-6B0560982FBD}" srcOrd="0" destOrd="0" presId="urn:microsoft.com/office/officeart/2005/8/layout/hierarchy1"/>
    <dgm:cxn modelId="{DB633778-F3F2-41ED-A45F-5C6CA16DD898}" srcId="{19551409-2972-4440-90B9-B521A1465AAE}" destId="{BDD3D90D-9F4A-4463-B975-FEF03EE9275B}" srcOrd="1" destOrd="0" parTransId="{980A40A5-29E0-4329-A182-0D21034DA5A9}" sibTransId="{ADE4B02F-DD84-4C88-BCDB-2A56654D2ADB}"/>
    <dgm:cxn modelId="{96A1857A-3B8C-4076-8AFF-C2BB2745746E}" type="presOf" srcId="{BDD3D90D-9F4A-4463-B975-FEF03EE9275B}" destId="{05D89810-FBF7-4F14-AC89-7339FBC54E03}" srcOrd="0" destOrd="0" presId="urn:microsoft.com/office/officeart/2005/8/layout/hierarchy1"/>
    <dgm:cxn modelId="{3DD81FBB-395A-4F24-A8DB-4294461340CD}" srcId="{19551409-2972-4440-90B9-B521A1465AAE}" destId="{8604FDAB-CC29-47B4-B480-ADB538E1683E}" srcOrd="0" destOrd="0" parTransId="{867E1F03-AA7C-4897-959C-D8660DAD3AAA}" sibTransId="{C11E8417-726B-4292-9405-278C91EC3625}"/>
    <dgm:cxn modelId="{0F7FF0BB-2DDE-4956-8802-F01BDEA5C0E8}" type="presOf" srcId="{19551409-2972-4440-90B9-B521A1465AAE}" destId="{605D3204-3D8A-4F33-95E0-3904E83C0EAA}" srcOrd="0" destOrd="0" presId="urn:microsoft.com/office/officeart/2005/8/layout/hierarchy1"/>
    <dgm:cxn modelId="{A3507F95-9A2E-4E88-91B9-6262FDC9F28A}" type="presParOf" srcId="{605D3204-3D8A-4F33-95E0-3904E83C0EAA}" destId="{4078B436-7F12-47B7-AE9A-D44AD094862E}" srcOrd="0" destOrd="0" presId="urn:microsoft.com/office/officeart/2005/8/layout/hierarchy1"/>
    <dgm:cxn modelId="{BCD9756B-DE09-443D-B087-99487E29FFBD}" type="presParOf" srcId="{4078B436-7F12-47B7-AE9A-D44AD094862E}" destId="{5EC9A886-747F-4703-BBB9-795C9BBAC25D}" srcOrd="0" destOrd="0" presId="urn:microsoft.com/office/officeart/2005/8/layout/hierarchy1"/>
    <dgm:cxn modelId="{1BD7A018-1BD5-430A-8000-B727160FAE04}" type="presParOf" srcId="{5EC9A886-747F-4703-BBB9-795C9BBAC25D}" destId="{7B1B83A3-3347-423E-8FC4-99A6C00B1154}" srcOrd="0" destOrd="0" presId="urn:microsoft.com/office/officeart/2005/8/layout/hierarchy1"/>
    <dgm:cxn modelId="{D47B5E2A-8318-4C14-ADE8-55BE073122FD}" type="presParOf" srcId="{5EC9A886-747F-4703-BBB9-795C9BBAC25D}" destId="{72EC9446-B930-4883-93F7-6B0560982FBD}" srcOrd="1" destOrd="0" presId="urn:microsoft.com/office/officeart/2005/8/layout/hierarchy1"/>
    <dgm:cxn modelId="{622AC353-3120-44E1-9340-65BCB5252D0C}" type="presParOf" srcId="{4078B436-7F12-47B7-AE9A-D44AD094862E}" destId="{9E15FDB7-0981-4F19-BC76-B61CDCE3D533}" srcOrd="1" destOrd="0" presId="urn:microsoft.com/office/officeart/2005/8/layout/hierarchy1"/>
    <dgm:cxn modelId="{3B2D4E83-C700-4094-8479-67D3DAF92569}" type="presParOf" srcId="{605D3204-3D8A-4F33-95E0-3904E83C0EAA}" destId="{85F374A5-5C90-4F76-B42A-F8404DD3EB23}" srcOrd="1" destOrd="0" presId="urn:microsoft.com/office/officeart/2005/8/layout/hierarchy1"/>
    <dgm:cxn modelId="{85A3C287-3436-4792-9E78-EC1668EFE5B0}" type="presParOf" srcId="{85F374A5-5C90-4F76-B42A-F8404DD3EB23}" destId="{FB446E9B-F593-46F6-9C90-88E772709AA4}" srcOrd="0" destOrd="0" presId="urn:microsoft.com/office/officeart/2005/8/layout/hierarchy1"/>
    <dgm:cxn modelId="{16804028-2D21-4F8D-9B6A-45A60C1E0DA8}" type="presParOf" srcId="{FB446E9B-F593-46F6-9C90-88E772709AA4}" destId="{25A832BA-721B-4015-9AB1-BAC41340DFE2}" srcOrd="0" destOrd="0" presId="urn:microsoft.com/office/officeart/2005/8/layout/hierarchy1"/>
    <dgm:cxn modelId="{6C537F04-5414-4625-9E51-DA91CA3E3559}" type="presParOf" srcId="{FB446E9B-F593-46F6-9C90-88E772709AA4}" destId="{05D89810-FBF7-4F14-AC89-7339FBC54E03}" srcOrd="1" destOrd="0" presId="urn:microsoft.com/office/officeart/2005/8/layout/hierarchy1"/>
    <dgm:cxn modelId="{B82BCCAD-845A-4EBA-843D-A25B73B52FB8}" type="presParOf" srcId="{85F374A5-5C90-4F76-B42A-F8404DD3EB23}" destId="{E89FC850-79D7-45E3-9E46-F1543E29008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BB63E4-5C72-477E-967A-98541F5B545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DAB032A-AA00-42B2-AC80-07F6D72BD470}">
      <dgm:prSet/>
      <dgm:spPr/>
      <dgm:t>
        <a:bodyPr/>
        <a:lstStyle/>
        <a:p>
          <a:r>
            <a:rPr lang="en-GB"/>
            <a:t>Cardiff Airport are in discussions about the Pendoylan link, concerns were raised regarding the impact on the rural environment and local wildlife. The Vale of Glamorgan had originally proposed the Pendolyn route, arguing that  the socio-economic growth of the authority area would become wider, (Gov Wales, 2020).</a:t>
          </a:r>
          <a:endParaRPr lang="en-US"/>
        </a:p>
      </dgm:t>
    </dgm:pt>
    <dgm:pt modelId="{86614BD4-9D07-432F-9180-0B2201B850D5}" type="parTrans" cxnId="{B58062B7-EF86-4E96-BDEA-30216F71FB6C}">
      <dgm:prSet/>
      <dgm:spPr/>
      <dgm:t>
        <a:bodyPr/>
        <a:lstStyle/>
        <a:p>
          <a:endParaRPr lang="en-US"/>
        </a:p>
      </dgm:t>
    </dgm:pt>
    <dgm:pt modelId="{48FF47F1-4024-4487-BE9E-579E7FC06451}" type="sibTrans" cxnId="{B58062B7-EF86-4E96-BDEA-30216F71FB6C}">
      <dgm:prSet/>
      <dgm:spPr/>
      <dgm:t>
        <a:bodyPr/>
        <a:lstStyle/>
        <a:p>
          <a:endParaRPr lang="en-US"/>
        </a:p>
      </dgm:t>
    </dgm:pt>
    <dgm:pt modelId="{F569BAB2-17F2-44FA-AF82-FF6616C00EDD}">
      <dgm:prSet/>
      <dgm:spPr/>
      <dgm:t>
        <a:bodyPr/>
        <a:lstStyle/>
        <a:p>
          <a:r>
            <a:rPr lang="en-GB"/>
            <a:t>This has prompted the Airport to propose an alternative link, which has not yet been announced. Furthermore Cardiff Airport are pursuing a possible extension of  the rail link also, (Cardiff Airport 2018). The Vale of Glamorgan Council are considering re-assessing the route , valuable consideration of the use of the M4 is in discussions, enabling quicker accessible journeys, (Gov Wales, 2020).</a:t>
          </a:r>
          <a:endParaRPr lang="en-US"/>
        </a:p>
      </dgm:t>
    </dgm:pt>
    <dgm:pt modelId="{CE1FC08D-64B7-4AE3-97B3-E6BDE0C17ECC}" type="parTrans" cxnId="{BD08DDF7-9FA8-4663-ABF9-3190B9FAEB73}">
      <dgm:prSet/>
      <dgm:spPr/>
      <dgm:t>
        <a:bodyPr/>
        <a:lstStyle/>
        <a:p>
          <a:endParaRPr lang="en-US"/>
        </a:p>
      </dgm:t>
    </dgm:pt>
    <dgm:pt modelId="{6023F18E-EA79-4F62-8647-E478A9A13AAF}" type="sibTrans" cxnId="{BD08DDF7-9FA8-4663-ABF9-3190B9FAEB73}">
      <dgm:prSet/>
      <dgm:spPr/>
      <dgm:t>
        <a:bodyPr/>
        <a:lstStyle/>
        <a:p>
          <a:endParaRPr lang="en-US"/>
        </a:p>
      </dgm:t>
    </dgm:pt>
    <dgm:pt modelId="{A0D240A7-1CB7-4B2A-8186-76DB0894CA41}" type="pres">
      <dgm:prSet presAssocID="{49BB63E4-5C72-477E-967A-98541F5B545A}" presName="root" presStyleCnt="0">
        <dgm:presLayoutVars>
          <dgm:dir/>
          <dgm:resizeHandles val="exact"/>
        </dgm:presLayoutVars>
      </dgm:prSet>
      <dgm:spPr/>
    </dgm:pt>
    <dgm:pt modelId="{0BDFF4A6-AC55-490C-8F32-BA0FEB65694A}" type="pres">
      <dgm:prSet presAssocID="{7DAB032A-AA00-42B2-AC80-07F6D72BD470}" presName="compNode" presStyleCnt="0"/>
      <dgm:spPr/>
    </dgm:pt>
    <dgm:pt modelId="{3F786FB9-156C-49ED-8179-5CC976FD29DD}" type="pres">
      <dgm:prSet presAssocID="{7DAB032A-AA00-42B2-AC80-07F6D72BD470}" presName="bgRect" presStyleLbl="bgShp" presStyleIdx="0" presStyleCnt="2"/>
      <dgm:spPr/>
    </dgm:pt>
    <dgm:pt modelId="{5C358DE3-268B-4C9A-A006-D231DA0A4FD4}" type="pres">
      <dgm:prSet presAssocID="{7DAB032A-AA00-42B2-AC80-07F6D72BD47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4573B642-6A01-4E43-B455-AF8833CBE8BF}" type="pres">
      <dgm:prSet presAssocID="{7DAB032A-AA00-42B2-AC80-07F6D72BD470}" presName="spaceRect" presStyleCnt="0"/>
      <dgm:spPr/>
    </dgm:pt>
    <dgm:pt modelId="{F4EC5F2C-71F1-4BAE-B41F-C17132C86315}" type="pres">
      <dgm:prSet presAssocID="{7DAB032A-AA00-42B2-AC80-07F6D72BD470}" presName="parTx" presStyleLbl="revTx" presStyleIdx="0" presStyleCnt="2">
        <dgm:presLayoutVars>
          <dgm:chMax val="0"/>
          <dgm:chPref val="0"/>
        </dgm:presLayoutVars>
      </dgm:prSet>
      <dgm:spPr/>
    </dgm:pt>
    <dgm:pt modelId="{DCFA6841-321C-4AB2-AF04-30881EA95387}" type="pres">
      <dgm:prSet presAssocID="{48FF47F1-4024-4487-BE9E-579E7FC06451}" presName="sibTrans" presStyleCnt="0"/>
      <dgm:spPr/>
    </dgm:pt>
    <dgm:pt modelId="{98F90E8D-50EF-46D0-B69C-2EE04A8CDF81}" type="pres">
      <dgm:prSet presAssocID="{F569BAB2-17F2-44FA-AF82-FF6616C00EDD}" presName="compNode" presStyleCnt="0"/>
      <dgm:spPr/>
    </dgm:pt>
    <dgm:pt modelId="{30F8E5C7-ED05-4864-B2A3-84BE978C5930}" type="pres">
      <dgm:prSet presAssocID="{F569BAB2-17F2-44FA-AF82-FF6616C00EDD}" presName="bgRect" presStyleLbl="bgShp" presStyleIdx="1" presStyleCnt="2"/>
      <dgm:spPr/>
    </dgm:pt>
    <dgm:pt modelId="{65E6CBEA-7FFA-4043-8810-2BD18AE976B9}" type="pres">
      <dgm:prSet presAssocID="{F569BAB2-17F2-44FA-AF82-FF6616C00E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in"/>
        </a:ext>
      </dgm:extLst>
    </dgm:pt>
    <dgm:pt modelId="{7DB8BDEF-C5A7-477E-9417-65606F50A5E0}" type="pres">
      <dgm:prSet presAssocID="{F569BAB2-17F2-44FA-AF82-FF6616C00EDD}" presName="spaceRect" presStyleCnt="0"/>
      <dgm:spPr/>
    </dgm:pt>
    <dgm:pt modelId="{4B32D066-718F-48AE-B713-64FA07ACB3E3}" type="pres">
      <dgm:prSet presAssocID="{F569BAB2-17F2-44FA-AF82-FF6616C00EDD}" presName="parTx" presStyleLbl="revTx" presStyleIdx="1" presStyleCnt="2">
        <dgm:presLayoutVars>
          <dgm:chMax val="0"/>
          <dgm:chPref val="0"/>
        </dgm:presLayoutVars>
      </dgm:prSet>
      <dgm:spPr/>
    </dgm:pt>
  </dgm:ptLst>
  <dgm:cxnLst>
    <dgm:cxn modelId="{E83CED12-2C14-4650-9433-C8E6938B149D}" type="presOf" srcId="{F569BAB2-17F2-44FA-AF82-FF6616C00EDD}" destId="{4B32D066-718F-48AE-B713-64FA07ACB3E3}" srcOrd="0" destOrd="0" presId="urn:microsoft.com/office/officeart/2018/2/layout/IconVerticalSolidList"/>
    <dgm:cxn modelId="{A4520964-BA17-4710-AACD-89484067633C}" type="presOf" srcId="{7DAB032A-AA00-42B2-AC80-07F6D72BD470}" destId="{F4EC5F2C-71F1-4BAE-B41F-C17132C86315}" srcOrd="0" destOrd="0" presId="urn:microsoft.com/office/officeart/2018/2/layout/IconVerticalSolidList"/>
    <dgm:cxn modelId="{242C9F7E-E219-45E8-B031-E0E5B023E60E}" type="presOf" srcId="{49BB63E4-5C72-477E-967A-98541F5B545A}" destId="{A0D240A7-1CB7-4B2A-8186-76DB0894CA41}" srcOrd="0" destOrd="0" presId="urn:microsoft.com/office/officeart/2018/2/layout/IconVerticalSolidList"/>
    <dgm:cxn modelId="{B58062B7-EF86-4E96-BDEA-30216F71FB6C}" srcId="{49BB63E4-5C72-477E-967A-98541F5B545A}" destId="{7DAB032A-AA00-42B2-AC80-07F6D72BD470}" srcOrd="0" destOrd="0" parTransId="{86614BD4-9D07-432F-9180-0B2201B850D5}" sibTransId="{48FF47F1-4024-4487-BE9E-579E7FC06451}"/>
    <dgm:cxn modelId="{BD08DDF7-9FA8-4663-ABF9-3190B9FAEB73}" srcId="{49BB63E4-5C72-477E-967A-98541F5B545A}" destId="{F569BAB2-17F2-44FA-AF82-FF6616C00EDD}" srcOrd="1" destOrd="0" parTransId="{CE1FC08D-64B7-4AE3-97B3-E6BDE0C17ECC}" sibTransId="{6023F18E-EA79-4F62-8647-E478A9A13AAF}"/>
    <dgm:cxn modelId="{638A207E-AAB2-4F42-8C44-6A3C3FF52B69}" type="presParOf" srcId="{A0D240A7-1CB7-4B2A-8186-76DB0894CA41}" destId="{0BDFF4A6-AC55-490C-8F32-BA0FEB65694A}" srcOrd="0" destOrd="0" presId="urn:microsoft.com/office/officeart/2018/2/layout/IconVerticalSolidList"/>
    <dgm:cxn modelId="{7F834A6E-EA4C-439E-A269-6B3E90F35649}" type="presParOf" srcId="{0BDFF4A6-AC55-490C-8F32-BA0FEB65694A}" destId="{3F786FB9-156C-49ED-8179-5CC976FD29DD}" srcOrd="0" destOrd="0" presId="urn:microsoft.com/office/officeart/2018/2/layout/IconVerticalSolidList"/>
    <dgm:cxn modelId="{F103B9C2-47BD-47A5-B636-F8DC55DBA462}" type="presParOf" srcId="{0BDFF4A6-AC55-490C-8F32-BA0FEB65694A}" destId="{5C358DE3-268B-4C9A-A006-D231DA0A4FD4}" srcOrd="1" destOrd="0" presId="urn:microsoft.com/office/officeart/2018/2/layout/IconVerticalSolidList"/>
    <dgm:cxn modelId="{E8BF1959-F061-4734-A7E6-268B3861328E}" type="presParOf" srcId="{0BDFF4A6-AC55-490C-8F32-BA0FEB65694A}" destId="{4573B642-6A01-4E43-B455-AF8833CBE8BF}" srcOrd="2" destOrd="0" presId="urn:microsoft.com/office/officeart/2018/2/layout/IconVerticalSolidList"/>
    <dgm:cxn modelId="{409E68D9-1492-4292-A3F8-2117AAA94B79}" type="presParOf" srcId="{0BDFF4A6-AC55-490C-8F32-BA0FEB65694A}" destId="{F4EC5F2C-71F1-4BAE-B41F-C17132C86315}" srcOrd="3" destOrd="0" presId="urn:microsoft.com/office/officeart/2018/2/layout/IconVerticalSolidList"/>
    <dgm:cxn modelId="{491D853D-B8B3-4BCF-9187-E77240826537}" type="presParOf" srcId="{A0D240A7-1CB7-4B2A-8186-76DB0894CA41}" destId="{DCFA6841-321C-4AB2-AF04-30881EA95387}" srcOrd="1" destOrd="0" presId="urn:microsoft.com/office/officeart/2018/2/layout/IconVerticalSolidList"/>
    <dgm:cxn modelId="{FF98FA53-4667-4305-A81B-E419EDD0A842}" type="presParOf" srcId="{A0D240A7-1CB7-4B2A-8186-76DB0894CA41}" destId="{98F90E8D-50EF-46D0-B69C-2EE04A8CDF81}" srcOrd="2" destOrd="0" presId="urn:microsoft.com/office/officeart/2018/2/layout/IconVerticalSolidList"/>
    <dgm:cxn modelId="{B36B4860-8E48-45A1-9547-4E2C97999DB6}" type="presParOf" srcId="{98F90E8D-50EF-46D0-B69C-2EE04A8CDF81}" destId="{30F8E5C7-ED05-4864-B2A3-84BE978C5930}" srcOrd="0" destOrd="0" presId="urn:microsoft.com/office/officeart/2018/2/layout/IconVerticalSolidList"/>
    <dgm:cxn modelId="{12BEC752-6754-46A3-A52C-FF87B8FA37A4}" type="presParOf" srcId="{98F90E8D-50EF-46D0-B69C-2EE04A8CDF81}" destId="{65E6CBEA-7FFA-4043-8810-2BD18AE976B9}" srcOrd="1" destOrd="0" presId="urn:microsoft.com/office/officeart/2018/2/layout/IconVerticalSolidList"/>
    <dgm:cxn modelId="{79E13C76-74A3-4362-870A-0B4F24DA7BB9}" type="presParOf" srcId="{98F90E8D-50EF-46D0-B69C-2EE04A8CDF81}" destId="{7DB8BDEF-C5A7-477E-9417-65606F50A5E0}" srcOrd="2" destOrd="0" presId="urn:microsoft.com/office/officeart/2018/2/layout/IconVerticalSolidList"/>
    <dgm:cxn modelId="{0CFFE5B4-5CF4-4307-9CF7-B8AB8C4AEA0A}" type="presParOf" srcId="{98F90E8D-50EF-46D0-B69C-2EE04A8CDF81}" destId="{4B32D066-718F-48AE-B713-64FA07ACB3E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A013FDD-0BAA-4523-B3FC-37E22D5CCA7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E03819F-E7D0-4928-B124-31905CF8477C}">
      <dgm:prSet/>
      <dgm:spPr/>
      <dgm:t>
        <a:bodyPr/>
        <a:lstStyle/>
        <a:p>
          <a:r>
            <a:rPr lang="en-GB"/>
            <a:t>Due to limited access the gross profit margin does not give an accurate account of the profitability margin. However during the year 2018 widespread storms across the UK and Europe cause disruptions, cancellations and flights, possibly contributing to the profit margin decrease, (Curtis 2018).</a:t>
          </a:r>
          <a:endParaRPr lang="en-US"/>
        </a:p>
      </dgm:t>
    </dgm:pt>
    <dgm:pt modelId="{B5BA691C-1A26-4764-9B8D-B12AEA7C07CB}" type="parTrans" cxnId="{D493B9D7-D076-4C3D-A473-6EC8EEBC5015}">
      <dgm:prSet/>
      <dgm:spPr/>
      <dgm:t>
        <a:bodyPr/>
        <a:lstStyle/>
        <a:p>
          <a:endParaRPr lang="en-US"/>
        </a:p>
      </dgm:t>
    </dgm:pt>
    <dgm:pt modelId="{BAABE11E-5691-4491-B847-9E30C0A212F0}" type="sibTrans" cxnId="{D493B9D7-D076-4C3D-A473-6EC8EEBC5015}">
      <dgm:prSet/>
      <dgm:spPr/>
      <dgm:t>
        <a:bodyPr/>
        <a:lstStyle/>
        <a:p>
          <a:endParaRPr lang="en-US"/>
        </a:p>
      </dgm:t>
    </dgm:pt>
    <dgm:pt modelId="{19DA57D4-2D46-472E-9E24-070F08D6AE1C}">
      <dgm:prSet/>
      <dgm:spPr/>
      <dgm:t>
        <a:bodyPr/>
        <a:lstStyle/>
        <a:p>
          <a:r>
            <a:rPr lang="en-GB"/>
            <a:t>The Net Loss Margin of 2019 a contributing factor could be operatizing charges coupled with Brexit, which is premature at this present time, there is however a minimal increase in employee costs and interest, (Janson 2019).</a:t>
          </a:r>
          <a:endParaRPr lang="en-US"/>
        </a:p>
      </dgm:t>
    </dgm:pt>
    <dgm:pt modelId="{B3755412-E7CE-4839-85EE-DF570152308D}" type="parTrans" cxnId="{2EE9428C-9E44-450D-957C-B622BDE57B3B}">
      <dgm:prSet/>
      <dgm:spPr/>
      <dgm:t>
        <a:bodyPr/>
        <a:lstStyle/>
        <a:p>
          <a:endParaRPr lang="en-US"/>
        </a:p>
      </dgm:t>
    </dgm:pt>
    <dgm:pt modelId="{65F1BE9B-E17B-41BE-9601-7F26F62E5165}" type="sibTrans" cxnId="{2EE9428C-9E44-450D-957C-B622BDE57B3B}">
      <dgm:prSet/>
      <dgm:spPr/>
      <dgm:t>
        <a:bodyPr/>
        <a:lstStyle/>
        <a:p>
          <a:endParaRPr lang="en-US"/>
        </a:p>
      </dgm:t>
    </dgm:pt>
    <dgm:pt modelId="{61128261-299B-4728-A49A-78DA46316F18}">
      <dgm:prSet/>
      <dgm:spPr/>
      <dgm:t>
        <a:bodyPr/>
        <a:lstStyle/>
        <a:p>
          <a:r>
            <a:rPr lang="en-GB" dirty="0"/>
            <a:t>Return On Capital Employment figure is high for 2019, which could indicate and improvement of generating profits from the assets.  The possibility of loss in sales revenue due to the grounding of fleets and airplanes during 2018, due to storms, could be a contributing factor, (Goodley, 2018).</a:t>
          </a:r>
          <a:endParaRPr lang="en-US" dirty="0"/>
        </a:p>
      </dgm:t>
    </dgm:pt>
    <dgm:pt modelId="{1717F5B6-CCB4-4C16-A1C9-713E8B805036}" type="parTrans" cxnId="{FBD724BF-4F57-4B3B-826C-14D9C0E0EFAA}">
      <dgm:prSet/>
      <dgm:spPr/>
      <dgm:t>
        <a:bodyPr/>
        <a:lstStyle/>
        <a:p>
          <a:endParaRPr lang="en-US"/>
        </a:p>
      </dgm:t>
    </dgm:pt>
    <dgm:pt modelId="{EEC37BBD-201F-4085-A9B5-7A94E11B6444}" type="sibTrans" cxnId="{FBD724BF-4F57-4B3B-826C-14D9C0E0EFAA}">
      <dgm:prSet/>
      <dgm:spPr/>
      <dgm:t>
        <a:bodyPr/>
        <a:lstStyle/>
        <a:p>
          <a:endParaRPr lang="en-US"/>
        </a:p>
      </dgm:t>
    </dgm:pt>
    <dgm:pt modelId="{851B0CFA-E238-4B52-B135-DCF498108BB6}" type="pres">
      <dgm:prSet presAssocID="{EA013FDD-0BAA-4523-B3FC-37E22D5CCA73}" presName="linear" presStyleCnt="0">
        <dgm:presLayoutVars>
          <dgm:animLvl val="lvl"/>
          <dgm:resizeHandles val="exact"/>
        </dgm:presLayoutVars>
      </dgm:prSet>
      <dgm:spPr/>
    </dgm:pt>
    <dgm:pt modelId="{5F1B9362-5D96-4556-939D-B57DBC008D15}" type="pres">
      <dgm:prSet presAssocID="{DE03819F-E7D0-4928-B124-31905CF8477C}" presName="parentText" presStyleLbl="node1" presStyleIdx="0" presStyleCnt="3">
        <dgm:presLayoutVars>
          <dgm:chMax val="0"/>
          <dgm:bulletEnabled val="1"/>
        </dgm:presLayoutVars>
      </dgm:prSet>
      <dgm:spPr/>
    </dgm:pt>
    <dgm:pt modelId="{D79A7275-E3E3-40A5-AEA3-3DE53A287AE8}" type="pres">
      <dgm:prSet presAssocID="{BAABE11E-5691-4491-B847-9E30C0A212F0}" presName="spacer" presStyleCnt="0"/>
      <dgm:spPr/>
    </dgm:pt>
    <dgm:pt modelId="{A8542C31-0160-4326-BEFF-C5DA322A93B6}" type="pres">
      <dgm:prSet presAssocID="{19DA57D4-2D46-472E-9E24-070F08D6AE1C}" presName="parentText" presStyleLbl="node1" presStyleIdx="1" presStyleCnt="3">
        <dgm:presLayoutVars>
          <dgm:chMax val="0"/>
          <dgm:bulletEnabled val="1"/>
        </dgm:presLayoutVars>
      </dgm:prSet>
      <dgm:spPr/>
    </dgm:pt>
    <dgm:pt modelId="{FFA1EC17-2544-4D59-9A90-676B5841941C}" type="pres">
      <dgm:prSet presAssocID="{65F1BE9B-E17B-41BE-9601-7F26F62E5165}" presName="spacer" presStyleCnt="0"/>
      <dgm:spPr/>
    </dgm:pt>
    <dgm:pt modelId="{E87BDE8D-E4EE-4EE1-B314-CDAE4A66A128}" type="pres">
      <dgm:prSet presAssocID="{61128261-299B-4728-A49A-78DA46316F18}" presName="parentText" presStyleLbl="node1" presStyleIdx="2" presStyleCnt="3">
        <dgm:presLayoutVars>
          <dgm:chMax val="0"/>
          <dgm:bulletEnabled val="1"/>
        </dgm:presLayoutVars>
      </dgm:prSet>
      <dgm:spPr/>
    </dgm:pt>
  </dgm:ptLst>
  <dgm:cxnLst>
    <dgm:cxn modelId="{24941315-5722-46BC-B147-F39A3FFE6D6D}" type="presOf" srcId="{EA013FDD-0BAA-4523-B3FC-37E22D5CCA73}" destId="{851B0CFA-E238-4B52-B135-DCF498108BB6}" srcOrd="0" destOrd="0" presId="urn:microsoft.com/office/officeart/2005/8/layout/vList2"/>
    <dgm:cxn modelId="{24318C79-123A-4C9D-BE15-B43D2C521297}" type="presOf" srcId="{61128261-299B-4728-A49A-78DA46316F18}" destId="{E87BDE8D-E4EE-4EE1-B314-CDAE4A66A128}" srcOrd="0" destOrd="0" presId="urn:microsoft.com/office/officeart/2005/8/layout/vList2"/>
    <dgm:cxn modelId="{2EE9428C-9E44-450D-957C-B622BDE57B3B}" srcId="{EA013FDD-0BAA-4523-B3FC-37E22D5CCA73}" destId="{19DA57D4-2D46-472E-9E24-070F08D6AE1C}" srcOrd="1" destOrd="0" parTransId="{B3755412-E7CE-4839-85EE-DF570152308D}" sibTransId="{65F1BE9B-E17B-41BE-9601-7F26F62E5165}"/>
    <dgm:cxn modelId="{FBD724BF-4F57-4B3B-826C-14D9C0E0EFAA}" srcId="{EA013FDD-0BAA-4523-B3FC-37E22D5CCA73}" destId="{61128261-299B-4728-A49A-78DA46316F18}" srcOrd="2" destOrd="0" parTransId="{1717F5B6-CCB4-4C16-A1C9-713E8B805036}" sibTransId="{EEC37BBD-201F-4085-A9B5-7A94E11B6444}"/>
    <dgm:cxn modelId="{3F902CC8-6879-43B0-980E-E7980BF2D1D3}" type="presOf" srcId="{DE03819F-E7D0-4928-B124-31905CF8477C}" destId="{5F1B9362-5D96-4556-939D-B57DBC008D15}" srcOrd="0" destOrd="0" presId="urn:microsoft.com/office/officeart/2005/8/layout/vList2"/>
    <dgm:cxn modelId="{D493B9D7-D076-4C3D-A473-6EC8EEBC5015}" srcId="{EA013FDD-0BAA-4523-B3FC-37E22D5CCA73}" destId="{DE03819F-E7D0-4928-B124-31905CF8477C}" srcOrd="0" destOrd="0" parTransId="{B5BA691C-1A26-4764-9B8D-B12AEA7C07CB}" sibTransId="{BAABE11E-5691-4491-B847-9E30C0A212F0}"/>
    <dgm:cxn modelId="{47E0A9E2-A116-4B71-A55C-30CE820B3200}" type="presOf" srcId="{19DA57D4-2D46-472E-9E24-070F08D6AE1C}" destId="{A8542C31-0160-4326-BEFF-C5DA322A93B6}" srcOrd="0" destOrd="0" presId="urn:microsoft.com/office/officeart/2005/8/layout/vList2"/>
    <dgm:cxn modelId="{321B9319-E98C-4DF3-98A6-76757E0E0442}" type="presParOf" srcId="{851B0CFA-E238-4B52-B135-DCF498108BB6}" destId="{5F1B9362-5D96-4556-939D-B57DBC008D15}" srcOrd="0" destOrd="0" presId="urn:microsoft.com/office/officeart/2005/8/layout/vList2"/>
    <dgm:cxn modelId="{1AD076D1-F6E5-4A78-91C5-9EF14B113034}" type="presParOf" srcId="{851B0CFA-E238-4B52-B135-DCF498108BB6}" destId="{D79A7275-E3E3-40A5-AEA3-3DE53A287AE8}" srcOrd="1" destOrd="0" presId="urn:microsoft.com/office/officeart/2005/8/layout/vList2"/>
    <dgm:cxn modelId="{D6BF6615-F6FD-4D7B-9431-4CFED42EAC79}" type="presParOf" srcId="{851B0CFA-E238-4B52-B135-DCF498108BB6}" destId="{A8542C31-0160-4326-BEFF-C5DA322A93B6}" srcOrd="2" destOrd="0" presId="urn:microsoft.com/office/officeart/2005/8/layout/vList2"/>
    <dgm:cxn modelId="{C1F34A31-D750-493A-8AC2-1737E977C7BB}" type="presParOf" srcId="{851B0CFA-E238-4B52-B135-DCF498108BB6}" destId="{FFA1EC17-2544-4D59-9A90-676B5841941C}" srcOrd="3" destOrd="0" presId="urn:microsoft.com/office/officeart/2005/8/layout/vList2"/>
    <dgm:cxn modelId="{CC74163F-8A49-4E4A-8346-CAA9723C20DC}" type="presParOf" srcId="{851B0CFA-E238-4B52-B135-DCF498108BB6}" destId="{E87BDE8D-E4EE-4EE1-B314-CDAE4A66A12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251B14F-FFFE-4DD9-9070-612855BC3D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7153736-F546-4082-B602-652D4FC7CA1E}">
      <dgm:prSet/>
      <dgm:spPr/>
      <dgm:t>
        <a:bodyPr/>
        <a:lstStyle/>
        <a:p>
          <a:r>
            <a:rPr lang="en-GB"/>
            <a:t>The Current Ratio are significantly low in 2019, the possible explanation the rise in operating charges expenses, (Janson, 2018) Also the Tourism Exit Strategy originally proposed remains unresolved, the need to require upgrades is still under discussion, originally proposed in 2010 these are now outdated, (Helms, 2010).</a:t>
          </a:r>
          <a:endParaRPr lang="en-US"/>
        </a:p>
      </dgm:t>
    </dgm:pt>
    <dgm:pt modelId="{05A489FC-9D70-410F-97EB-7DFB046DA915}" type="parTrans" cxnId="{BFDD3956-705B-4933-AB35-89CA5454EC3C}">
      <dgm:prSet/>
      <dgm:spPr/>
      <dgm:t>
        <a:bodyPr/>
        <a:lstStyle/>
        <a:p>
          <a:endParaRPr lang="en-US"/>
        </a:p>
      </dgm:t>
    </dgm:pt>
    <dgm:pt modelId="{BD566799-3CE0-4DB8-88AD-4C0361ED87B7}" type="sibTrans" cxnId="{BFDD3956-705B-4933-AB35-89CA5454EC3C}">
      <dgm:prSet/>
      <dgm:spPr/>
      <dgm:t>
        <a:bodyPr/>
        <a:lstStyle/>
        <a:p>
          <a:endParaRPr lang="en-US"/>
        </a:p>
      </dgm:t>
    </dgm:pt>
    <dgm:pt modelId="{EFF5C82B-EB96-4079-A080-99DEEA3EC827}">
      <dgm:prSet/>
      <dgm:spPr/>
      <dgm:t>
        <a:bodyPr/>
        <a:lstStyle/>
        <a:p>
          <a:r>
            <a:rPr lang="en-GB"/>
            <a:t>Due to the limited set of figures the quick ratio is hard to determine a trend as this is over to short a time.</a:t>
          </a:r>
          <a:endParaRPr lang="en-US"/>
        </a:p>
      </dgm:t>
    </dgm:pt>
    <dgm:pt modelId="{1E1FE359-C98B-4D74-9539-7375233A1C7C}" type="parTrans" cxnId="{DA9E5066-0AF0-4B08-A780-9499A2633233}">
      <dgm:prSet/>
      <dgm:spPr/>
      <dgm:t>
        <a:bodyPr/>
        <a:lstStyle/>
        <a:p>
          <a:endParaRPr lang="en-US"/>
        </a:p>
      </dgm:t>
    </dgm:pt>
    <dgm:pt modelId="{3D0D0F21-7A10-4AAA-957A-9116CB00BF56}" type="sibTrans" cxnId="{DA9E5066-0AF0-4B08-A780-9499A2633233}">
      <dgm:prSet/>
      <dgm:spPr/>
      <dgm:t>
        <a:bodyPr/>
        <a:lstStyle/>
        <a:p>
          <a:endParaRPr lang="en-US"/>
        </a:p>
      </dgm:t>
    </dgm:pt>
    <dgm:pt modelId="{A07A5D26-4F3F-46AD-9444-C67C22442134}">
      <dgm:prSet/>
      <dgm:spPr/>
      <dgm:t>
        <a:bodyPr/>
        <a:lstStyle/>
        <a:p>
          <a:r>
            <a:rPr lang="en-GB"/>
            <a:t>Due to the agreement of debtors the amount of time to recuperate debtors could be acceptable due to agreements with the company itself, (Askew, 2020).</a:t>
          </a:r>
          <a:endParaRPr lang="en-US"/>
        </a:p>
      </dgm:t>
    </dgm:pt>
    <dgm:pt modelId="{99A2CB63-5478-4B0B-859B-D71F299D4F25}" type="parTrans" cxnId="{B4C7DA9B-E6A6-4D04-B1BE-F9FD5E2CAF9B}">
      <dgm:prSet/>
      <dgm:spPr/>
      <dgm:t>
        <a:bodyPr/>
        <a:lstStyle/>
        <a:p>
          <a:endParaRPr lang="en-US"/>
        </a:p>
      </dgm:t>
    </dgm:pt>
    <dgm:pt modelId="{689424D6-AD04-4933-A62C-47B90ACFEEE1}" type="sibTrans" cxnId="{B4C7DA9B-E6A6-4D04-B1BE-F9FD5E2CAF9B}">
      <dgm:prSet/>
      <dgm:spPr/>
      <dgm:t>
        <a:bodyPr/>
        <a:lstStyle/>
        <a:p>
          <a:endParaRPr lang="en-US"/>
        </a:p>
      </dgm:t>
    </dgm:pt>
    <dgm:pt modelId="{B95BB3D0-C9A3-4AEF-BD00-0EEA5CAF9B8F}" type="pres">
      <dgm:prSet presAssocID="{9251B14F-FFFE-4DD9-9070-612855BC3D25}" presName="linear" presStyleCnt="0">
        <dgm:presLayoutVars>
          <dgm:animLvl val="lvl"/>
          <dgm:resizeHandles val="exact"/>
        </dgm:presLayoutVars>
      </dgm:prSet>
      <dgm:spPr/>
    </dgm:pt>
    <dgm:pt modelId="{096A7F27-B55C-4CE3-8CF6-C98506F02747}" type="pres">
      <dgm:prSet presAssocID="{A7153736-F546-4082-B602-652D4FC7CA1E}" presName="parentText" presStyleLbl="node1" presStyleIdx="0" presStyleCnt="3">
        <dgm:presLayoutVars>
          <dgm:chMax val="0"/>
          <dgm:bulletEnabled val="1"/>
        </dgm:presLayoutVars>
      </dgm:prSet>
      <dgm:spPr/>
    </dgm:pt>
    <dgm:pt modelId="{348426F5-980D-44B8-A315-08091769BED7}" type="pres">
      <dgm:prSet presAssocID="{BD566799-3CE0-4DB8-88AD-4C0361ED87B7}" presName="spacer" presStyleCnt="0"/>
      <dgm:spPr/>
    </dgm:pt>
    <dgm:pt modelId="{83B7D636-3603-4754-A6D5-CE9223E09453}" type="pres">
      <dgm:prSet presAssocID="{EFF5C82B-EB96-4079-A080-99DEEA3EC827}" presName="parentText" presStyleLbl="node1" presStyleIdx="1" presStyleCnt="3">
        <dgm:presLayoutVars>
          <dgm:chMax val="0"/>
          <dgm:bulletEnabled val="1"/>
        </dgm:presLayoutVars>
      </dgm:prSet>
      <dgm:spPr/>
    </dgm:pt>
    <dgm:pt modelId="{19D4B952-368A-4F50-B990-0DDE704ACFB7}" type="pres">
      <dgm:prSet presAssocID="{3D0D0F21-7A10-4AAA-957A-9116CB00BF56}" presName="spacer" presStyleCnt="0"/>
      <dgm:spPr/>
    </dgm:pt>
    <dgm:pt modelId="{AC80E932-BEA4-4ED2-B001-3C97839230D2}" type="pres">
      <dgm:prSet presAssocID="{A07A5D26-4F3F-46AD-9444-C67C22442134}" presName="parentText" presStyleLbl="node1" presStyleIdx="2" presStyleCnt="3">
        <dgm:presLayoutVars>
          <dgm:chMax val="0"/>
          <dgm:bulletEnabled val="1"/>
        </dgm:presLayoutVars>
      </dgm:prSet>
      <dgm:spPr/>
    </dgm:pt>
  </dgm:ptLst>
  <dgm:cxnLst>
    <dgm:cxn modelId="{DA9E5066-0AF0-4B08-A780-9499A2633233}" srcId="{9251B14F-FFFE-4DD9-9070-612855BC3D25}" destId="{EFF5C82B-EB96-4079-A080-99DEEA3EC827}" srcOrd="1" destOrd="0" parTransId="{1E1FE359-C98B-4D74-9539-7375233A1C7C}" sibTransId="{3D0D0F21-7A10-4AAA-957A-9116CB00BF56}"/>
    <dgm:cxn modelId="{1523F86D-14F4-43A3-AE52-EB2915A43AEE}" type="presOf" srcId="{A7153736-F546-4082-B602-652D4FC7CA1E}" destId="{096A7F27-B55C-4CE3-8CF6-C98506F02747}" srcOrd="0" destOrd="0" presId="urn:microsoft.com/office/officeart/2005/8/layout/vList2"/>
    <dgm:cxn modelId="{BFDD3956-705B-4933-AB35-89CA5454EC3C}" srcId="{9251B14F-FFFE-4DD9-9070-612855BC3D25}" destId="{A7153736-F546-4082-B602-652D4FC7CA1E}" srcOrd="0" destOrd="0" parTransId="{05A489FC-9D70-410F-97EB-7DFB046DA915}" sibTransId="{BD566799-3CE0-4DB8-88AD-4C0361ED87B7}"/>
    <dgm:cxn modelId="{B4C7DA9B-E6A6-4D04-B1BE-F9FD5E2CAF9B}" srcId="{9251B14F-FFFE-4DD9-9070-612855BC3D25}" destId="{A07A5D26-4F3F-46AD-9444-C67C22442134}" srcOrd="2" destOrd="0" parTransId="{99A2CB63-5478-4B0B-859B-D71F299D4F25}" sibTransId="{689424D6-AD04-4933-A62C-47B90ACFEEE1}"/>
    <dgm:cxn modelId="{1F836FA3-5757-4D74-BA3F-7E97B27A126E}" type="presOf" srcId="{EFF5C82B-EB96-4079-A080-99DEEA3EC827}" destId="{83B7D636-3603-4754-A6D5-CE9223E09453}" srcOrd="0" destOrd="0" presId="urn:microsoft.com/office/officeart/2005/8/layout/vList2"/>
    <dgm:cxn modelId="{F29F9BB5-8ABD-4389-B94F-5BEFA8BA182C}" type="presOf" srcId="{9251B14F-FFFE-4DD9-9070-612855BC3D25}" destId="{B95BB3D0-C9A3-4AEF-BD00-0EEA5CAF9B8F}" srcOrd="0" destOrd="0" presId="urn:microsoft.com/office/officeart/2005/8/layout/vList2"/>
    <dgm:cxn modelId="{0734D3D7-4184-4ECA-AE35-01DFBDC6129E}" type="presOf" srcId="{A07A5D26-4F3F-46AD-9444-C67C22442134}" destId="{AC80E932-BEA4-4ED2-B001-3C97839230D2}" srcOrd="0" destOrd="0" presId="urn:microsoft.com/office/officeart/2005/8/layout/vList2"/>
    <dgm:cxn modelId="{BC4D06BB-88D0-42C8-92C0-DB2C46F4C087}" type="presParOf" srcId="{B95BB3D0-C9A3-4AEF-BD00-0EEA5CAF9B8F}" destId="{096A7F27-B55C-4CE3-8CF6-C98506F02747}" srcOrd="0" destOrd="0" presId="urn:microsoft.com/office/officeart/2005/8/layout/vList2"/>
    <dgm:cxn modelId="{C309969D-07DB-4A8E-BFE5-A2EDE8FDD865}" type="presParOf" srcId="{B95BB3D0-C9A3-4AEF-BD00-0EEA5CAF9B8F}" destId="{348426F5-980D-44B8-A315-08091769BED7}" srcOrd="1" destOrd="0" presId="urn:microsoft.com/office/officeart/2005/8/layout/vList2"/>
    <dgm:cxn modelId="{43B40FEE-12BA-487B-B05D-C371A6589DCE}" type="presParOf" srcId="{B95BB3D0-C9A3-4AEF-BD00-0EEA5CAF9B8F}" destId="{83B7D636-3603-4754-A6D5-CE9223E09453}" srcOrd="2" destOrd="0" presId="urn:microsoft.com/office/officeart/2005/8/layout/vList2"/>
    <dgm:cxn modelId="{959787A4-AF07-4165-A58D-35B6E28048E6}" type="presParOf" srcId="{B95BB3D0-C9A3-4AEF-BD00-0EEA5CAF9B8F}" destId="{19D4B952-368A-4F50-B990-0DDE704ACFB7}" srcOrd="3" destOrd="0" presId="urn:microsoft.com/office/officeart/2005/8/layout/vList2"/>
    <dgm:cxn modelId="{F2B4FB4C-543E-47B3-AA28-325BDF56AB11}" type="presParOf" srcId="{B95BB3D0-C9A3-4AEF-BD00-0EEA5CAF9B8F}" destId="{AC80E932-BEA4-4ED2-B001-3C97839230D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5FDBC75-9916-47B2-A838-C1673D70AFC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7B9ECE-0787-4287-9E75-E9837623A684}">
      <dgm:prSet/>
      <dgm:spPr/>
      <dgm:t>
        <a:bodyPr/>
        <a:lstStyle/>
        <a:p>
          <a:r>
            <a:rPr lang="en-GB" dirty="0"/>
            <a:t>Creditor Days indicates that the repayment is longer than the usual 30 days repayment. However Thomas Cooks, the tour operator's downfall may have contributed to the increase in operating charges. This could significantly impact the airline industries abilities to compensate creditors, (Goodley, 2020).</a:t>
          </a:r>
          <a:endParaRPr lang="en-US" dirty="0"/>
        </a:p>
      </dgm:t>
    </dgm:pt>
    <dgm:pt modelId="{1BD489BB-6693-4DA4-88ED-4FACBD8BBBCA}" type="parTrans" cxnId="{1E71C03A-F0B2-4318-9416-F81BDBB17334}">
      <dgm:prSet/>
      <dgm:spPr/>
      <dgm:t>
        <a:bodyPr/>
        <a:lstStyle/>
        <a:p>
          <a:endParaRPr lang="en-US"/>
        </a:p>
      </dgm:t>
    </dgm:pt>
    <dgm:pt modelId="{05ACCB30-1526-4DB3-97FB-ACA9E1574195}" type="sibTrans" cxnId="{1E71C03A-F0B2-4318-9416-F81BDBB17334}">
      <dgm:prSet/>
      <dgm:spPr/>
      <dgm:t>
        <a:bodyPr/>
        <a:lstStyle/>
        <a:p>
          <a:endParaRPr lang="en-US"/>
        </a:p>
      </dgm:t>
    </dgm:pt>
    <dgm:pt modelId="{3AC46B02-6296-4B98-8583-947B830736B3}">
      <dgm:prSet/>
      <dgm:spPr/>
      <dgm:t>
        <a:bodyPr/>
        <a:lstStyle/>
        <a:p>
          <a:r>
            <a:rPr lang="en-GB"/>
            <a:t>In order to determine bench markers for the dept ratio this is dependant on individual companies. The acquisition of Quatar Airlines and Flybe is projected to increase passengers by 4%. Moreover the turnover has risen significantly in these last 15 months reporting continuous growth from £3 million to £20.8 million, (BBC, 2019).</a:t>
          </a:r>
          <a:endParaRPr lang="en-US"/>
        </a:p>
      </dgm:t>
    </dgm:pt>
    <dgm:pt modelId="{2051CDF2-0967-4753-BF0D-74BED9966B71}" type="parTrans" cxnId="{0FD151F7-93E3-477C-8926-D81D0D47A665}">
      <dgm:prSet/>
      <dgm:spPr/>
      <dgm:t>
        <a:bodyPr/>
        <a:lstStyle/>
        <a:p>
          <a:endParaRPr lang="en-US"/>
        </a:p>
      </dgm:t>
    </dgm:pt>
    <dgm:pt modelId="{E17FDCF5-EDD2-490C-8C7F-E08A433E1156}" type="sibTrans" cxnId="{0FD151F7-93E3-477C-8926-D81D0D47A665}">
      <dgm:prSet/>
      <dgm:spPr/>
      <dgm:t>
        <a:bodyPr/>
        <a:lstStyle/>
        <a:p>
          <a:endParaRPr lang="en-US"/>
        </a:p>
      </dgm:t>
    </dgm:pt>
    <dgm:pt modelId="{12CE51B6-086F-4860-B202-7C5D422EEA04}" type="pres">
      <dgm:prSet presAssocID="{15FDBC75-9916-47B2-A838-C1673D70AFC9}" presName="root" presStyleCnt="0">
        <dgm:presLayoutVars>
          <dgm:dir/>
          <dgm:resizeHandles val="exact"/>
        </dgm:presLayoutVars>
      </dgm:prSet>
      <dgm:spPr/>
    </dgm:pt>
    <dgm:pt modelId="{326DD64F-B5E2-4B58-9024-753F6110F48F}" type="pres">
      <dgm:prSet presAssocID="{A37B9ECE-0787-4287-9E75-E9837623A684}" presName="compNode" presStyleCnt="0"/>
      <dgm:spPr/>
    </dgm:pt>
    <dgm:pt modelId="{6F381863-6267-43B3-A0F9-40DECD7A6541}" type="pres">
      <dgm:prSet presAssocID="{A37B9ECE-0787-4287-9E75-E9837623A684}" presName="bgRect" presStyleLbl="bgShp" presStyleIdx="0" presStyleCnt="2"/>
      <dgm:spPr/>
    </dgm:pt>
    <dgm:pt modelId="{590106E0-7E33-444C-83F5-248A53669FC8}" type="pres">
      <dgm:prSet presAssocID="{A37B9ECE-0787-4287-9E75-E9837623A68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6905614B-9562-458D-81E9-CEE07367BF69}" type="pres">
      <dgm:prSet presAssocID="{A37B9ECE-0787-4287-9E75-E9837623A684}" presName="spaceRect" presStyleCnt="0"/>
      <dgm:spPr/>
    </dgm:pt>
    <dgm:pt modelId="{4C3FB367-2F28-48F9-93A9-8D6D8B1EB493}" type="pres">
      <dgm:prSet presAssocID="{A37B9ECE-0787-4287-9E75-E9837623A684}" presName="parTx" presStyleLbl="revTx" presStyleIdx="0" presStyleCnt="2">
        <dgm:presLayoutVars>
          <dgm:chMax val="0"/>
          <dgm:chPref val="0"/>
        </dgm:presLayoutVars>
      </dgm:prSet>
      <dgm:spPr/>
    </dgm:pt>
    <dgm:pt modelId="{DC3E3E28-973F-4230-9E34-DBFED72E1733}" type="pres">
      <dgm:prSet presAssocID="{05ACCB30-1526-4DB3-97FB-ACA9E1574195}" presName="sibTrans" presStyleCnt="0"/>
      <dgm:spPr/>
    </dgm:pt>
    <dgm:pt modelId="{5ECC35E9-BE69-4A27-BC07-922481FCA39D}" type="pres">
      <dgm:prSet presAssocID="{3AC46B02-6296-4B98-8583-947B830736B3}" presName="compNode" presStyleCnt="0"/>
      <dgm:spPr/>
    </dgm:pt>
    <dgm:pt modelId="{BD480C2F-05E3-4B38-8EC2-6159DAC8DBB2}" type="pres">
      <dgm:prSet presAssocID="{3AC46B02-6296-4B98-8583-947B830736B3}" presName="bgRect" presStyleLbl="bgShp" presStyleIdx="1" presStyleCnt="2"/>
      <dgm:spPr/>
    </dgm:pt>
    <dgm:pt modelId="{01F8BCF5-CD31-423B-9499-E18AC7A9D885}" type="pres">
      <dgm:prSet presAssocID="{3AC46B02-6296-4B98-8583-947B830736B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3CFF96B8-954D-41A5-9157-A33E00578842}" type="pres">
      <dgm:prSet presAssocID="{3AC46B02-6296-4B98-8583-947B830736B3}" presName="spaceRect" presStyleCnt="0"/>
      <dgm:spPr/>
    </dgm:pt>
    <dgm:pt modelId="{CC6003A9-43C2-4C36-A708-5C03E6C87E43}" type="pres">
      <dgm:prSet presAssocID="{3AC46B02-6296-4B98-8583-947B830736B3}" presName="parTx" presStyleLbl="revTx" presStyleIdx="1" presStyleCnt="2">
        <dgm:presLayoutVars>
          <dgm:chMax val="0"/>
          <dgm:chPref val="0"/>
        </dgm:presLayoutVars>
      </dgm:prSet>
      <dgm:spPr/>
    </dgm:pt>
  </dgm:ptLst>
  <dgm:cxnLst>
    <dgm:cxn modelId="{253DA91B-EBFA-4F93-A05F-7BA88BC6C2DC}" type="presOf" srcId="{3AC46B02-6296-4B98-8583-947B830736B3}" destId="{CC6003A9-43C2-4C36-A708-5C03E6C87E43}" srcOrd="0" destOrd="0" presId="urn:microsoft.com/office/officeart/2018/2/layout/IconVerticalSolidList"/>
    <dgm:cxn modelId="{1E71C03A-F0B2-4318-9416-F81BDBB17334}" srcId="{15FDBC75-9916-47B2-A838-C1673D70AFC9}" destId="{A37B9ECE-0787-4287-9E75-E9837623A684}" srcOrd="0" destOrd="0" parTransId="{1BD489BB-6693-4DA4-88ED-4FACBD8BBBCA}" sibTransId="{05ACCB30-1526-4DB3-97FB-ACA9E1574195}"/>
    <dgm:cxn modelId="{5AB59F3C-D1B6-4176-A7CB-00B0E04C1D3F}" type="presOf" srcId="{15FDBC75-9916-47B2-A838-C1673D70AFC9}" destId="{12CE51B6-086F-4860-B202-7C5D422EEA04}" srcOrd="0" destOrd="0" presId="urn:microsoft.com/office/officeart/2018/2/layout/IconVerticalSolidList"/>
    <dgm:cxn modelId="{F69B2892-C1F6-446F-97F3-67906A9C2B2F}" type="presOf" srcId="{A37B9ECE-0787-4287-9E75-E9837623A684}" destId="{4C3FB367-2F28-48F9-93A9-8D6D8B1EB493}" srcOrd="0" destOrd="0" presId="urn:microsoft.com/office/officeart/2018/2/layout/IconVerticalSolidList"/>
    <dgm:cxn modelId="{0FD151F7-93E3-477C-8926-D81D0D47A665}" srcId="{15FDBC75-9916-47B2-A838-C1673D70AFC9}" destId="{3AC46B02-6296-4B98-8583-947B830736B3}" srcOrd="1" destOrd="0" parTransId="{2051CDF2-0967-4753-BF0D-74BED9966B71}" sibTransId="{E17FDCF5-EDD2-490C-8C7F-E08A433E1156}"/>
    <dgm:cxn modelId="{F1278A6F-1D8B-47E0-B7B4-65C7DB7E1829}" type="presParOf" srcId="{12CE51B6-086F-4860-B202-7C5D422EEA04}" destId="{326DD64F-B5E2-4B58-9024-753F6110F48F}" srcOrd="0" destOrd="0" presId="urn:microsoft.com/office/officeart/2018/2/layout/IconVerticalSolidList"/>
    <dgm:cxn modelId="{91823D20-E973-4B14-A16E-B486E4319750}" type="presParOf" srcId="{326DD64F-B5E2-4B58-9024-753F6110F48F}" destId="{6F381863-6267-43B3-A0F9-40DECD7A6541}" srcOrd="0" destOrd="0" presId="urn:microsoft.com/office/officeart/2018/2/layout/IconVerticalSolidList"/>
    <dgm:cxn modelId="{7DB6B3D6-12B3-4AEF-8867-5E3A9D0E048B}" type="presParOf" srcId="{326DD64F-B5E2-4B58-9024-753F6110F48F}" destId="{590106E0-7E33-444C-83F5-248A53669FC8}" srcOrd="1" destOrd="0" presId="urn:microsoft.com/office/officeart/2018/2/layout/IconVerticalSolidList"/>
    <dgm:cxn modelId="{2D7A3A7B-1E8F-4BA8-BF26-4213E524BCE3}" type="presParOf" srcId="{326DD64F-B5E2-4B58-9024-753F6110F48F}" destId="{6905614B-9562-458D-81E9-CEE07367BF69}" srcOrd="2" destOrd="0" presId="urn:microsoft.com/office/officeart/2018/2/layout/IconVerticalSolidList"/>
    <dgm:cxn modelId="{40E404E5-E524-4972-9D0A-CCEB9308E018}" type="presParOf" srcId="{326DD64F-B5E2-4B58-9024-753F6110F48F}" destId="{4C3FB367-2F28-48F9-93A9-8D6D8B1EB493}" srcOrd="3" destOrd="0" presId="urn:microsoft.com/office/officeart/2018/2/layout/IconVerticalSolidList"/>
    <dgm:cxn modelId="{09E814A8-CE05-4957-9031-7314D9B725EC}" type="presParOf" srcId="{12CE51B6-086F-4860-B202-7C5D422EEA04}" destId="{DC3E3E28-973F-4230-9E34-DBFED72E1733}" srcOrd="1" destOrd="0" presId="urn:microsoft.com/office/officeart/2018/2/layout/IconVerticalSolidList"/>
    <dgm:cxn modelId="{D8C83656-7697-4D78-A50A-E8D2B1F0A76D}" type="presParOf" srcId="{12CE51B6-086F-4860-B202-7C5D422EEA04}" destId="{5ECC35E9-BE69-4A27-BC07-922481FCA39D}" srcOrd="2" destOrd="0" presId="urn:microsoft.com/office/officeart/2018/2/layout/IconVerticalSolidList"/>
    <dgm:cxn modelId="{2DA36E7F-B5EC-4F94-9F2A-245F09B4D652}" type="presParOf" srcId="{5ECC35E9-BE69-4A27-BC07-922481FCA39D}" destId="{BD480C2F-05E3-4B38-8EC2-6159DAC8DBB2}" srcOrd="0" destOrd="0" presId="urn:microsoft.com/office/officeart/2018/2/layout/IconVerticalSolidList"/>
    <dgm:cxn modelId="{09407136-59DF-4501-A5E6-EC11A4C2050A}" type="presParOf" srcId="{5ECC35E9-BE69-4A27-BC07-922481FCA39D}" destId="{01F8BCF5-CD31-423B-9499-E18AC7A9D885}" srcOrd="1" destOrd="0" presId="urn:microsoft.com/office/officeart/2018/2/layout/IconVerticalSolidList"/>
    <dgm:cxn modelId="{17B25C75-3B68-498B-9560-81573597BC75}" type="presParOf" srcId="{5ECC35E9-BE69-4A27-BC07-922481FCA39D}" destId="{3CFF96B8-954D-41A5-9157-A33E00578842}" srcOrd="2" destOrd="0" presId="urn:microsoft.com/office/officeart/2018/2/layout/IconVerticalSolidList"/>
    <dgm:cxn modelId="{026C8D35-EC10-4D11-9A86-62EE504BB403}" type="presParOf" srcId="{5ECC35E9-BE69-4A27-BC07-922481FCA39D}" destId="{CC6003A9-43C2-4C36-A708-5C03E6C87E4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ACFED75-BFAB-4CA0-B7EF-2680E15A5F3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8E10EC-6826-4E72-B930-DB4A4C55CAA7}">
      <dgm:prSet/>
      <dgm:spPr/>
      <dgm:t>
        <a:bodyPr/>
        <a:lstStyle/>
        <a:p>
          <a:r>
            <a:rPr lang="en-GB"/>
            <a:t>Companies aim towards an ethical culture to achieve an advantage over their competitors and improve the business images, (Milenkovska, 2019). Aiming towards key objectives to support the organisation integrated within the business strategy,. Adequately skilled staff and maintaining a positive employment relationship, (Armstrong, 2016).</a:t>
          </a:r>
          <a:endParaRPr lang="en-US"/>
        </a:p>
      </dgm:t>
    </dgm:pt>
    <dgm:pt modelId="{9262ED57-F7D8-4354-895A-32E0FCB93DC2}" type="parTrans" cxnId="{67783213-25F6-4607-BC6C-B42FAB09B3B5}">
      <dgm:prSet/>
      <dgm:spPr/>
      <dgm:t>
        <a:bodyPr/>
        <a:lstStyle/>
        <a:p>
          <a:endParaRPr lang="en-US"/>
        </a:p>
      </dgm:t>
    </dgm:pt>
    <dgm:pt modelId="{6F8C7307-1850-4D14-AC49-807336E75C9E}" type="sibTrans" cxnId="{67783213-25F6-4607-BC6C-B42FAB09B3B5}">
      <dgm:prSet/>
      <dgm:spPr/>
      <dgm:t>
        <a:bodyPr/>
        <a:lstStyle/>
        <a:p>
          <a:endParaRPr lang="en-US"/>
        </a:p>
      </dgm:t>
    </dgm:pt>
    <dgm:pt modelId="{36CFBD49-2782-4425-9611-00303C9593F1}">
      <dgm:prSet/>
      <dgm:spPr/>
      <dgm:t>
        <a:bodyPr/>
        <a:lstStyle/>
        <a:p>
          <a:r>
            <a:rPr lang="en-GB"/>
            <a:t>Cardiff airport consists of a tiered frame work which co-insides with Mintzberg’s (1973), management role theory. There is little to be found on the recruitment selection process, this is individually based on the job role advertised via Cardiff Airports web site, (Cardiff Airport, 2020).</a:t>
          </a:r>
          <a:endParaRPr lang="en-US"/>
        </a:p>
      </dgm:t>
    </dgm:pt>
    <dgm:pt modelId="{86A32D62-DD2D-4B7F-BFA2-DB8C70B130E4}" type="parTrans" cxnId="{DEE8B776-7A85-4894-A89C-A6401E93437A}">
      <dgm:prSet/>
      <dgm:spPr/>
      <dgm:t>
        <a:bodyPr/>
        <a:lstStyle/>
        <a:p>
          <a:endParaRPr lang="en-US"/>
        </a:p>
      </dgm:t>
    </dgm:pt>
    <dgm:pt modelId="{F3E48563-E1F1-405A-807E-A15C0F684F2A}" type="sibTrans" cxnId="{DEE8B776-7A85-4894-A89C-A6401E93437A}">
      <dgm:prSet/>
      <dgm:spPr/>
      <dgm:t>
        <a:bodyPr/>
        <a:lstStyle/>
        <a:p>
          <a:endParaRPr lang="en-US"/>
        </a:p>
      </dgm:t>
    </dgm:pt>
    <dgm:pt modelId="{1FB7ABC2-D56D-4CD3-87A4-1CC4F3AFC0D8}" type="pres">
      <dgm:prSet presAssocID="{BACFED75-BFAB-4CA0-B7EF-2680E15A5F36}" presName="root" presStyleCnt="0">
        <dgm:presLayoutVars>
          <dgm:dir/>
          <dgm:resizeHandles val="exact"/>
        </dgm:presLayoutVars>
      </dgm:prSet>
      <dgm:spPr/>
    </dgm:pt>
    <dgm:pt modelId="{EF7A55CF-80AF-44BA-A264-4952831F9DD5}" type="pres">
      <dgm:prSet presAssocID="{A98E10EC-6826-4E72-B930-DB4A4C55CAA7}" presName="compNode" presStyleCnt="0"/>
      <dgm:spPr/>
    </dgm:pt>
    <dgm:pt modelId="{B4AAE347-1287-4FA1-A9ED-344D435540C7}" type="pres">
      <dgm:prSet presAssocID="{A98E10EC-6826-4E72-B930-DB4A4C55CAA7}" presName="bgRect" presStyleLbl="bgShp" presStyleIdx="0" presStyleCnt="2"/>
      <dgm:spPr/>
    </dgm:pt>
    <dgm:pt modelId="{F6DE952E-4C8A-4F18-BF76-E6EE6AD093A2}" type="pres">
      <dgm:prSet presAssocID="{A98E10EC-6826-4E72-B930-DB4A4C55CAA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4D30535A-2925-43DB-AF9E-087E4F915ABB}" type="pres">
      <dgm:prSet presAssocID="{A98E10EC-6826-4E72-B930-DB4A4C55CAA7}" presName="spaceRect" presStyleCnt="0"/>
      <dgm:spPr/>
    </dgm:pt>
    <dgm:pt modelId="{4B93976D-E6C4-4288-AAA0-CAB1F7D5575A}" type="pres">
      <dgm:prSet presAssocID="{A98E10EC-6826-4E72-B930-DB4A4C55CAA7}" presName="parTx" presStyleLbl="revTx" presStyleIdx="0" presStyleCnt="2">
        <dgm:presLayoutVars>
          <dgm:chMax val="0"/>
          <dgm:chPref val="0"/>
        </dgm:presLayoutVars>
      </dgm:prSet>
      <dgm:spPr/>
    </dgm:pt>
    <dgm:pt modelId="{4118E002-876A-4710-8D9F-89ED40DAF559}" type="pres">
      <dgm:prSet presAssocID="{6F8C7307-1850-4D14-AC49-807336E75C9E}" presName="sibTrans" presStyleCnt="0"/>
      <dgm:spPr/>
    </dgm:pt>
    <dgm:pt modelId="{A720F988-5692-4F8C-979A-A91E724BB177}" type="pres">
      <dgm:prSet presAssocID="{36CFBD49-2782-4425-9611-00303C9593F1}" presName="compNode" presStyleCnt="0"/>
      <dgm:spPr/>
    </dgm:pt>
    <dgm:pt modelId="{D8A2B2AA-8253-4D9A-8A5A-4AE2937100BA}" type="pres">
      <dgm:prSet presAssocID="{36CFBD49-2782-4425-9611-00303C9593F1}" presName="bgRect" presStyleLbl="bgShp" presStyleIdx="1" presStyleCnt="2"/>
      <dgm:spPr/>
    </dgm:pt>
    <dgm:pt modelId="{9BE97F23-9F7C-4E4E-BD75-F4BF662B5AF1}" type="pres">
      <dgm:prSet presAssocID="{36CFBD49-2782-4425-9611-00303C9593F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7F12A139-D152-4D22-9473-685DEA928756}" type="pres">
      <dgm:prSet presAssocID="{36CFBD49-2782-4425-9611-00303C9593F1}" presName="spaceRect" presStyleCnt="0"/>
      <dgm:spPr/>
    </dgm:pt>
    <dgm:pt modelId="{5FBAFEFB-7658-482B-9DAC-BA4362B84662}" type="pres">
      <dgm:prSet presAssocID="{36CFBD49-2782-4425-9611-00303C9593F1}" presName="parTx" presStyleLbl="revTx" presStyleIdx="1" presStyleCnt="2">
        <dgm:presLayoutVars>
          <dgm:chMax val="0"/>
          <dgm:chPref val="0"/>
        </dgm:presLayoutVars>
      </dgm:prSet>
      <dgm:spPr/>
    </dgm:pt>
  </dgm:ptLst>
  <dgm:cxnLst>
    <dgm:cxn modelId="{67783213-25F6-4607-BC6C-B42FAB09B3B5}" srcId="{BACFED75-BFAB-4CA0-B7EF-2680E15A5F36}" destId="{A98E10EC-6826-4E72-B930-DB4A4C55CAA7}" srcOrd="0" destOrd="0" parTransId="{9262ED57-F7D8-4354-895A-32E0FCB93DC2}" sibTransId="{6F8C7307-1850-4D14-AC49-807336E75C9E}"/>
    <dgm:cxn modelId="{DEE8B776-7A85-4894-A89C-A6401E93437A}" srcId="{BACFED75-BFAB-4CA0-B7EF-2680E15A5F36}" destId="{36CFBD49-2782-4425-9611-00303C9593F1}" srcOrd="1" destOrd="0" parTransId="{86A32D62-DD2D-4B7F-BFA2-DB8C70B130E4}" sibTransId="{F3E48563-E1F1-405A-807E-A15C0F684F2A}"/>
    <dgm:cxn modelId="{6D3E4DDB-1433-4026-9872-418BDD7C422C}" type="presOf" srcId="{36CFBD49-2782-4425-9611-00303C9593F1}" destId="{5FBAFEFB-7658-482B-9DAC-BA4362B84662}" srcOrd="0" destOrd="0" presId="urn:microsoft.com/office/officeart/2018/2/layout/IconVerticalSolidList"/>
    <dgm:cxn modelId="{D8BB70FA-0B76-4ABF-98B2-0403CD842B5E}" type="presOf" srcId="{A98E10EC-6826-4E72-B930-DB4A4C55CAA7}" destId="{4B93976D-E6C4-4288-AAA0-CAB1F7D5575A}" srcOrd="0" destOrd="0" presId="urn:microsoft.com/office/officeart/2018/2/layout/IconVerticalSolidList"/>
    <dgm:cxn modelId="{EBBA54FA-988F-44CB-890A-2828457F7CB4}" type="presOf" srcId="{BACFED75-BFAB-4CA0-B7EF-2680E15A5F36}" destId="{1FB7ABC2-D56D-4CD3-87A4-1CC4F3AFC0D8}" srcOrd="0" destOrd="0" presId="urn:microsoft.com/office/officeart/2018/2/layout/IconVerticalSolidList"/>
    <dgm:cxn modelId="{098622F6-89A5-4951-B828-1DFE5C7DCE78}" type="presParOf" srcId="{1FB7ABC2-D56D-4CD3-87A4-1CC4F3AFC0D8}" destId="{EF7A55CF-80AF-44BA-A264-4952831F9DD5}" srcOrd="0" destOrd="0" presId="urn:microsoft.com/office/officeart/2018/2/layout/IconVerticalSolidList"/>
    <dgm:cxn modelId="{42CC71F4-4D00-4E13-8DE8-B279AABC7C6E}" type="presParOf" srcId="{EF7A55CF-80AF-44BA-A264-4952831F9DD5}" destId="{B4AAE347-1287-4FA1-A9ED-344D435540C7}" srcOrd="0" destOrd="0" presId="urn:microsoft.com/office/officeart/2018/2/layout/IconVerticalSolidList"/>
    <dgm:cxn modelId="{6CEB19E4-F01F-4112-B8B2-38EC454170F4}" type="presParOf" srcId="{EF7A55CF-80AF-44BA-A264-4952831F9DD5}" destId="{F6DE952E-4C8A-4F18-BF76-E6EE6AD093A2}" srcOrd="1" destOrd="0" presId="urn:microsoft.com/office/officeart/2018/2/layout/IconVerticalSolidList"/>
    <dgm:cxn modelId="{164478F1-6D7E-45CF-9467-02CC612B0199}" type="presParOf" srcId="{EF7A55CF-80AF-44BA-A264-4952831F9DD5}" destId="{4D30535A-2925-43DB-AF9E-087E4F915ABB}" srcOrd="2" destOrd="0" presId="urn:microsoft.com/office/officeart/2018/2/layout/IconVerticalSolidList"/>
    <dgm:cxn modelId="{712D517C-94EE-45CB-A255-532363F6E251}" type="presParOf" srcId="{EF7A55CF-80AF-44BA-A264-4952831F9DD5}" destId="{4B93976D-E6C4-4288-AAA0-CAB1F7D5575A}" srcOrd="3" destOrd="0" presId="urn:microsoft.com/office/officeart/2018/2/layout/IconVerticalSolidList"/>
    <dgm:cxn modelId="{52934EC4-7B4C-48FB-9A42-55CAF76BD2C6}" type="presParOf" srcId="{1FB7ABC2-D56D-4CD3-87A4-1CC4F3AFC0D8}" destId="{4118E002-876A-4710-8D9F-89ED40DAF559}" srcOrd="1" destOrd="0" presId="urn:microsoft.com/office/officeart/2018/2/layout/IconVerticalSolidList"/>
    <dgm:cxn modelId="{DE83EEA0-8057-4407-AE76-B23AFDEC9FC3}" type="presParOf" srcId="{1FB7ABC2-D56D-4CD3-87A4-1CC4F3AFC0D8}" destId="{A720F988-5692-4F8C-979A-A91E724BB177}" srcOrd="2" destOrd="0" presId="urn:microsoft.com/office/officeart/2018/2/layout/IconVerticalSolidList"/>
    <dgm:cxn modelId="{2E314BB5-D73D-4821-AB28-8341068DDA75}" type="presParOf" srcId="{A720F988-5692-4F8C-979A-A91E724BB177}" destId="{D8A2B2AA-8253-4D9A-8A5A-4AE2937100BA}" srcOrd="0" destOrd="0" presId="urn:microsoft.com/office/officeart/2018/2/layout/IconVerticalSolidList"/>
    <dgm:cxn modelId="{326D1B9E-5471-4EB6-AC42-82CDECC61140}" type="presParOf" srcId="{A720F988-5692-4F8C-979A-A91E724BB177}" destId="{9BE97F23-9F7C-4E4E-BD75-F4BF662B5AF1}" srcOrd="1" destOrd="0" presId="urn:microsoft.com/office/officeart/2018/2/layout/IconVerticalSolidList"/>
    <dgm:cxn modelId="{ACC29FDB-0785-420B-95B9-57909CF6A1E3}" type="presParOf" srcId="{A720F988-5692-4F8C-979A-A91E724BB177}" destId="{7F12A139-D152-4D22-9473-685DEA928756}" srcOrd="2" destOrd="0" presId="urn:microsoft.com/office/officeart/2018/2/layout/IconVerticalSolidList"/>
    <dgm:cxn modelId="{52F876A8-FA56-4BF6-B010-95EB1095ED7A}" type="presParOf" srcId="{A720F988-5692-4F8C-979A-A91E724BB177}" destId="{5FBAFEFB-7658-482B-9DAC-BA4362B8466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2459999-AFE9-426A-8E95-97C088E1294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428EE61-2F8F-4714-B6F3-4D1559034060}">
      <dgm:prSet/>
      <dgm:spPr/>
      <dgm:t>
        <a:bodyPr/>
        <a:lstStyle/>
        <a:p>
          <a:r>
            <a:rPr lang="en-GB"/>
            <a:t>The importance of devolution of air passenger duty would be advantageous, noted in a Government Wales, (2017), report this is estimated to increase revenue by 50%, combined with additional root development to the airport.</a:t>
          </a:r>
          <a:endParaRPr lang="en-US"/>
        </a:p>
      </dgm:t>
    </dgm:pt>
    <dgm:pt modelId="{8A6FCE80-6FFE-4DBE-9891-A4CCB808B9F1}" type="parTrans" cxnId="{C38E7CC6-AE80-4A87-B747-50537CF4A3AE}">
      <dgm:prSet/>
      <dgm:spPr/>
      <dgm:t>
        <a:bodyPr/>
        <a:lstStyle/>
        <a:p>
          <a:endParaRPr lang="en-US"/>
        </a:p>
      </dgm:t>
    </dgm:pt>
    <dgm:pt modelId="{AB896C0D-BA3A-4641-8F75-06E14BE96CA8}" type="sibTrans" cxnId="{C38E7CC6-AE80-4A87-B747-50537CF4A3AE}">
      <dgm:prSet/>
      <dgm:spPr/>
      <dgm:t>
        <a:bodyPr/>
        <a:lstStyle/>
        <a:p>
          <a:endParaRPr lang="en-US"/>
        </a:p>
      </dgm:t>
    </dgm:pt>
    <dgm:pt modelId="{1EDDC355-01E1-42E3-81C3-878892AC8CA4}">
      <dgm:prSet/>
      <dgm:spPr/>
      <dgm:t>
        <a:bodyPr/>
        <a:lstStyle/>
        <a:p>
          <a:r>
            <a:rPr lang="en-GB"/>
            <a:t>A proposal for the enhancement of public transport to connect with Cardiff City Centre this would be advantageous for logistics to and from the airport, (Cardiff Airport 2020). Neighbouring competitors have clear and consistent signage for the logistics of passengers, this highlights the severe lack of clear signage to Cardiff Airport, (AOA, 2015).</a:t>
          </a:r>
          <a:endParaRPr lang="en-US"/>
        </a:p>
      </dgm:t>
    </dgm:pt>
    <dgm:pt modelId="{1CD20B0C-E9CF-4B54-A4B9-2D80C3EAF384}" type="parTrans" cxnId="{41A0F601-CC17-4977-828E-CA6F0A943A4C}">
      <dgm:prSet/>
      <dgm:spPr/>
      <dgm:t>
        <a:bodyPr/>
        <a:lstStyle/>
        <a:p>
          <a:endParaRPr lang="en-US"/>
        </a:p>
      </dgm:t>
    </dgm:pt>
    <dgm:pt modelId="{8FA50886-D205-4343-A4FB-5B0B3D44ECA9}" type="sibTrans" cxnId="{41A0F601-CC17-4977-828E-CA6F0A943A4C}">
      <dgm:prSet/>
      <dgm:spPr/>
      <dgm:t>
        <a:bodyPr/>
        <a:lstStyle/>
        <a:p>
          <a:endParaRPr lang="en-US"/>
        </a:p>
      </dgm:t>
    </dgm:pt>
    <dgm:pt modelId="{DFEA2979-C88A-4025-B740-BE3106E13562}">
      <dgm:prSet/>
      <dgm:spPr/>
      <dgm:t>
        <a:bodyPr/>
        <a:lstStyle/>
        <a:p>
          <a:r>
            <a:rPr lang="en-GB"/>
            <a:t>A clear and precise demographic should be established for the target market of Cardiff Airport, clear customer communication is essential to improve effectiveness, gaining understanding on affordability and logistics, (Clifton, 2011).</a:t>
          </a:r>
          <a:endParaRPr lang="en-US"/>
        </a:p>
      </dgm:t>
    </dgm:pt>
    <dgm:pt modelId="{1F24E518-E2BD-4494-A4DF-337FE3D5FAB6}" type="parTrans" cxnId="{223EC06C-6DCF-4BAC-AA9C-4433D590BB46}">
      <dgm:prSet/>
      <dgm:spPr/>
      <dgm:t>
        <a:bodyPr/>
        <a:lstStyle/>
        <a:p>
          <a:endParaRPr lang="en-US"/>
        </a:p>
      </dgm:t>
    </dgm:pt>
    <dgm:pt modelId="{9D5F7266-FA52-4F28-8B5E-9FC122F4A205}" type="sibTrans" cxnId="{223EC06C-6DCF-4BAC-AA9C-4433D590BB46}">
      <dgm:prSet/>
      <dgm:spPr/>
      <dgm:t>
        <a:bodyPr/>
        <a:lstStyle/>
        <a:p>
          <a:endParaRPr lang="en-US"/>
        </a:p>
      </dgm:t>
    </dgm:pt>
    <dgm:pt modelId="{F68DA044-9BFB-4A49-A497-3893F5235182}" type="pres">
      <dgm:prSet presAssocID="{B2459999-AFE9-426A-8E95-97C088E12940}" presName="outerComposite" presStyleCnt="0">
        <dgm:presLayoutVars>
          <dgm:chMax val="5"/>
          <dgm:dir/>
          <dgm:resizeHandles val="exact"/>
        </dgm:presLayoutVars>
      </dgm:prSet>
      <dgm:spPr/>
    </dgm:pt>
    <dgm:pt modelId="{C0317214-EBFE-4137-9AC9-6310167FA6F4}" type="pres">
      <dgm:prSet presAssocID="{B2459999-AFE9-426A-8E95-97C088E12940}" presName="dummyMaxCanvas" presStyleCnt="0">
        <dgm:presLayoutVars/>
      </dgm:prSet>
      <dgm:spPr/>
    </dgm:pt>
    <dgm:pt modelId="{6E7CBF9E-031B-4F30-BBC5-0C89546956B8}" type="pres">
      <dgm:prSet presAssocID="{B2459999-AFE9-426A-8E95-97C088E12940}" presName="ThreeNodes_1" presStyleLbl="node1" presStyleIdx="0" presStyleCnt="3">
        <dgm:presLayoutVars>
          <dgm:bulletEnabled val="1"/>
        </dgm:presLayoutVars>
      </dgm:prSet>
      <dgm:spPr/>
    </dgm:pt>
    <dgm:pt modelId="{D3757B06-66B0-4469-8885-CBE462988303}" type="pres">
      <dgm:prSet presAssocID="{B2459999-AFE9-426A-8E95-97C088E12940}" presName="ThreeNodes_2" presStyleLbl="node1" presStyleIdx="1" presStyleCnt="3">
        <dgm:presLayoutVars>
          <dgm:bulletEnabled val="1"/>
        </dgm:presLayoutVars>
      </dgm:prSet>
      <dgm:spPr/>
    </dgm:pt>
    <dgm:pt modelId="{FCBEB978-1BF0-4FE2-8FAF-36135B78D6AC}" type="pres">
      <dgm:prSet presAssocID="{B2459999-AFE9-426A-8E95-97C088E12940}" presName="ThreeNodes_3" presStyleLbl="node1" presStyleIdx="2" presStyleCnt="3">
        <dgm:presLayoutVars>
          <dgm:bulletEnabled val="1"/>
        </dgm:presLayoutVars>
      </dgm:prSet>
      <dgm:spPr/>
    </dgm:pt>
    <dgm:pt modelId="{C559A2CF-C4E9-4BAB-9DF8-FAD250E554D8}" type="pres">
      <dgm:prSet presAssocID="{B2459999-AFE9-426A-8E95-97C088E12940}" presName="ThreeConn_1-2" presStyleLbl="fgAccFollowNode1" presStyleIdx="0" presStyleCnt="2">
        <dgm:presLayoutVars>
          <dgm:bulletEnabled val="1"/>
        </dgm:presLayoutVars>
      </dgm:prSet>
      <dgm:spPr/>
    </dgm:pt>
    <dgm:pt modelId="{D268FB5F-B6E3-4432-A16C-B6236EDC08DE}" type="pres">
      <dgm:prSet presAssocID="{B2459999-AFE9-426A-8E95-97C088E12940}" presName="ThreeConn_2-3" presStyleLbl="fgAccFollowNode1" presStyleIdx="1" presStyleCnt="2">
        <dgm:presLayoutVars>
          <dgm:bulletEnabled val="1"/>
        </dgm:presLayoutVars>
      </dgm:prSet>
      <dgm:spPr/>
    </dgm:pt>
    <dgm:pt modelId="{83D14985-8AEE-4077-9678-436304DA2F22}" type="pres">
      <dgm:prSet presAssocID="{B2459999-AFE9-426A-8E95-97C088E12940}" presName="ThreeNodes_1_text" presStyleLbl="node1" presStyleIdx="2" presStyleCnt="3">
        <dgm:presLayoutVars>
          <dgm:bulletEnabled val="1"/>
        </dgm:presLayoutVars>
      </dgm:prSet>
      <dgm:spPr/>
    </dgm:pt>
    <dgm:pt modelId="{6D91BE9A-8259-4567-ABBE-CFEF7FC1D8DD}" type="pres">
      <dgm:prSet presAssocID="{B2459999-AFE9-426A-8E95-97C088E12940}" presName="ThreeNodes_2_text" presStyleLbl="node1" presStyleIdx="2" presStyleCnt="3">
        <dgm:presLayoutVars>
          <dgm:bulletEnabled val="1"/>
        </dgm:presLayoutVars>
      </dgm:prSet>
      <dgm:spPr/>
    </dgm:pt>
    <dgm:pt modelId="{F24A2E11-B219-4326-9685-48C235C45D29}" type="pres">
      <dgm:prSet presAssocID="{B2459999-AFE9-426A-8E95-97C088E12940}" presName="ThreeNodes_3_text" presStyleLbl="node1" presStyleIdx="2" presStyleCnt="3">
        <dgm:presLayoutVars>
          <dgm:bulletEnabled val="1"/>
        </dgm:presLayoutVars>
      </dgm:prSet>
      <dgm:spPr/>
    </dgm:pt>
  </dgm:ptLst>
  <dgm:cxnLst>
    <dgm:cxn modelId="{41A0F601-CC17-4977-828E-CA6F0A943A4C}" srcId="{B2459999-AFE9-426A-8E95-97C088E12940}" destId="{1EDDC355-01E1-42E3-81C3-878892AC8CA4}" srcOrd="1" destOrd="0" parTransId="{1CD20B0C-E9CF-4B54-A4B9-2D80C3EAF384}" sibTransId="{8FA50886-D205-4343-A4FB-5B0B3D44ECA9}"/>
    <dgm:cxn modelId="{327B9837-403B-40F5-AB37-B07A051D4FBB}" type="presOf" srcId="{AB896C0D-BA3A-4641-8F75-06E14BE96CA8}" destId="{C559A2CF-C4E9-4BAB-9DF8-FAD250E554D8}" srcOrd="0" destOrd="0" presId="urn:microsoft.com/office/officeart/2005/8/layout/vProcess5"/>
    <dgm:cxn modelId="{5855766C-A52F-4C8A-9409-7275CB3BFFCE}" type="presOf" srcId="{DFEA2979-C88A-4025-B740-BE3106E13562}" destId="{FCBEB978-1BF0-4FE2-8FAF-36135B78D6AC}" srcOrd="0" destOrd="0" presId="urn:microsoft.com/office/officeart/2005/8/layout/vProcess5"/>
    <dgm:cxn modelId="{223EC06C-6DCF-4BAC-AA9C-4433D590BB46}" srcId="{B2459999-AFE9-426A-8E95-97C088E12940}" destId="{DFEA2979-C88A-4025-B740-BE3106E13562}" srcOrd="2" destOrd="0" parTransId="{1F24E518-E2BD-4494-A4DF-337FE3D5FAB6}" sibTransId="{9D5F7266-FA52-4F28-8B5E-9FC122F4A205}"/>
    <dgm:cxn modelId="{D3BEBF57-9BA5-4863-AE7B-492CE9FD2EE3}" type="presOf" srcId="{8FA50886-D205-4343-A4FB-5B0B3D44ECA9}" destId="{D268FB5F-B6E3-4432-A16C-B6236EDC08DE}" srcOrd="0" destOrd="0" presId="urn:microsoft.com/office/officeart/2005/8/layout/vProcess5"/>
    <dgm:cxn modelId="{39A0EF91-80A1-47F8-BCAA-4C815E509AAB}" type="presOf" srcId="{5428EE61-2F8F-4714-B6F3-4D1559034060}" destId="{83D14985-8AEE-4077-9678-436304DA2F22}" srcOrd="1" destOrd="0" presId="urn:microsoft.com/office/officeart/2005/8/layout/vProcess5"/>
    <dgm:cxn modelId="{A61ECC92-A230-4B5A-8675-20F414CFC535}" type="presOf" srcId="{DFEA2979-C88A-4025-B740-BE3106E13562}" destId="{F24A2E11-B219-4326-9685-48C235C45D29}" srcOrd="1" destOrd="0" presId="urn:microsoft.com/office/officeart/2005/8/layout/vProcess5"/>
    <dgm:cxn modelId="{EE4E219B-F588-4E0A-B2ED-CC7159FE5E3D}" type="presOf" srcId="{5428EE61-2F8F-4714-B6F3-4D1559034060}" destId="{6E7CBF9E-031B-4F30-BBC5-0C89546956B8}" srcOrd="0" destOrd="0" presId="urn:microsoft.com/office/officeart/2005/8/layout/vProcess5"/>
    <dgm:cxn modelId="{89C0C4BD-13F0-4539-BD50-88BC4563AB5A}" type="presOf" srcId="{1EDDC355-01E1-42E3-81C3-878892AC8CA4}" destId="{D3757B06-66B0-4469-8885-CBE462988303}" srcOrd="0" destOrd="0" presId="urn:microsoft.com/office/officeart/2005/8/layout/vProcess5"/>
    <dgm:cxn modelId="{C38E7CC6-AE80-4A87-B747-50537CF4A3AE}" srcId="{B2459999-AFE9-426A-8E95-97C088E12940}" destId="{5428EE61-2F8F-4714-B6F3-4D1559034060}" srcOrd="0" destOrd="0" parTransId="{8A6FCE80-6FFE-4DBE-9891-A4CCB808B9F1}" sibTransId="{AB896C0D-BA3A-4641-8F75-06E14BE96CA8}"/>
    <dgm:cxn modelId="{68EFD7E0-5317-4769-B51F-18CD5DE52DAB}" type="presOf" srcId="{B2459999-AFE9-426A-8E95-97C088E12940}" destId="{F68DA044-9BFB-4A49-A497-3893F5235182}" srcOrd="0" destOrd="0" presId="urn:microsoft.com/office/officeart/2005/8/layout/vProcess5"/>
    <dgm:cxn modelId="{135087E7-5614-4FB2-9F23-9B72F5AB66F0}" type="presOf" srcId="{1EDDC355-01E1-42E3-81C3-878892AC8CA4}" destId="{6D91BE9A-8259-4567-ABBE-CFEF7FC1D8DD}" srcOrd="1" destOrd="0" presId="urn:microsoft.com/office/officeart/2005/8/layout/vProcess5"/>
    <dgm:cxn modelId="{12E30E3F-3395-4F71-8A41-11C6626A9B82}" type="presParOf" srcId="{F68DA044-9BFB-4A49-A497-3893F5235182}" destId="{C0317214-EBFE-4137-9AC9-6310167FA6F4}" srcOrd="0" destOrd="0" presId="urn:microsoft.com/office/officeart/2005/8/layout/vProcess5"/>
    <dgm:cxn modelId="{44E32FE6-01F3-4666-86F6-02D893614A7E}" type="presParOf" srcId="{F68DA044-9BFB-4A49-A497-3893F5235182}" destId="{6E7CBF9E-031B-4F30-BBC5-0C89546956B8}" srcOrd="1" destOrd="0" presId="urn:microsoft.com/office/officeart/2005/8/layout/vProcess5"/>
    <dgm:cxn modelId="{B31CABEE-51FE-4FF7-B6AF-5C826053B2F7}" type="presParOf" srcId="{F68DA044-9BFB-4A49-A497-3893F5235182}" destId="{D3757B06-66B0-4469-8885-CBE462988303}" srcOrd="2" destOrd="0" presId="urn:microsoft.com/office/officeart/2005/8/layout/vProcess5"/>
    <dgm:cxn modelId="{B75342F1-9860-4193-B2FA-13DAA14171BF}" type="presParOf" srcId="{F68DA044-9BFB-4A49-A497-3893F5235182}" destId="{FCBEB978-1BF0-4FE2-8FAF-36135B78D6AC}" srcOrd="3" destOrd="0" presId="urn:microsoft.com/office/officeart/2005/8/layout/vProcess5"/>
    <dgm:cxn modelId="{27742298-7F84-4DB0-B435-02A0B5CBC93E}" type="presParOf" srcId="{F68DA044-9BFB-4A49-A497-3893F5235182}" destId="{C559A2CF-C4E9-4BAB-9DF8-FAD250E554D8}" srcOrd="4" destOrd="0" presId="urn:microsoft.com/office/officeart/2005/8/layout/vProcess5"/>
    <dgm:cxn modelId="{AD70EA13-4484-46AA-A339-FB9395D278D2}" type="presParOf" srcId="{F68DA044-9BFB-4A49-A497-3893F5235182}" destId="{D268FB5F-B6E3-4432-A16C-B6236EDC08DE}" srcOrd="5" destOrd="0" presId="urn:microsoft.com/office/officeart/2005/8/layout/vProcess5"/>
    <dgm:cxn modelId="{AED76E04-4DBF-4924-A96C-9FBCB265364A}" type="presParOf" srcId="{F68DA044-9BFB-4A49-A497-3893F5235182}" destId="{83D14985-8AEE-4077-9678-436304DA2F22}" srcOrd="6" destOrd="0" presId="urn:microsoft.com/office/officeart/2005/8/layout/vProcess5"/>
    <dgm:cxn modelId="{4F56D830-77D8-4010-B9F8-05E650ED2DC4}" type="presParOf" srcId="{F68DA044-9BFB-4A49-A497-3893F5235182}" destId="{6D91BE9A-8259-4567-ABBE-CFEF7FC1D8DD}" srcOrd="7" destOrd="0" presId="urn:microsoft.com/office/officeart/2005/8/layout/vProcess5"/>
    <dgm:cxn modelId="{197AF4B4-6331-4B2E-9DA3-A7D9D6E2E47E}" type="presParOf" srcId="{F68DA044-9BFB-4A49-A497-3893F5235182}" destId="{F24A2E11-B219-4326-9685-48C235C45D29}"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E3B89-E7DC-4639-B68E-F5005D65B104}">
      <dsp:nvSpPr>
        <dsp:cNvPr id="0" name=""/>
        <dsp:cNvSpPr/>
      </dsp:nvSpPr>
      <dsp:spPr>
        <a:xfrm>
          <a:off x="938775" y="606858"/>
          <a:ext cx="926133" cy="926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B0B721-4CC8-4ECA-8FF9-2BB72CECCFB8}">
      <dsp:nvSpPr>
        <dsp:cNvPr id="0" name=""/>
        <dsp:cNvSpPr/>
      </dsp:nvSpPr>
      <dsp:spPr>
        <a:xfrm>
          <a:off x="372805" y="1919221"/>
          <a:ext cx="2058075"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Cardiff Airport was recognised as an Airport in 1952.</a:t>
          </a:r>
        </a:p>
        <a:p>
          <a:pPr marL="0" lvl="0" indent="0" algn="ctr" defTabSz="488950">
            <a:lnSpc>
              <a:spcPct val="90000"/>
            </a:lnSpc>
            <a:spcBef>
              <a:spcPct val="0"/>
            </a:spcBef>
            <a:spcAft>
              <a:spcPct val="35000"/>
            </a:spcAft>
            <a:buNone/>
          </a:pPr>
          <a:r>
            <a:rPr lang="en-US" sz="1100" kern="1200" dirty="0"/>
            <a:t>(Cardiff Airport, 2020)</a:t>
          </a:r>
        </a:p>
      </dsp:txBody>
      <dsp:txXfrm>
        <a:off x="372805" y="1919221"/>
        <a:ext cx="2058075" cy="1260000"/>
      </dsp:txXfrm>
    </dsp:sp>
    <dsp:sp modelId="{B37AE98F-EA96-473E-A21C-45B736F3205D}">
      <dsp:nvSpPr>
        <dsp:cNvPr id="0" name=""/>
        <dsp:cNvSpPr/>
      </dsp:nvSpPr>
      <dsp:spPr>
        <a:xfrm>
          <a:off x="3357014" y="606858"/>
          <a:ext cx="926133" cy="9261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E34C5E-6C5A-4A34-9F78-DCA89ABC28F7}">
      <dsp:nvSpPr>
        <dsp:cNvPr id="0" name=""/>
        <dsp:cNvSpPr/>
      </dsp:nvSpPr>
      <dsp:spPr>
        <a:xfrm>
          <a:off x="2791043" y="1919221"/>
          <a:ext cx="2058075"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Cardiff Airport has grown exponentially and now has over 900 connecting flights.</a:t>
          </a:r>
        </a:p>
        <a:p>
          <a:pPr marL="0" lvl="0" indent="0" algn="ctr" defTabSz="488950">
            <a:lnSpc>
              <a:spcPct val="90000"/>
            </a:lnSpc>
            <a:spcBef>
              <a:spcPct val="0"/>
            </a:spcBef>
            <a:spcAft>
              <a:spcPct val="35000"/>
            </a:spcAft>
            <a:buNone/>
          </a:pPr>
          <a:r>
            <a:rPr lang="en-US" sz="1100" kern="1200" dirty="0"/>
            <a:t>(Cardiff Airport, 2020)</a:t>
          </a:r>
        </a:p>
      </dsp:txBody>
      <dsp:txXfrm>
        <a:off x="2791043" y="1919221"/>
        <a:ext cx="2058075" cy="1260000"/>
      </dsp:txXfrm>
    </dsp:sp>
    <dsp:sp modelId="{76184DAB-3BF5-4C6E-88F1-1143B2CD0F5B}">
      <dsp:nvSpPr>
        <dsp:cNvPr id="0" name=""/>
        <dsp:cNvSpPr/>
      </dsp:nvSpPr>
      <dsp:spPr>
        <a:xfrm>
          <a:off x="5775252" y="606858"/>
          <a:ext cx="926133" cy="9261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9A10A7-12BA-4CFD-AFE5-C9DAD821A7AA}">
      <dsp:nvSpPr>
        <dsp:cNvPr id="0" name=""/>
        <dsp:cNvSpPr/>
      </dsp:nvSpPr>
      <dsp:spPr>
        <a:xfrm>
          <a:off x="5209281" y="1919221"/>
          <a:ext cx="2058075"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Welsh Government Acquired ownership in March 2016.</a:t>
          </a:r>
        </a:p>
        <a:p>
          <a:pPr marL="0" lvl="0" indent="0" algn="ctr" defTabSz="488950">
            <a:lnSpc>
              <a:spcPct val="90000"/>
            </a:lnSpc>
            <a:spcBef>
              <a:spcPct val="0"/>
            </a:spcBef>
            <a:spcAft>
              <a:spcPct val="35000"/>
            </a:spcAft>
            <a:buNone/>
          </a:pPr>
          <a:r>
            <a:rPr lang="en-US" sz="1100" kern="1200" dirty="0"/>
            <a:t>(Assembly Wales, 2016)</a:t>
          </a:r>
        </a:p>
      </dsp:txBody>
      <dsp:txXfrm>
        <a:off x="5209281" y="1919221"/>
        <a:ext cx="2058075" cy="1260000"/>
      </dsp:txXfrm>
    </dsp:sp>
    <dsp:sp modelId="{9D70B5E3-E35A-4CE3-92C2-189B5D831D02}">
      <dsp:nvSpPr>
        <dsp:cNvPr id="0" name=""/>
        <dsp:cNvSpPr/>
      </dsp:nvSpPr>
      <dsp:spPr>
        <a:xfrm>
          <a:off x="8193490" y="606858"/>
          <a:ext cx="926133" cy="926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0A4703-45A1-4505-B995-D7FA34A518B7}">
      <dsp:nvSpPr>
        <dsp:cNvPr id="0" name=""/>
        <dsp:cNvSpPr/>
      </dsp:nvSpPr>
      <dsp:spPr>
        <a:xfrm>
          <a:off x="7627519" y="1919221"/>
          <a:ext cx="2058075"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To encourage further growth the Welsh Government and non-Executive Directors purchased Cardiff Airport in 2020 and continues to Operate as a private company.</a:t>
          </a:r>
        </a:p>
        <a:p>
          <a:pPr marL="0" lvl="0" indent="0" algn="ctr" defTabSz="488950">
            <a:lnSpc>
              <a:spcPct val="90000"/>
            </a:lnSpc>
            <a:spcBef>
              <a:spcPct val="0"/>
            </a:spcBef>
            <a:spcAft>
              <a:spcPct val="35000"/>
            </a:spcAft>
            <a:buNone/>
          </a:pPr>
          <a:r>
            <a:rPr lang="en-GB" sz="1100" kern="1200" dirty="0"/>
            <a:t>(Cardiff Airport, 2020)</a:t>
          </a:r>
        </a:p>
        <a:p>
          <a:pPr marL="0" lvl="0" indent="0" algn="ctr" defTabSz="488950">
            <a:lnSpc>
              <a:spcPct val="90000"/>
            </a:lnSpc>
            <a:spcBef>
              <a:spcPct val="0"/>
            </a:spcBef>
            <a:spcAft>
              <a:spcPct val="35000"/>
            </a:spcAft>
            <a:buNone/>
          </a:pPr>
          <a:endParaRPr lang="en-US" sz="1100" kern="1200" dirty="0"/>
        </a:p>
      </dsp:txBody>
      <dsp:txXfrm>
        <a:off x="7627519" y="1919221"/>
        <a:ext cx="2058075" cy="126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BE700-083E-40B0-8982-520E78D9D894}">
      <dsp:nvSpPr>
        <dsp:cNvPr id="0" name=""/>
        <dsp:cNvSpPr/>
      </dsp:nvSpPr>
      <dsp:spPr>
        <a:xfrm>
          <a:off x="12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C1380B-1F46-4869-9919-72FE8373ABE2}">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 Welsh Government has loaned Cardiff Airport £38.2 million agreeing to a further loan of £21.2 million using current financial projections. This has caused Conservatives to ask for a review of the airport becoming a private sector, ( BBC, 2019).</a:t>
          </a:r>
          <a:endParaRPr lang="en-US" sz="2200" kern="1200" dirty="0"/>
        </a:p>
      </dsp:txBody>
      <dsp:txXfrm>
        <a:off x="560236" y="832323"/>
        <a:ext cx="4149382" cy="2576345"/>
      </dsp:txXfrm>
    </dsp:sp>
    <dsp:sp modelId="{E3F74333-2BFC-4463-A2AD-8176DCE65BF5}">
      <dsp:nvSpPr>
        <dsp:cNvPr id="0" name=""/>
        <dsp:cNvSpPr/>
      </dsp:nvSpPr>
      <dsp:spPr>
        <a:xfrm>
          <a:off x="52686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235936-6B44-4F67-99B5-2F55B3F07FA1}">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 report from the Welsh Assembly noted the importance of the devolution of Air Passenger Duty, helping to invest by the possible increase of airlines and destinations available, (Assembly Wales, 2020). </a:t>
          </a:r>
          <a:endParaRPr lang="en-US" sz="2200" kern="1200" dirty="0"/>
        </a:p>
      </dsp:txBody>
      <dsp:txXfrm>
        <a:off x="5827635" y="832323"/>
        <a:ext cx="4149382" cy="2576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CBB86-8E2C-4FF7-AD32-F26E8D10FE86}">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0C17E1-A326-4BB4-8C69-8D5E89F36830}">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Gross Domestic product and business planning is highlighted in a report, misappropriate costs facing smaller airports. Further adding that security measures add to costs of the airport wanting to expand, (Gov Wales, 2020).</a:t>
          </a:r>
          <a:endParaRPr lang="en-US" sz="2300" kern="1200"/>
        </a:p>
      </dsp:txBody>
      <dsp:txXfrm>
        <a:off x="560236" y="832323"/>
        <a:ext cx="4149382" cy="2576345"/>
      </dsp:txXfrm>
    </dsp:sp>
    <dsp:sp modelId="{B797F0DF-5938-4CA5-BA3B-6CAE5CC790B9}">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B6CE73-4CD8-4D3D-9B25-EF9E86489E23}">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 comparison economic losses projected by York Aviation for Bristol Airport are based on assumptions  and are artificially high in maximising negative impact, (Assembly Wales, 2019).</a:t>
          </a:r>
          <a:endParaRPr lang="en-US" sz="2300" kern="1200"/>
        </a:p>
      </dsp:txBody>
      <dsp:txXfrm>
        <a:off x="5827635" y="832323"/>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B8678-77D8-476E-BBE3-5118D6323804}">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8E5D9B-A7DC-4A43-84CE-D8B5A3E4EDB8}">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Recent unprecedented factors contribute the immediate future of the Airline Industry , due to the recent Coronavirus outbreak, (BBC, 2020).</a:t>
          </a:r>
          <a:endParaRPr lang="en-US" sz="2600" kern="1200" dirty="0"/>
        </a:p>
      </dsp:txBody>
      <dsp:txXfrm>
        <a:off x="560236" y="832323"/>
        <a:ext cx="4149382" cy="2576345"/>
      </dsp:txXfrm>
    </dsp:sp>
    <dsp:sp modelId="{7C62AA72-E3BD-4BBE-8587-0D19EF1D140A}">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F844CC-D1AD-4364-B477-8B8C011DD5E8}">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Recently Cardiff has set out a plan for continued sustainable growth, stating that the impact would add £163 million to the economy, (Gov Wales 2020).</a:t>
          </a:r>
          <a:endParaRPr lang="en-US" sz="2600" kern="1200" dirty="0"/>
        </a:p>
      </dsp:txBody>
      <dsp:txXfrm>
        <a:off x="5827635" y="832323"/>
        <a:ext cx="4149382" cy="2576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0F40E-42CF-490C-AAD7-DA066CDDAA42}">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E2BEFA-5EFB-4378-A402-F0812DCDF159}">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Proposals for a new terminal in Cardiff Airport are under discussion and facilities for cargo, in order to offer more efficiency. Furthermore the use of low carbon transport infrastructure and a second phase of self-service drop ins. Central security have added electronic gates, tracking passengers through security, (Cardiff Airport 2020).</a:t>
          </a:r>
          <a:endParaRPr lang="en-US" sz="1900" kern="1200"/>
        </a:p>
      </dsp:txBody>
      <dsp:txXfrm>
        <a:off x="560236" y="832323"/>
        <a:ext cx="4149382" cy="2576345"/>
      </dsp:txXfrm>
    </dsp:sp>
    <dsp:sp modelId="{69EF34E9-B82C-409E-98FF-052D8CB2B6CA}">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B51BC6-2EB3-471F-834C-04E6525658C6}">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 comparison Heathrow continue expansion installing infrared camera systems to enhance safety of the runway, Heathrow have installed facial recognition systems, reducing the length of time at the terminal, ( Airport Technology, 2020).</a:t>
          </a:r>
          <a:endParaRPr lang="en-US" sz="1900" kern="1200"/>
        </a:p>
      </dsp:txBody>
      <dsp:txXfrm>
        <a:off x="5827635" y="832323"/>
        <a:ext cx="4149382" cy="25763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B83A3-3347-423E-8FC4-99A6C00B1154}">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EC9446-B930-4883-93F7-6B0560982FBD}">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Clifton, (2011),states that a better understanding is needed of the payer landscape in order gain better performance in the marketing concepts, possible solutions for Cardiff airport  is to capture accurate payer behaviour.</a:t>
          </a:r>
          <a:endParaRPr lang="en-US" sz="1900" kern="1200"/>
        </a:p>
      </dsp:txBody>
      <dsp:txXfrm>
        <a:off x="560236" y="832323"/>
        <a:ext cx="4149382" cy="2576345"/>
      </dsp:txXfrm>
    </dsp:sp>
    <dsp:sp modelId="{25A832BA-721B-4015-9AB1-BAC41340DFE2}">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89810-FBF7-4F14-AC89-7339FBC54E03}">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Gaining insights into external influence of targeting opportunities, would provide a better understanding of customer engagement. The knowledge provided would be advantageous as information given could be analysed on the effectiveness of logistics and affordability to the customer, (Clifton, 2011).</a:t>
          </a:r>
          <a:endParaRPr lang="en-US" sz="1900" kern="1200"/>
        </a:p>
      </dsp:txBody>
      <dsp:txXfrm>
        <a:off x="5827635" y="832323"/>
        <a:ext cx="4149382" cy="25763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86FB9-156C-49ED-8179-5CC976FD29DD}">
      <dsp:nvSpPr>
        <dsp:cNvPr id="0" name=""/>
        <dsp:cNvSpPr/>
      </dsp:nvSpPr>
      <dsp:spPr>
        <a:xfrm>
          <a:off x="0" y="615237"/>
          <a:ext cx="10058399" cy="113582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58DE3-268B-4C9A-A006-D231DA0A4FD4}">
      <dsp:nvSpPr>
        <dsp:cNvPr id="0" name=""/>
        <dsp:cNvSpPr/>
      </dsp:nvSpPr>
      <dsp:spPr>
        <a:xfrm>
          <a:off x="343586" y="870798"/>
          <a:ext cx="624703" cy="624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EC5F2C-71F1-4BAE-B41F-C17132C86315}">
      <dsp:nvSpPr>
        <dsp:cNvPr id="0" name=""/>
        <dsp:cNvSpPr/>
      </dsp:nvSpPr>
      <dsp:spPr>
        <a:xfrm>
          <a:off x="1311876" y="615237"/>
          <a:ext cx="87465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666750">
            <a:lnSpc>
              <a:spcPct val="90000"/>
            </a:lnSpc>
            <a:spcBef>
              <a:spcPct val="0"/>
            </a:spcBef>
            <a:spcAft>
              <a:spcPct val="35000"/>
            </a:spcAft>
            <a:buNone/>
          </a:pPr>
          <a:r>
            <a:rPr lang="en-GB" sz="1500" kern="1200"/>
            <a:t>Cardiff Airport are in discussions about the Pendoylan link, concerns were raised regarding the impact on the rural environment and local wildlife. The Vale of Glamorgan had originally proposed the Pendolyn route, arguing that  the socio-economic growth of the authority area would become wider, (Gov Wales, 2020).</a:t>
          </a:r>
          <a:endParaRPr lang="en-US" sz="1500" kern="1200"/>
        </a:p>
      </dsp:txBody>
      <dsp:txXfrm>
        <a:off x="1311876" y="615237"/>
        <a:ext cx="8746523" cy="1135824"/>
      </dsp:txXfrm>
    </dsp:sp>
    <dsp:sp modelId="{30F8E5C7-ED05-4864-B2A3-84BE978C5930}">
      <dsp:nvSpPr>
        <dsp:cNvPr id="0" name=""/>
        <dsp:cNvSpPr/>
      </dsp:nvSpPr>
      <dsp:spPr>
        <a:xfrm>
          <a:off x="0" y="2035018"/>
          <a:ext cx="10058399" cy="113582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6CBEA-7FFA-4043-8810-2BD18AE976B9}">
      <dsp:nvSpPr>
        <dsp:cNvPr id="0" name=""/>
        <dsp:cNvSpPr/>
      </dsp:nvSpPr>
      <dsp:spPr>
        <a:xfrm>
          <a:off x="343586" y="2290578"/>
          <a:ext cx="624703" cy="624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32D066-718F-48AE-B713-64FA07ACB3E3}">
      <dsp:nvSpPr>
        <dsp:cNvPr id="0" name=""/>
        <dsp:cNvSpPr/>
      </dsp:nvSpPr>
      <dsp:spPr>
        <a:xfrm>
          <a:off x="1311876" y="2035018"/>
          <a:ext cx="87465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666750">
            <a:lnSpc>
              <a:spcPct val="90000"/>
            </a:lnSpc>
            <a:spcBef>
              <a:spcPct val="0"/>
            </a:spcBef>
            <a:spcAft>
              <a:spcPct val="35000"/>
            </a:spcAft>
            <a:buNone/>
          </a:pPr>
          <a:r>
            <a:rPr lang="en-GB" sz="1500" kern="1200"/>
            <a:t>This has prompted the Airport to propose an alternative link, which has not yet been announced. Furthermore Cardiff Airport are pursuing a possible extension of  the rail link also, (Cardiff Airport 2018). The Vale of Glamorgan Council are considering re-assessing the route , valuable consideration of the use of the M4 is in discussions, enabling quicker accessible journeys, (Gov Wales, 2020).</a:t>
          </a:r>
          <a:endParaRPr lang="en-US" sz="1500" kern="1200"/>
        </a:p>
      </dsp:txBody>
      <dsp:txXfrm>
        <a:off x="1311876" y="2035018"/>
        <a:ext cx="8746523" cy="11358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B9362-5D96-4556-939D-B57DBC008D15}">
      <dsp:nvSpPr>
        <dsp:cNvPr id="0" name=""/>
        <dsp:cNvSpPr/>
      </dsp:nvSpPr>
      <dsp:spPr>
        <a:xfrm>
          <a:off x="0" y="310356"/>
          <a:ext cx="6797675" cy="16380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Due to limited access the gross profit margin does not give an accurate account of the profitability margin. However during the year 2018 widespread storms across the UK and Europe cause disruptions, cancellations and flights, possibly contributing to the profit margin decrease, (Curtis 2018).</a:t>
          </a:r>
          <a:endParaRPr lang="en-US" sz="2000" kern="1200"/>
        </a:p>
      </dsp:txBody>
      <dsp:txXfrm>
        <a:off x="79961" y="390317"/>
        <a:ext cx="6637753" cy="1478078"/>
      </dsp:txXfrm>
    </dsp:sp>
    <dsp:sp modelId="{A8542C31-0160-4326-BEFF-C5DA322A93B6}">
      <dsp:nvSpPr>
        <dsp:cNvPr id="0" name=""/>
        <dsp:cNvSpPr/>
      </dsp:nvSpPr>
      <dsp:spPr>
        <a:xfrm>
          <a:off x="0" y="2005956"/>
          <a:ext cx="6797675" cy="1638000"/>
        </a:xfrm>
        <a:prstGeom prst="roundRect">
          <a:avLst/>
        </a:prstGeom>
        <a:solidFill>
          <a:schemeClr val="accent2">
            <a:hueOff val="754438"/>
            <a:satOff val="-160"/>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Net Loss Margin of 2019 a contributing factor could be operatizing charges coupled with Brexit, which is premature at this present time, there is however a minimal increase in employee costs and interest, (Janson 2019).</a:t>
          </a:r>
          <a:endParaRPr lang="en-US" sz="2000" kern="1200"/>
        </a:p>
      </dsp:txBody>
      <dsp:txXfrm>
        <a:off x="79961" y="2085917"/>
        <a:ext cx="6637753" cy="1478078"/>
      </dsp:txXfrm>
    </dsp:sp>
    <dsp:sp modelId="{E87BDE8D-E4EE-4EE1-B314-CDAE4A66A128}">
      <dsp:nvSpPr>
        <dsp:cNvPr id="0" name=""/>
        <dsp:cNvSpPr/>
      </dsp:nvSpPr>
      <dsp:spPr>
        <a:xfrm>
          <a:off x="0" y="3701556"/>
          <a:ext cx="6797675" cy="1638000"/>
        </a:xfrm>
        <a:prstGeom prst="roundRect">
          <a:avLst/>
        </a:prstGeom>
        <a:solidFill>
          <a:schemeClr val="accent2">
            <a:hueOff val="1508875"/>
            <a:satOff val="-320"/>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Return On Capital Employment figure is high for 2019, which could indicate and improvement of generating profits from the assets.  The possibility of loss in sales revenue due to the grounding of fleets and airplanes during 2018, due to storms, could be a contributing factor, (Goodley, 2018).</a:t>
          </a:r>
          <a:endParaRPr lang="en-US" sz="2000" kern="1200" dirty="0"/>
        </a:p>
      </dsp:txBody>
      <dsp:txXfrm>
        <a:off x="79961" y="3781517"/>
        <a:ext cx="6637753" cy="14780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A7F27-B55C-4CE3-8CF6-C98506F02747}">
      <dsp:nvSpPr>
        <dsp:cNvPr id="0" name=""/>
        <dsp:cNvSpPr/>
      </dsp:nvSpPr>
      <dsp:spPr>
        <a:xfrm>
          <a:off x="0" y="35946"/>
          <a:ext cx="6797675" cy="18228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Current Ratio are significantly low in 2019, the possible explanation the rise in operating charges expenses, (Janson, 2018) Also the Tourism Exit Strategy originally proposed remains unresolved, the need to require upgrades is still under discussion, originally proposed in 2010 these are now outdated, (Helms, 2010).</a:t>
          </a:r>
          <a:endParaRPr lang="en-US" sz="1900" kern="1200"/>
        </a:p>
      </dsp:txBody>
      <dsp:txXfrm>
        <a:off x="88985" y="124931"/>
        <a:ext cx="6619705" cy="1644890"/>
      </dsp:txXfrm>
    </dsp:sp>
    <dsp:sp modelId="{83B7D636-3603-4754-A6D5-CE9223E09453}">
      <dsp:nvSpPr>
        <dsp:cNvPr id="0" name=""/>
        <dsp:cNvSpPr/>
      </dsp:nvSpPr>
      <dsp:spPr>
        <a:xfrm>
          <a:off x="0" y="1913526"/>
          <a:ext cx="6797675" cy="1822860"/>
        </a:xfrm>
        <a:prstGeom prst="roundRect">
          <a:avLst/>
        </a:prstGeom>
        <a:solidFill>
          <a:schemeClr val="accent2">
            <a:hueOff val="754438"/>
            <a:satOff val="-160"/>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Due to the limited set of figures the quick ratio is hard to determine a trend as this is over to short a time.</a:t>
          </a:r>
          <a:endParaRPr lang="en-US" sz="1900" kern="1200"/>
        </a:p>
      </dsp:txBody>
      <dsp:txXfrm>
        <a:off x="88985" y="2002511"/>
        <a:ext cx="6619705" cy="1644890"/>
      </dsp:txXfrm>
    </dsp:sp>
    <dsp:sp modelId="{AC80E932-BEA4-4ED2-B001-3C97839230D2}">
      <dsp:nvSpPr>
        <dsp:cNvPr id="0" name=""/>
        <dsp:cNvSpPr/>
      </dsp:nvSpPr>
      <dsp:spPr>
        <a:xfrm>
          <a:off x="0" y="3791106"/>
          <a:ext cx="6797675" cy="1822860"/>
        </a:xfrm>
        <a:prstGeom prst="roundRect">
          <a:avLst/>
        </a:prstGeom>
        <a:solidFill>
          <a:schemeClr val="accent2">
            <a:hueOff val="1508875"/>
            <a:satOff val="-320"/>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Due to the agreement of debtors the amount of time to recuperate debtors could be acceptable due to agreements with the company itself, (Askew, 2020).</a:t>
          </a:r>
          <a:endParaRPr lang="en-US" sz="1900" kern="1200"/>
        </a:p>
      </dsp:txBody>
      <dsp:txXfrm>
        <a:off x="88985" y="3880091"/>
        <a:ext cx="6619705" cy="16448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81863-6267-43B3-A0F9-40DECD7A6541}">
      <dsp:nvSpPr>
        <dsp:cNvPr id="0" name=""/>
        <dsp:cNvSpPr/>
      </dsp:nvSpPr>
      <dsp:spPr>
        <a:xfrm>
          <a:off x="0" y="820856"/>
          <a:ext cx="6910387" cy="15154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106E0-7E33-444C-83F5-248A53669FC8}">
      <dsp:nvSpPr>
        <dsp:cNvPr id="0" name=""/>
        <dsp:cNvSpPr/>
      </dsp:nvSpPr>
      <dsp:spPr>
        <a:xfrm>
          <a:off x="458416" y="1161827"/>
          <a:ext cx="833485" cy="833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3FB367-2F28-48F9-93A9-8D6D8B1EB493}">
      <dsp:nvSpPr>
        <dsp:cNvPr id="0" name=""/>
        <dsp:cNvSpPr/>
      </dsp:nvSpPr>
      <dsp:spPr>
        <a:xfrm>
          <a:off x="1750318" y="820856"/>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666750">
            <a:lnSpc>
              <a:spcPct val="90000"/>
            </a:lnSpc>
            <a:spcBef>
              <a:spcPct val="0"/>
            </a:spcBef>
            <a:spcAft>
              <a:spcPct val="35000"/>
            </a:spcAft>
            <a:buNone/>
          </a:pPr>
          <a:r>
            <a:rPr lang="en-GB" sz="1500" kern="1200" dirty="0"/>
            <a:t>Creditor Days indicates that the repayment is longer than the usual 30 days repayment. However Thomas Cooks, the tour operator's downfall may have contributed to the increase in operating charges. This could significantly impact the airline industries abilities to compensate creditors, (Goodley, 2020).</a:t>
          </a:r>
          <a:endParaRPr lang="en-US" sz="1500" kern="1200" dirty="0"/>
        </a:p>
      </dsp:txBody>
      <dsp:txXfrm>
        <a:off x="1750318" y="820856"/>
        <a:ext cx="5160068" cy="1515427"/>
      </dsp:txXfrm>
    </dsp:sp>
    <dsp:sp modelId="{BD480C2F-05E3-4B38-8EC2-6159DAC8DBB2}">
      <dsp:nvSpPr>
        <dsp:cNvPr id="0" name=""/>
        <dsp:cNvSpPr/>
      </dsp:nvSpPr>
      <dsp:spPr>
        <a:xfrm>
          <a:off x="0" y="2715140"/>
          <a:ext cx="6910387" cy="15154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8BCF5-CD31-423B-9499-E18AC7A9D885}">
      <dsp:nvSpPr>
        <dsp:cNvPr id="0" name=""/>
        <dsp:cNvSpPr/>
      </dsp:nvSpPr>
      <dsp:spPr>
        <a:xfrm>
          <a:off x="458416" y="3056112"/>
          <a:ext cx="833485" cy="833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6003A9-43C2-4C36-A708-5C03E6C87E43}">
      <dsp:nvSpPr>
        <dsp:cNvPr id="0" name=""/>
        <dsp:cNvSpPr/>
      </dsp:nvSpPr>
      <dsp:spPr>
        <a:xfrm>
          <a:off x="1750318" y="2715140"/>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666750">
            <a:lnSpc>
              <a:spcPct val="90000"/>
            </a:lnSpc>
            <a:spcBef>
              <a:spcPct val="0"/>
            </a:spcBef>
            <a:spcAft>
              <a:spcPct val="35000"/>
            </a:spcAft>
            <a:buNone/>
          </a:pPr>
          <a:r>
            <a:rPr lang="en-GB" sz="1500" kern="1200"/>
            <a:t>In order to determine bench markers for the dept ratio this is dependant on individual companies. The acquisition of Quatar Airlines and Flybe is projected to increase passengers by 4%. Moreover the turnover has risen significantly in these last 15 months reporting continuous growth from £3 million to £20.8 million, (BBC, 2019).</a:t>
          </a:r>
          <a:endParaRPr lang="en-US" sz="1500" kern="1200"/>
        </a:p>
      </dsp:txBody>
      <dsp:txXfrm>
        <a:off x="1750318" y="2715140"/>
        <a:ext cx="5160068" cy="151542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AE347-1287-4FA1-A9ED-344D435540C7}">
      <dsp:nvSpPr>
        <dsp:cNvPr id="0" name=""/>
        <dsp:cNvSpPr/>
      </dsp:nvSpPr>
      <dsp:spPr>
        <a:xfrm>
          <a:off x="0" y="615237"/>
          <a:ext cx="10058399" cy="113582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E952E-4C8A-4F18-BF76-E6EE6AD093A2}">
      <dsp:nvSpPr>
        <dsp:cNvPr id="0" name=""/>
        <dsp:cNvSpPr/>
      </dsp:nvSpPr>
      <dsp:spPr>
        <a:xfrm>
          <a:off x="343586" y="870798"/>
          <a:ext cx="624703" cy="624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93976D-E6C4-4288-AAA0-CAB1F7D5575A}">
      <dsp:nvSpPr>
        <dsp:cNvPr id="0" name=""/>
        <dsp:cNvSpPr/>
      </dsp:nvSpPr>
      <dsp:spPr>
        <a:xfrm>
          <a:off x="1311876" y="615237"/>
          <a:ext cx="87465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755650">
            <a:lnSpc>
              <a:spcPct val="90000"/>
            </a:lnSpc>
            <a:spcBef>
              <a:spcPct val="0"/>
            </a:spcBef>
            <a:spcAft>
              <a:spcPct val="35000"/>
            </a:spcAft>
            <a:buNone/>
          </a:pPr>
          <a:r>
            <a:rPr lang="en-GB" sz="1700" kern="1200"/>
            <a:t>Companies aim towards an ethical culture to achieve an advantage over their competitors and improve the business images, (Milenkovska, 2019). Aiming towards key objectives to support the organisation integrated within the business strategy,. Adequately skilled staff and maintaining a positive employment relationship, (Armstrong, 2016).</a:t>
          </a:r>
          <a:endParaRPr lang="en-US" sz="1700" kern="1200"/>
        </a:p>
      </dsp:txBody>
      <dsp:txXfrm>
        <a:off x="1311876" y="615237"/>
        <a:ext cx="8746523" cy="1135824"/>
      </dsp:txXfrm>
    </dsp:sp>
    <dsp:sp modelId="{D8A2B2AA-8253-4D9A-8A5A-4AE2937100BA}">
      <dsp:nvSpPr>
        <dsp:cNvPr id="0" name=""/>
        <dsp:cNvSpPr/>
      </dsp:nvSpPr>
      <dsp:spPr>
        <a:xfrm>
          <a:off x="0" y="2035018"/>
          <a:ext cx="10058399" cy="113582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97F23-9F7C-4E4E-BD75-F4BF662B5AF1}">
      <dsp:nvSpPr>
        <dsp:cNvPr id="0" name=""/>
        <dsp:cNvSpPr/>
      </dsp:nvSpPr>
      <dsp:spPr>
        <a:xfrm>
          <a:off x="343586" y="2290578"/>
          <a:ext cx="624703" cy="624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BAFEFB-7658-482B-9DAC-BA4362B84662}">
      <dsp:nvSpPr>
        <dsp:cNvPr id="0" name=""/>
        <dsp:cNvSpPr/>
      </dsp:nvSpPr>
      <dsp:spPr>
        <a:xfrm>
          <a:off x="1311876" y="2035018"/>
          <a:ext cx="87465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755650">
            <a:lnSpc>
              <a:spcPct val="90000"/>
            </a:lnSpc>
            <a:spcBef>
              <a:spcPct val="0"/>
            </a:spcBef>
            <a:spcAft>
              <a:spcPct val="35000"/>
            </a:spcAft>
            <a:buNone/>
          </a:pPr>
          <a:r>
            <a:rPr lang="en-GB" sz="1700" kern="1200"/>
            <a:t>Cardiff airport consists of a tiered frame work which co-insides with Mintzberg’s (1973), management role theory. There is little to be found on the recruitment selection process, this is individually based on the job role advertised via Cardiff Airports web site, (Cardiff Airport, 2020).</a:t>
          </a:r>
          <a:endParaRPr lang="en-US" sz="1700" kern="1200"/>
        </a:p>
      </dsp:txBody>
      <dsp:txXfrm>
        <a:off x="1311876" y="2035018"/>
        <a:ext cx="8746523" cy="11358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CBF9E-031B-4F30-BBC5-0C89546956B8}">
      <dsp:nvSpPr>
        <dsp:cNvPr id="0" name=""/>
        <dsp:cNvSpPr/>
      </dsp:nvSpPr>
      <dsp:spPr>
        <a:xfrm>
          <a:off x="0" y="0"/>
          <a:ext cx="5873828" cy="151542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importance of devolution of air passenger duty would be advantageous, noted in a Government Wales, (2017), report this is estimated to increase revenue by 50%, combined with additional root development to the airport.</a:t>
          </a:r>
          <a:endParaRPr lang="en-US" sz="1400" kern="1200"/>
        </a:p>
      </dsp:txBody>
      <dsp:txXfrm>
        <a:off x="44385" y="44385"/>
        <a:ext cx="4238565" cy="1426657"/>
      </dsp:txXfrm>
    </dsp:sp>
    <dsp:sp modelId="{D3757B06-66B0-4469-8885-CBE462988303}">
      <dsp:nvSpPr>
        <dsp:cNvPr id="0" name=""/>
        <dsp:cNvSpPr/>
      </dsp:nvSpPr>
      <dsp:spPr>
        <a:xfrm>
          <a:off x="518279" y="1767998"/>
          <a:ext cx="5873828" cy="1515427"/>
        </a:xfrm>
        <a:prstGeom prst="roundRect">
          <a:avLst>
            <a:gd name="adj" fmla="val 10000"/>
          </a:avLst>
        </a:prstGeom>
        <a:solidFill>
          <a:schemeClr val="accent2">
            <a:hueOff val="754438"/>
            <a:satOff val="-160"/>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 proposal for the enhancement of public transport to connect with Cardiff City Centre this would be advantageous for logistics to and from the airport, (Cardiff Airport 2020). Neighbouring competitors have clear and consistent signage for the logistics of passengers, this highlights the severe lack of clear signage to Cardiff Airport, (AOA, 2015).</a:t>
          </a:r>
          <a:endParaRPr lang="en-US" sz="1400" kern="1200"/>
        </a:p>
      </dsp:txBody>
      <dsp:txXfrm>
        <a:off x="562664" y="1812383"/>
        <a:ext cx="4281752" cy="1426657"/>
      </dsp:txXfrm>
    </dsp:sp>
    <dsp:sp modelId="{FCBEB978-1BF0-4FE2-8FAF-36135B78D6AC}">
      <dsp:nvSpPr>
        <dsp:cNvPr id="0" name=""/>
        <dsp:cNvSpPr/>
      </dsp:nvSpPr>
      <dsp:spPr>
        <a:xfrm>
          <a:off x="1036558" y="3535997"/>
          <a:ext cx="5873828" cy="1515427"/>
        </a:xfrm>
        <a:prstGeom prst="roundRect">
          <a:avLst>
            <a:gd name="adj" fmla="val 10000"/>
          </a:avLst>
        </a:prstGeom>
        <a:solidFill>
          <a:schemeClr val="accent2">
            <a:hueOff val="1508875"/>
            <a:satOff val="-320"/>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 clear and precise demographic should be established for the target market of Cardiff Airport, clear customer communication is essential to improve effectiveness, gaining understanding on affordability and logistics, (Clifton, 2011).</a:t>
          </a:r>
          <a:endParaRPr lang="en-US" sz="1400" kern="1200"/>
        </a:p>
      </dsp:txBody>
      <dsp:txXfrm>
        <a:off x="1080943" y="3580382"/>
        <a:ext cx="4281752" cy="1426657"/>
      </dsp:txXfrm>
    </dsp:sp>
    <dsp:sp modelId="{C559A2CF-C4E9-4BAB-9DF8-FAD250E554D8}">
      <dsp:nvSpPr>
        <dsp:cNvPr id="0" name=""/>
        <dsp:cNvSpPr/>
      </dsp:nvSpPr>
      <dsp:spPr>
        <a:xfrm>
          <a:off x="4888801" y="1149199"/>
          <a:ext cx="985027" cy="985027"/>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10432" y="1149199"/>
        <a:ext cx="541765" cy="741233"/>
      </dsp:txXfrm>
    </dsp:sp>
    <dsp:sp modelId="{D268FB5F-B6E3-4432-A16C-B6236EDC08DE}">
      <dsp:nvSpPr>
        <dsp:cNvPr id="0" name=""/>
        <dsp:cNvSpPr/>
      </dsp:nvSpPr>
      <dsp:spPr>
        <a:xfrm>
          <a:off x="5407080" y="2907095"/>
          <a:ext cx="985027" cy="985027"/>
        </a:xfrm>
        <a:prstGeom prst="downArrow">
          <a:avLst>
            <a:gd name="adj1" fmla="val 55000"/>
            <a:gd name="adj2" fmla="val 45000"/>
          </a:avLst>
        </a:prstGeom>
        <a:solidFill>
          <a:schemeClr val="accent2">
            <a:tint val="40000"/>
            <a:alpha val="90000"/>
            <a:hueOff val="1449656"/>
            <a:satOff val="1272"/>
            <a:lumOff val="1734"/>
            <a:alphaOff val="0"/>
          </a:schemeClr>
        </a:solidFill>
        <a:ln w="15875" cap="flat" cmpd="sng" algn="ctr">
          <a:solidFill>
            <a:schemeClr val="accent2">
              <a:tint val="40000"/>
              <a:alpha val="90000"/>
              <a:hueOff val="1449656"/>
              <a:satOff val="1272"/>
              <a:lumOff val="173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28711" y="2907095"/>
        <a:ext cx="541765" cy="74123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5/15/2020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77892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5/15/2020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93767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5/15/2020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717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5/15/2020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0689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5/15/2020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472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5/15/2020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4168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5/15/2020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3091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5/15/2020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59752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5/15/2020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4030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5/15/2020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851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5/15/2020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88252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64201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079094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528069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68784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0822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308711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098508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604522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659979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037672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461441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5/15/2020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81089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5/15/2020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8147061"/>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692" r:id="rId5"/>
    <p:sldLayoutId id="2147483693" r:id="rId6"/>
    <p:sldLayoutId id="2147483698"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5/15/2020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59265910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1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hyperlink" Target="https://www.armstrongwatson.co.uk/news/2017/08/measuring-success-your-business-financial-kpis" TargetMode="External"/><Relationship Id="rId7" Type="http://schemas.openxmlformats.org/officeDocument/2006/relationships/hyperlink" Target="file:///D:\maries\MIP%20Reports%20marie\%20https:\www.cardiff-airport.com\media\" TargetMode="External"/><Relationship Id="rId2" Type="http://schemas.openxmlformats.org/officeDocument/2006/relationships/hyperlink" Target="http://www.aoa.org.uk/wp-content/uploads/2015/06/Tourism-and-Aviation.pdf" TargetMode="External"/><Relationship Id="rId1" Type="http://schemas.openxmlformats.org/officeDocument/2006/relationships/slideLayout" Target="../slideLayouts/slideLayout2.xml"/><Relationship Id="rId6" Type="http://schemas.openxmlformats.org/officeDocument/2006/relationships/hyperlink" Target="https://www.britishairways.com/en-gb/information/about-ba/csr/corporate-responsibility" TargetMode="External"/><Relationship Id="rId5" Type="http://schemas.openxmlformats.org/officeDocument/2006/relationships/hyperlink" Target="https://gov.wales/sites/" TargetMode="External"/><Relationship Id="rId4" Type="http://schemas.openxmlformats.org/officeDocument/2006/relationships/hyperlink" Target="https://www.bbc.co.uk/news/uk-wales-politics-5012712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business/2019/sep/22/thomas-cook-in-last-ditch-talks-to-avoid-collapse" TargetMode="External"/><Relationship Id="rId2" Type="http://schemas.openxmlformats.org/officeDocument/2006/relationships/hyperlink" Target="https://www.dailymail.co.uk/news/article-7288437/Weather-sparks-travel-chaos-thousands-Heathrow-Stansted-Luton-CANCEL-flights.html" TargetMode="External"/><Relationship Id="rId1" Type="http://schemas.openxmlformats.org/officeDocument/2006/relationships/slideLayout" Target="../slideLayouts/slideLayout2.xml"/><Relationship Id="rId6" Type="http://schemas.openxmlformats.org/officeDocument/2006/relationships/hyperlink" Target="https://www.eventbrite.co.uk/blog/events-industry-brexit-reactions-ds" TargetMode="External"/><Relationship Id="rId5" Type="http://schemas.openxmlformats.org/officeDocument/2006/relationships/hyperlink" Target="https://www.heathrowexpansion.com/sustainability/technology-and-innovation/" TargetMode="External"/><Relationship Id="rId4" Type="http://schemas.openxmlformats.org/officeDocument/2006/relationships/hyperlink" Target="https://www.airport-technology.com/projects/heathrow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3">
            <a:extLst>
              <a:ext uri="{FF2B5EF4-FFF2-40B4-BE49-F238E27FC236}">
                <a16:creationId xmlns:a16="http://schemas.microsoft.com/office/drawing/2014/main" id="{68A1F30B-30AD-439D-9019-89C0E8E69CE3}"/>
              </a:ext>
            </a:extLst>
          </p:cNvPr>
          <p:cNvPicPr>
            <a:picLocks noChangeAspect="1"/>
          </p:cNvPicPr>
          <p:nvPr/>
        </p:nvPicPr>
        <p:blipFill rotWithShape="1">
          <a:blip r:embed="rId4"/>
          <a:srcRect l="7659" r="4340" b="-1"/>
          <a:stretch/>
        </p:blipFill>
        <p:spPr>
          <a:xfrm>
            <a:off x="-3047" y="10"/>
            <a:ext cx="12191999" cy="6857990"/>
          </a:xfrm>
          <a:prstGeom prst="rect">
            <a:avLst/>
          </a:prstGeom>
        </p:spPr>
      </p:pic>
      <p:sp>
        <p:nvSpPr>
          <p:cNvPr id="26" name="Rectangle 2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1C8E6-CDAF-41DE-9AFF-A6A1742DD0B2}"/>
              </a:ext>
            </a:extLst>
          </p:cNvPr>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GB" sz="3600">
                <a:solidFill>
                  <a:schemeClr val="bg1"/>
                </a:solidFill>
              </a:rPr>
              <a:t>Cardiff Airport Report</a:t>
            </a:r>
          </a:p>
        </p:txBody>
      </p:sp>
      <p:sp>
        <p:nvSpPr>
          <p:cNvPr id="3" name="Subtitle 2">
            <a:extLst>
              <a:ext uri="{FF2B5EF4-FFF2-40B4-BE49-F238E27FC236}">
                <a16:creationId xmlns:a16="http://schemas.microsoft.com/office/drawing/2014/main" id="{CD2EDCD2-53D8-4631-BEFE-F89B66ECAB77}"/>
              </a:ext>
            </a:extLst>
          </p:cNvPr>
          <p:cNvSpPr>
            <a:spLocks noGrp="1"/>
          </p:cNvSpPr>
          <p:nvPr>
            <p:ph type="subTitle" idx="1"/>
          </p:nvPr>
        </p:nvSpPr>
        <p:spPr>
          <a:xfrm>
            <a:off x="1100051" y="4158916"/>
            <a:ext cx="10058400" cy="1195834"/>
          </a:xfrm>
          <a:effectLst>
            <a:outerShdw blurRad="50800" dist="38100" dir="2700000" algn="tl" rotWithShape="0">
              <a:prstClr val="black">
                <a:alpha val="40000"/>
              </a:prstClr>
            </a:outerShdw>
          </a:effectLst>
        </p:spPr>
        <p:txBody>
          <a:bodyPr>
            <a:normAutofit/>
          </a:bodyPr>
          <a:lstStyle/>
          <a:p>
            <a:pPr algn="ctr"/>
            <a:r>
              <a:rPr lang="en-GB" sz="1800">
                <a:solidFill>
                  <a:schemeClr val="bg1"/>
                </a:solidFill>
              </a:rPr>
              <a:t>Tracey Davies 1806963</a:t>
            </a:r>
          </a:p>
          <a:p>
            <a:pPr algn="ctr"/>
            <a:r>
              <a:rPr lang="en-GB" sz="1800">
                <a:solidFill>
                  <a:schemeClr val="bg1"/>
                </a:solidFill>
              </a:rPr>
              <a:t>Marie Pitson M5X02110</a:t>
            </a:r>
          </a:p>
        </p:txBody>
      </p:sp>
      <p:cxnSp>
        <p:nvCxnSpPr>
          <p:cNvPr id="28" name="Straight Connector 27">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C25852EB-B296-4BC1-BF74-6CBBB2D5FE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14001105"/>
      </p:ext>
    </p:extLst>
  </p:cSld>
  <p:clrMapOvr>
    <a:masterClrMapping/>
  </p:clrMapOvr>
  <mc:AlternateContent xmlns:mc="http://schemas.openxmlformats.org/markup-compatibility/2006">
    <mc:Choice xmlns:p14="http://schemas.microsoft.com/office/powerpoint/2010/main" Requires="p14">
      <p:transition spd="slow" p14:dur="2000" advTm="29576"/>
    </mc:Choice>
    <mc:Fallback>
      <p:transition spd="slow" advTm="29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36" name="Rectangle 30">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27083-13F8-4417-84D3-3AFD79F4AF0E}"/>
              </a:ext>
            </a:extLst>
          </p:cNvPr>
          <p:cNvSpPr>
            <a:spLocks noGrp="1"/>
          </p:cNvSpPr>
          <p:nvPr>
            <p:ph type="title"/>
          </p:nvPr>
        </p:nvSpPr>
        <p:spPr>
          <a:xfrm>
            <a:off x="1097280" y="286603"/>
            <a:ext cx="10058400" cy="1450757"/>
          </a:xfrm>
        </p:spPr>
        <p:txBody>
          <a:bodyPr>
            <a:normAutofit/>
          </a:bodyPr>
          <a:lstStyle/>
          <a:p>
            <a:r>
              <a:rPr lang="en-GB"/>
              <a:t>Introduction</a:t>
            </a:r>
          </a:p>
        </p:txBody>
      </p:sp>
      <p:cxnSp>
        <p:nvCxnSpPr>
          <p:cNvPr id="37" name="Straight Connector 32">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8" name="Content Placeholder 2">
            <a:extLst>
              <a:ext uri="{FF2B5EF4-FFF2-40B4-BE49-F238E27FC236}">
                <a16:creationId xmlns:a16="http://schemas.microsoft.com/office/drawing/2014/main" id="{A18B1EE8-3D40-41F3-BB9B-CE5BBE8BC99E}"/>
              </a:ext>
            </a:extLst>
          </p:cNvPr>
          <p:cNvGraphicFramePr>
            <a:graphicFrameLocks noGrp="1"/>
          </p:cNvGraphicFramePr>
          <p:nvPr>
            <p:ph idx="1"/>
            <p:extLst>
              <p:ext uri="{D42A27DB-BD31-4B8C-83A1-F6EECF244321}">
                <p14:modId xmlns:p14="http://schemas.microsoft.com/office/powerpoint/2010/main" val="3181632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94E69C5D-6D2D-4FE1-9E8F-42EAC19B596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606634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1047"/>
    </mc:Choice>
    <mc:Fallback>
      <p:transition spd="slow" advTm="81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676F4-5C38-48F8-80CA-E213A3253729}"/>
              </a:ext>
            </a:extLst>
          </p:cNvPr>
          <p:cNvSpPr>
            <a:spLocks noGrp="1"/>
          </p:cNvSpPr>
          <p:nvPr>
            <p:ph type="title"/>
          </p:nvPr>
        </p:nvSpPr>
        <p:spPr>
          <a:xfrm>
            <a:off x="1097280" y="286603"/>
            <a:ext cx="10058400" cy="1450757"/>
          </a:xfrm>
        </p:spPr>
        <p:txBody>
          <a:bodyPr>
            <a:normAutofit/>
          </a:bodyPr>
          <a:lstStyle/>
          <a:p>
            <a:r>
              <a:rPr lang="en-GB" sz="3300"/>
              <a:t>Main Findings</a:t>
            </a:r>
            <a:br>
              <a:rPr lang="en-GB" sz="3300"/>
            </a:br>
            <a:r>
              <a:rPr lang="en-GB" sz="3300"/>
              <a:t>Pestle Analysis</a:t>
            </a:r>
            <a:br>
              <a:rPr lang="en-GB" sz="3300"/>
            </a:br>
            <a:r>
              <a:rPr lang="en-GB" sz="3300"/>
              <a:t>Political</a:t>
            </a:r>
          </a:p>
        </p:txBody>
      </p:sp>
      <p:cxnSp>
        <p:nvCxnSpPr>
          <p:cNvPr id="30" name="Straight Connector 29">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E7945CC-62E8-4C7C-B076-C687D70C3035}"/>
              </a:ext>
            </a:extLst>
          </p:cNvPr>
          <p:cNvGraphicFramePr>
            <a:graphicFrameLocks noGrp="1"/>
          </p:cNvGraphicFramePr>
          <p:nvPr>
            <p:ph idx="1"/>
            <p:extLst>
              <p:ext uri="{D42A27DB-BD31-4B8C-83A1-F6EECF244321}">
                <p14:modId xmlns:p14="http://schemas.microsoft.com/office/powerpoint/2010/main" val="16139259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6CB5A99B-5C85-4708-B47D-313A72F57AC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6261401"/>
      </p:ext>
    </p:extLst>
  </p:cSld>
  <p:clrMapOvr>
    <a:masterClrMapping/>
  </p:clrMapOvr>
  <mc:AlternateContent xmlns:mc="http://schemas.openxmlformats.org/markup-compatibility/2006">
    <mc:Choice xmlns:p14="http://schemas.microsoft.com/office/powerpoint/2010/main" Requires="p14">
      <p:transition spd="slow" p14:dur="2000" advTm="51298"/>
    </mc:Choice>
    <mc:Fallback>
      <p:transition spd="slow" advTm="51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68B3C-0471-4350-A272-68F42647B60D}"/>
              </a:ext>
            </a:extLst>
          </p:cNvPr>
          <p:cNvSpPr>
            <a:spLocks noGrp="1"/>
          </p:cNvSpPr>
          <p:nvPr>
            <p:ph type="title"/>
          </p:nvPr>
        </p:nvSpPr>
        <p:spPr>
          <a:xfrm>
            <a:off x="1097280" y="286603"/>
            <a:ext cx="10058400" cy="1450757"/>
          </a:xfrm>
        </p:spPr>
        <p:txBody>
          <a:bodyPr>
            <a:normAutofit/>
          </a:bodyPr>
          <a:lstStyle/>
          <a:p>
            <a:r>
              <a:rPr lang="en-GB" dirty="0"/>
              <a:t>Economic</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1FF281E3-4C9D-4FCE-9D80-A7542C547D10}"/>
              </a:ext>
            </a:extLst>
          </p:cNvPr>
          <p:cNvGraphicFramePr>
            <a:graphicFrameLocks noGrp="1"/>
          </p:cNvGraphicFramePr>
          <p:nvPr>
            <p:ph idx="1"/>
            <p:extLst>
              <p:ext uri="{D42A27DB-BD31-4B8C-83A1-F6EECF244321}">
                <p14:modId xmlns:p14="http://schemas.microsoft.com/office/powerpoint/2010/main" val="73860390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2D9F4752-3C68-40F1-AE2B-C997746CC7B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70457840"/>
      </p:ext>
    </p:extLst>
  </p:cSld>
  <p:clrMapOvr>
    <a:masterClrMapping/>
  </p:clrMapOvr>
  <mc:AlternateContent xmlns:mc="http://schemas.openxmlformats.org/markup-compatibility/2006">
    <mc:Choice xmlns:p14="http://schemas.microsoft.com/office/powerpoint/2010/main" Requires="p14">
      <p:transition spd="slow" p14:dur="2000" advTm="47123"/>
    </mc:Choice>
    <mc:Fallback>
      <p:transition spd="slow" advTm="47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F9D6F-095D-4EE8-95FD-2B35086388EA}"/>
              </a:ext>
            </a:extLst>
          </p:cNvPr>
          <p:cNvSpPr>
            <a:spLocks noGrp="1"/>
          </p:cNvSpPr>
          <p:nvPr>
            <p:ph type="title"/>
          </p:nvPr>
        </p:nvSpPr>
        <p:spPr>
          <a:xfrm>
            <a:off x="1097280" y="286603"/>
            <a:ext cx="10058400" cy="1450757"/>
          </a:xfrm>
        </p:spPr>
        <p:txBody>
          <a:bodyPr>
            <a:normAutofit/>
          </a:bodyPr>
          <a:lstStyle/>
          <a:p>
            <a:r>
              <a:rPr lang="en-GB" dirty="0"/>
              <a:t>Social</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717B1A4-33AC-4D3C-978B-7E4D935F2220}"/>
              </a:ext>
            </a:extLst>
          </p:cNvPr>
          <p:cNvGraphicFramePr>
            <a:graphicFrameLocks noGrp="1"/>
          </p:cNvGraphicFramePr>
          <p:nvPr>
            <p:ph idx="1"/>
            <p:extLst>
              <p:ext uri="{D42A27DB-BD31-4B8C-83A1-F6EECF244321}">
                <p14:modId xmlns:p14="http://schemas.microsoft.com/office/powerpoint/2010/main" val="172064373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41EB59E2-11A1-496E-9CD7-634CB500BA5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28091220"/>
      </p:ext>
    </p:extLst>
  </p:cSld>
  <p:clrMapOvr>
    <a:masterClrMapping/>
  </p:clrMapOvr>
  <mc:AlternateContent xmlns:mc="http://schemas.openxmlformats.org/markup-compatibility/2006">
    <mc:Choice xmlns:p14="http://schemas.microsoft.com/office/powerpoint/2010/main" Requires="p14">
      <p:transition spd="slow" p14:dur="2000" advTm="22745"/>
    </mc:Choice>
    <mc:Fallback>
      <p:transition spd="slow" advTm="22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8D95A-68DC-4B80-AE54-F05DAE6CAA68}"/>
              </a:ext>
            </a:extLst>
          </p:cNvPr>
          <p:cNvSpPr>
            <a:spLocks noGrp="1"/>
          </p:cNvSpPr>
          <p:nvPr>
            <p:ph type="title"/>
          </p:nvPr>
        </p:nvSpPr>
        <p:spPr>
          <a:xfrm>
            <a:off x="1097280" y="286603"/>
            <a:ext cx="10058400" cy="1450757"/>
          </a:xfrm>
        </p:spPr>
        <p:txBody>
          <a:bodyPr>
            <a:normAutofit/>
          </a:bodyPr>
          <a:lstStyle/>
          <a:p>
            <a:r>
              <a:rPr lang="en-GB" dirty="0"/>
              <a:t>Technological</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4710805-E5B7-4219-ABC0-2CD6BD231B5F}"/>
              </a:ext>
            </a:extLst>
          </p:cNvPr>
          <p:cNvGraphicFramePr>
            <a:graphicFrameLocks noGrp="1"/>
          </p:cNvGraphicFramePr>
          <p:nvPr>
            <p:ph idx="1"/>
            <p:extLst>
              <p:ext uri="{D42A27DB-BD31-4B8C-83A1-F6EECF244321}">
                <p14:modId xmlns:p14="http://schemas.microsoft.com/office/powerpoint/2010/main" val="159134509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507641D5-1DB8-4E0B-AC31-06239388622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36566210"/>
      </p:ext>
    </p:extLst>
  </p:cSld>
  <p:clrMapOvr>
    <a:masterClrMapping/>
  </p:clrMapOvr>
  <mc:AlternateContent xmlns:mc="http://schemas.openxmlformats.org/markup-compatibility/2006">
    <mc:Choice xmlns:p14="http://schemas.microsoft.com/office/powerpoint/2010/main" Requires="p14">
      <p:transition spd="slow" p14:dur="2000" advTm="60585"/>
    </mc:Choice>
    <mc:Fallback>
      <p:transition spd="slow" advTm="60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400E15-18A6-4355-8C0E-2122072567AB}"/>
              </a:ext>
            </a:extLst>
          </p:cNvPr>
          <p:cNvSpPr>
            <a:spLocks noGrp="1"/>
          </p:cNvSpPr>
          <p:nvPr>
            <p:ph type="title"/>
          </p:nvPr>
        </p:nvSpPr>
        <p:spPr>
          <a:xfrm>
            <a:off x="1097280" y="286603"/>
            <a:ext cx="10058400" cy="1450757"/>
          </a:xfrm>
        </p:spPr>
        <p:txBody>
          <a:bodyPr>
            <a:normAutofit/>
          </a:bodyPr>
          <a:lstStyle/>
          <a:p>
            <a:r>
              <a:rPr lang="en-GB" dirty="0"/>
              <a:t>Legal</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FDAAEB8-05A5-47DF-9D16-0E84C4856479}"/>
              </a:ext>
            </a:extLst>
          </p:cNvPr>
          <p:cNvGraphicFramePr>
            <a:graphicFrameLocks noGrp="1"/>
          </p:cNvGraphicFramePr>
          <p:nvPr>
            <p:ph idx="1"/>
            <p:extLst>
              <p:ext uri="{D42A27DB-BD31-4B8C-83A1-F6EECF244321}">
                <p14:modId xmlns:p14="http://schemas.microsoft.com/office/powerpoint/2010/main" val="374396314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E2F3756E-AE58-47C9-A80C-7AAC3471160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60335843"/>
      </p:ext>
    </p:extLst>
  </p:cSld>
  <p:clrMapOvr>
    <a:masterClrMapping/>
  </p:clrMapOvr>
  <mc:AlternateContent xmlns:mc="http://schemas.openxmlformats.org/markup-compatibility/2006">
    <mc:Choice xmlns:p14="http://schemas.microsoft.com/office/powerpoint/2010/main" Requires="p14">
      <p:transition spd="slow" p14:dur="2000" advTm="20504"/>
    </mc:Choice>
    <mc:Fallback>
      <p:transition spd="slow" advTm="20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4E8F4-647F-4D64-AB79-7C9162557A2D}"/>
              </a:ext>
            </a:extLst>
          </p:cNvPr>
          <p:cNvSpPr>
            <a:spLocks noGrp="1"/>
          </p:cNvSpPr>
          <p:nvPr>
            <p:ph type="title"/>
          </p:nvPr>
        </p:nvSpPr>
        <p:spPr>
          <a:xfrm>
            <a:off x="1097280" y="286603"/>
            <a:ext cx="10058400" cy="1450757"/>
          </a:xfrm>
        </p:spPr>
        <p:txBody>
          <a:bodyPr>
            <a:normAutofit/>
          </a:bodyPr>
          <a:lstStyle/>
          <a:p>
            <a:r>
              <a:rPr lang="en-GB"/>
              <a:t>Environmental</a:t>
            </a:r>
            <a:endParaRPr lang="en-GB" dirty="0"/>
          </a:p>
        </p:txBody>
      </p:sp>
      <p:cxnSp>
        <p:nvCxnSpPr>
          <p:cNvPr id="24"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2A4F4DE-8A39-4A7F-8866-21304BFF0B4D}"/>
              </a:ext>
            </a:extLst>
          </p:cNvPr>
          <p:cNvGraphicFramePr>
            <a:graphicFrameLocks noGrp="1"/>
          </p:cNvGraphicFramePr>
          <p:nvPr>
            <p:ph idx="1"/>
            <p:extLst>
              <p:ext uri="{D42A27DB-BD31-4B8C-83A1-F6EECF244321}">
                <p14:modId xmlns:p14="http://schemas.microsoft.com/office/powerpoint/2010/main" val="355060492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4C460B47-E604-4C1A-A3B8-FAFFA1A3AC1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238825"/>
      </p:ext>
    </p:extLst>
  </p:cSld>
  <p:clrMapOvr>
    <a:masterClrMapping/>
  </p:clrMapOvr>
  <mc:AlternateContent xmlns:mc="http://schemas.openxmlformats.org/markup-compatibility/2006">
    <mc:Choice xmlns:p14="http://schemas.microsoft.com/office/powerpoint/2010/main" Requires="p14">
      <p:transition spd="slow" p14:dur="2000" advTm="40301"/>
    </mc:Choice>
    <mc:Fallback>
      <p:transition spd="slow" advTm="40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58216-CD0F-4D30-A1D4-4CDEE5A77CE9}"/>
              </a:ext>
            </a:extLst>
          </p:cNvPr>
          <p:cNvSpPr>
            <a:spLocks noGrp="1"/>
          </p:cNvSpPr>
          <p:nvPr>
            <p:ph type="title"/>
          </p:nvPr>
        </p:nvSpPr>
        <p:spPr>
          <a:xfrm>
            <a:off x="858749" y="963997"/>
            <a:ext cx="3787457" cy="4938361"/>
          </a:xfrm>
        </p:spPr>
        <p:txBody>
          <a:bodyPr anchor="ctr">
            <a:normAutofit/>
          </a:bodyPr>
          <a:lstStyle/>
          <a:p>
            <a:pPr algn="r"/>
            <a:r>
              <a:rPr lang="en-GB" dirty="0"/>
              <a:t>Swot Analysis </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ABF39C-AD6A-4C21-AF72-6521D1E9C243}"/>
              </a:ext>
            </a:extLst>
          </p:cNvPr>
          <p:cNvSpPr>
            <a:spLocks noGrp="1"/>
          </p:cNvSpPr>
          <p:nvPr>
            <p:ph idx="1"/>
          </p:nvPr>
        </p:nvSpPr>
        <p:spPr>
          <a:xfrm>
            <a:off x="5301798" y="963507"/>
            <a:ext cx="5968181" cy="4938851"/>
          </a:xfrm>
        </p:spPr>
        <p:txBody>
          <a:bodyPr anchor="ctr">
            <a:normAutofit/>
          </a:bodyPr>
          <a:lstStyle/>
          <a:p>
            <a:pPr>
              <a:lnSpc>
                <a:spcPct val="100000"/>
              </a:lnSpc>
            </a:pPr>
            <a:r>
              <a:rPr lang="en-GB" b="1" dirty="0"/>
              <a:t>Strengths </a:t>
            </a:r>
          </a:p>
          <a:p>
            <a:pPr>
              <a:lnSpc>
                <a:spcPct val="100000"/>
              </a:lnSpc>
            </a:pPr>
            <a:r>
              <a:rPr lang="en-GB" dirty="0"/>
              <a:t>Currently Cardiff Wales Airport is the only commercial airport in Wales, benefiting from the core catchment area and secondary attachment of South West England. This also includes facilities for International Aerospace Training and an operation runway active twenty-four hours a day, (Cardiff Airport, 2020).</a:t>
            </a:r>
          </a:p>
          <a:p>
            <a:pPr>
              <a:lnSpc>
                <a:spcPct val="100000"/>
              </a:lnSpc>
            </a:pPr>
            <a:r>
              <a:rPr lang="en-GB" b="1" dirty="0"/>
              <a:t>Weakness</a:t>
            </a:r>
          </a:p>
          <a:p>
            <a:pPr>
              <a:lnSpc>
                <a:spcPct val="100000"/>
              </a:lnSpc>
            </a:pPr>
            <a:r>
              <a:rPr lang="en-GB" dirty="0"/>
              <a:t>Cardiff Airport have made a pre-tax loss of £6.6 million , (BBC, 2020). Protests from environmentalists in 2019 prompted the government to propose a taxation on carbon emissions. This would have a considerable impact on an industry with a high carbon footprint, (</a:t>
            </a:r>
            <a:r>
              <a:rPr lang="en-GB" dirty="0" err="1"/>
              <a:t>Britishairways</a:t>
            </a:r>
            <a:r>
              <a:rPr lang="en-GB" dirty="0"/>
              <a:t>, 2019).</a:t>
            </a:r>
          </a:p>
          <a:p>
            <a:pPr>
              <a:lnSpc>
                <a:spcPct val="100000"/>
              </a:lnSpc>
            </a:pPr>
            <a:endParaRPr lang="en-GB" dirty="0"/>
          </a:p>
        </p:txBody>
      </p:sp>
      <p:pic>
        <p:nvPicPr>
          <p:cNvPr id="6" name="Audio 5">
            <a:hlinkClick r:id="" action="ppaction://media"/>
            <a:extLst>
              <a:ext uri="{FF2B5EF4-FFF2-40B4-BE49-F238E27FC236}">
                <a16:creationId xmlns:a16="http://schemas.microsoft.com/office/drawing/2014/main" id="{E2B48864-732C-40DF-9C1E-64DE6F62D2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8306663"/>
      </p:ext>
    </p:extLst>
  </p:cSld>
  <p:clrMapOvr>
    <a:masterClrMapping/>
  </p:clrMapOvr>
  <mc:AlternateContent xmlns:mc="http://schemas.openxmlformats.org/markup-compatibility/2006">
    <mc:Choice xmlns:p14="http://schemas.microsoft.com/office/powerpoint/2010/main" Requires="p14">
      <p:transition spd="slow" p14:dur="2000" advTm="83815"/>
    </mc:Choice>
    <mc:Fallback>
      <p:transition spd="slow" advTm="83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47EFE-0F40-4DF9-8A4A-E831BB4E612C}"/>
              </a:ext>
            </a:extLst>
          </p:cNvPr>
          <p:cNvSpPr>
            <a:spLocks noGrp="1"/>
          </p:cNvSpPr>
          <p:nvPr>
            <p:ph type="title"/>
          </p:nvPr>
        </p:nvSpPr>
        <p:spPr>
          <a:xfrm>
            <a:off x="858749" y="963997"/>
            <a:ext cx="3787457" cy="4938361"/>
          </a:xfrm>
        </p:spPr>
        <p:txBody>
          <a:bodyPr anchor="ctr">
            <a:normAutofit/>
          </a:bodyPr>
          <a:lstStyle/>
          <a:p>
            <a:pPr algn="r"/>
            <a:r>
              <a:rPr lang="en-GB" dirty="0"/>
              <a:t>Swot Analysis</a:t>
            </a:r>
          </a:p>
        </p:txBody>
      </p:sp>
      <p:cxnSp>
        <p:nvCxnSpPr>
          <p:cNvPr id="21" name="Straight Connector 20">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3FCABC-FE2E-4504-BFE4-1DDB5D075489}"/>
              </a:ext>
            </a:extLst>
          </p:cNvPr>
          <p:cNvSpPr>
            <a:spLocks noGrp="1"/>
          </p:cNvSpPr>
          <p:nvPr>
            <p:ph idx="1"/>
          </p:nvPr>
        </p:nvSpPr>
        <p:spPr>
          <a:xfrm>
            <a:off x="5301798" y="963507"/>
            <a:ext cx="5968181" cy="4938851"/>
          </a:xfrm>
        </p:spPr>
        <p:txBody>
          <a:bodyPr anchor="ctr">
            <a:normAutofit/>
          </a:bodyPr>
          <a:lstStyle/>
          <a:p>
            <a:pPr>
              <a:lnSpc>
                <a:spcPct val="100000"/>
              </a:lnSpc>
            </a:pPr>
            <a:r>
              <a:rPr lang="en-GB" sz="1800" b="1" dirty="0"/>
              <a:t>Opportunities</a:t>
            </a:r>
          </a:p>
          <a:p>
            <a:pPr>
              <a:lnSpc>
                <a:spcPct val="100000"/>
              </a:lnSpc>
            </a:pPr>
            <a:r>
              <a:rPr lang="en-GB" sz="1800" dirty="0"/>
              <a:t>ABTA (2015), explains that the use of target marketing is essential to the growth of Cardiff Airport, comparison with Birmingham , pro-actively targeting the Chinese Market. This will support the growth of the UK tourism industry, benefiting thee wider economy, this issue needs to be addressed in order to discover the best target market available.</a:t>
            </a:r>
          </a:p>
          <a:p>
            <a:pPr>
              <a:lnSpc>
                <a:spcPct val="100000"/>
              </a:lnSpc>
            </a:pPr>
            <a:r>
              <a:rPr lang="en-GB" sz="1800" b="1" dirty="0"/>
              <a:t>Threats</a:t>
            </a:r>
          </a:p>
          <a:p>
            <a:pPr>
              <a:lnSpc>
                <a:spcPct val="100000"/>
              </a:lnSpc>
            </a:pPr>
            <a:r>
              <a:rPr lang="en-GB" sz="1800" dirty="0"/>
              <a:t>The impact of the Brexit on the UK tourism industry, the main issue is negative perceptions of the UK and the right for overseas workers to remain in Britain, (Janson, 2019). The Coronavirus has impacted the Airline industry, the information remains unclear as to how flights will be resumed and guidelines on travel internal and external flights are still under discussion, (Cardiff Airport, 2020).</a:t>
            </a:r>
          </a:p>
          <a:p>
            <a:pPr>
              <a:lnSpc>
                <a:spcPct val="100000"/>
              </a:lnSpc>
            </a:pPr>
            <a:endParaRPr lang="en-GB" sz="1800" dirty="0"/>
          </a:p>
        </p:txBody>
      </p:sp>
      <p:pic>
        <p:nvPicPr>
          <p:cNvPr id="4" name="Audio 3">
            <a:hlinkClick r:id="" action="ppaction://media"/>
            <a:extLst>
              <a:ext uri="{FF2B5EF4-FFF2-40B4-BE49-F238E27FC236}">
                <a16:creationId xmlns:a16="http://schemas.microsoft.com/office/drawing/2014/main" id="{63D4304C-4E3D-40FE-8295-98347E6D99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29170813"/>
      </p:ext>
    </p:extLst>
  </p:cSld>
  <p:clrMapOvr>
    <a:masterClrMapping/>
  </p:clrMapOvr>
  <mc:AlternateContent xmlns:mc="http://schemas.openxmlformats.org/markup-compatibility/2006">
    <mc:Choice xmlns:p14="http://schemas.microsoft.com/office/powerpoint/2010/main" Requires="p14">
      <p:transition spd="slow" p14:dur="2000" advTm="39964"/>
    </mc:Choice>
    <mc:Fallback>
      <p:transition spd="slow" advTm="39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AB29DA-2213-4343-A073-9030BC86A600}"/>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Financial Analysis</a:t>
            </a:r>
          </a:p>
        </p:txBody>
      </p:sp>
      <p:graphicFrame>
        <p:nvGraphicFramePr>
          <p:cNvPr id="5" name="Content Placeholder 2">
            <a:extLst>
              <a:ext uri="{FF2B5EF4-FFF2-40B4-BE49-F238E27FC236}">
                <a16:creationId xmlns:a16="http://schemas.microsoft.com/office/drawing/2014/main" id="{C98EFA0D-CD99-4794-BEC1-E1691C47B973}"/>
              </a:ext>
            </a:extLst>
          </p:cNvPr>
          <p:cNvGraphicFramePr>
            <a:graphicFrameLocks noGrp="1"/>
          </p:cNvGraphicFramePr>
          <p:nvPr>
            <p:ph idx="1"/>
            <p:extLst>
              <p:ext uri="{D42A27DB-BD31-4B8C-83A1-F6EECF244321}">
                <p14:modId xmlns:p14="http://schemas.microsoft.com/office/powerpoint/2010/main" val="110931939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45367673-E2B5-4F4D-812D-CB3B201FB1D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18324116"/>
      </p:ext>
    </p:extLst>
  </p:cSld>
  <p:clrMapOvr>
    <a:masterClrMapping/>
  </p:clrMapOvr>
  <mc:AlternateContent xmlns:mc="http://schemas.openxmlformats.org/markup-compatibility/2006">
    <mc:Choice xmlns:p14="http://schemas.microsoft.com/office/powerpoint/2010/main" Requires="p14">
      <p:transition spd="slow" p14:dur="2000" advTm="45683"/>
    </mc:Choice>
    <mc:Fallback>
      <p:transition spd="slow" advTm="45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E3C32C-428D-44B7-A2DF-21D3CF447CBF}"/>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Financial Analysis</a:t>
            </a:r>
          </a:p>
        </p:txBody>
      </p:sp>
      <p:graphicFrame>
        <p:nvGraphicFramePr>
          <p:cNvPr id="5" name="Content Placeholder 2">
            <a:extLst>
              <a:ext uri="{FF2B5EF4-FFF2-40B4-BE49-F238E27FC236}">
                <a16:creationId xmlns:a16="http://schemas.microsoft.com/office/drawing/2014/main" id="{6D6FBAD1-3A31-4AD3-8BCF-F83F5D5B615B}"/>
              </a:ext>
            </a:extLst>
          </p:cNvPr>
          <p:cNvGraphicFramePr>
            <a:graphicFrameLocks noGrp="1"/>
          </p:cNvGraphicFramePr>
          <p:nvPr>
            <p:ph idx="1"/>
            <p:extLst>
              <p:ext uri="{D42A27DB-BD31-4B8C-83A1-F6EECF244321}">
                <p14:modId xmlns:p14="http://schemas.microsoft.com/office/powerpoint/2010/main" val="159819775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978AC3EB-C934-4834-BE91-AA5100BF283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84636355"/>
      </p:ext>
    </p:extLst>
  </p:cSld>
  <p:clrMapOvr>
    <a:masterClrMapping/>
  </p:clrMapOvr>
  <mc:AlternateContent xmlns:mc="http://schemas.openxmlformats.org/markup-compatibility/2006">
    <mc:Choice xmlns:p14="http://schemas.microsoft.com/office/powerpoint/2010/main" Requires="p14">
      <p:transition spd="slow" p14:dur="2000" advTm="32536"/>
    </mc:Choice>
    <mc:Fallback>
      <p:transition spd="slow" advTm="32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EB75DA-5127-4625-B24A-E12840BB30ED}"/>
              </a:ext>
            </a:extLst>
          </p:cNvPr>
          <p:cNvSpPr>
            <a:spLocks noGrp="1"/>
          </p:cNvSpPr>
          <p:nvPr>
            <p:ph type="title"/>
          </p:nvPr>
        </p:nvSpPr>
        <p:spPr>
          <a:xfrm>
            <a:off x="642259" y="634946"/>
            <a:ext cx="3372529" cy="5055904"/>
          </a:xfrm>
        </p:spPr>
        <p:txBody>
          <a:bodyPr anchor="ctr">
            <a:normAutofit/>
          </a:bodyPr>
          <a:lstStyle/>
          <a:p>
            <a:r>
              <a:rPr lang="en-GB"/>
              <a:t>Financial Analysis</a:t>
            </a:r>
            <a:endParaRPr lang="en-GB" dirty="0"/>
          </a:p>
        </p:txBody>
      </p:sp>
      <p:cxnSp>
        <p:nvCxnSpPr>
          <p:cNvPr id="16"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2306F16-0BB0-4AAA-A855-3339F4B0AC7A}"/>
              </a:ext>
            </a:extLst>
          </p:cNvPr>
          <p:cNvGraphicFramePr>
            <a:graphicFrameLocks noGrp="1"/>
          </p:cNvGraphicFramePr>
          <p:nvPr>
            <p:ph idx="1"/>
            <p:extLst>
              <p:ext uri="{D42A27DB-BD31-4B8C-83A1-F6EECF244321}">
                <p14:modId xmlns:p14="http://schemas.microsoft.com/office/powerpoint/2010/main" val="1099132109"/>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0AF59D79-9BE9-4298-900B-B7962BE56BB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320448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0894"/>
    </mc:Choice>
    <mc:Fallback>
      <p:transition spd="slow" advTm="30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958DC-F7E1-452E-8035-7E58F2E84666}"/>
              </a:ext>
            </a:extLst>
          </p:cNvPr>
          <p:cNvSpPr>
            <a:spLocks noGrp="1"/>
          </p:cNvSpPr>
          <p:nvPr>
            <p:ph type="title"/>
          </p:nvPr>
        </p:nvSpPr>
        <p:spPr>
          <a:xfrm>
            <a:off x="1097280" y="286603"/>
            <a:ext cx="10058400" cy="1450757"/>
          </a:xfrm>
        </p:spPr>
        <p:txBody>
          <a:bodyPr>
            <a:normAutofit/>
          </a:bodyPr>
          <a:lstStyle/>
          <a:p>
            <a:r>
              <a:rPr lang="en-GB" dirty="0"/>
              <a:t>Performance Management</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51ABC9C-6F25-4740-857B-1A71C97D65C6}"/>
              </a:ext>
            </a:extLst>
          </p:cNvPr>
          <p:cNvGraphicFramePr>
            <a:graphicFrameLocks noGrp="1"/>
          </p:cNvGraphicFramePr>
          <p:nvPr>
            <p:ph idx="1"/>
            <p:extLst>
              <p:ext uri="{D42A27DB-BD31-4B8C-83A1-F6EECF244321}">
                <p14:modId xmlns:p14="http://schemas.microsoft.com/office/powerpoint/2010/main" val="85766843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C81B85B2-0A47-486B-8867-A3FCC0EEAA9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51190184"/>
      </p:ext>
    </p:extLst>
  </p:cSld>
  <p:clrMapOvr>
    <a:masterClrMapping/>
  </p:clrMapOvr>
  <mc:AlternateContent xmlns:mc="http://schemas.openxmlformats.org/markup-compatibility/2006">
    <mc:Choice xmlns:p14="http://schemas.microsoft.com/office/powerpoint/2010/main" Requires="p14">
      <p:transition spd="slow" p14:dur="2000" advTm="31453"/>
    </mc:Choice>
    <mc:Fallback>
      <p:transition spd="slow" advTm="31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52FB43-C8BC-430A-BB96-4A6A2CCCA38C}"/>
              </a:ext>
            </a:extLst>
          </p:cNvPr>
          <p:cNvSpPr>
            <a:spLocks noGrp="1"/>
          </p:cNvSpPr>
          <p:nvPr>
            <p:ph type="title"/>
          </p:nvPr>
        </p:nvSpPr>
        <p:spPr>
          <a:xfrm>
            <a:off x="642259" y="634946"/>
            <a:ext cx="3372529" cy="5055904"/>
          </a:xfrm>
        </p:spPr>
        <p:txBody>
          <a:bodyPr anchor="ctr">
            <a:normAutofit/>
          </a:bodyPr>
          <a:lstStyle/>
          <a:p>
            <a:r>
              <a:rPr lang="en-GB" sz="2600"/>
              <a:t>Recommendations</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85A1824-11D8-4C92-80CB-044D4E592D09}"/>
              </a:ext>
            </a:extLst>
          </p:cNvPr>
          <p:cNvGraphicFramePr>
            <a:graphicFrameLocks noGrp="1"/>
          </p:cNvGraphicFramePr>
          <p:nvPr>
            <p:ph idx="1"/>
            <p:extLst>
              <p:ext uri="{D42A27DB-BD31-4B8C-83A1-F6EECF244321}">
                <p14:modId xmlns:p14="http://schemas.microsoft.com/office/powerpoint/2010/main" val="4029111248"/>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3CA44E43-66D9-41B3-96D2-711E91BBCCB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17047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99504"/>
    </mc:Choice>
    <mc:Fallback>
      <p:transition spd="slow" advTm="199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628589-8AAE-40AF-AF3F-0289C8B6332C}"/>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Reference List</a:t>
            </a:r>
          </a:p>
        </p:txBody>
      </p:sp>
      <p:sp>
        <p:nvSpPr>
          <p:cNvPr id="3" name="Content Placeholder 2">
            <a:extLst>
              <a:ext uri="{FF2B5EF4-FFF2-40B4-BE49-F238E27FC236}">
                <a16:creationId xmlns:a16="http://schemas.microsoft.com/office/drawing/2014/main" id="{96D0B22C-80EC-4604-9236-B6E1682F5C66}"/>
              </a:ext>
            </a:extLst>
          </p:cNvPr>
          <p:cNvSpPr>
            <a:spLocks noGrp="1"/>
          </p:cNvSpPr>
          <p:nvPr>
            <p:ph idx="1"/>
          </p:nvPr>
        </p:nvSpPr>
        <p:spPr>
          <a:xfrm>
            <a:off x="1096963" y="2675694"/>
            <a:ext cx="10058400" cy="3193294"/>
          </a:xfrm>
        </p:spPr>
        <p:txBody>
          <a:bodyPr>
            <a:normAutofit/>
          </a:bodyPr>
          <a:lstStyle/>
          <a:p>
            <a:pPr>
              <a:lnSpc>
                <a:spcPct val="100000"/>
              </a:lnSpc>
            </a:pPr>
            <a:r>
              <a:rPr lang="en-GB" sz="900" dirty="0"/>
              <a:t>ABTA, </a:t>
            </a:r>
            <a:r>
              <a:rPr lang="en-GB" sz="900" dirty="0" err="1"/>
              <a:t>AoA</a:t>
            </a:r>
            <a:r>
              <a:rPr lang="en-GB" sz="900" dirty="0"/>
              <a:t>, Tourism Alliance &amp; UK Inbound (2015). Tourism and Aviation. Retrieved from: </a:t>
            </a:r>
            <a:r>
              <a:rPr lang="en-GB" sz="900" u="sng" dirty="0">
                <a:hlinkClick r:id="rId2"/>
              </a:rPr>
              <a:t>http://www.aoa.org.uk/wp-content/uploads/2015/06/Tourism-and-Aviation.pdf</a:t>
            </a:r>
            <a:endParaRPr lang="en-GB" sz="900" u="sng" dirty="0"/>
          </a:p>
          <a:p>
            <a:pPr>
              <a:lnSpc>
                <a:spcPct val="100000"/>
              </a:lnSpc>
            </a:pPr>
            <a:r>
              <a:rPr lang="en-GB" sz="900" dirty="0"/>
              <a:t>Askew, R, (2020), Measuring success of your business with financial KPI’S, [Online], </a:t>
            </a:r>
            <a:r>
              <a:rPr lang="en-GB" sz="900" u="sng" dirty="0">
                <a:hlinkClick r:id="rId3"/>
              </a:rPr>
              <a:t>https://www.armstrongwatson.co.uk/news/2017/08/measuring-success-your-business-financial-kpis</a:t>
            </a:r>
            <a:r>
              <a:rPr lang="en-GB" sz="900" dirty="0"/>
              <a:t>, ( Accessed 29th March 2020).</a:t>
            </a:r>
          </a:p>
          <a:p>
            <a:pPr>
              <a:lnSpc>
                <a:spcPct val="100000"/>
              </a:lnSpc>
            </a:pPr>
            <a:r>
              <a:rPr lang="en-GB" sz="900" dirty="0"/>
              <a:t>Armstrong, M, (2016), </a:t>
            </a:r>
            <a:r>
              <a:rPr lang="en-GB" sz="900" u="sng" dirty="0"/>
              <a:t>Armstrong’s Handbook of Management and Leadership for HR</a:t>
            </a:r>
            <a:r>
              <a:rPr lang="en-GB" sz="900" dirty="0"/>
              <a:t>, London, Kogan Page Ltd</a:t>
            </a:r>
          </a:p>
          <a:p>
            <a:pPr>
              <a:lnSpc>
                <a:spcPct val="100000"/>
              </a:lnSpc>
            </a:pPr>
            <a:r>
              <a:rPr lang="en-GB" sz="900" dirty="0"/>
              <a:t>Armstrong, Mary, I. </a:t>
            </a:r>
            <a:r>
              <a:rPr lang="en-GB" sz="900" dirty="0" err="1"/>
              <a:t>Milch</a:t>
            </a:r>
            <a:r>
              <a:rPr lang="en-GB" sz="900" dirty="0"/>
              <a:t>, Heidi Curtis, and Peter Endress. "A Business Model for Managing System Change Through Strategic Financing and Performance Indicators: A Case Study." </a:t>
            </a:r>
            <a:r>
              <a:rPr lang="en-GB" sz="900" i="1" dirty="0"/>
              <a:t>American Journal of Community Psychology</a:t>
            </a:r>
            <a:r>
              <a:rPr lang="en-GB" sz="900" dirty="0"/>
              <a:t> 49.3-4 (2012): 517-25. Web.</a:t>
            </a:r>
            <a:endParaRPr lang="en-GB" sz="900" u="sng" dirty="0"/>
          </a:p>
          <a:p>
            <a:pPr>
              <a:lnSpc>
                <a:spcPct val="100000"/>
              </a:lnSpc>
            </a:pPr>
            <a:r>
              <a:rPr lang="en-GB" sz="900" dirty="0"/>
              <a:t>BBC, (2019), Cardiff Airport to be loaned money, [Online], </a:t>
            </a:r>
            <a:r>
              <a:rPr lang="en-GB" sz="900" u="sng" dirty="0">
                <a:hlinkClick r:id="rId4"/>
              </a:rPr>
              <a:t>https://www.bbc.co.uk/news/uk-wales-politics-50127123</a:t>
            </a:r>
            <a:r>
              <a:rPr lang="en-GB" sz="900" u="sng" dirty="0"/>
              <a:t>, (Accessed 30</a:t>
            </a:r>
            <a:r>
              <a:rPr lang="en-GB" sz="900" u="sng" baseline="30000" dirty="0"/>
              <a:t>th</a:t>
            </a:r>
            <a:r>
              <a:rPr lang="en-GB" sz="900" u="sng" dirty="0"/>
              <a:t> March 2020).</a:t>
            </a:r>
            <a:r>
              <a:rPr lang="en-GB" sz="900" dirty="0"/>
              <a:t> Gov, Wales, (2020), Business Planning and external finance, [Online], </a:t>
            </a:r>
            <a:r>
              <a:rPr lang="en-GB" sz="900" u="sng" dirty="0">
                <a:hlinkClick r:id="rId5"/>
              </a:rPr>
              <a:t>https://gov.wales/sites/</a:t>
            </a:r>
            <a:r>
              <a:rPr lang="en-GB" sz="900" u="sng" dirty="0"/>
              <a:t>, Accessed 30</a:t>
            </a:r>
            <a:r>
              <a:rPr lang="en-GB" sz="900" u="sng" baseline="30000" dirty="0"/>
              <a:t>th</a:t>
            </a:r>
            <a:r>
              <a:rPr lang="en-GB" sz="900" u="sng" dirty="0"/>
              <a:t> March 2020).</a:t>
            </a:r>
          </a:p>
          <a:p>
            <a:pPr>
              <a:lnSpc>
                <a:spcPct val="100000"/>
              </a:lnSpc>
            </a:pPr>
            <a:r>
              <a:rPr lang="en-GB" sz="900" dirty="0"/>
              <a:t>British Airways Corporate Responsibility, (2019), British Airways Corporate Responsibility, [Online],  </a:t>
            </a:r>
            <a:r>
              <a:rPr lang="en-GB" sz="900" u="sng" dirty="0">
                <a:hlinkClick r:id="rId6"/>
              </a:rPr>
              <a:t>https://www.britishairways.com/en-gb/information/about-ba/csr/corporate-responsibility</a:t>
            </a:r>
            <a:r>
              <a:rPr lang="en-GB" sz="900" dirty="0"/>
              <a:t>, (Accessed 30th March 2020). </a:t>
            </a:r>
            <a:endParaRPr lang="en-GB" sz="900" u="sng" dirty="0"/>
          </a:p>
          <a:p>
            <a:pPr>
              <a:lnSpc>
                <a:spcPct val="100000"/>
              </a:lnSpc>
            </a:pPr>
            <a:r>
              <a:rPr lang="en-GB" sz="900" dirty="0"/>
              <a:t>Cardiff Airport , (2020), Cardiff Wales Airport History, [Online],</a:t>
            </a:r>
            <a:r>
              <a:rPr lang="en-GB" sz="900" u="sng" dirty="0">
                <a:hlinkClick r:id="rId7"/>
              </a:rPr>
              <a:t> https://www.cardiff-airport.com/media/</a:t>
            </a:r>
            <a:r>
              <a:rPr lang="en-GB" sz="900" u="sng" dirty="0"/>
              <a:t>,</a:t>
            </a:r>
            <a:r>
              <a:rPr lang="en-GB" sz="900" dirty="0"/>
              <a:t> (Accessed 29</a:t>
            </a:r>
            <a:r>
              <a:rPr lang="en-GB" sz="900" baseline="30000" dirty="0"/>
              <a:t>th</a:t>
            </a:r>
            <a:r>
              <a:rPr lang="en-GB" sz="900" dirty="0"/>
              <a:t> March 2020).</a:t>
            </a:r>
          </a:p>
          <a:p>
            <a:pPr>
              <a:lnSpc>
                <a:spcPct val="100000"/>
              </a:lnSpc>
            </a:pPr>
            <a:r>
              <a:rPr lang="en-GB" sz="900" dirty="0"/>
              <a:t>Clifton, N., Rhys, D., Ehret, D. &amp; </a:t>
            </a:r>
            <a:r>
              <a:rPr lang="en-GB" sz="900" dirty="0" err="1"/>
              <a:t>Pickemell</a:t>
            </a:r>
            <a:r>
              <a:rPr lang="en-GB" sz="900" dirty="0"/>
              <a:t>, D. (2011). An Analysis of Actual and Potential Clustering Structures, Stakeholder Governance Activities and Cross-locality Linkages in the Welsh Aerospace Industry; in European Planning studies, 19:2, 279-309.</a:t>
            </a:r>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a:p>
            <a:pPr>
              <a:lnSpc>
                <a:spcPct val="100000"/>
              </a:lnSpc>
            </a:pPr>
            <a:endParaRPr lang="en-GB" sz="900"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19184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8F7B44-D7C9-426E-A98A-09FE9286F693}"/>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Reference List</a:t>
            </a:r>
          </a:p>
        </p:txBody>
      </p:sp>
      <p:sp>
        <p:nvSpPr>
          <p:cNvPr id="3" name="Content Placeholder 2">
            <a:extLst>
              <a:ext uri="{FF2B5EF4-FFF2-40B4-BE49-F238E27FC236}">
                <a16:creationId xmlns:a16="http://schemas.microsoft.com/office/drawing/2014/main" id="{9F4C6C8A-B5F1-477E-A0BD-6006D112F79B}"/>
              </a:ext>
            </a:extLst>
          </p:cNvPr>
          <p:cNvSpPr>
            <a:spLocks noGrp="1"/>
          </p:cNvSpPr>
          <p:nvPr>
            <p:ph idx="1"/>
          </p:nvPr>
        </p:nvSpPr>
        <p:spPr>
          <a:xfrm>
            <a:off x="1096963" y="2675694"/>
            <a:ext cx="10058400" cy="3193294"/>
          </a:xfrm>
        </p:spPr>
        <p:txBody>
          <a:bodyPr>
            <a:normAutofit/>
          </a:bodyPr>
          <a:lstStyle/>
          <a:p>
            <a:pPr>
              <a:lnSpc>
                <a:spcPct val="100000"/>
              </a:lnSpc>
            </a:pPr>
            <a:r>
              <a:rPr lang="en-GB" sz="1300" dirty="0"/>
              <a:t>Curtis, J, Et al, (2019), Weather Chaos at Heathrow Cancellation of Flights, [Online], </a:t>
            </a:r>
            <a:r>
              <a:rPr lang="en-GB" sz="1300" u="sng" dirty="0">
                <a:hlinkClick r:id="rId2"/>
              </a:rPr>
              <a:t>https://www.dailymail.co.uk/news/article-7288437/Weather-sparks-travel-chaos-thousands-Heathrow-Stansted-Luton-CANCEL-flights.html</a:t>
            </a:r>
            <a:r>
              <a:rPr lang="en-GB" sz="1300" u="sng" dirty="0"/>
              <a:t>,</a:t>
            </a:r>
            <a:r>
              <a:rPr lang="en-GB" sz="1300" dirty="0"/>
              <a:t> (Accessed April 1</a:t>
            </a:r>
            <a:r>
              <a:rPr lang="en-GB" sz="1300" baseline="30000" dirty="0"/>
              <a:t>st</a:t>
            </a:r>
            <a:r>
              <a:rPr lang="en-GB" sz="1300" dirty="0"/>
              <a:t>2020).</a:t>
            </a:r>
          </a:p>
          <a:p>
            <a:pPr>
              <a:lnSpc>
                <a:spcPct val="100000"/>
              </a:lnSpc>
            </a:pPr>
            <a:r>
              <a:rPr lang="en-GB" sz="1300" dirty="0"/>
              <a:t>Goodley, S, </a:t>
            </a:r>
            <a:r>
              <a:rPr lang="en-GB" sz="1300" dirty="0" err="1"/>
              <a:t>Makortoff</a:t>
            </a:r>
            <a:r>
              <a:rPr lang="en-GB" sz="1300" dirty="0"/>
              <a:t>, K et al (2019), Thomas Cook Collapses, [Online], </a:t>
            </a:r>
            <a:r>
              <a:rPr lang="en-GB" sz="1300" u="sng" dirty="0">
                <a:hlinkClick r:id="rId3"/>
              </a:rPr>
              <a:t>https://www.theguardian.com/business/2019/sep/22/thomas-cook-in-last-ditch-talks-to-avoid-collapse</a:t>
            </a:r>
            <a:r>
              <a:rPr lang="en-GB" sz="1300" u="sng" dirty="0"/>
              <a:t>,</a:t>
            </a:r>
            <a:r>
              <a:rPr lang="en-GB" sz="1300" dirty="0"/>
              <a:t> ( Accessed 10</a:t>
            </a:r>
            <a:r>
              <a:rPr lang="en-GB" sz="1300" baseline="30000" dirty="0"/>
              <a:t>th</a:t>
            </a:r>
            <a:r>
              <a:rPr lang="en-GB" sz="1300" dirty="0"/>
              <a:t> April 2020).</a:t>
            </a:r>
          </a:p>
          <a:p>
            <a:pPr>
              <a:lnSpc>
                <a:spcPct val="100000"/>
              </a:lnSpc>
            </a:pPr>
            <a:r>
              <a:rPr lang="en-GB" sz="1300" dirty="0"/>
              <a:t>Heathrow Technological Advance, (2020), Airport Technology, [Online], </a:t>
            </a:r>
            <a:r>
              <a:rPr lang="en-GB" sz="1300" u="sng" dirty="0">
                <a:hlinkClick r:id="rId4"/>
              </a:rPr>
              <a:t>https://www.airport-technology.com/projects/heathrow5/</a:t>
            </a:r>
            <a:r>
              <a:rPr lang="en-GB" sz="1300" dirty="0"/>
              <a:t>, (Accessed 10</a:t>
            </a:r>
            <a:r>
              <a:rPr lang="en-GB" sz="1300" baseline="30000" dirty="0"/>
              <a:t>th</a:t>
            </a:r>
            <a:r>
              <a:rPr lang="en-GB" sz="1300" dirty="0"/>
              <a:t> May 2020).</a:t>
            </a:r>
          </a:p>
          <a:p>
            <a:pPr>
              <a:lnSpc>
                <a:spcPct val="100000"/>
              </a:lnSpc>
            </a:pPr>
            <a:r>
              <a:rPr lang="en-GB" sz="1300" u="sng" dirty="0"/>
              <a:t>Heathrow Technological Advance, (2020), Heathrow Technological Advances, [Online],</a:t>
            </a:r>
            <a:r>
              <a:rPr lang="en-GB" sz="1300" dirty="0"/>
              <a:t> </a:t>
            </a:r>
            <a:r>
              <a:rPr lang="en-GB" sz="1300" u="sng" dirty="0">
                <a:hlinkClick r:id="rId5"/>
              </a:rPr>
              <a:t>https://www.heathrowexpansion.com/sustainability/technology-and-innovation/</a:t>
            </a:r>
            <a:r>
              <a:rPr lang="en-GB" sz="1300" dirty="0"/>
              <a:t>, (Accessed 10</a:t>
            </a:r>
            <a:r>
              <a:rPr lang="en-GB" sz="1300" baseline="30000" dirty="0"/>
              <a:t>th</a:t>
            </a:r>
            <a:r>
              <a:rPr lang="en-GB" sz="1300" dirty="0"/>
              <a:t> May 2020).</a:t>
            </a:r>
          </a:p>
          <a:p>
            <a:pPr>
              <a:lnSpc>
                <a:spcPct val="100000"/>
              </a:lnSpc>
            </a:pPr>
            <a:r>
              <a:rPr lang="en-GB" sz="1300" dirty="0"/>
              <a:t>Janson, K, (2018), Affects of Brexit on The Travel Industry, [Online],  </a:t>
            </a:r>
            <a:r>
              <a:rPr lang="en-GB" sz="1300" u="sng" dirty="0">
                <a:hlinkClick r:id="rId6"/>
              </a:rPr>
              <a:t>https://www.eventbrite.co.uk/blog/events-industry-brexit-reactions-ds</a:t>
            </a:r>
            <a:r>
              <a:rPr lang="en-GB" sz="1300" u="sng" dirty="0"/>
              <a:t>, </a:t>
            </a:r>
            <a:r>
              <a:rPr lang="en-GB" sz="1300" dirty="0"/>
              <a:t>(Accessed 8</a:t>
            </a:r>
            <a:r>
              <a:rPr lang="en-GB" sz="1300" baseline="30000" dirty="0"/>
              <a:t>th</a:t>
            </a:r>
            <a:r>
              <a:rPr lang="en-GB" sz="1300" dirty="0"/>
              <a:t> April 2020). </a:t>
            </a:r>
          </a:p>
          <a:p>
            <a:pPr>
              <a:lnSpc>
                <a:spcPct val="100000"/>
              </a:lnSpc>
            </a:pPr>
            <a:endParaRPr lang="en-GB" sz="1300" dirty="0"/>
          </a:p>
          <a:p>
            <a:pPr>
              <a:lnSpc>
                <a:spcPct val="100000"/>
              </a:lnSpc>
            </a:pPr>
            <a:endParaRPr lang="en-GB" sz="1300" dirty="0"/>
          </a:p>
          <a:p>
            <a:pPr>
              <a:lnSpc>
                <a:spcPct val="100000"/>
              </a:lnSpc>
            </a:pPr>
            <a:endParaRPr lang="en-GB" sz="1300"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359460"/>
      </p:ext>
    </p:extLst>
  </p:cSld>
  <p:clrMapOvr>
    <a:masterClrMapping/>
  </p:clrMapOvr>
</p:sld>
</file>

<file path=ppt/theme/theme1.xml><?xml version="1.0" encoding="utf-8"?>
<a:theme xmlns:a="http://schemas.openxmlformats.org/drawingml/2006/main" name="RetrospectVTI">
  <a:themeElements>
    <a:clrScheme name="AnalogousFromLightSeedRightStep">
      <a:dk1>
        <a:srgbClr val="000000"/>
      </a:dk1>
      <a:lt1>
        <a:srgbClr val="FFFFFF"/>
      </a:lt1>
      <a:dk2>
        <a:srgbClr val="242E41"/>
      </a:dk2>
      <a:lt2>
        <a:srgbClr val="E8E6E2"/>
      </a:lt2>
      <a:accent1>
        <a:srgbClr val="94A4C5"/>
      </a:accent1>
      <a:accent2>
        <a:srgbClr val="857FBA"/>
      </a:accent2>
      <a:accent3>
        <a:srgbClr val="AF96C6"/>
      </a:accent3>
      <a:accent4>
        <a:srgbClr val="B67FBA"/>
      </a:accent4>
      <a:accent5>
        <a:srgbClr val="C593B4"/>
      </a:accent5>
      <a:accent6>
        <a:srgbClr val="BA7F8D"/>
      </a:accent6>
      <a:hlink>
        <a:srgbClr val="938059"/>
      </a:hlink>
      <a:folHlink>
        <a:srgbClr val="7F7F7F"/>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7" ma:contentTypeDescription="Create a new document." ma:contentTypeScope="" ma:versionID="f04a35e337e0f8a98dcc9655fcd9b0e0">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bec04da4f24d4d201871b15da2704cee"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710C15-710E-416C-AEA8-2CF8626A1363}">
  <ds:schemaRefs>
    <ds:schemaRef ds:uri="http://schemas.microsoft.com/office/2006/metadata/properties"/>
    <ds:schemaRef ds:uri="http://www.w3.org/XML/1998/namespace"/>
    <ds:schemaRef ds:uri="http://purl.org/dc/terms/"/>
    <ds:schemaRef ds:uri="c05bfcf6-161a-4012-bab6-aa68b8b9ab0d"/>
    <ds:schemaRef ds:uri="http://schemas.microsoft.com/office/2006/documentManagement/types"/>
    <ds:schemaRef ds:uri="a0d56cd8-48d2-4815-8e01-6dcb6cd2ab35"/>
    <ds:schemaRef ds:uri="http://purl.org/dc/elements/1.1/"/>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D0272315-2EED-4847-BA08-ADAE3CAC20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79EBE2-AFA8-4DB3-AF11-90D5F32C24A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250</TotalTime>
  <Words>2001</Words>
  <Application>Microsoft Office PowerPoint</Application>
  <PresentationFormat>Widescreen</PresentationFormat>
  <Paragraphs>85</Paragraphs>
  <Slides>17</Slides>
  <Notes>0</Notes>
  <HiddenSlides>0</HiddenSlides>
  <MMClips>15</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Bookman Old Style</vt:lpstr>
      <vt:lpstr>Calibri</vt:lpstr>
      <vt:lpstr>Century Gothic</vt:lpstr>
      <vt:lpstr>Elephant</vt:lpstr>
      <vt:lpstr>Franklin Gothic Book</vt:lpstr>
      <vt:lpstr>RetrospectVTI</vt:lpstr>
      <vt:lpstr>BrushVTI</vt:lpstr>
      <vt:lpstr>Cardiff Airport Report</vt:lpstr>
      <vt:lpstr>Introduction</vt:lpstr>
      <vt:lpstr>Main Findings Pestle Analysis Political</vt:lpstr>
      <vt:lpstr>Economic</vt:lpstr>
      <vt:lpstr>Social</vt:lpstr>
      <vt:lpstr>Technological</vt:lpstr>
      <vt:lpstr>Legal</vt:lpstr>
      <vt:lpstr>Environmental</vt:lpstr>
      <vt:lpstr>Swot Analysis </vt:lpstr>
      <vt:lpstr>Swot Analysis</vt:lpstr>
      <vt:lpstr>Financial Analysis</vt:lpstr>
      <vt:lpstr>Financial Analysis</vt:lpstr>
      <vt:lpstr>Financial Analysis</vt:lpstr>
      <vt:lpstr>Performance Management</vt:lpstr>
      <vt:lpstr>Recommendations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 Report</dc:title>
  <dc:creator>Tracey Davies (1806963)</dc:creator>
  <cp:lastModifiedBy>Tracey Davies (1806963)</cp:lastModifiedBy>
  <cp:revision>5</cp:revision>
  <dcterms:created xsi:type="dcterms:W3CDTF">2020-05-14T00:38:33Z</dcterms:created>
  <dcterms:modified xsi:type="dcterms:W3CDTF">2020-05-15T14:16:20Z</dcterms:modified>
</cp:coreProperties>
</file>