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_rels/slideMaster2.xml.rels" ContentType="application/vnd.openxmlformats-package.relationships+xml"/>
  <Override PartName="/ppt/slideMasters/_rels/slideMaster1.xml.rels" ContentType="application/vnd.openxmlformats-package.relationship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presProps.xml" ContentType="application/vnd.openxmlformats-officedocument.presentationml.presPro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slideLayouts/_rels/slideLayout2.xml.rels" ContentType="application/vnd.openxmlformats-package.relationships+xml"/>
  <Override PartName="/ppt/slideLayouts/_rels/slideLayout1.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_rels/presentation.xml.rels" ContentType="application/vnd.openxmlformats-package.relationships+xml"/>
  <Override PartName="/ppt/notesMasters/_rels/notesMaster1.xml.rels" ContentType="application/vnd.openxmlformats-package.relationships+xml"/>
  <Override PartName="/ppt/notesMasters/notesMaster1.xml" ContentType="application/vnd.openxmlformats-officedocument.presentationml.notesMaster+xml"/>
  <Override PartName="/ppt/media/image1.png" ContentType="image/png"/>
  <Override PartName="/ppt/media/image2.png" ContentType="image/png"/>
  <Override PartName="/ppt/media/image3.png" ContentType="image/png"/>
  <Override PartName="/ppt/media/image4.png" ContentType="image/png"/>
  <Override PartName="/ppt/media/image5.png" ContentType="image/png"/>
  <Override PartName="/ppt/media/image6.png" ContentType="image/png"/>
  <Override PartName="/ppt/media/image10.png" ContentType="image/png"/>
  <Override PartName="/ppt/media/image7.png" ContentType="image/png"/>
  <Override PartName="/ppt/media/image11.png" ContentType="image/png"/>
  <Override PartName="/ppt/media/image8.png" ContentType="image/png"/>
  <Override PartName="/ppt/media/image9.png" ContentType="image/png"/>
  <Override PartName="/ppt/slides/slide29.xml" ContentType="application/vnd.openxmlformats-officedocument.presentationml.slide+xml"/>
  <Override PartName="/ppt/slides/slide28.xml" ContentType="application/vnd.openxmlformats-officedocument.presentationml.slide+xml"/>
  <Override PartName="/ppt/slides/slide27.xml" ContentType="application/vnd.openxmlformats-officedocument.presentationml.slide+xml"/>
  <Override PartName="/ppt/slides/slide26.xml" ContentType="application/vnd.openxmlformats-officedocument.presentationml.slide+xml"/>
  <Override PartName="/ppt/slides/slide14.xml" ContentType="application/vnd.openxmlformats-officedocument.presentationml.slide+xml"/>
  <Override PartName="/ppt/slides/slide6.xml" ContentType="application/vnd.openxmlformats-officedocument.presentationml.slide+xml"/>
  <Override PartName="/ppt/slides/slide15.xml" ContentType="application/vnd.openxmlformats-officedocument.presentationml.slide+xml"/>
  <Override PartName="/ppt/slides/slide7.xml" ContentType="application/vnd.openxmlformats-officedocument.presentationml.slide+xml"/>
  <Override PartName="/ppt/slides/slide1.xml" ContentType="application/vnd.openxmlformats-officedocument.presentationml.slide+xml"/>
  <Override PartName="/ppt/slides/slide46.xml" ContentType="application/vnd.openxmlformats-officedocument.presentationml.slide+xml"/>
  <Override PartName="/ppt/slides/slide16.xml" ContentType="application/vnd.openxmlformats-officedocument.presentationml.slide+xml"/>
  <Override PartName="/ppt/slides/slide8.xml" ContentType="application/vnd.openxmlformats-officedocument.presentationml.slide+xml"/>
  <Override PartName="/ppt/slides/slide2.xml" ContentType="application/vnd.openxmlformats-officedocument.presentationml.slide+xml"/>
  <Override PartName="/ppt/slides/slide10.xml" ContentType="application/vnd.openxmlformats-officedocument.presentationml.slide+xml"/>
  <Override PartName="/ppt/slides/slide47.xml" ContentType="application/vnd.openxmlformats-officedocument.presentationml.slide+xml"/>
  <Override PartName="/ppt/slides/slide17.xml" ContentType="application/vnd.openxmlformats-officedocument.presentationml.slide+xml"/>
  <Override PartName="/ppt/slides/slide9.xml" ContentType="application/vnd.openxmlformats-officedocument.presentationml.slide+xml"/>
  <Override PartName="/ppt/slides/slide3.xml" ContentType="application/vnd.openxmlformats-officedocument.presentationml.slide+xml"/>
  <Override PartName="/ppt/slides/slide11.xml" ContentType="application/vnd.openxmlformats-officedocument.presentationml.slide+xml"/>
  <Override PartName="/ppt/slides/slide48.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_rels/slide20.xml.rels" ContentType="application/vnd.openxmlformats-package.relationships+xml"/>
  <Override PartName="/ppt/slides/_rels/slide3.xml.rels" ContentType="application/vnd.openxmlformats-package.relationships+xml"/>
  <Override PartName="/ppt/slides/_rels/slide18.xml.rels" ContentType="application/vnd.openxmlformats-package.relationships+xml"/>
  <Override PartName="/ppt/slides/_rels/slide12.xml.rels" ContentType="application/vnd.openxmlformats-package.relationships+xml"/>
  <Override PartName="/ppt/slides/_rels/slide49.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19.xml.rels" ContentType="application/vnd.openxmlformats-package.relationships+xml"/>
  <Override PartName="/ppt/slides/_rels/slide13.xml.rels" ContentType="application/vnd.openxmlformats-package.relationships+xml"/>
  <Override PartName="/ppt/slides/_rels/slide22.xml.rels" ContentType="application/vnd.openxmlformats-package.relationships+xml"/>
  <Override PartName="/ppt/slides/_rels/slide5.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47.xml.rels" ContentType="application/vnd.openxmlformats-package.relationships+xml"/>
  <Override PartName="/ppt/slides/_rels/slide10.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9.xml.rels" ContentType="application/vnd.openxmlformats-package.relationships+xml"/>
  <Override PartName="/ppt/slides/_rels/slide26.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27.xml.rels" ContentType="application/vnd.openxmlformats-package.relationships+xml"/>
  <Override PartName="/ppt/slides/_rels/slide16.xml.rels" ContentType="application/vnd.openxmlformats-package.relationships+xml"/>
  <Override PartName="/ppt/slides/_rels/slide1.xml.rels" ContentType="application/vnd.openxmlformats-package.relationships+xml"/>
  <Override PartName="/ppt/slides/_rels/slide36.xml.rels" ContentType="application/vnd.openxmlformats-package.relationships+xml"/>
  <Override PartName="/ppt/slides/_rels/slide28.xml.rels" ContentType="application/vnd.openxmlformats-package.relationships+xml"/>
  <Override PartName="/ppt/slides/_rels/slide17.xml.rels" ContentType="application/vnd.openxmlformats-package.relationships+xml"/>
  <Override PartName="/ppt/slides/_rels/slide2.xml.rels" ContentType="application/vnd.openxmlformats-package.relationships+xml"/>
  <Override PartName="/ppt/slides/_rels/slide37.xml.rels" ContentType="application/vnd.openxmlformats-package.relationships+xml"/>
  <Override PartName="/ppt/slides/_rels/slide29.xml.rels" ContentType="application/vnd.openxmlformats-package.relationships+xml"/>
  <Override PartName="/ppt/slides/_rels/slide11.xml.rels" ContentType="application/vnd.openxmlformats-package.relationships+xml"/>
  <Override PartName="/ppt/slides/_rels/slide48.xml.rels" ContentType="application/vnd.openxmlformats-package.relationships+xml"/>
  <Override PartName="/ppt/slides/_rels/slide34.xml.rels" ContentType="application/vnd.openxmlformats-package.relationships+xml"/>
  <Override PartName="/ppt/slides/_rels/slide35.xml.rels" ContentType="application/vnd.openxmlformats-package.relationships+xml"/>
  <Override PartName="/ppt/slides/_rels/slide38.xml.rels" ContentType="application/vnd.openxmlformats-package.relationships+xml"/>
  <Override PartName="/ppt/slides/_rels/slide40.xml.rels" ContentType="application/vnd.openxmlformats-package.relationships+xml"/>
  <Override PartName="/ppt/slides/_rels/slide39.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33.xml.rels" ContentType="application/vnd.openxmlformats-package.relationships+xml"/>
  <Override PartName="/ppt/slides/slide38.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33.xml" ContentType="application/vnd.openxmlformats-officedocument.presentationml.slide+xml"/>
  <Override PartName="/ppt/slides/slide45.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13.xml" ContentType="application/vnd.openxmlformats-officedocument.presentationml.slide+xml"/>
  <Override PartName="/ppt/slides/slide5.xml" ContentType="application/vnd.openxmlformats-officedocument.presentationml.slide+xml"/>
  <Override PartName="/ppt/slides/slide19.xml" ContentType="application/vnd.openxmlformats-officedocument.presentationml.slide+xml"/>
  <Override PartName="/ppt/slides/slide21.xml" ContentType="application/vnd.openxmlformats-officedocument.presentationml.slide+xml"/>
  <Override PartName="/ppt/slides/slide49.xml" ContentType="application/vnd.openxmlformats-officedocument.presentationml.slide+xml"/>
  <Override PartName="/ppt/slides/slide12.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20.xml" ContentType="application/vnd.openxmlformats-officedocument.presentationml.slide+xml"/>
  <Override PartName="/ppt/charts/chart1.xml" ContentType="application/vnd.openxmlformats-officedocument.drawingml.chart+xml"/>
  <Override PartName="/ppt/notesSlides/_rels/notesSlide27.xml.rels" ContentType="application/vnd.openxmlformats-package.relationships+xml"/>
  <Override PartName="/ppt/notesSlides/_rels/notesSlide2.xml.rels" ContentType="application/vnd.openxmlformats-package.relationships+xml"/>
  <Override PartName="/ppt/notesSlides/_rels/notesSlide48.xml.rels" ContentType="application/vnd.openxmlformats-package.relationships+xml"/>
  <Override PartName="/ppt/notesSlides/_rels/notesSlide11.xml.rels" ContentType="application/vnd.openxmlformats-package.relationships+xml"/>
  <Override PartName="/ppt/notesSlides/_rels/notesSlide47.xml.rels" ContentType="application/vnd.openxmlformats-package.relationships+xml"/>
  <Override PartName="/ppt/notesSlides/_rels/notesSlide1.xml.rels" ContentType="application/vnd.openxmlformats-package.relationships+xml"/>
  <Override PartName="/ppt/notesSlides/_rels/notesSlide10.xml.rels" ContentType="application/vnd.openxmlformats-package.relationships+xml"/>
  <Override PartName="/ppt/notesSlides/_rels/notesSlide12.xml.rels" ContentType="application/vnd.openxmlformats-package.relationships+xml"/>
  <Override PartName="/ppt/notesSlides/_rels/notesSlide49.xml.rels" ContentType="application/vnd.openxmlformats-package.relationships+xml"/>
  <Override PartName="/ppt/notesSlides/_rels/notesSlide3.xml.rels" ContentType="application/vnd.openxmlformats-package.relationships+xml"/>
  <Override PartName="/ppt/notesSlides/_rels/notesSlide13.xml.rels" ContentType="application/vnd.openxmlformats-package.relationships+xml"/>
  <Override PartName="/ppt/notesSlides/_rels/notesSlide4.xml.rels" ContentType="application/vnd.openxmlformats-package.relationships+xml"/>
  <Override PartName="/ppt/notesSlides/_rels/notesSlide28.xml.rels" ContentType="application/vnd.openxmlformats-package.relationships+xml"/>
  <Override PartName="/ppt/notesSlides/_rels/notesSlide30.xml.rels" ContentType="application/vnd.openxmlformats-package.relationships+xml"/>
  <Override PartName="/ppt/notesSlides/_rels/notesSlide29.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46.xml.rels" ContentType="application/vnd.openxmlformats-package.relationships+xml"/>
  <Override PartName="/ppt/notesSlides/_rels/notesSlide34.xml.rels" ContentType="application/vnd.openxmlformats-package.relationships+xml"/>
  <Override PartName="/ppt/notesSlides/_rels/notesSlide17.xml.rels" ContentType="application/vnd.openxmlformats-package.relationships+xml"/>
  <Override PartName="/ppt/notesSlides/_rels/notesSlide8.xml.rels" ContentType="application/vnd.openxmlformats-package.relationships+xml"/>
  <Override PartName="/ppt/notesSlides/_rels/notesSlide23.xml.rels" ContentType="application/vnd.openxmlformats-package.relationships+xml"/>
  <Override PartName="/ppt/notesSlides/_rels/notesSlide20.xml.rels" ContentType="application/vnd.openxmlformats-package.relationships+xml"/>
  <Override PartName="/ppt/notesSlides/_rels/notesSlide18.xml.rels" ContentType="application/vnd.openxmlformats-package.relationships+xml"/>
  <Override PartName="/ppt/notesSlides/_rels/notesSlide9.xml.rels" ContentType="application/vnd.openxmlformats-package.relationships+xml"/>
  <Override PartName="/ppt/notesSlides/_rels/notesSlide24.xml.rels" ContentType="application/vnd.openxmlformats-package.relationships+xml"/>
  <Override PartName="/ppt/notesSlides/_rels/notesSlide19.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7.xml.rels" ContentType="application/vnd.openxmlformats-package.relationships+xml"/>
  <Override PartName="/ppt/notesSlides/_rels/notesSlide16.xml.rels" ContentType="application/vnd.openxmlformats-package.relationships+xml"/>
  <Override PartName="/ppt/notesSlides/_rels/notesSlide6.xml.rels" ContentType="application/vnd.openxmlformats-package.relationships+xml"/>
  <Override PartName="/ppt/notesSlides/_rels/notesSlide15.xml.rels" ContentType="application/vnd.openxmlformats-package.relationships+xml"/>
  <Override PartName="/ppt/notesSlides/_rels/notesSlide5.xml.rels" ContentType="application/vnd.openxmlformats-package.relationships+xml"/>
  <Override PartName="/ppt/notesSlides/_rels/notesSlide1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40.xml.rels" ContentType="application/vnd.openxmlformats-package.relationships+xml"/>
  <Override PartName="/ppt/notesSlides/_rels/notesSlide39.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44.xml.rels" ContentType="application/vnd.openxmlformats-package.relationships+xml"/>
  <Override PartName="/ppt/notesSlides/_rels/notesSlide45.xml.rels" ContentType="application/vnd.openxmlformats-package.relationships+xml"/>
  <Override PartName="/ppt/notesSlides/notesSlide26.xml" ContentType="application/vnd.openxmlformats-officedocument.presentationml.notesSlide+xml"/>
  <Override PartName="/ppt/notesSlides/notesSlide9.xml" ContentType="application/vnd.openxmlformats-officedocument.presentationml.notesSlide+xml"/>
  <Override PartName="/ppt/notesSlides/notesSlide25.xml" ContentType="application/vnd.openxmlformats-officedocument.presentationml.notesSlide+xml"/>
  <Override PartName="/ppt/notesSlides/notesSlide8.xml" ContentType="application/vnd.openxmlformats-officedocument.presentationml.notesSlide+xml"/>
  <Override PartName="/ppt/notesSlides/notesSlide24.xml" ContentType="application/vnd.openxmlformats-officedocument.presentationml.notesSlide+xml"/>
  <Override PartName="/ppt/notesSlides/notesSlide7.xml" ContentType="application/vnd.openxmlformats-officedocument.presentationml.notesSlide+xml"/>
  <Override PartName="/ppt/notesSlides/notesSlide23.xml" ContentType="application/vnd.openxmlformats-officedocument.presentationml.notesSlide+xml"/>
  <Override PartName="/ppt/notesSlides/notesSlide6.xml" ContentType="application/vnd.openxmlformats-officedocument.presentationml.notesSlide+xml"/>
  <Override PartName="/ppt/notesSlides/notesSlide22.xml" ContentType="application/vnd.openxmlformats-officedocument.presentationml.notesSlide+xml"/>
  <Override PartName="/ppt/notesSlides/notesSlide5.xml" ContentType="application/vnd.openxmlformats-officedocument.presentationml.notesSlide+xml"/>
  <Override PartName="/ppt/notesSlides/notesSlide21.xml" ContentType="application/vnd.openxmlformats-officedocument.presentationml.notesSlide+xml"/>
  <Override PartName="/ppt/notesSlides/notesSlide4.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18.xml" ContentType="application/vnd.openxmlformats-officedocument.presentationml.notesSlide+xml"/>
  <Override PartName="/ppt/notesSlides/notesSlide17.xml" ContentType="application/vnd.openxmlformats-officedocument.presentationml.notesSlide+xml"/>
  <Override PartName="/ppt/notesSlides/notesSlide16.xml" ContentType="application/vnd.openxmlformats-officedocument.presentationml.notesSlide+xml"/>
  <Override PartName="/ppt/notesSlides/notesSlide15.xml" ContentType="application/vnd.openxmlformats-officedocument.presentationml.notesSlide+xml"/>
  <Override PartName="/ppt/notesSlides/notesSlide1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40.xml" ContentType="application/vnd.openxmlformats-officedocument.presentationml.notesSlide+xml"/>
  <Override PartName="/ppt/notesSlides/notesSlide39.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34.xml" ContentType="application/vnd.openxmlformats-officedocument.presentationml.notesSlide+xml"/>
  <Override PartName="/ppt/notesSlides/notesSlide46.xml" ContentType="application/vnd.openxmlformats-officedocument.presentationml.notesSlide+xml"/>
  <Override PartName="/ppt/notesSlides/notesSlide33.xml" ContentType="application/vnd.openxmlformats-officedocument.presentationml.notesSlide+xml"/>
  <Override PartName="/ppt/notesSlides/notesSlide32.xml" ContentType="application/vnd.openxmlformats-officedocument.presentationml.notesSlide+xml"/>
  <Override PartName="/ppt/notesSlides/notesSlide31.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2.xml" ContentType="application/vnd.openxmlformats-officedocument.presentationml.notesSlide+xml"/>
  <Override PartName="/ppt/notesSlides/notesSlide28.xml" ContentType="application/vnd.openxmlformats-officedocument.presentationml.notesSlide+xml"/>
  <Override PartName="/ppt/notesSlides/notesSlide13.xml" ContentType="application/vnd.openxmlformats-officedocument.presentationml.notesSlide+xml"/>
  <Override PartName="/ppt/notesSlides/notesSlide11.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12.xml" ContentType="application/vnd.openxmlformats-officedocument.presentationml.notesSlide+xml"/>
  <Override PartName="/ppt/notesSlides/notesSlide10.xml" ContentType="application/vnd.openxmlformats-officedocument.presentationml.notesSlide+xml"/>
  <Override PartName="/ppt/notesSlides/notesSlide47.xml" ContentType="application/vnd.openxmlformats-officedocument.presentationml.notesSlide+xml"/>
  <Override PartName="/ppt/notesSlides/notesSlide1.xml" ContentType="application/vnd.openxmlformats-officedocument.presentationml.notesSlide+xml"/>
  <Override PartName="/ppt/notesSlides/notesSlide27.xml" ContentType="application/vnd.openxmlformats-officedocument.presentationml.notesSlide+xml"/>
</Types>
</file>

<file path=_rels/.rels><?xml version="1.0" encoding="UTF-8"?>
<Relationships xmlns="http://schemas.openxmlformats.org/package/2006/relationships"><Relationship Id="rId1" Type="http://schemas.openxmlformats.org/officedocument/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50"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Lst>
  <p:sldSz cx="12192000" cy="6858000"/>
  <p:notesSz cx="6858000" cy="12192000"/>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slide" Target="slides/slide43.xml"/><Relationship Id="rId48" Type="http://schemas.openxmlformats.org/officeDocument/2006/relationships/slide" Target="slides/slide44.xml"/><Relationship Id="rId49" Type="http://schemas.openxmlformats.org/officeDocument/2006/relationships/slide" Target="slides/slide45.xml"/><Relationship Id="rId50" Type="http://schemas.openxmlformats.org/officeDocument/2006/relationships/slide" Target="slides/slide46.xml"/><Relationship Id="rId51" Type="http://schemas.openxmlformats.org/officeDocument/2006/relationships/slide" Target="slides/slide47.xml"/><Relationship Id="rId52" Type="http://schemas.openxmlformats.org/officeDocument/2006/relationships/slide" Target="slides/slide48.xml"/><Relationship Id="rId53" Type="http://schemas.openxmlformats.org/officeDocument/2006/relationships/slide" Target="slides/slide49.xml"/><Relationship Id="rId54" Type="http://schemas.openxmlformats.org/officeDocument/2006/relationships/presProps" Target="presProps.xml"/>
</Relationships>
</file>

<file path=ppt/charts/chart1.xml><?xml version="1.0" encoding="utf-8"?>
<c:chartSpace xmlns:c="http://schemas.openxmlformats.org/drawingml/2006/chart" xmlns:a="http://schemas.openxmlformats.org/drawingml/2006/main" xmlns:r="http://schemas.openxmlformats.org/officeDocument/2006/relationships">
  <c:lang val="en-US"/>
  <c:roundedCorners val="0"/>
  <c:chart>
    <c:title>
      <c:tx>
        <c:rich>
          <a:bodyPr rot="0"/>
          <a:lstStyle/>
          <a:p>
            <a:pPr>
              <a:defRPr b="1" sz="1800" spc="-1" strike="noStrike">
                <a:solidFill>
                  <a:srgbClr val="000000"/>
                </a:solidFill>
                <a:latin typeface="Arial"/>
              </a:defRPr>
            </a:pPr>
            <a:r>
              <a:rPr b="1" sz="1800" spc="-1" strike="noStrike">
                <a:solidFill>
                  <a:srgbClr val="000000"/>
                </a:solidFill>
                <a:latin typeface="Arial"/>
              </a:rPr>
              <a:t>% of 11 to 18 year olds meeting each guideline (OHID, 2025b)</a:t>
            </a:r>
          </a:p>
        </c:rich>
      </c:tx>
      <c:overlay val="0"/>
      <c:spPr>
        <a:noFill/>
        <a:ln w="0">
          <a:noFill/>
        </a:ln>
      </c:spPr>
    </c:title>
    <c:autoTitleDeleted val="0"/>
    <c:plotArea>
      <c:barChart>
        <c:barDir val="col"/>
        <c:grouping val="clustered"/>
        <c:varyColors val="0"/>
        <c:ser>
          <c:idx val="0"/>
          <c:order val="0"/>
          <c:tx>
            <c:strRef>
              <c:f>label 0</c:f>
              <c:strCache>
                <c:ptCount val="1"/>
                <c:pt idx="0">
                  <c:v>Meeting the guideline</c:v>
                </c:pt>
              </c:strCache>
            </c:strRef>
          </c:tx>
          <c:spPr>
            <a:solidFill>
              <a:srgbClr val="14532d"/>
            </a:solidFill>
            <a:ln w="0">
              <a:noFill/>
            </a:ln>
          </c:spPr>
          <c:invertIfNegative val="0"/>
          <c:dLbls>
            <c:numFmt formatCode="0\%" sourceLinked="0"/>
            <c:txPr>
              <a:bodyPr wrap="square"/>
              <a:lstStyle/>
              <a:p>
                <a:pPr>
                  <a:defRPr b="0" sz="1800" spc="-1" strike="noStrike">
                    <a:solidFill>
                      <a:srgbClr val="000000"/>
                    </a:solidFill>
                    <a:latin typeface="Arial"/>
                  </a:defRPr>
                </a:pPr>
              </a:p>
            </c:txPr>
            <c:dLblPos val="outEnd"/>
            <c:showLegendKey val="0"/>
            <c:showVal val="1"/>
            <c:showCatName val="0"/>
            <c:showSerName val="0"/>
            <c:showPercent val="0"/>
            <c:separator>; </c:separator>
            <c:showLeaderLines val="0"/>
            <c:extLst>
              <c:ext xmlns:c15="http://schemas.microsoft.com/office/drawing/2012/chart" uri="{CE6537A1-D6FC-4f65-9D91-7224C49458BB}">
                <c15:showLeaderLines val="0"/>
              </c:ext>
            </c:extLst>
          </c:dLbls>
          <c:cat>
            <c:strRef>
              <c:f>categories</c:f>
              <c:strCache>
                <c:ptCount val="4"/>
                <c:pt idx="0">
                  <c:v>5 A Day</c:v>
                </c:pt>
                <c:pt idx="1">
                  <c:v>Free sugars</c:v>
                </c:pt>
                <c:pt idx="2">
                  <c:v>Fibre</c:v>
                </c:pt>
                <c:pt idx="3">
                  <c:v>Saturated fat</c:v>
                </c:pt>
              </c:strCache>
            </c:strRef>
          </c:cat>
          <c:val>
            <c:numRef>
              <c:f>0</c:f>
              <c:numCache>
                <c:formatCode>General</c:formatCode>
                <c:ptCount val="4"/>
                <c:pt idx="0">
                  <c:v>9</c:v>
                </c:pt>
                <c:pt idx="1">
                  <c:v>5</c:v>
                </c:pt>
                <c:pt idx="2">
                  <c:v>4</c:v>
                </c:pt>
                <c:pt idx="3">
                  <c:v>16</c:v>
                </c:pt>
              </c:numCache>
            </c:numRef>
          </c:val>
        </c:ser>
        <c:gapWidth val="60"/>
        <c:overlap val="0"/>
        <c:axId val="86257629"/>
        <c:axId val="15851939"/>
      </c:barChart>
      <c:catAx>
        <c:axId val="86257629"/>
        <c:scaling>
          <c:orientation val="minMax"/>
        </c:scaling>
        <c:delete val="0"/>
        <c:axPos val="b"/>
        <c:numFmt formatCode="General" sourceLinked="0"/>
        <c:majorTickMark val="out"/>
        <c:minorTickMark val="none"/>
        <c:tickLblPos val="low"/>
        <c:spPr>
          <a:ln w="12600">
            <a:solidFill>
              <a:srgbClr val="888888"/>
            </a:solidFill>
            <a:round/>
          </a:ln>
        </c:spPr>
        <c:txPr>
          <a:bodyPr/>
          <a:lstStyle/>
          <a:p>
            <a:pPr>
              <a:defRPr b="0" sz="1800" spc="-1" strike="noStrike">
                <a:solidFill>
                  <a:srgbClr val="000000"/>
                </a:solidFill>
                <a:latin typeface="Arial"/>
              </a:defRPr>
            </a:pPr>
          </a:p>
        </c:txPr>
        <c:crossAx val="15851939"/>
        <c:crosses val="autoZero"/>
        <c:auto val="1"/>
        <c:lblAlgn val="ctr"/>
        <c:lblOffset val="100"/>
        <c:noMultiLvlLbl val="0"/>
      </c:catAx>
      <c:valAx>
        <c:axId val="15851939"/>
        <c:scaling>
          <c:orientation val="minMax"/>
          <c:max val="20"/>
          <c:min val="0"/>
        </c:scaling>
        <c:delete val="1"/>
        <c:axPos val="l"/>
        <c:numFmt formatCode="General" sourceLinked="1"/>
        <c:majorTickMark val="out"/>
        <c:minorTickMark val="none"/>
        <c:tickLblPos val="nextTo"/>
        <c:spPr>
          <a:ln w="12600">
            <a:solidFill>
              <a:srgbClr val="888888"/>
            </a:solidFill>
            <a:round/>
          </a:ln>
        </c:spPr>
        <c:txPr>
          <a:bodyPr/>
          <a:lstStyle/>
          <a:p>
            <a:pPr>
              <a:defRPr b="0" sz="1200" spc="-1" strike="noStrike">
                <a:solidFill>
                  <a:srgbClr val="000000"/>
                </a:solidFill>
                <a:latin typeface="Arial"/>
              </a:defRPr>
            </a:pPr>
          </a:p>
        </c:txPr>
        <c:crossAx val="86257629"/>
        <c:crossBetween val="between"/>
      </c:valAx>
      <c:spPr>
        <a:noFill/>
        <a:ln w="0">
          <a:noFill/>
        </a:ln>
      </c:spPr>
    </c:plotArea>
    <c:plotVisOnly val="1"/>
    <c:dispBlanksAs val="span"/>
  </c:chart>
  <c:spPr>
    <a:noFill/>
    <a:ln w="0">
      <a:noFill/>
    </a:ln>
  </c:spPr>
</c:chartSpace>
</file>

<file path=ppt/notesMasters/_rels/notesMaster1.xml.rels><?xml version="1.0" encoding="UTF-8"?>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 name="PlaceHolder 1"/>
          <p:cNvSpPr>
            <a:spLocks noGrp="1"/>
          </p:cNvSpPr>
          <p:nvPr>
            <p:ph type="sldImg"/>
          </p:nvPr>
        </p:nvSpPr>
        <p:spPr>
          <a:xfrm>
            <a:off x="0" y="812520"/>
            <a:ext cx="0" cy="0"/>
          </a:xfrm>
          <a:prstGeom prst="rect">
            <a:avLst/>
          </a:prstGeom>
          <a:noFill/>
          <a:ln w="0">
            <a:noFill/>
          </a:ln>
        </p:spPr>
        <p:txBody>
          <a:bodyPr lIns="0" rIns="0" tIns="0" bIns="0" anchor="ctr">
            <a:noAutofit/>
          </a:bodyPr>
          <a:p>
            <a:pPr algn="ctr"/>
            <a:r>
              <a:rPr b="0" lang="en-US" sz="4400" spc="-1" strike="noStrike">
                <a:solidFill>
                  <a:srgbClr val="000000"/>
                </a:solidFill>
                <a:latin typeface="Arial"/>
              </a:rPr>
              <a:t>Click to move the slide</a:t>
            </a:r>
            <a:endParaRPr b="0" lang="en-US" sz="4400" spc="-1" strike="noStrike">
              <a:solidFill>
                <a:srgbClr val="000000"/>
              </a:solidFill>
              <a:latin typeface="Arial"/>
            </a:endParaRPr>
          </a:p>
        </p:txBody>
      </p:sp>
      <p:sp>
        <p:nvSpPr>
          <p:cNvPr id="4"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marL="216000" indent="-216000">
              <a:buNone/>
            </a:pPr>
            <a:r>
              <a:rPr b="0" lang="en-US" sz="2000" spc="-1" strike="noStrike">
                <a:solidFill>
                  <a:srgbClr val="000000"/>
                </a:solidFill>
                <a:latin typeface="Arial"/>
              </a:rPr>
              <a:t>Click to edit the notes format</a:t>
            </a:r>
            <a:endParaRPr b="0" lang="en-US" sz="2000" spc="-1" strike="noStrike">
              <a:solidFill>
                <a:srgbClr val="000000"/>
              </a:solidFill>
              <a:latin typeface="Arial"/>
            </a:endParaRPr>
          </a:p>
        </p:txBody>
      </p:sp>
      <p:sp>
        <p:nvSpPr>
          <p:cNvPr id="5"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en-US" sz="1400" spc="-1" strike="noStrike">
                <a:solidFill>
                  <a:srgbClr val="000000"/>
                </a:solidFill>
                <a:latin typeface="Times New Roman"/>
              </a:rPr>
              <a:t>&lt;header&gt;</a:t>
            </a:r>
            <a:endParaRPr b="0" lang="en-US" sz="1400" spc="-1" strike="noStrike">
              <a:solidFill>
                <a:srgbClr val="000000"/>
              </a:solidFill>
              <a:latin typeface="Times New Roman"/>
            </a:endParaRPr>
          </a:p>
        </p:txBody>
      </p:sp>
      <p:sp>
        <p:nvSpPr>
          <p:cNvPr id="6" name="PlaceHolder 4"/>
          <p:cNvSpPr>
            <a:spLocks noGrp="1"/>
          </p:cNvSpPr>
          <p:nvPr>
            <p:ph type="dt" idx="2"/>
          </p:nvPr>
        </p:nvSpPr>
        <p:spPr>
          <a:xfrm>
            <a:off x="4278960" y="0"/>
            <a:ext cx="3280680" cy="534240"/>
          </a:xfrm>
          <a:prstGeom prst="rect">
            <a:avLst/>
          </a:prstGeom>
          <a:noFill/>
          <a:ln w="0">
            <a:noFill/>
          </a:ln>
        </p:spPr>
        <p:txBody>
          <a:bodyPr lIns="0" rIns="0" tIns="0" bIns="0" anchor="t">
            <a:noAutofit/>
          </a:bodyPr>
          <a:lstStyle>
            <a:lvl1pPr indent="0" algn="r">
              <a:buNone/>
              <a:defRPr b="0" lang="en-US" sz="1400" spc="-1" strike="noStrike">
                <a:solidFill>
                  <a:srgbClr val="000000"/>
                </a:solidFill>
                <a:latin typeface="Times New Roman"/>
              </a:defRPr>
            </a:lvl1pPr>
          </a:lstStyle>
          <a:p>
            <a:pPr indent="0" algn="r">
              <a:buNone/>
            </a:pPr>
            <a:r>
              <a:rPr b="0" lang="en-US" sz="1400" spc="-1" strike="noStrike">
                <a:solidFill>
                  <a:srgbClr val="000000"/>
                </a:solidFill>
                <a:latin typeface="Times New Roman"/>
              </a:rPr>
              <a:t>&lt;date/time&gt;</a:t>
            </a:r>
            <a:endParaRPr b="0" lang="en-US" sz="1400" spc="-1" strike="noStrike">
              <a:solidFill>
                <a:srgbClr val="000000"/>
              </a:solidFill>
              <a:latin typeface="Times New Roman"/>
            </a:endParaRPr>
          </a:p>
        </p:txBody>
      </p:sp>
      <p:sp>
        <p:nvSpPr>
          <p:cNvPr id="7" name="PlaceHolder 5"/>
          <p:cNvSpPr>
            <a:spLocks noGrp="1"/>
          </p:cNvSpPr>
          <p:nvPr>
            <p:ph type="ftr" idx="3"/>
          </p:nvPr>
        </p:nvSpPr>
        <p:spPr>
          <a:xfrm>
            <a:off x="0" y="10157400"/>
            <a:ext cx="3280680" cy="534240"/>
          </a:xfrm>
          <a:prstGeom prst="rect">
            <a:avLst/>
          </a:prstGeom>
          <a:noFill/>
          <a:ln w="0">
            <a:noFill/>
          </a:ln>
        </p:spPr>
        <p:txBody>
          <a:bodyPr lIns="0" rIns="0" tIns="0" bIns="0" anchor="b">
            <a:noAutofit/>
          </a:bodyPr>
          <a:lstStyle>
            <a:lvl1pPr indent="0">
              <a:buNone/>
              <a:defRPr b="0" lang="en-US" sz="1400" spc="-1" strike="noStrike">
                <a:solidFill>
                  <a:srgbClr val="000000"/>
                </a:solidFill>
                <a:latin typeface="Times New Roman"/>
              </a:defRPr>
            </a:lvl1pPr>
          </a:lstStyle>
          <a:p>
            <a:pPr indent="0">
              <a:buNone/>
            </a:pPr>
            <a:r>
              <a:rPr b="0" lang="en-US" sz="1400" spc="-1" strike="noStrike">
                <a:solidFill>
                  <a:srgbClr val="000000"/>
                </a:solidFill>
                <a:latin typeface="Times New Roman"/>
              </a:rPr>
              <a:t>&lt;footer&gt;</a:t>
            </a:r>
            <a:endParaRPr b="0" lang="en-US" sz="1400" spc="-1" strike="noStrike">
              <a:solidFill>
                <a:srgbClr val="000000"/>
              </a:solidFill>
              <a:latin typeface="Times New Roman"/>
            </a:endParaRPr>
          </a:p>
        </p:txBody>
      </p:sp>
      <p:sp>
        <p:nvSpPr>
          <p:cNvPr id="8" name="PlaceHolder 6"/>
          <p:cNvSpPr>
            <a:spLocks noGrp="1"/>
          </p:cNvSpPr>
          <p:nvPr>
            <p:ph type="sldNum" idx="4"/>
          </p:nvPr>
        </p:nvSpPr>
        <p:spPr>
          <a:xfrm>
            <a:off x="4278960" y="10157400"/>
            <a:ext cx="3280680" cy="534240"/>
          </a:xfrm>
          <a:prstGeom prst="rect">
            <a:avLst/>
          </a:prstGeom>
          <a:noFill/>
          <a:ln w="0">
            <a:noFill/>
          </a:ln>
        </p:spPr>
        <p:txBody>
          <a:bodyPr lIns="0" rIns="0" tIns="0" bIns="0" anchor="b">
            <a:noAutofit/>
          </a:bodyPr>
          <a:lstStyle>
            <a:lvl1pPr indent="0" algn="r">
              <a:buNone/>
              <a:defRPr b="0" lang="en-US" sz="1400" spc="-1" strike="noStrike">
                <a:solidFill>
                  <a:srgbClr val="000000"/>
                </a:solidFill>
                <a:latin typeface="Times New Roman"/>
              </a:defRPr>
            </a:lvl1pPr>
          </a:lstStyle>
          <a:p>
            <a:pPr indent="0" algn="r">
              <a:buNone/>
            </a:pPr>
            <a:fld id="{EABC2DBF-E1BA-42A2-B68A-01520FF5816F}" type="slidenum">
              <a:rPr b="0" lang="en-US" sz="1400" spc="-1" strike="noStrike">
                <a:solidFill>
                  <a:srgbClr val="000000"/>
                </a:solidFill>
                <a:latin typeface="Times New Roman"/>
              </a:rPr>
              <a:t>&lt;number&gt;</a:t>
            </a:fld>
            <a:endParaRPr b="0" lang="en-US" sz="14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9" name="PlaceHolder 1"/>
          <p:cNvSpPr>
            <a:spLocks noGrp="1"/>
          </p:cNvSpPr>
          <p:nvPr>
            <p:ph type="sldImg"/>
          </p:nvPr>
        </p:nvSpPr>
        <p:spPr>
          <a:xfrm>
            <a:off x="685800" y="1143000"/>
            <a:ext cx="5485680" cy="3085560"/>
          </a:xfrm>
          <a:prstGeom prst="rect">
            <a:avLst/>
          </a:prstGeom>
          <a:ln w="0">
            <a:noFill/>
          </a:ln>
        </p:spPr>
      </p:sp>
      <p:sp>
        <p:nvSpPr>
          <p:cNvPr id="320"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21" name="PlaceHolder 3"/>
          <p:cNvSpPr>
            <a:spLocks noGrp="1"/>
          </p:cNvSpPr>
          <p:nvPr>
            <p:ph type="sldNum" idx="44"/>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B7C4A20B-93AD-4381-A392-B56C4189B42A}"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2" name="PlaceHolder 1"/>
          <p:cNvSpPr>
            <a:spLocks noGrp="1"/>
          </p:cNvSpPr>
          <p:nvPr>
            <p:ph type="sldImg"/>
          </p:nvPr>
        </p:nvSpPr>
        <p:spPr>
          <a:xfrm>
            <a:off x="685800" y="1143000"/>
            <a:ext cx="5485680" cy="3085560"/>
          </a:xfrm>
          <a:prstGeom prst="rect">
            <a:avLst/>
          </a:prstGeom>
          <a:ln w="0">
            <a:noFill/>
          </a:ln>
        </p:spPr>
      </p:sp>
      <p:sp>
        <p:nvSpPr>
          <p:cNvPr id="323"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24" name="PlaceHolder 3"/>
          <p:cNvSpPr>
            <a:spLocks noGrp="1"/>
          </p:cNvSpPr>
          <p:nvPr>
            <p:ph type="sldNum" idx="45"/>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E1F61207-90A9-4435-A97C-2CB9AA506482}"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5" name="PlaceHolder 1"/>
          <p:cNvSpPr>
            <a:spLocks noGrp="1"/>
          </p:cNvSpPr>
          <p:nvPr>
            <p:ph type="sldImg"/>
          </p:nvPr>
        </p:nvSpPr>
        <p:spPr>
          <a:xfrm>
            <a:off x="685800" y="1143000"/>
            <a:ext cx="5485680" cy="3085560"/>
          </a:xfrm>
          <a:prstGeom prst="rect">
            <a:avLst/>
          </a:prstGeom>
          <a:ln w="0">
            <a:noFill/>
          </a:ln>
        </p:spPr>
      </p:sp>
      <p:sp>
        <p:nvSpPr>
          <p:cNvPr id="326"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27" name="PlaceHolder 3"/>
          <p:cNvSpPr>
            <a:spLocks noGrp="1"/>
          </p:cNvSpPr>
          <p:nvPr>
            <p:ph type="sldNum" idx="46"/>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0E187196-86B5-47BC-9B7B-BE778588A45F}"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8" name="PlaceHolder 1"/>
          <p:cNvSpPr>
            <a:spLocks noGrp="1"/>
          </p:cNvSpPr>
          <p:nvPr>
            <p:ph type="sldImg"/>
          </p:nvPr>
        </p:nvSpPr>
        <p:spPr>
          <a:xfrm>
            <a:off x="685800" y="1143000"/>
            <a:ext cx="5485680" cy="3085560"/>
          </a:xfrm>
          <a:prstGeom prst="rect">
            <a:avLst/>
          </a:prstGeom>
          <a:ln w="0">
            <a:noFill/>
          </a:ln>
        </p:spPr>
      </p:sp>
      <p:sp>
        <p:nvSpPr>
          <p:cNvPr id="329"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30" name="PlaceHolder 3"/>
          <p:cNvSpPr>
            <a:spLocks noGrp="1"/>
          </p:cNvSpPr>
          <p:nvPr>
            <p:ph type="sldNum" idx="47"/>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81920711-AB7B-47CA-BA80-4C28DBC58F64}"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1" name="PlaceHolder 1"/>
          <p:cNvSpPr>
            <a:spLocks noGrp="1"/>
          </p:cNvSpPr>
          <p:nvPr>
            <p:ph type="sldImg"/>
          </p:nvPr>
        </p:nvSpPr>
        <p:spPr>
          <a:xfrm>
            <a:off x="685800" y="1143000"/>
            <a:ext cx="5485680" cy="3085560"/>
          </a:xfrm>
          <a:prstGeom prst="rect">
            <a:avLst/>
          </a:prstGeom>
          <a:ln w="0">
            <a:noFill/>
          </a:ln>
        </p:spPr>
      </p:sp>
      <p:sp>
        <p:nvSpPr>
          <p:cNvPr id="332"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33" name="PlaceHolder 3"/>
          <p:cNvSpPr>
            <a:spLocks noGrp="1"/>
          </p:cNvSpPr>
          <p:nvPr>
            <p:ph type="sldNum" idx="48"/>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243A2B9A-431E-44A1-8985-EE2A66A75430}"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4" name="PlaceHolder 1"/>
          <p:cNvSpPr>
            <a:spLocks noGrp="1"/>
          </p:cNvSpPr>
          <p:nvPr>
            <p:ph type="sldImg"/>
          </p:nvPr>
        </p:nvSpPr>
        <p:spPr>
          <a:xfrm>
            <a:off x="685800" y="1143000"/>
            <a:ext cx="5485680" cy="3085560"/>
          </a:xfrm>
          <a:prstGeom prst="rect">
            <a:avLst/>
          </a:prstGeom>
          <a:ln w="0">
            <a:noFill/>
          </a:ln>
        </p:spPr>
      </p:sp>
      <p:sp>
        <p:nvSpPr>
          <p:cNvPr id="335"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36" name="PlaceHolder 3"/>
          <p:cNvSpPr>
            <a:spLocks noGrp="1"/>
          </p:cNvSpPr>
          <p:nvPr>
            <p:ph type="sldNum" idx="49"/>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EE7E8616-AFC5-4727-9AFD-630BF271CAD4}"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7" name="PlaceHolder 1"/>
          <p:cNvSpPr>
            <a:spLocks noGrp="1"/>
          </p:cNvSpPr>
          <p:nvPr>
            <p:ph type="sldImg"/>
          </p:nvPr>
        </p:nvSpPr>
        <p:spPr>
          <a:xfrm>
            <a:off x="685800" y="1143000"/>
            <a:ext cx="5485680" cy="3085560"/>
          </a:xfrm>
          <a:prstGeom prst="rect">
            <a:avLst/>
          </a:prstGeom>
          <a:ln w="0">
            <a:noFill/>
          </a:ln>
        </p:spPr>
      </p:sp>
      <p:sp>
        <p:nvSpPr>
          <p:cNvPr id="338"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39" name="PlaceHolder 3"/>
          <p:cNvSpPr>
            <a:spLocks noGrp="1"/>
          </p:cNvSpPr>
          <p:nvPr>
            <p:ph type="sldNum" idx="50"/>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3D865D46-BFA8-4A0F-A174-5BD5A9DADEE9}"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0" name="PlaceHolder 1"/>
          <p:cNvSpPr>
            <a:spLocks noGrp="1"/>
          </p:cNvSpPr>
          <p:nvPr>
            <p:ph type="sldImg"/>
          </p:nvPr>
        </p:nvSpPr>
        <p:spPr>
          <a:xfrm>
            <a:off x="685800" y="1143000"/>
            <a:ext cx="5485680" cy="3085560"/>
          </a:xfrm>
          <a:prstGeom prst="rect">
            <a:avLst/>
          </a:prstGeom>
          <a:ln w="0">
            <a:noFill/>
          </a:ln>
        </p:spPr>
      </p:sp>
      <p:sp>
        <p:nvSpPr>
          <p:cNvPr id="341"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42" name="PlaceHolder 3"/>
          <p:cNvSpPr>
            <a:spLocks noGrp="1"/>
          </p:cNvSpPr>
          <p:nvPr>
            <p:ph type="sldNum" idx="51"/>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8667354F-4D54-45E0-B596-4BB7967D3A63}"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3" name="PlaceHolder 1"/>
          <p:cNvSpPr>
            <a:spLocks noGrp="1"/>
          </p:cNvSpPr>
          <p:nvPr>
            <p:ph type="sldImg"/>
          </p:nvPr>
        </p:nvSpPr>
        <p:spPr>
          <a:xfrm>
            <a:off x="685800" y="1143000"/>
            <a:ext cx="5485680" cy="3085560"/>
          </a:xfrm>
          <a:prstGeom prst="rect">
            <a:avLst/>
          </a:prstGeom>
          <a:ln w="0">
            <a:noFill/>
          </a:ln>
        </p:spPr>
      </p:sp>
      <p:sp>
        <p:nvSpPr>
          <p:cNvPr id="344"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45" name="PlaceHolder 3"/>
          <p:cNvSpPr>
            <a:spLocks noGrp="1"/>
          </p:cNvSpPr>
          <p:nvPr>
            <p:ph type="sldNum" idx="52"/>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BA3F1BA8-A37A-4CAA-900D-58CB1C6BDB3F}"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6" name="PlaceHolder 1"/>
          <p:cNvSpPr>
            <a:spLocks noGrp="1"/>
          </p:cNvSpPr>
          <p:nvPr>
            <p:ph type="sldImg"/>
          </p:nvPr>
        </p:nvSpPr>
        <p:spPr>
          <a:xfrm>
            <a:off x="685800" y="1143000"/>
            <a:ext cx="5485680" cy="3085560"/>
          </a:xfrm>
          <a:prstGeom prst="rect">
            <a:avLst/>
          </a:prstGeom>
          <a:ln w="0">
            <a:noFill/>
          </a:ln>
        </p:spPr>
      </p:sp>
      <p:sp>
        <p:nvSpPr>
          <p:cNvPr id="347"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48" name="PlaceHolder 3"/>
          <p:cNvSpPr>
            <a:spLocks noGrp="1"/>
          </p:cNvSpPr>
          <p:nvPr>
            <p:ph type="sldNum" idx="53"/>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32F7CC24-3BD7-44A0-9653-E4C45A1EF34D}"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9" name="PlaceHolder 1"/>
          <p:cNvSpPr>
            <a:spLocks noGrp="1"/>
          </p:cNvSpPr>
          <p:nvPr>
            <p:ph type="sldImg"/>
          </p:nvPr>
        </p:nvSpPr>
        <p:spPr>
          <a:xfrm>
            <a:off x="685800" y="1143000"/>
            <a:ext cx="5485680" cy="3085560"/>
          </a:xfrm>
          <a:prstGeom prst="rect">
            <a:avLst/>
          </a:prstGeom>
          <a:ln w="0">
            <a:noFill/>
          </a:ln>
        </p:spPr>
      </p:sp>
      <p:sp>
        <p:nvSpPr>
          <p:cNvPr id="350"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51" name="PlaceHolder 3"/>
          <p:cNvSpPr>
            <a:spLocks noGrp="1"/>
          </p:cNvSpPr>
          <p:nvPr>
            <p:ph type="sldNum" idx="54"/>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85209890-112A-460D-AD94-156592602AB5}"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2" name="PlaceHolder 1"/>
          <p:cNvSpPr>
            <a:spLocks noGrp="1"/>
          </p:cNvSpPr>
          <p:nvPr>
            <p:ph type="sldImg"/>
          </p:nvPr>
        </p:nvSpPr>
        <p:spPr>
          <a:xfrm>
            <a:off x="685800" y="1143000"/>
            <a:ext cx="5485680" cy="3085560"/>
          </a:xfrm>
          <a:prstGeom prst="rect">
            <a:avLst/>
          </a:prstGeom>
          <a:ln w="0">
            <a:noFill/>
          </a:ln>
        </p:spPr>
      </p:sp>
      <p:sp>
        <p:nvSpPr>
          <p:cNvPr id="353"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54" name="PlaceHolder 3"/>
          <p:cNvSpPr>
            <a:spLocks noGrp="1"/>
          </p:cNvSpPr>
          <p:nvPr>
            <p:ph type="sldNum" idx="55"/>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2479FF11-E223-4597-8AC5-DB90E12CF479}"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5" name="PlaceHolder 1"/>
          <p:cNvSpPr>
            <a:spLocks noGrp="1"/>
          </p:cNvSpPr>
          <p:nvPr>
            <p:ph type="sldImg"/>
          </p:nvPr>
        </p:nvSpPr>
        <p:spPr>
          <a:xfrm>
            <a:off x="685800" y="1143000"/>
            <a:ext cx="5485680" cy="3085560"/>
          </a:xfrm>
          <a:prstGeom prst="rect">
            <a:avLst/>
          </a:prstGeom>
          <a:ln w="0">
            <a:noFill/>
          </a:ln>
        </p:spPr>
      </p:sp>
      <p:sp>
        <p:nvSpPr>
          <p:cNvPr id="356"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57" name="PlaceHolder 3"/>
          <p:cNvSpPr>
            <a:spLocks noGrp="1"/>
          </p:cNvSpPr>
          <p:nvPr>
            <p:ph type="sldNum" idx="56"/>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13B6428D-E4B6-403F-BD51-30EC3B884E47}"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8" name="PlaceHolder 1"/>
          <p:cNvSpPr>
            <a:spLocks noGrp="1"/>
          </p:cNvSpPr>
          <p:nvPr>
            <p:ph type="sldImg"/>
          </p:nvPr>
        </p:nvSpPr>
        <p:spPr>
          <a:xfrm>
            <a:off x="685800" y="1143000"/>
            <a:ext cx="5485680" cy="3085560"/>
          </a:xfrm>
          <a:prstGeom prst="rect">
            <a:avLst/>
          </a:prstGeom>
          <a:ln w="0">
            <a:noFill/>
          </a:ln>
        </p:spPr>
      </p:sp>
      <p:sp>
        <p:nvSpPr>
          <p:cNvPr id="359"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60" name="PlaceHolder 3"/>
          <p:cNvSpPr>
            <a:spLocks noGrp="1"/>
          </p:cNvSpPr>
          <p:nvPr>
            <p:ph type="sldNum" idx="57"/>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D6B0FC06-F3C6-4922-B391-7C828F07AD7B}"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1" name="PlaceHolder 1"/>
          <p:cNvSpPr>
            <a:spLocks noGrp="1"/>
          </p:cNvSpPr>
          <p:nvPr>
            <p:ph type="sldImg"/>
          </p:nvPr>
        </p:nvSpPr>
        <p:spPr>
          <a:xfrm>
            <a:off x="685800" y="1143000"/>
            <a:ext cx="5485680" cy="3085560"/>
          </a:xfrm>
          <a:prstGeom prst="rect">
            <a:avLst/>
          </a:prstGeom>
          <a:ln w="0">
            <a:noFill/>
          </a:ln>
        </p:spPr>
      </p:sp>
      <p:sp>
        <p:nvSpPr>
          <p:cNvPr id="362"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63" name="PlaceHolder 3"/>
          <p:cNvSpPr>
            <a:spLocks noGrp="1"/>
          </p:cNvSpPr>
          <p:nvPr>
            <p:ph type="sldNum" idx="58"/>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3279FC49-55F8-48A8-9AFF-EABBCB71D41C}"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4" name="PlaceHolder 1"/>
          <p:cNvSpPr>
            <a:spLocks noGrp="1"/>
          </p:cNvSpPr>
          <p:nvPr>
            <p:ph type="sldImg"/>
          </p:nvPr>
        </p:nvSpPr>
        <p:spPr>
          <a:xfrm>
            <a:off x="685800" y="1143000"/>
            <a:ext cx="5485680" cy="3085560"/>
          </a:xfrm>
          <a:prstGeom prst="rect">
            <a:avLst/>
          </a:prstGeom>
          <a:ln w="0">
            <a:noFill/>
          </a:ln>
        </p:spPr>
      </p:sp>
      <p:sp>
        <p:nvSpPr>
          <p:cNvPr id="365"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66" name="PlaceHolder 3"/>
          <p:cNvSpPr>
            <a:spLocks noGrp="1"/>
          </p:cNvSpPr>
          <p:nvPr>
            <p:ph type="sldNum" idx="59"/>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B0567A43-65B3-47C5-906B-B7A38A4DBA58}"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7" name="PlaceHolder 1"/>
          <p:cNvSpPr>
            <a:spLocks noGrp="1"/>
          </p:cNvSpPr>
          <p:nvPr>
            <p:ph type="sldImg"/>
          </p:nvPr>
        </p:nvSpPr>
        <p:spPr>
          <a:xfrm>
            <a:off x="685800" y="1143000"/>
            <a:ext cx="5485680" cy="3085560"/>
          </a:xfrm>
          <a:prstGeom prst="rect">
            <a:avLst/>
          </a:prstGeom>
          <a:ln w="0">
            <a:noFill/>
          </a:ln>
        </p:spPr>
      </p:sp>
      <p:sp>
        <p:nvSpPr>
          <p:cNvPr id="368"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69" name="PlaceHolder 3"/>
          <p:cNvSpPr>
            <a:spLocks noGrp="1"/>
          </p:cNvSpPr>
          <p:nvPr>
            <p:ph type="sldNum" idx="60"/>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9A4EEA72-D0CE-4294-A609-EF420C13E35A}"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0" name="PlaceHolder 1"/>
          <p:cNvSpPr>
            <a:spLocks noGrp="1"/>
          </p:cNvSpPr>
          <p:nvPr>
            <p:ph type="sldImg"/>
          </p:nvPr>
        </p:nvSpPr>
        <p:spPr>
          <a:xfrm>
            <a:off x="685800" y="1143000"/>
            <a:ext cx="5485680" cy="3085560"/>
          </a:xfrm>
          <a:prstGeom prst="rect">
            <a:avLst/>
          </a:prstGeom>
          <a:ln w="0">
            <a:noFill/>
          </a:ln>
        </p:spPr>
      </p:sp>
      <p:sp>
        <p:nvSpPr>
          <p:cNvPr id="371"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72" name="PlaceHolder 3"/>
          <p:cNvSpPr>
            <a:spLocks noGrp="1"/>
          </p:cNvSpPr>
          <p:nvPr>
            <p:ph type="sldNum" idx="61"/>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69B8A381-7B6F-4E9A-BA73-97CD68EFA951}"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3" name="PlaceHolder 1"/>
          <p:cNvSpPr>
            <a:spLocks noGrp="1"/>
          </p:cNvSpPr>
          <p:nvPr>
            <p:ph type="sldImg"/>
          </p:nvPr>
        </p:nvSpPr>
        <p:spPr>
          <a:xfrm>
            <a:off x="685800" y="1143000"/>
            <a:ext cx="5485680" cy="3085560"/>
          </a:xfrm>
          <a:prstGeom prst="rect">
            <a:avLst/>
          </a:prstGeom>
          <a:ln w="0">
            <a:noFill/>
          </a:ln>
        </p:spPr>
      </p:sp>
      <p:sp>
        <p:nvSpPr>
          <p:cNvPr id="374"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75" name="PlaceHolder 3"/>
          <p:cNvSpPr>
            <a:spLocks noGrp="1"/>
          </p:cNvSpPr>
          <p:nvPr>
            <p:ph type="sldNum" idx="62"/>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F7B99CF1-E964-47A8-A292-187BE28658D1}"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6" name="PlaceHolder 1"/>
          <p:cNvSpPr>
            <a:spLocks noGrp="1"/>
          </p:cNvSpPr>
          <p:nvPr>
            <p:ph type="sldImg"/>
          </p:nvPr>
        </p:nvSpPr>
        <p:spPr>
          <a:xfrm>
            <a:off x="685800" y="1143000"/>
            <a:ext cx="5485680" cy="3085560"/>
          </a:xfrm>
          <a:prstGeom prst="rect">
            <a:avLst/>
          </a:prstGeom>
          <a:ln w="0">
            <a:noFill/>
          </a:ln>
        </p:spPr>
      </p:sp>
      <p:sp>
        <p:nvSpPr>
          <p:cNvPr id="377"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78" name="PlaceHolder 3"/>
          <p:cNvSpPr>
            <a:spLocks noGrp="1"/>
          </p:cNvSpPr>
          <p:nvPr>
            <p:ph type="sldNum" idx="63"/>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297D21FD-F894-4A79-82CE-FEBAFF6E9F9D}"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9" name="PlaceHolder 1"/>
          <p:cNvSpPr>
            <a:spLocks noGrp="1"/>
          </p:cNvSpPr>
          <p:nvPr>
            <p:ph type="sldImg"/>
          </p:nvPr>
        </p:nvSpPr>
        <p:spPr>
          <a:xfrm>
            <a:off x="685800" y="1143000"/>
            <a:ext cx="5485680" cy="3085560"/>
          </a:xfrm>
          <a:prstGeom prst="rect">
            <a:avLst/>
          </a:prstGeom>
          <a:ln w="0">
            <a:noFill/>
          </a:ln>
        </p:spPr>
      </p:sp>
      <p:sp>
        <p:nvSpPr>
          <p:cNvPr id="380"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81" name="PlaceHolder 3"/>
          <p:cNvSpPr>
            <a:spLocks noGrp="1"/>
          </p:cNvSpPr>
          <p:nvPr>
            <p:ph type="sldNum" idx="64"/>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A7BFF117-184C-4B4A-855B-26EB6FA33FD3}"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2" name="PlaceHolder 1"/>
          <p:cNvSpPr>
            <a:spLocks noGrp="1"/>
          </p:cNvSpPr>
          <p:nvPr>
            <p:ph type="sldImg"/>
          </p:nvPr>
        </p:nvSpPr>
        <p:spPr>
          <a:xfrm>
            <a:off x="685800" y="1143000"/>
            <a:ext cx="5485680" cy="3085560"/>
          </a:xfrm>
          <a:prstGeom prst="rect">
            <a:avLst/>
          </a:prstGeom>
          <a:ln w="0">
            <a:noFill/>
          </a:ln>
        </p:spPr>
      </p:sp>
      <p:sp>
        <p:nvSpPr>
          <p:cNvPr id="383"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84" name="PlaceHolder 3"/>
          <p:cNvSpPr>
            <a:spLocks noGrp="1"/>
          </p:cNvSpPr>
          <p:nvPr>
            <p:ph type="sldNum" idx="65"/>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84285142-5E46-4413-9BBE-AEF1E7C60EA5}"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5" name="PlaceHolder 1"/>
          <p:cNvSpPr>
            <a:spLocks noGrp="1"/>
          </p:cNvSpPr>
          <p:nvPr>
            <p:ph type="sldImg"/>
          </p:nvPr>
        </p:nvSpPr>
        <p:spPr>
          <a:xfrm>
            <a:off x="685800" y="1143000"/>
            <a:ext cx="5485680" cy="3085560"/>
          </a:xfrm>
          <a:prstGeom prst="rect">
            <a:avLst/>
          </a:prstGeom>
          <a:ln w="0">
            <a:noFill/>
          </a:ln>
        </p:spPr>
      </p:sp>
      <p:sp>
        <p:nvSpPr>
          <p:cNvPr id="386"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87" name="PlaceHolder 3"/>
          <p:cNvSpPr>
            <a:spLocks noGrp="1"/>
          </p:cNvSpPr>
          <p:nvPr>
            <p:ph type="sldNum" idx="66"/>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B4749930-33B3-4ACC-AB30-277411BE33EB}"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8" name="PlaceHolder 1"/>
          <p:cNvSpPr>
            <a:spLocks noGrp="1"/>
          </p:cNvSpPr>
          <p:nvPr>
            <p:ph type="sldImg"/>
          </p:nvPr>
        </p:nvSpPr>
        <p:spPr>
          <a:xfrm>
            <a:off x="685800" y="1143000"/>
            <a:ext cx="5485680" cy="3085560"/>
          </a:xfrm>
          <a:prstGeom prst="rect">
            <a:avLst/>
          </a:prstGeom>
          <a:ln w="0">
            <a:noFill/>
          </a:ln>
        </p:spPr>
      </p:sp>
      <p:sp>
        <p:nvSpPr>
          <p:cNvPr id="389"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90" name="PlaceHolder 3"/>
          <p:cNvSpPr>
            <a:spLocks noGrp="1"/>
          </p:cNvSpPr>
          <p:nvPr>
            <p:ph type="sldNum" idx="67"/>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81370E14-44D4-4155-B07E-6EF9415B0A4C}"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1" name="PlaceHolder 1"/>
          <p:cNvSpPr>
            <a:spLocks noGrp="1"/>
          </p:cNvSpPr>
          <p:nvPr>
            <p:ph type="sldImg"/>
          </p:nvPr>
        </p:nvSpPr>
        <p:spPr>
          <a:xfrm>
            <a:off x="685800" y="1143000"/>
            <a:ext cx="5485680" cy="3085560"/>
          </a:xfrm>
          <a:prstGeom prst="rect">
            <a:avLst/>
          </a:prstGeom>
          <a:ln w="0">
            <a:noFill/>
          </a:ln>
        </p:spPr>
      </p:sp>
      <p:sp>
        <p:nvSpPr>
          <p:cNvPr id="392"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93" name="PlaceHolder 3"/>
          <p:cNvSpPr>
            <a:spLocks noGrp="1"/>
          </p:cNvSpPr>
          <p:nvPr>
            <p:ph type="sldNum" idx="68"/>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6702821C-0A71-475F-8B8E-B64F67703688}"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4" name="PlaceHolder 1"/>
          <p:cNvSpPr>
            <a:spLocks noGrp="1"/>
          </p:cNvSpPr>
          <p:nvPr>
            <p:ph type="sldImg"/>
          </p:nvPr>
        </p:nvSpPr>
        <p:spPr>
          <a:xfrm>
            <a:off x="685800" y="1143000"/>
            <a:ext cx="5485680" cy="3085560"/>
          </a:xfrm>
          <a:prstGeom prst="rect">
            <a:avLst/>
          </a:prstGeom>
          <a:ln w="0">
            <a:noFill/>
          </a:ln>
        </p:spPr>
      </p:sp>
      <p:sp>
        <p:nvSpPr>
          <p:cNvPr id="395"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96" name="PlaceHolder 3"/>
          <p:cNvSpPr>
            <a:spLocks noGrp="1"/>
          </p:cNvSpPr>
          <p:nvPr>
            <p:ph type="sldNum" idx="69"/>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68091AF8-5145-41C0-AF7C-F81BF8443D78}"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7" name="PlaceHolder 1"/>
          <p:cNvSpPr>
            <a:spLocks noGrp="1"/>
          </p:cNvSpPr>
          <p:nvPr>
            <p:ph type="sldImg"/>
          </p:nvPr>
        </p:nvSpPr>
        <p:spPr>
          <a:xfrm>
            <a:off x="685800" y="1143000"/>
            <a:ext cx="5485680" cy="3085560"/>
          </a:xfrm>
          <a:prstGeom prst="rect">
            <a:avLst/>
          </a:prstGeom>
          <a:ln w="0">
            <a:noFill/>
          </a:ln>
        </p:spPr>
      </p:sp>
      <p:sp>
        <p:nvSpPr>
          <p:cNvPr id="398"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399" name="PlaceHolder 3"/>
          <p:cNvSpPr>
            <a:spLocks noGrp="1"/>
          </p:cNvSpPr>
          <p:nvPr>
            <p:ph type="sldNum" idx="70"/>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18EC8B40-93D1-44A9-8BA6-49DF2858313B}"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0" name="PlaceHolder 1"/>
          <p:cNvSpPr>
            <a:spLocks noGrp="1"/>
          </p:cNvSpPr>
          <p:nvPr>
            <p:ph type="sldImg"/>
          </p:nvPr>
        </p:nvSpPr>
        <p:spPr>
          <a:xfrm>
            <a:off x="685800" y="1143000"/>
            <a:ext cx="5485680" cy="3085560"/>
          </a:xfrm>
          <a:prstGeom prst="rect">
            <a:avLst/>
          </a:prstGeom>
          <a:ln w="0">
            <a:noFill/>
          </a:ln>
        </p:spPr>
      </p:sp>
      <p:sp>
        <p:nvSpPr>
          <p:cNvPr id="401"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02" name="PlaceHolder 3"/>
          <p:cNvSpPr>
            <a:spLocks noGrp="1"/>
          </p:cNvSpPr>
          <p:nvPr>
            <p:ph type="sldNum" idx="71"/>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D2DA208E-2D82-4E08-9C47-6EDCCF302AD3}"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3" name="PlaceHolder 1"/>
          <p:cNvSpPr>
            <a:spLocks noGrp="1"/>
          </p:cNvSpPr>
          <p:nvPr>
            <p:ph type="sldImg"/>
          </p:nvPr>
        </p:nvSpPr>
        <p:spPr>
          <a:xfrm>
            <a:off x="685800" y="1143000"/>
            <a:ext cx="5485680" cy="3085560"/>
          </a:xfrm>
          <a:prstGeom prst="rect">
            <a:avLst/>
          </a:prstGeom>
          <a:ln w="0">
            <a:noFill/>
          </a:ln>
        </p:spPr>
      </p:sp>
      <p:sp>
        <p:nvSpPr>
          <p:cNvPr id="404"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05" name="PlaceHolder 3"/>
          <p:cNvSpPr>
            <a:spLocks noGrp="1"/>
          </p:cNvSpPr>
          <p:nvPr>
            <p:ph type="sldNum" idx="72"/>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B1FA583B-4AC6-4B7A-B05A-07DBDD1D4E4D}"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6" name="PlaceHolder 1"/>
          <p:cNvSpPr>
            <a:spLocks noGrp="1"/>
          </p:cNvSpPr>
          <p:nvPr>
            <p:ph type="sldImg"/>
          </p:nvPr>
        </p:nvSpPr>
        <p:spPr>
          <a:xfrm>
            <a:off x="685800" y="1143000"/>
            <a:ext cx="5485680" cy="3085560"/>
          </a:xfrm>
          <a:prstGeom prst="rect">
            <a:avLst/>
          </a:prstGeom>
          <a:ln w="0">
            <a:noFill/>
          </a:ln>
        </p:spPr>
      </p:sp>
      <p:sp>
        <p:nvSpPr>
          <p:cNvPr id="407"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08" name="PlaceHolder 3"/>
          <p:cNvSpPr>
            <a:spLocks noGrp="1"/>
          </p:cNvSpPr>
          <p:nvPr>
            <p:ph type="sldNum" idx="73"/>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21E28C97-3FFA-4CFF-BF8E-424A08805A68}"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9" name="PlaceHolder 1"/>
          <p:cNvSpPr>
            <a:spLocks noGrp="1"/>
          </p:cNvSpPr>
          <p:nvPr>
            <p:ph type="sldImg"/>
          </p:nvPr>
        </p:nvSpPr>
        <p:spPr>
          <a:xfrm>
            <a:off x="685800" y="1143000"/>
            <a:ext cx="5485680" cy="3085560"/>
          </a:xfrm>
          <a:prstGeom prst="rect">
            <a:avLst/>
          </a:prstGeom>
          <a:ln w="0">
            <a:noFill/>
          </a:ln>
        </p:spPr>
      </p:sp>
      <p:sp>
        <p:nvSpPr>
          <p:cNvPr id="410"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11" name="PlaceHolder 3"/>
          <p:cNvSpPr>
            <a:spLocks noGrp="1"/>
          </p:cNvSpPr>
          <p:nvPr>
            <p:ph type="sldNum" idx="74"/>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8D5034AD-74F0-46F8-8D8B-8A1E1B22D7E8}"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2" name="PlaceHolder 1"/>
          <p:cNvSpPr>
            <a:spLocks noGrp="1"/>
          </p:cNvSpPr>
          <p:nvPr>
            <p:ph type="sldImg"/>
          </p:nvPr>
        </p:nvSpPr>
        <p:spPr>
          <a:xfrm>
            <a:off x="685800" y="1143000"/>
            <a:ext cx="5485680" cy="3085560"/>
          </a:xfrm>
          <a:prstGeom prst="rect">
            <a:avLst/>
          </a:prstGeom>
          <a:ln w="0">
            <a:noFill/>
          </a:ln>
        </p:spPr>
      </p:sp>
      <p:sp>
        <p:nvSpPr>
          <p:cNvPr id="413"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14" name="PlaceHolder 3"/>
          <p:cNvSpPr>
            <a:spLocks noGrp="1"/>
          </p:cNvSpPr>
          <p:nvPr>
            <p:ph type="sldNum" idx="75"/>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92E23D0A-D5A9-4ED2-A251-C4FF06F6FB6C}"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5" name="PlaceHolder 1"/>
          <p:cNvSpPr>
            <a:spLocks noGrp="1"/>
          </p:cNvSpPr>
          <p:nvPr>
            <p:ph type="sldImg"/>
          </p:nvPr>
        </p:nvSpPr>
        <p:spPr>
          <a:xfrm>
            <a:off x="685800" y="1143000"/>
            <a:ext cx="5485680" cy="3085560"/>
          </a:xfrm>
          <a:prstGeom prst="rect">
            <a:avLst/>
          </a:prstGeom>
          <a:ln w="0">
            <a:noFill/>
          </a:ln>
        </p:spPr>
      </p:sp>
      <p:sp>
        <p:nvSpPr>
          <p:cNvPr id="416"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17" name="PlaceHolder 3"/>
          <p:cNvSpPr>
            <a:spLocks noGrp="1"/>
          </p:cNvSpPr>
          <p:nvPr>
            <p:ph type="sldNum" idx="76"/>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BD72CEF4-F0F2-4C58-B728-56AEAD5C14F1}"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8" name="PlaceHolder 1"/>
          <p:cNvSpPr>
            <a:spLocks noGrp="1"/>
          </p:cNvSpPr>
          <p:nvPr>
            <p:ph type="sldImg"/>
          </p:nvPr>
        </p:nvSpPr>
        <p:spPr>
          <a:xfrm>
            <a:off x="685800" y="1143000"/>
            <a:ext cx="5485680" cy="3085560"/>
          </a:xfrm>
          <a:prstGeom prst="rect">
            <a:avLst/>
          </a:prstGeom>
          <a:ln w="0">
            <a:noFill/>
          </a:ln>
        </p:spPr>
      </p:sp>
      <p:sp>
        <p:nvSpPr>
          <p:cNvPr id="419"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20" name="PlaceHolder 3"/>
          <p:cNvSpPr>
            <a:spLocks noGrp="1"/>
          </p:cNvSpPr>
          <p:nvPr>
            <p:ph type="sldNum" idx="77"/>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F49B1311-F2D0-432C-A7A2-5AE9E7615C26}"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1" name="PlaceHolder 1"/>
          <p:cNvSpPr>
            <a:spLocks noGrp="1"/>
          </p:cNvSpPr>
          <p:nvPr>
            <p:ph type="sldImg"/>
          </p:nvPr>
        </p:nvSpPr>
        <p:spPr>
          <a:xfrm>
            <a:off x="685800" y="1143000"/>
            <a:ext cx="5485680" cy="3085560"/>
          </a:xfrm>
          <a:prstGeom prst="rect">
            <a:avLst/>
          </a:prstGeom>
          <a:ln w="0">
            <a:noFill/>
          </a:ln>
        </p:spPr>
      </p:sp>
      <p:sp>
        <p:nvSpPr>
          <p:cNvPr id="422"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23" name="PlaceHolder 3"/>
          <p:cNvSpPr>
            <a:spLocks noGrp="1"/>
          </p:cNvSpPr>
          <p:nvPr>
            <p:ph type="sldNum" idx="78"/>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C93D8390-B65E-45FF-9099-94D8A231A43F}"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4" name="PlaceHolder 1"/>
          <p:cNvSpPr>
            <a:spLocks noGrp="1"/>
          </p:cNvSpPr>
          <p:nvPr>
            <p:ph type="sldImg"/>
          </p:nvPr>
        </p:nvSpPr>
        <p:spPr>
          <a:xfrm>
            <a:off x="685800" y="1143000"/>
            <a:ext cx="5485680" cy="3085560"/>
          </a:xfrm>
          <a:prstGeom prst="rect">
            <a:avLst/>
          </a:prstGeom>
          <a:ln w="0">
            <a:noFill/>
          </a:ln>
        </p:spPr>
      </p:sp>
      <p:sp>
        <p:nvSpPr>
          <p:cNvPr id="425"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26" name="PlaceHolder 3"/>
          <p:cNvSpPr>
            <a:spLocks noGrp="1"/>
          </p:cNvSpPr>
          <p:nvPr>
            <p:ph type="sldNum" idx="79"/>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A1EEC766-FFBF-48FD-A447-38A0DF55D1CC}"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7" name="PlaceHolder 1"/>
          <p:cNvSpPr>
            <a:spLocks noGrp="1"/>
          </p:cNvSpPr>
          <p:nvPr>
            <p:ph type="sldImg"/>
          </p:nvPr>
        </p:nvSpPr>
        <p:spPr>
          <a:xfrm>
            <a:off x="685800" y="1143000"/>
            <a:ext cx="5485680" cy="3085560"/>
          </a:xfrm>
          <a:prstGeom prst="rect">
            <a:avLst/>
          </a:prstGeom>
          <a:ln w="0">
            <a:noFill/>
          </a:ln>
        </p:spPr>
      </p:sp>
      <p:sp>
        <p:nvSpPr>
          <p:cNvPr id="428"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29" name="PlaceHolder 3"/>
          <p:cNvSpPr>
            <a:spLocks noGrp="1"/>
          </p:cNvSpPr>
          <p:nvPr>
            <p:ph type="sldNum" idx="80"/>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00FBBDDA-CA2D-46FA-924C-A4EFD34FDC53}"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0" name="PlaceHolder 1"/>
          <p:cNvSpPr>
            <a:spLocks noGrp="1"/>
          </p:cNvSpPr>
          <p:nvPr>
            <p:ph type="sldImg"/>
          </p:nvPr>
        </p:nvSpPr>
        <p:spPr>
          <a:xfrm>
            <a:off x="685800" y="1143000"/>
            <a:ext cx="5485680" cy="3085560"/>
          </a:xfrm>
          <a:prstGeom prst="rect">
            <a:avLst/>
          </a:prstGeom>
          <a:ln w="0">
            <a:noFill/>
          </a:ln>
        </p:spPr>
      </p:sp>
      <p:sp>
        <p:nvSpPr>
          <p:cNvPr id="431"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32" name="PlaceHolder 3"/>
          <p:cNvSpPr>
            <a:spLocks noGrp="1"/>
          </p:cNvSpPr>
          <p:nvPr>
            <p:ph type="sldNum" idx="81"/>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A1F62F5E-2170-4995-8429-DE68FB49D661}"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3" name="PlaceHolder 1"/>
          <p:cNvSpPr>
            <a:spLocks noGrp="1"/>
          </p:cNvSpPr>
          <p:nvPr>
            <p:ph type="sldImg"/>
          </p:nvPr>
        </p:nvSpPr>
        <p:spPr>
          <a:xfrm>
            <a:off x="685800" y="1143000"/>
            <a:ext cx="5485680" cy="3085560"/>
          </a:xfrm>
          <a:prstGeom prst="rect">
            <a:avLst/>
          </a:prstGeom>
          <a:ln w="0">
            <a:noFill/>
          </a:ln>
        </p:spPr>
      </p:sp>
      <p:sp>
        <p:nvSpPr>
          <p:cNvPr id="434"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35" name="PlaceHolder 3"/>
          <p:cNvSpPr>
            <a:spLocks noGrp="1"/>
          </p:cNvSpPr>
          <p:nvPr>
            <p:ph type="sldNum" idx="82"/>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6EFDAEA6-6F50-47AB-8420-37A617A799CE}"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6" name="PlaceHolder 1"/>
          <p:cNvSpPr>
            <a:spLocks noGrp="1"/>
          </p:cNvSpPr>
          <p:nvPr>
            <p:ph type="sldImg"/>
          </p:nvPr>
        </p:nvSpPr>
        <p:spPr>
          <a:xfrm>
            <a:off x="685800" y="1143000"/>
            <a:ext cx="5485680" cy="3085560"/>
          </a:xfrm>
          <a:prstGeom prst="rect">
            <a:avLst/>
          </a:prstGeom>
          <a:ln w="0">
            <a:noFill/>
          </a:ln>
        </p:spPr>
      </p:sp>
      <p:sp>
        <p:nvSpPr>
          <p:cNvPr id="437"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38" name="PlaceHolder 3"/>
          <p:cNvSpPr>
            <a:spLocks noGrp="1"/>
          </p:cNvSpPr>
          <p:nvPr>
            <p:ph type="sldNum" idx="83"/>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89557854-E44E-4E82-90EF-824286D480F7}"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9" name="PlaceHolder 1"/>
          <p:cNvSpPr>
            <a:spLocks noGrp="1"/>
          </p:cNvSpPr>
          <p:nvPr>
            <p:ph type="sldImg"/>
          </p:nvPr>
        </p:nvSpPr>
        <p:spPr>
          <a:xfrm>
            <a:off x="685800" y="1143000"/>
            <a:ext cx="5485680" cy="3085560"/>
          </a:xfrm>
          <a:prstGeom prst="rect">
            <a:avLst/>
          </a:prstGeom>
          <a:ln w="0">
            <a:noFill/>
          </a:ln>
        </p:spPr>
      </p:sp>
      <p:sp>
        <p:nvSpPr>
          <p:cNvPr id="440"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41" name="PlaceHolder 3"/>
          <p:cNvSpPr>
            <a:spLocks noGrp="1"/>
          </p:cNvSpPr>
          <p:nvPr>
            <p:ph type="sldNum" idx="84"/>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B0D5F720-7137-43C9-9CAD-75D669E19649}"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42" name="PlaceHolder 1"/>
          <p:cNvSpPr>
            <a:spLocks noGrp="1"/>
          </p:cNvSpPr>
          <p:nvPr>
            <p:ph type="sldImg"/>
          </p:nvPr>
        </p:nvSpPr>
        <p:spPr>
          <a:xfrm>
            <a:off x="685800" y="1143000"/>
            <a:ext cx="5485680" cy="3085560"/>
          </a:xfrm>
          <a:prstGeom prst="rect">
            <a:avLst/>
          </a:prstGeom>
          <a:ln w="0">
            <a:noFill/>
          </a:ln>
        </p:spPr>
      </p:sp>
      <p:sp>
        <p:nvSpPr>
          <p:cNvPr id="443"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44" name="PlaceHolder 3"/>
          <p:cNvSpPr>
            <a:spLocks noGrp="1"/>
          </p:cNvSpPr>
          <p:nvPr>
            <p:ph type="sldNum" idx="85"/>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FB6455E6-1F6C-41AB-9896-4F64E93D3333}"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45" name="PlaceHolder 1"/>
          <p:cNvSpPr>
            <a:spLocks noGrp="1"/>
          </p:cNvSpPr>
          <p:nvPr>
            <p:ph type="sldImg"/>
          </p:nvPr>
        </p:nvSpPr>
        <p:spPr>
          <a:xfrm>
            <a:off x="685800" y="1143000"/>
            <a:ext cx="5485680" cy="3085560"/>
          </a:xfrm>
          <a:prstGeom prst="rect">
            <a:avLst/>
          </a:prstGeom>
          <a:ln w="0">
            <a:noFill/>
          </a:ln>
        </p:spPr>
      </p:sp>
      <p:sp>
        <p:nvSpPr>
          <p:cNvPr id="446"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47" name="PlaceHolder 3"/>
          <p:cNvSpPr>
            <a:spLocks noGrp="1"/>
          </p:cNvSpPr>
          <p:nvPr>
            <p:ph type="sldNum" idx="86"/>
          </p:nvPr>
        </p:nvSpPr>
        <p:spPr>
          <a:xfrm>
            <a:off x="3884760" y="8685360"/>
            <a:ext cx="2971080" cy="45792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US" sz="1200" spc="-1" strike="noStrike">
                <a:solidFill>
                  <a:schemeClr val="dk1"/>
                </a:solidFill>
                <a:latin typeface="+mn-lt"/>
                <a:ea typeface="+mn-ea"/>
              </a:defRPr>
            </a:lvl1pPr>
          </a:lstStyle>
          <a:p>
            <a:pPr indent="0" algn="r" defTabSz="914400">
              <a:lnSpc>
                <a:spcPct val="100000"/>
              </a:lnSpc>
              <a:buNone/>
              <a:tabLst>
                <a:tab algn="l" pos="0"/>
              </a:tabLst>
            </a:pPr>
            <a:fld id="{F779852F-8F70-4218-A2A6-C61C79C18078}" type="slidenum">
              <a:rPr b="0" lang="en-US" sz="1200" spc="-1" strike="noStrike">
                <a:solidFill>
                  <a:schemeClr val="dk1"/>
                </a:solidFill>
                <a:latin typeface="+mn-lt"/>
                <a:ea typeface="+mn-ea"/>
              </a:rPr>
              <a:t>&lt;number&gt;</a:t>
            </a:fld>
            <a:endParaRPr b="0" lang="en-US" sz="1200" spc="-1" strike="noStrike">
              <a:solidFill>
                <a:srgbClr val="000000"/>
              </a:solidFill>
              <a:latin typeface="Times New Roman"/>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48" name="PlaceHolder 1"/>
          <p:cNvSpPr>
            <a:spLocks noGrp="1"/>
          </p:cNvSpPr>
          <p:nvPr>
            <p:ph type="sldImg"/>
          </p:nvPr>
        </p:nvSpPr>
        <p:spPr>
          <a:xfrm>
            <a:off x="685800" y="1143000"/>
            <a:ext cx="5485680" cy="3085560"/>
          </a:xfrm>
          <a:prstGeom prst="rect">
            <a:avLst/>
          </a:prstGeom>
          <a:ln w="0">
            <a:noFill/>
          </a:ln>
        </p:spPr>
      </p:sp>
      <p:sp>
        <p:nvSpPr>
          <p:cNvPr id="449"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50" name="PlaceHolder 3"/>
          <p:cNvSpPr>
            <a:spLocks noGrp="1"/>
          </p:cNvSpPr>
          <p:nvPr>
            <p:ph type="sldNum" idx="87"/>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5A3F1FF9-ACC0-42DB-8D74-4F6B7423C8C2}"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51" name="PlaceHolder 1"/>
          <p:cNvSpPr>
            <a:spLocks noGrp="1"/>
          </p:cNvSpPr>
          <p:nvPr>
            <p:ph type="sldImg"/>
          </p:nvPr>
        </p:nvSpPr>
        <p:spPr>
          <a:xfrm>
            <a:off x="685800" y="1143000"/>
            <a:ext cx="5485680" cy="3085560"/>
          </a:xfrm>
          <a:prstGeom prst="rect">
            <a:avLst/>
          </a:prstGeom>
          <a:ln w="0">
            <a:noFill/>
          </a:ln>
        </p:spPr>
      </p:sp>
      <p:sp>
        <p:nvSpPr>
          <p:cNvPr id="452"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53" name="PlaceHolder 3"/>
          <p:cNvSpPr>
            <a:spLocks noGrp="1"/>
          </p:cNvSpPr>
          <p:nvPr>
            <p:ph type="sldNum" idx="88"/>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1939FA2C-1074-4654-BD6B-046E7A3ADCCF}"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54" name="PlaceHolder 1"/>
          <p:cNvSpPr>
            <a:spLocks noGrp="1"/>
          </p:cNvSpPr>
          <p:nvPr>
            <p:ph type="sldImg"/>
          </p:nvPr>
        </p:nvSpPr>
        <p:spPr>
          <a:xfrm>
            <a:off x="685800" y="1143000"/>
            <a:ext cx="5485680" cy="3085560"/>
          </a:xfrm>
          <a:prstGeom prst="rect">
            <a:avLst/>
          </a:prstGeom>
          <a:ln w="0">
            <a:noFill/>
          </a:ln>
        </p:spPr>
      </p:sp>
      <p:sp>
        <p:nvSpPr>
          <p:cNvPr id="455"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56" name="PlaceHolder 3"/>
          <p:cNvSpPr>
            <a:spLocks noGrp="1"/>
          </p:cNvSpPr>
          <p:nvPr>
            <p:ph type="sldNum" idx="89"/>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5CA81B98-D7E2-484A-8443-6274CD48EC25}"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57" name="PlaceHolder 1"/>
          <p:cNvSpPr>
            <a:spLocks noGrp="1"/>
          </p:cNvSpPr>
          <p:nvPr>
            <p:ph type="sldImg"/>
          </p:nvPr>
        </p:nvSpPr>
        <p:spPr>
          <a:xfrm>
            <a:off x="0" y="812520"/>
            <a:ext cx="0" cy="0"/>
          </a:xfrm>
          <a:prstGeom prst="rect">
            <a:avLst/>
          </a:prstGeom>
          <a:ln w="0">
            <a:noFill/>
          </a:ln>
        </p:spPr>
      </p:sp>
      <p:sp>
        <p:nvSpPr>
          <p:cNvPr id="458" name="PlaceHolder 2"/>
          <p:cNvSpPr>
            <a:spLocks noGrp="1"/>
          </p:cNvSpPr>
          <p:nvPr>
            <p:ph type="body"/>
          </p:nvPr>
        </p:nvSpPr>
        <p:spPr>
          <a:xfrm>
            <a:off x="756000" y="5078520"/>
            <a:ext cx="6047280" cy="4810680"/>
          </a:xfrm>
          <a:prstGeom prst="rect">
            <a:avLst/>
          </a:prstGeom>
          <a:noFill/>
          <a:ln w="0">
            <a:noFill/>
          </a:ln>
        </p:spPr>
        <p:txBody>
          <a:bodyPr lIns="0" rIns="0" tIns="0" bIns="0" anchor="t">
            <a:noAutofit/>
          </a:bodyPr>
          <a:p>
            <a:pPr marL="216000" indent="-216000">
              <a:buNone/>
            </a:pPr>
            <a:endParaRPr b="0" lang="en-US" sz="1800" spc="-1" strike="noStrike">
              <a:solidFill>
                <a:srgbClr val="000000"/>
              </a:solidFill>
              <a:latin typeface="Arial"/>
            </a:endParaRPr>
          </a:p>
        </p:txBody>
      </p:sp>
      <p:sp>
        <p:nvSpPr>
          <p:cNvPr id="459" name="PlaceHolder 3"/>
          <p:cNvSpPr>
            <a:spLocks noGrp="1"/>
          </p:cNvSpPr>
          <p:nvPr>
            <p:ph type="sldNum" idx="90"/>
          </p:nvPr>
        </p:nvSpPr>
        <p:spPr>
          <a:xfrm>
            <a:off x="4278960" y="10157400"/>
            <a:ext cx="3280320" cy="533880"/>
          </a:xfrm>
          <a:prstGeom prst="rect">
            <a:avLst/>
          </a:prstGeom>
          <a:noFill/>
          <a:ln w="0">
            <a:noFill/>
          </a:ln>
        </p:spPr>
        <p:txBody>
          <a:bodyPr lIns="0" rIns="0" tIns="0" bIns="0" anchor="b">
            <a:noAutofit/>
          </a:bodyPr>
          <a:lstStyle>
            <a:lvl1pPr indent="0" algn="r">
              <a:lnSpc>
                <a:spcPct val="100000"/>
              </a:lnSpc>
              <a:buNone/>
              <a:tabLst>
                <a:tab algn="l" pos="0"/>
              </a:tabLst>
              <a:defRPr b="0" lang="en-US" sz="1400" spc="-1" strike="noStrike">
                <a:solidFill>
                  <a:srgbClr val="000000"/>
                </a:solidFill>
                <a:latin typeface="Times New Roman"/>
              </a:defRPr>
            </a:lvl1pPr>
          </a:lstStyle>
          <a:p>
            <a:pPr indent="0" algn="r">
              <a:lnSpc>
                <a:spcPct val="100000"/>
              </a:lnSpc>
              <a:buNone/>
              <a:tabLst>
                <a:tab algn="l" pos="0"/>
              </a:tabLst>
            </a:pPr>
            <a:fld id="{4131989A-88B6-44B8-B35F-F9FC061A4BA4}" type="slidenum">
              <a:rPr b="0" lang="en-US" sz="1400" spc="-1" strike="noStrike">
                <a:solidFill>
                  <a:srgbClr val="000000"/>
                </a:solidFill>
                <a:latin typeface="Times New Roman"/>
              </a:rPr>
              <a:t>&lt;number&gt;</a:t>
            </a:fld>
            <a:endParaRPr b="0" lang="en-US" sz="1400" spc="-1" strike="noStrike">
              <a:solidFill>
                <a:srgbClr val="000000"/>
              </a:solidFill>
              <a:latin typeface="Times New Roman"/>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60" name="PlaceHolder 1"/>
          <p:cNvSpPr>
            <a:spLocks noGrp="1"/>
          </p:cNvSpPr>
          <p:nvPr>
            <p:ph type="sldImg"/>
          </p:nvPr>
        </p:nvSpPr>
        <p:spPr>
          <a:xfrm>
            <a:off x="0" y="812520"/>
            <a:ext cx="0" cy="0"/>
          </a:xfrm>
          <a:prstGeom prst="rect">
            <a:avLst/>
          </a:prstGeom>
          <a:ln w="0">
            <a:noFill/>
          </a:ln>
        </p:spPr>
      </p:sp>
      <p:sp>
        <p:nvSpPr>
          <p:cNvPr id="461" name="PlaceHolder 2"/>
          <p:cNvSpPr>
            <a:spLocks noGrp="1"/>
          </p:cNvSpPr>
          <p:nvPr>
            <p:ph type="body"/>
          </p:nvPr>
        </p:nvSpPr>
        <p:spPr>
          <a:xfrm>
            <a:off x="756000" y="5078520"/>
            <a:ext cx="6047280" cy="4810680"/>
          </a:xfrm>
          <a:prstGeom prst="rect">
            <a:avLst/>
          </a:prstGeom>
          <a:noFill/>
          <a:ln w="0">
            <a:noFill/>
          </a:ln>
        </p:spPr>
        <p:txBody>
          <a:bodyPr lIns="0" rIns="0" tIns="0" bIns="0" anchor="t">
            <a:noAutofit/>
          </a:bodyPr>
          <a:p>
            <a:pPr marL="216000" indent="-216000">
              <a:buNone/>
            </a:pPr>
            <a:endParaRPr b="0" lang="en-US" sz="1800" spc="-1" strike="noStrike">
              <a:solidFill>
                <a:srgbClr val="000000"/>
              </a:solidFill>
              <a:latin typeface="Arial"/>
            </a:endParaRPr>
          </a:p>
        </p:txBody>
      </p:sp>
      <p:sp>
        <p:nvSpPr>
          <p:cNvPr id="462" name="PlaceHolder 3"/>
          <p:cNvSpPr>
            <a:spLocks noGrp="1"/>
          </p:cNvSpPr>
          <p:nvPr>
            <p:ph type="sldNum" idx="91"/>
          </p:nvPr>
        </p:nvSpPr>
        <p:spPr>
          <a:xfrm>
            <a:off x="4278960" y="10157400"/>
            <a:ext cx="3280320" cy="533880"/>
          </a:xfrm>
          <a:prstGeom prst="rect">
            <a:avLst/>
          </a:prstGeom>
          <a:noFill/>
          <a:ln w="0">
            <a:noFill/>
          </a:ln>
        </p:spPr>
        <p:txBody>
          <a:bodyPr lIns="0" rIns="0" tIns="0" bIns="0" anchor="b">
            <a:noAutofit/>
          </a:bodyPr>
          <a:lstStyle>
            <a:lvl1pPr indent="0" algn="r">
              <a:lnSpc>
                <a:spcPct val="100000"/>
              </a:lnSpc>
              <a:buNone/>
              <a:tabLst>
                <a:tab algn="l" pos="0"/>
              </a:tabLst>
              <a:defRPr b="0" lang="en-US" sz="1400" spc="-1" strike="noStrike">
                <a:solidFill>
                  <a:srgbClr val="000000"/>
                </a:solidFill>
                <a:latin typeface="Times New Roman"/>
              </a:defRPr>
            </a:lvl1pPr>
          </a:lstStyle>
          <a:p>
            <a:pPr indent="0" algn="r">
              <a:lnSpc>
                <a:spcPct val="100000"/>
              </a:lnSpc>
              <a:buNone/>
              <a:tabLst>
                <a:tab algn="l" pos="0"/>
              </a:tabLst>
            </a:pPr>
            <a:fld id="{11ABA1DE-950F-41B5-B25C-24618FF21D45}" type="slidenum">
              <a:rPr b="0" lang="en-US" sz="1400" spc="-1" strike="noStrike">
                <a:solidFill>
                  <a:srgbClr val="000000"/>
                </a:solidFill>
                <a:latin typeface="Times New Roman"/>
              </a:rPr>
              <a:t>&lt;number&gt;</a:t>
            </a:fld>
            <a:endParaRPr b="0" lang="en-US" sz="1400" spc="-1" strike="noStrike">
              <a:solidFill>
                <a:srgbClr val="000000"/>
              </a:solidFill>
              <a:latin typeface="Times New Roman"/>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63" name="PlaceHolder 1"/>
          <p:cNvSpPr>
            <a:spLocks noGrp="1"/>
          </p:cNvSpPr>
          <p:nvPr>
            <p:ph type="sldImg"/>
          </p:nvPr>
        </p:nvSpPr>
        <p:spPr>
          <a:xfrm>
            <a:off x="685800" y="1143000"/>
            <a:ext cx="5485680" cy="3085560"/>
          </a:xfrm>
          <a:prstGeom prst="rect">
            <a:avLst/>
          </a:prstGeom>
          <a:ln w="0">
            <a:noFill/>
          </a:ln>
        </p:spPr>
      </p:sp>
      <p:sp>
        <p:nvSpPr>
          <p:cNvPr id="464"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465" name="PlaceHolder 3"/>
          <p:cNvSpPr>
            <a:spLocks noGrp="1"/>
          </p:cNvSpPr>
          <p:nvPr>
            <p:ph type="sldNum" idx="92"/>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F6B41BA6-622C-4425-B230-326DBA490583}"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DEFAULT">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NTENT">
    <p:spTree>
      <p:nvGrpSpPr>
        <p:cNvPr id="1" name=""/>
        <p:cNvGrpSpPr/>
        <p:nvPr/>
      </p:nvGrpSpPr>
      <p:grpSpPr>
        <a:xfrm>
          <a:off x="0" y="0"/>
          <a:ext cx="0" cy="0"/>
          <a:chOff x="0" y="0"/>
          <a:chExt cx="0" cy="0"/>
        </a:xfrm>
      </p:grpSpPr>
      <p:sp>
        <p:nvSpPr>
          <p:cNvPr id="2" name="PlaceHolder 1"/>
          <p:cNvSpPr>
            <a:spLocks noGrp="1"/>
          </p:cNvSpPr>
          <p:nvPr>
            <p:ph type="sldNum" idx="1"/>
          </p:nvPr>
        </p:nvSpPr>
        <p:spPr/>
        <p:txBody>
          <a:bodyPr/>
          <a:p>
            <a:fld id="{958CD5D4-6168-465F-9CE1-18208FAE0020}" type="slidenum">
              <a:t>&lt;#&gt;</a:t>
            </a:fld>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Tree>
  </p:cSld>
  <p:clrMap bg1="lt1" bg2="lt2" tx1="dk1" tx2="dk2" accent1="accent1" accent2="accent2" accent3="accent3" accent4="accent4" accent5="accent5" accent6="accent6" hlink="hlink" folHlink="folHlink"/>
  <p:sldLayoutIdLst>
    <p:sldLayoutId id="2147483649" r:id="rId2"/>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PlaceHolder 1"/>
          <p:cNvSpPr>
            <a:spLocks noGrp="1"/>
          </p:cNvSpPr>
          <p:nvPr>
            <p:ph type="sldNum" idx="1"/>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00000"/>
              </a:lnSpc>
              <a:buNone/>
              <a:tabLst>
                <a:tab algn="l" pos="0"/>
              </a:tabLst>
              <a:defRPr b="0" lang="en-US" sz="1800" spc="-1" strike="noStrike">
                <a:solidFill>
                  <a:srgbClr val="555555"/>
                </a:solidFill>
                <a:latin typeface="Arial"/>
                <a:ea typeface="Arial"/>
              </a:defRPr>
            </a:lvl1pPr>
          </a:lstStyle>
          <a:p>
            <a:pPr indent="0" algn="r" defTabSz="914400">
              <a:lnSpc>
                <a:spcPct val="100000"/>
              </a:lnSpc>
              <a:buNone/>
              <a:tabLst>
                <a:tab algn="l" pos="0"/>
              </a:tabLst>
            </a:pPr>
            <a:fld id="{B8E514F4-91A9-4DE5-BF8A-C8470E3A9F3C}"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
        <p:nvSpPr>
          <p:cNvPr id="1" name="PlaceHolder 2"/>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r>
              <a:rPr b="0" lang="en-US" sz="4400" spc="-1" strike="noStrike">
                <a:solidFill>
                  <a:srgbClr val="000000"/>
                </a:solidFill>
                <a:latin typeface="Arial"/>
              </a:rPr>
              <a:t>Click to edit the title text format</a:t>
            </a:r>
            <a:endParaRPr b="0" lang="en-US" sz="4400" spc="-1" strike="noStrike">
              <a:solidFill>
                <a:srgbClr val="000000"/>
              </a:solidFill>
              <a:latin typeface="Arial"/>
            </a:endParaRPr>
          </a:p>
        </p:txBody>
      </p:sp>
      <p:sp>
        <p:nvSpPr>
          <p:cNvPr id="2" name="PlaceHolder 3"/>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US" sz="3200" spc="-1" strike="noStrike">
                <a:solidFill>
                  <a:srgbClr val="000000"/>
                </a:solidFill>
                <a:latin typeface="Arial"/>
              </a:rPr>
              <a:t>Click to edit the outline text format</a:t>
            </a:r>
            <a:endParaRPr b="0" lang="en-US" sz="32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US" sz="2800" spc="-1" strike="noStrike">
                <a:solidFill>
                  <a:srgbClr val="000000"/>
                </a:solidFill>
                <a:latin typeface="Arial"/>
              </a:rPr>
              <a:t>Second Outline Level</a:t>
            </a:r>
            <a:endParaRPr b="0" lang="en-US" sz="2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US" sz="2400" spc="-1" strike="noStrike">
                <a:solidFill>
                  <a:srgbClr val="000000"/>
                </a:solidFill>
                <a:latin typeface="Arial"/>
              </a:rPr>
              <a:t>Third Outline Level</a:t>
            </a:r>
            <a:endParaRPr b="0" lang="en-US" sz="2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US" sz="2000" spc="-1" strike="noStrike">
                <a:solidFill>
                  <a:srgbClr val="000000"/>
                </a:solidFill>
                <a:latin typeface="Arial"/>
              </a:rPr>
              <a:t>Fourth Outline Level</a:t>
            </a:r>
            <a:endParaRPr b="0" lang="en-US" sz="20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US" sz="2000" spc="-1" strike="noStrike">
                <a:solidFill>
                  <a:srgbClr val="000000"/>
                </a:solidFill>
                <a:latin typeface="Arial"/>
              </a:rPr>
              <a:t>Fifth Outline Level</a:t>
            </a:r>
            <a:endParaRPr b="0" lang="en-US"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US" sz="2000" spc="-1" strike="noStrike">
                <a:solidFill>
                  <a:srgbClr val="000000"/>
                </a:solidFill>
                <a:latin typeface="Arial"/>
              </a:rPr>
              <a:t>Sixth Outline Level</a:t>
            </a:r>
            <a:endParaRPr b="0" lang="en-US"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US" sz="2000" spc="-1" strike="noStrike">
                <a:solidFill>
                  <a:srgbClr val="000000"/>
                </a:solidFill>
                <a:latin typeface="Arial"/>
              </a:rPr>
              <a:t>Seventh Outline Level</a:t>
            </a:r>
            <a:endParaRPr b="0" lang="en-US"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51" r:id="rId2"/>
  </p:sldLayoutIdLst>
</p:sldMaster>
</file>

<file path=ppt/slides/_rels/slide1.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slideLayout" Target="../slideLayouts/slideLayout2.xml"/><Relationship Id="rId4"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2.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chart" Target="../charts/chart1.xml"/><Relationship Id="rId2" Type="http://schemas.openxmlformats.org/officeDocument/2006/relationships/slideLayout" Target="../slideLayouts/slideLayout2.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image" Target="../media/image5.png"/><Relationship Id="rId3" Type="http://schemas.openxmlformats.org/officeDocument/2006/relationships/image" Target="../media/image6.png"/><Relationship Id="rId4" Type="http://schemas.openxmlformats.org/officeDocument/2006/relationships/image" Target="../media/image7.png"/><Relationship Id="rId5" Type="http://schemas.openxmlformats.org/officeDocument/2006/relationships/image" Target="../media/image8.png"/><Relationship Id="rId6" Type="http://schemas.openxmlformats.org/officeDocument/2006/relationships/slideLayout" Target="../slideLayouts/slideLayout2.xml"/><Relationship Id="rId7"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image" Target="../media/image6.png"/><Relationship Id="rId3" Type="http://schemas.openxmlformats.org/officeDocument/2006/relationships/slideLayout" Target="../slideLayouts/slideLayout2.xml"/><Relationship Id="rId4"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image" Target="../media/image8.png"/><Relationship Id="rId3" Type="http://schemas.openxmlformats.org/officeDocument/2006/relationships/slideLayout" Target="../slideLayouts/slideLayout2.xml"/><Relationship Id="rId4"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xml"/><Relationship Id="rId3"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2.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9.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 name="PlaceHolder 1"/>
          <p:cNvSpPr>
            <a:spLocks noGrp="1"/>
          </p:cNvSpPr>
          <p:nvPr>
            <p:ph type="sldNum" idx="5"/>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AF8DE778-8959-43B5-9689-68FB063CC110}"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
        <p:nvSpPr>
          <p:cNvPr id="10" name="Header"/>
          <p:cNvSpPr/>
          <p:nvPr/>
        </p:nvSpPr>
        <p:spPr>
          <a:xfrm>
            <a:off x="0" y="0"/>
            <a:ext cx="12191400" cy="31539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1" name="Rule"/>
          <p:cNvSpPr/>
          <p:nvPr/>
        </p:nvSpPr>
        <p:spPr>
          <a:xfrm>
            <a:off x="0" y="3154680"/>
            <a:ext cx="12191400" cy="6336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19080" bIns="19080" anchor="ctr">
            <a:noAutofit/>
          </a:bodyPr>
          <a:p>
            <a:pPr algn="ctr" defTabSz="914400">
              <a:lnSpc>
                <a:spcPct val="100000"/>
              </a:lnSpc>
            </a:pPr>
            <a:endParaRPr b="0" lang="en-US" sz="1800" spc="-1" strike="noStrike">
              <a:solidFill>
                <a:schemeClr val="lt1"/>
              </a:solidFill>
              <a:latin typeface="Calibri"/>
            </a:endParaRPr>
          </a:p>
        </p:txBody>
      </p:sp>
      <p:sp>
        <p:nvSpPr>
          <p:cNvPr id="12" name="Dot"/>
          <p:cNvSpPr/>
          <p:nvPr/>
        </p:nvSpPr>
        <p:spPr>
          <a:xfrm>
            <a:off x="11430000" y="2514600"/>
            <a:ext cx="227880" cy="227880"/>
          </a:xfrm>
          <a:prstGeom prst="ellipse">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3" name="Dot"/>
          <p:cNvSpPr/>
          <p:nvPr/>
        </p:nvSpPr>
        <p:spPr>
          <a:xfrm>
            <a:off x="11750040" y="2743200"/>
            <a:ext cx="136440" cy="136440"/>
          </a:xfrm>
          <a:prstGeom prst="ellipse">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4" name="Dot"/>
          <p:cNvSpPr/>
          <p:nvPr/>
        </p:nvSpPr>
        <p:spPr>
          <a:xfrm>
            <a:off x="11155680" y="2834640"/>
            <a:ext cx="90720" cy="90720"/>
          </a:xfrm>
          <a:prstGeom prst="ellipse">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19440" bIns="19440" anchor="ctr">
            <a:noAutofit/>
          </a:bodyPr>
          <a:p>
            <a:pPr algn="ctr" defTabSz="914400">
              <a:lnSpc>
                <a:spcPct val="100000"/>
              </a:lnSpc>
            </a:pPr>
            <a:endParaRPr b="0" lang="en-US" sz="1800" spc="-1" strike="noStrike">
              <a:solidFill>
                <a:schemeClr val="lt1"/>
              </a:solidFill>
              <a:latin typeface="Calibri"/>
            </a:endParaRPr>
          </a:p>
        </p:txBody>
      </p:sp>
      <p:sp>
        <p:nvSpPr>
          <p:cNvPr id="15" name="Logo tile"/>
          <p:cNvSpPr/>
          <p:nvPr/>
        </p:nvSpPr>
        <p:spPr>
          <a:xfrm>
            <a:off x="9601200" y="457200"/>
            <a:ext cx="1995840" cy="822240"/>
          </a:xfrm>
          <a:prstGeom prst="roundRect">
            <a:avLst>
              <a:gd name="adj" fmla="val 16667"/>
            </a:avLst>
          </a:prstGeom>
          <a:solidFill>
            <a:srgbClr val="ffffff"/>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pic>
        <p:nvPicPr>
          <p:cNvPr id="16" name="Image 0" descr="img/logo.png"/>
          <p:cNvPicPr/>
          <p:nvPr/>
        </p:nvPicPr>
        <p:blipFill>
          <a:blip r:embed="rId1"/>
          <a:stretch/>
        </p:blipFill>
        <p:spPr>
          <a:xfrm>
            <a:off x="9799200" y="532080"/>
            <a:ext cx="1599480" cy="672480"/>
          </a:xfrm>
          <a:prstGeom prst="rect">
            <a:avLst/>
          </a:prstGeom>
          <a:ln w="0">
            <a:noFill/>
          </a:ln>
        </p:spPr>
      </p:pic>
      <p:sp>
        <p:nvSpPr>
          <p:cNvPr id="17" name="Title"/>
          <p:cNvSpPr/>
          <p:nvPr/>
        </p:nvSpPr>
        <p:spPr>
          <a:xfrm>
            <a:off x="640080" y="457200"/>
            <a:ext cx="8533800" cy="1005120"/>
          </a:xfrm>
          <a:prstGeom prst="rect">
            <a:avLst/>
          </a:prstGeom>
          <a:noFill/>
          <a:ln w="0">
            <a:noFill/>
          </a:ln>
        </p:spPr>
        <p:style>
          <a:lnRef idx="0"/>
          <a:fillRef idx="0"/>
          <a:effectRef idx="0"/>
          <a:fontRef idx="minor"/>
        </p:style>
        <p:txBody>
          <a:bodyPr lIns="0" rIns="0" tIns="0" bIns="0" anchor="t">
            <a:spAutoFit/>
          </a:bodyPr>
          <a:p>
            <a:pPr defTabSz="914400">
              <a:lnSpc>
                <a:spcPct val="150000"/>
              </a:lnSpc>
            </a:pPr>
            <a:r>
              <a:rPr b="1" lang="en-US" sz="4400" spc="-1" strike="noStrike">
                <a:solidFill>
                  <a:srgbClr val="ffffff"/>
                </a:solidFill>
                <a:latin typeface="Arial"/>
              </a:rPr>
              <a:t>Southwark Food Lab</a:t>
            </a:r>
            <a:endParaRPr b="0" lang="en-US" sz="4400" spc="-1" strike="noStrike">
              <a:solidFill>
                <a:srgbClr val="000000"/>
              </a:solidFill>
              <a:latin typeface="Arial"/>
            </a:endParaRPr>
          </a:p>
        </p:txBody>
      </p:sp>
      <p:sp>
        <p:nvSpPr>
          <p:cNvPr id="18" name="Slogan"/>
          <p:cNvSpPr/>
          <p:nvPr/>
        </p:nvSpPr>
        <p:spPr>
          <a:xfrm>
            <a:off x="640080" y="1508760"/>
            <a:ext cx="8533800" cy="593640"/>
          </a:xfrm>
          <a:prstGeom prst="rect">
            <a:avLst/>
          </a:prstGeom>
          <a:noFill/>
          <a:ln w="0">
            <a:noFill/>
          </a:ln>
        </p:spPr>
        <p:style>
          <a:lnRef idx="0"/>
          <a:fillRef idx="0"/>
          <a:effectRef idx="0"/>
          <a:fontRef idx="minor"/>
        </p:style>
        <p:txBody>
          <a:bodyPr lIns="0" rIns="0" tIns="0" bIns="0" anchor="t">
            <a:spAutoFit/>
          </a:bodyPr>
          <a:p>
            <a:pPr defTabSz="914400">
              <a:lnSpc>
                <a:spcPct val="150000"/>
              </a:lnSpc>
            </a:pPr>
            <a:r>
              <a:rPr b="1" lang="en-US" sz="2600" spc="-1" strike="noStrike">
                <a:solidFill>
                  <a:srgbClr val="ffd23f"/>
                </a:solidFill>
                <a:latin typeface="Arial"/>
              </a:rPr>
              <a:t>Cook it. Swap it. Own it.</a:t>
            </a:r>
            <a:endParaRPr b="0" lang="en-US" sz="2600" spc="-1" strike="noStrike">
              <a:solidFill>
                <a:srgbClr val="000000"/>
              </a:solidFill>
              <a:latin typeface="Arial"/>
            </a:endParaRPr>
          </a:p>
        </p:txBody>
      </p:sp>
      <p:sp>
        <p:nvSpPr>
          <p:cNvPr id="19" name="Sub"/>
          <p:cNvSpPr/>
          <p:nvPr/>
        </p:nvSpPr>
        <p:spPr>
          <a:xfrm>
            <a:off x="640080" y="2057400"/>
            <a:ext cx="7771680" cy="914040"/>
          </a:xfrm>
          <a:prstGeom prst="rect">
            <a:avLst/>
          </a:prstGeom>
          <a:noFill/>
          <a:ln w="0">
            <a:noFill/>
          </a:ln>
        </p:spPr>
        <p:style>
          <a:lnRef idx="0"/>
          <a:fillRef idx="0"/>
          <a:effectRef idx="0"/>
          <a:fontRef idx="minor"/>
        </p:style>
        <p:txBody>
          <a:bodyPr lIns="0" rIns="0" tIns="0" bIns="0" anchor="t">
            <a:spAutoFit/>
          </a:bodyPr>
          <a:p>
            <a:pPr defTabSz="914400">
              <a:lnSpc>
                <a:spcPct val="150000"/>
              </a:lnSpc>
            </a:pPr>
            <a:r>
              <a:rPr b="0" lang="en-US" sz="2000" spc="-1" strike="noStrike">
                <a:solidFill>
                  <a:srgbClr val="ffffff"/>
                </a:solidFill>
                <a:latin typeface="Arial"/>
              </a:rPr>
              <a:t>A healthy eating campaign for 11 to 14 year olds in the London Borough of Southwark</a:t>
            </a:r>
            <a:endParaRPr b="0" lang="en-US" sz="2000" spc="-1" strike="noStrike">
              <a:solidFill>
                <a:srgbClr val="000000"/>
              </a:solidFill>
              <a:latin typeface="Arial"/>
            </a:endParaRPr>
          </a:p>
        </p:txBody>
      </p:sp>
      <p:sp>
        <p:nvSpPr>
          <p:cNvPr id="20" name="Lbl"/>
          <p:cNvSpPr/>
          <p:nvPr/>
        </p:nvSpPr>
        <p:spPr>
          <a:xfrm>
            <a:off x="640080" y="3383280"/>
            <a:ext cx="6400080" cy="411120"/>
          </a:xfrm>
          <a:prstGeom prst="rect">
            <a:avLst/>
          </a:prstGeom>
          <a:noFill/>
          <a:ln w="0">
            <a:noFill/>
          </a:ln>
        </p:spPr>
        <p:style>
          <a:lnRef idx="0"/>
          <a:fillRef idx="0"/>
          <a:effectRef idx="0"/>
          <a:fontRef idx="minor"/>
        </p:style>
        <p:txBody>
          <a:bodyPr lIns="0" rIns="0" tIns="0" bIns="0" anchor="t">
            <a:spAutoFit/>
          </a:bodyPr>
          <a:p>
            <a:pPr defTabSz="914400">
              <a:lnSpc>
                <a:spcPct val="150000"/>
              </a:lnSpc>
            </a:pPr>
            <a:r>
              <a:rPr b="1" lang="en-US" sz="1800" spc="-1" strike="noStrike">
                <a:solidFill>
                  <a:srgbClr val="14532d"/>
                </a:solidFill>
                <a:latin typeface="Arial"/>
              </a:rPr>
              <a:t>PRESENTED BY</a:t>
            </a:r>
            <a:endParaRPr b="0" lang="en-US" sz="1800" spc="-1" strike="noStrike">
              <a:solidFill>
                <a:srgbClr val="000000"/>
              </a:solidFill>
              <a:latin typeface="Arial"/>
            </a:endParaRPr>
          </a:p>
        </p:txBody>
      </p:sp>
      <p:sp>
        <p:nvSpPr>
          <p:cNvPr id="21" name="Names"/>
          <p:cNvSpPr/>
          <p:nvPr/>
        </p:nvSpPr>
        <p:spPr>
          <a:xfrm>
            <a:off x="640080" y="3749040"/>
            <a:ext cx="6400080" cy="822600"/>
          </a:xfrm>
          <a:prstGeom prst="rect">
            <a:avLst/>
          </a:prstGeom>
          <a:noFill/>
          <a:ln w="0">
            <a:noFill/>
          </a:ln>
        </p:spPr>
        <p:style>
          <a:lnRef idx="0"/>
          <a:fillRef idx="0"/>
          <a:effectRef idx="0"/>
          <a:fontRef idx="minor"/>
        </p:style>
        <p:txBody>
          <a:bodyPr lIns="0" rIns="0" tIns="0" bIns="0" anchor="t">
            <a:spAutoFit/>
          </a:bodyPr>
          <a:p>
            <a:pPr defTabSz="914400">
              <a:lnSpc>
                <a:spcPct val="150000"/>
              </a:lnSpc>
            </a:pPr>
            <a:r>
              <a:rPr b="0" lang="en-US" sz="1800" spc="-1" strike="noStrike">
                <a:solidFill>
                  <a:srgbClr val="1a1a1a"/>
                </a:solidFill>
                <a:latin typeface="Arial"/>
              </a:rPr>
              <a:t>Sahilkumar (2605607)          Bhavikkumar (2603306)</a:t>
            </a:r>
            <a:endParaRPr b="0" lang="en-US" sz="1800" spc="-1" strike="noStrike">
              <a:solidFill>
                <a:srgbClr val="000000"/>
              </a:solidFill>
              <a:latin typeface="Arial"/>
            </a:endParaRPr>
          </a:p>
          <a:p>
            <a:pPr defTabSz="914400">
              <a:lnSpc>
                <a:spcPct val="150000"/>
              </a:lnSpc>
            </a:pPr>
            <a:r>
              <a:rPr b="0" lang="en-US" sz="1800" spc="-1" strike="noStrike">
                <a:solidFill>
                  <a:srgbClr val="1a1a1a"/>
                </a:solidFill>
                <a:latin typeface="Arial"/>
              </a:rPr>
              <a:t>Grishma Baldha (2607202)   Zeel Joshi (2605357)</a:t>
            </a:r>
            <a:endParaRPr b="0" lang="en-US" sz="1800" spc="-1" strike="noStrike">
              <a:solidFill>
                <a:srgbClr val="000000"/>
              </a:solidFill>
              <a:latin typeface="Arial"/>
            </a:endParaRPr>
          </a:p>
        </p:txBody>
      </p:sp>
      <p:sp>
        <p:nvSpPr>
          <p:cNvPr id="22" name="Card"/>
          <p:cNvSpPr/>
          <p:nvPr/>
        </p:nvSpPr>
        <p:spPr>
          <a:xfrm>
            <a:off x="640080" y="4663440"/>
            <a:ext cx="6400080" cy="1828080"/>
          </a:xfrm>
          <a:prstGeom prst="roundRect">
            <a:avLst>
              <a:gd name="adj" fmla="val 16667"/>
            </a:avLst>
          </a:prstGeom>
          <a:solidFill>
            <a:srgbClr val="f1f6f2"/>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3" name="Card edge"/>
          <p:cNvSpPr/>
          <p:nvPr/>
        </p:nvSpPr>
        <p:spPr>
          <a:xfrm>
            <a:off x="640080" y="4663440"/>
            <a:ext cx="90720" cy="182808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4" name="Module"/>
          <p:cNvSpPr/>
          <p:nvPr/>
        </p:nvSpPr>
        <p:spPr>
          <a:xfrm>
            <a:off x="868680" y="4800600"/>
            <a:ext cx="5942880" cy="1645560"/>
          </a:xfrm>
          <a:prstGeom prst="rect">
            <a:avLst/>
          </a:prstGeom>
          <a:noFill/>
          <a:ln w="0">
            <a:noFill/>
          </a:ln>
        </p:spPr>
        <p:style>
          <a:lnRef idx="0"/>
          <a:fillRef idx="0"/>
          <a:effectRef idx="0"/>
          <a:fontRef idx="minor"/>
        </p:style>
        <p:txBody>
          <a:bodyPr lIns="0" rIns="0" tIns="0" bIns="0" anchor="t">
            <a:spAutoFit/>
          </a:bodyPr>
          <a:p>
            <a:pPr defTabSz="914400">
              <a:lnSpc>
                <a:spcPct val="150000"/>
              </a:lnSpc>
            </a:pPr>
            <a:r>
              <a:rPr b="1" lang="en-US" sz="1800" spc="-1" strike="noStrike">
                <a:solidFill>
                  <a:srgbClr val="14532d"/>
                </a:solidFill>
                <a:latin typeface="Arial"/>
              </a:rPr>
              <a:t>LCHS7000</a:t>
            </a:r>
            <a:endParaRPr b="0" lang="en-US" sz="1800" spc="-1" strike="noStrike">
              <a:solidFill>
                <a:srgbClr val="000000"/>
              </a:solidFill>
              <a:latin typeface="Arial"/>
            </a:endParaRPr>
          </a:p>
          <a:p>
            <a:pPr defTabSz="914400">
              <a:lnSpc>
                <a:spcPct val="150000"/>
              </a:lnSpc>
            </a:pPr>
            <a:r>
              <a:rPr b="1" lang="en-US" sz="1800" spc="-1" strike="noStrike">
                <a:solidFill>
                  <a:srgbClr val="14532d"/>
                </a:solidFill>
                <a:latin typeface="Arial"/>
              </a:rPr>
              <a:t>Social Epidemiology and Public Health Development</a:t>
            </a:r>
            <a:endParaRPr b="0" lang="en-US" sz="1800" spc="-1" strike="noStrike">
              <a:solidFill>
                <a:srgbClr val="000000"/>
              </a:solidFill>
              <a:latin typeface="Arial"/>
            </a:endParaRPr>
          </a:p>
          <a:p>
            <a:pPr defTabSz="914400">
              <a:lnSpc>
                <a:spcPct val="150000"/>
              </a:lnSpc>
            </a:pPr>
            <a:r>
              <a:rPr b="0" lang="en-US" sz="1800" spc="-1" strike="noStrike">
                <a:solidFill>
                  <a:srgbClr val="1a1a1a"/>
                </a:solidFill>
                <a:latin typeface="Arial"/>
              </a:rPr>
              <a:t>Lecturer: Muhammad Aliyu</a:t>
            </a:r>
            <a:endParaRPr b="0" lang="en-US" sz="1800" spc="-1" strike="noStrike">
              <a:solidFill>
                <a:srgbClr val="000000"/>
              </a:solidFill>
              <a:latin typeface="Arial"/>
            </a:endParaRPr>
          </a:p>
          <a:p>
            <a:pPr defTabSz="914400">
              <a:lnSpc>
                <a:spcPct val="150000"/>
              </a:lnSpc>
            </a:pPr>
            <a:r>
              <a:rPr b="0" lang="en-US" sz="1800" spc="-1" strike="noStrike">
                <a:solidFill>
                  <a:srgbClr val="1a1a1a"/>
                </a:solidFill>
                <a:latin typeface="Arial"/>
              </a:rPr>
              <a:t>Component 1 Group Presentation (Practice intervention)</a:t>
            </a:r>
            <a:endParaRPr b="0" lang="en-US" sz="1800" spc="-1" strike="noStrike">
              <a:solidFill>
                <a:srgbClr val="000000"/>
              </a:solidFill>
              <a:latin typeface="Arial"/>
            </a:endParaRPr>
          </a:p>
        </p:txBody>
      </p:sp>
      <p:sp>
        <p:nvSpPr>
          <p:cNvPr id="25" name="Photo frame"/>
          <p:cNvSpPr/>
          <p:nvPr/>
        </p:nvSpPr>
        <p:spPr>
          <a:xfrm>
            <a:off x="7490520" y="3337560"/>
            <a:ext cx="4106520" cy="2788200"/>
          </a:xfrm>
          <a:prstGeom prst="roundRect">
            <a:avLst>
              <a:gd name="adj" fmla="val 16667"/>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pic>
        <p:nvPicPr>
          <p:cNvPr id="26" name="Photo" descr="image.png"/>
          <p:cNvPicPr/>
          <p:nvPr/>
        </p:nvPicPr>
        <p:blipFill>
          <a:blip r:embed="rId2"/>
          <a:stretch/>
        </p:blipFill>
        <p:spPr>
          <a:xfrm>
            <a:off x="7536240" y="3383280"/>
            <a:ext cx="4015080" cy="2696760"/>
          </a:xfrm>
          <a:prstGeom prst="rect">
            <a:avLst/>
          </a:prstGeom>
          <a:ln w="0">
            <a:noFill/>
          </a:ln>
        </p:spPr>
      </p:pic>
      <p:sp>
        <p:nvSpPr>
          <p:cNvPr id="27" name="Photo credit"/>
          <p:cNvSpPr/>
          <p:nvPr/>
        </p:nvSpPr>
        <p:spPr>
          <a:xfrm>
            <a:off x="7536240" y="6172200"/>
            <a:ext cx="4015080" cy="411120"/>
          </a:xfrm>
          <a:prstGeom prst="rect">
            <a:avLst/>
          </a:prstGeom>
          <a:noFill/>
          <a:ln w="0">
            <a:noFill/>
          </a:ln>
        </p:spPr>
        <p:style>
          <a:lnRef idx="0"/>
          <a:fillRef idx="0"/>
          <a:effectRef idx="0"/>
          <a:fontRef idx="minor"/>
        </p:style>
        <p:txBody>
          <a:bodyPr lIns="0" rIns="0" tIns="0" bIns="0" anchor="t">
            <a:spAutoFit/>
          </a:bodyPr>
          <a:p>
            <a:pPr defTabSz="914400">
              <a:lnSpc>
                <a:spcPct val="150000"/>
              </a:lnSpc>
            </a:pPr>
            <a:r>
              <a:rPr b="0" lang="en-US" sz="1800" spc="-1" strike="noStrike">
                <a:solidFill>
                  <a:srgbClr val="1a1a1a"/>
                </a:solidFill>
                <a:latin typeface="Arial"/>
              </a:rPr>
              <a:t>Photo: Los Muertos Crew, Pexels.</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9"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30"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Our 8 week programme</a:t>
            </a:r>
            <a:endParaRPr b="0" lang="en-US" sz="3000" spc="-1" strike="noStrike">
              <a:solidFill>
                <a:srgbClr val="000000"/>
              </a:solidFill>
              <a:latin typeface="Arial"/>
            </a:endParaRPr>
          </a:p>
        </p:txBody>
      </p:sp>
      <p:graphicFrame>
        <p:nvGraphicFramePr>
          <p:cNvPr id="31" name="Table 0"/>
          <p:cNvGraphicFramePr/>
          <p:nvPr/>
        </p:nvGraphicFramePr>
        <p:xfrm>
          <a:off x="640080" y="1280160"/>
          <a:ext cx="7863480" cy="3453840"/>
        </p:xfrm>
        <a:graphic>
          <a:graphicData uri="http://schemas.openxmlformats.org/drawingml/2006/table">
            <a:tbl>
              <a:tblPr/>
              <a:tblGrid>
                <a:gridCol w="640080"/>
                <a:gridCol w="2240280"/>
                <a:gridCol w="3017520"/>
                <a:gridCol w="1965960"/>
              </a:tblGrid>
              <a:tr h="383760">
                <a:tc>
                  <a:txBody>
                    <a:bodyPr anchor="ctr">
                      <a:noAutofit/>
                    </a:bodyPr>
                    <a:p>
                      <a:pPr defTabSz="914400">
                        <a:lnSpc>
                          <a:spcPct val="100000"/>
                        </a:lnSpc>
                      </a:pPr>
                      <a:r>
                        <a:rPr b="1" lang="en-US" sz="1800" spc="-1" strike="noStrike">
                          <a:solidFill>
                            <a:srgbClr val="ffffff"/>
                          </a:solidFill>
                          <a:latin typeface="Arial"/>
                        </a:rPr>
                        <a:t>Wk</a:t>
                      </a:r>
                      <a:endParaRPr b="0" lang="en-US" sz="1800" spc="-1" strike="noStrike">
                        <a:solidFill>
                          <a:srgbClr val="ffffff"/>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14532d"/>
                    </a:solidFill>
                  </a:tcPr>
                </a:tc>
                <a:tc>
                  <a:txBody>
                    <a:bodyPr anchor="ctr">
                      <a:noAutofit/>
                    </a:bodyPr>
                    <a:p>
                      <a:pPr defTabSz="914400">
                        <a:lnSpc>
                          <a:spcPct val="100000"/>
                        </a:lnSpc>
                      </a:pPr>
                      <a:r>
                        <a:rPr b="1" lang="en-US" sz="1800" spc="-1" strike="noStrike">
                          <a:solidFill>
                            <a:srgbClr val="ffffff"/>
                          </a:solidFill>
                          <a:latin typeface="Arial"/>
                        </a:rPr>
                        <a:t>Session</a:t>
                      </a:r>
                      <a:endParaRPr b="0" lang="en-US" sz="1800" spc="-1" strike="noStrike">
                        <a:solidFill>
                          <a:srgbClr val="ffffff"/>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14532d"/>
                    </a:solidFill>
                  </a:tcPr>
                </a:tc>
                <a:tc>
                  <a:txBody>
                    <a:bodyPr anchor="ctr">
                      <a:noAutofit/>
                    </a:bodyPr>
                    <a:p>
                      <a:pPr defTabSz="914400">
                        <a:lnSpc>
                          <a:spcPct val="100000"/>
                        </a:lnSpc>
                      </a:pPr>
                      <a:r>
                        <a:rPr b="1" lang="en-US" sz="1800" spc="-1" strike="noStrike">
                          <a:solidFill>
                            <a:srgbClr val="ffffff"/>
                          </a:solidFill>
                          <a:latin typeface="Arial"/>
                        </a:rPr>
                        <a:t>What happens</a:t>
                      </a:r>
                      <a:endParaRPr b="0" lang="en-US" sz="1800" spc="-1" strike="noStrike">
                        <a:solidFill>
                          <a:srgbClr val="ffffff"/>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14532d"/>
                    </a:solidFill>
                  </a:tcPr>
                </a:tc>
                <a:tc>
                  <a:txBody>
                    <a:bodyPr anchor="ctr">
                      <a:noAutofit/>
                    </a:bodyPr>
                    <a:p>
                      <a:pPr defTabSz="914400">
                        <a:lnSpc>
                          <a:spcPct val="100000"/>
                        </a:lnSpc>
                      </a:pPr>
                      <a:r>
                        <a:rPr b="1" lang="en-US" sz="1800" spc="-1" strike="noStrike">
                          <a:solidFill>
                            <a:srgbClr val="ffffff"/>
                          </a:solidFill>
                          <a:latin typeface="Arial"/>
                        </a:rPr>
                        <a:t>Supports</a:t>
                      </a:r>
                      <a:endParaRPr b="0" lang="en-US" sz="1800" spc="-1" strike="noStrike">
                        <a:solidFill>
                          <a:srgbClr val="ffffff"/>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14532d"/>
                    </a:solidFill>
                  </a:tcPr>
                </a:tc>
              </a:tr>
              <a:tr h="383760">
                <a:tc>
                  <a:txBody>
                    <a:bodyPr anchor="ctr">
                      <a:noAutofit/>
                    </a:bodyPr>
                    <a:p>
                      <a:pPr defTabSz="914400">
                        <a:lnSpc>
                          <a:spcPct val="100000"/>
                        </a:lnSpc>
                      </a:pPr>
                      <a:r>
                        <a:rPr b="0" lang="en-US" sz="1800" spc="-1" strike="noStrike">
                          <a:solidFill>
                            <a:srgbClr val="1a1a1a"/>
                          </a:solidFill>
                          <a:latin typeface="Arial"/>
                        </a:rPr>
                        <a:t>1</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anchor="ctr">
                      <a:noAutofit/>
                    </a:bodyPr>
                    <a:p>
                      <a:pPr defTabSz="914400">
                        <a:lnSpc>
                          <a:spcPct val="100000"/>
                        </a:lnSpc>
                      </a:pPr>
                      <a:r>
                        <a:rPr b="0" lang="en-US" sz="1800" spc="-1" strike="noStrike">
                          <a:solidFill>
                            <a:srgbClr val="1a1a1a"/>
                          </a:solidFill>
                          <a:latin typeface="Arial"/>
                        </a:rPr>
                        <a:t>My plate</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anchor="ctr">
                      <a:noAutofit/>
                    </a:bodyPr>
                    <a:p>
                      <a:pPr defTabSz="914400">
                        <a:lnSpc>
                          <a:spcPct val="100000"/>
                        </a:lnSpc>
                      </a:pPr>
                      <a:r>
                        <a:rPr b="0" lang="en-US" sz="1800" spc="-1" strike="noStrike">
                          <a:solidFill>
                            <a:srgbClr val="1a1a1a"/>
                          </a:solidFill>
                          <a:latin typeface="Arial"/>
                        </a:rPr>
                        <a:t>Eatwell game + survey</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anchor="ctr">
                      <a:noAutofit/>
                    </a:bodyPr>
                    <a:p>
                      <a:pPr defTabSz="914400">
                        <a:lnSpc>
                          <a:spcPct val="100000"/>
                        </a:lnSpc>
                      </a:pPr>
                      <a:r>
                        <a:rPr b="0" lang="en-US" sz="1800" spc="-1" strike="noStrike">
                          <a:solidFill>
                            <a:srgbClr val="1a1a1a"/>
                          </a:solidFill>
                          <a:latin typeface="Arial"/>
                        </a:rPr>
                        <a:t>All</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r>
              <a:tr h="383760">
                <a:tc>
                  <a:txBody>
                    <a:bodyPr anchor="ctr">
                      <a:noAutofit/>
                    </a:bodyPr>
                    <a:p>
                      <a:pPr defTabSz="914400">
                        <a:lnSpc>
                          <a:spcPct val="100000"/>
                        </a:lnSpc>
                      </a:pPr>
                      <a:r>
                        <a:rPr b="0" lang="en-US" sz="1800" spc="-1" strike="noStrike">
                          <a:solidFill>
                            <a:srgbClr val="1a1a1a"/>
                          </a:solidFill>
                          <a:latin typeface="Arial"/>
                        </a:rPr>
                        <a:t>2</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anchor="ctr">
                      <a:noAutofit/>
                    </a:bodyPr>
                    <a:p>
                      <a:pPr defTabSz="914400">
                        <a:lnSpc>
                          <a:spcPct val="100000"/>
                        </a:lnSpc>
                      </a:pPr>
                      <a:r>
                        <a:rPr b="0" lang="en-US" sz="1800" spc="-1" strike="noStrike">
                          <a:solidFill>
                            <a:srgbClr val="1a1a1a"/>
                          </a:solidFill>
                          <a:latin typeface="Arial"/>
                        </a:rPr>
                        <a:t>Drink detective</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anchor="ctr">
                      <a:noAutofit/>
                    </a:bodyPr>
                    <a:p>
                      <a:pPr defTabSz="914400">
                        <a:lnSpc>
                          <a:spcPct val="100000"/>
                        </a:lnSpc>
                      </a:pPr>
                      <a:r>
                        <a:rPr b="0" lang="en-US" sz="1800" spc="-1" strike="noStrike">
                          <a:solidFill>
                            <a:srgbClr val="1a1a1a"/>
                          </a:solidFill>
                          <a:latin typeface="Arial"/>
                        </a:rPr>
                        <a:t>Sugar swaps in drinks</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anchor="ctr">
                      <a:noAutofit/>
                    </a:bodyPr>
                    <a:p>
                      <a:pPr defTabSz="914400">
                        <a:lnSpc>
                          <a:spcPct val="100000"/>
                        </a:lnSpc>
                      </a:pPr>
                      <a:r>
                        <a:rPr b="0" lang="en-US" sz="1800" spc="-1" strike="noStrike">
                          <a:solidFill>
                            <a:srgbClr val="1a1a1a"/>
                          </a:solidFill>
                          <a:latin typeface="Arial"/>
                        </a:rPr>
                        <a:t>Drinks</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r>
              <a:tr h="383760">
                <a:tc>
                  <a:txBody>
                    <a:bodyPr anchor="ctr">
                      <a:noAutofit/>
                    </a:bodyPr>
                    <a:p>
                      <a:pPr defTabSz="914400">
                        <a:lnSpc>
                          <a:spcPct val="100000"/>
                        </a:lnSpc>
                      </a:pPr>
                      <a:r>
                        <a:rPr b="0" lang="en-US" sz="1800" spc="-1" strike="noStrike">
                          <a:solidFill>
                            <a:srgbClr val="1a1a1a"/>
                          </a:solidFill>
                          <a:latin typeface="Arial"/>
                        </a:rPr>
                        <a:t>3</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anchor="ctr">
                      <a:noAutofit/>
                    </a:bodyPr>
                    <a:p>
                      <a:pPr defTabSz="914400">
                        <a:lnSpc>
                          <a:spcPct val="100000"/>
                        </a:lnSpc>
                      </a:pPr>
                      <a:r>
                        <a:rPr b="0" lang="en-US" sz="1800" spc="-1" strike="noStrike">
                          <a:solidFill>
                            <a:srgbClr val="1a1a1a"/>
                          </a:solidFill>
                          <a:latin typeface="Arial"/>
                        </a:rPr>
                        <a:t>Label lab</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anchor="ctr">
                      <a:noAutofit/>
                    </a:bodyPr>
                    <a:p>
                      <a:pPr defTabSz="914400">
                        <a:lnSpc>
                          <a:spcPct val="100000"/>
                        </a:lnSpc>
                      </a:pPr>
                      <a:r>
                        <a:rPr b="0" lang="en-US" sz="1800" spc="-1" strike="noStrike">
                          <a:solidFill>
                            <a:srgbClr val="1a1a1a"/>
                          </a:solidFill>
                          <a:latin typeface="Arial"/>
                        </a:rPr>
                        <a:t>Read food labels</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anchor="ctr">
                      <a:noAutofit/>
                    </a:bodyPr>
                    <a:p>
                      <a:pPr defTabSz="914400">
                        <a:lnSpc>
                          <a:spcPct val="100000"/>
                        </a:lnSpc>
                      </a:pPr>
                      <a:r>
                        <a:rPr b="0" lang="en-US" sz="1800" spc="-1" strike="noStrike">
                          <a:solidFill>
                            <a:srgbClr val="1a1a1a"/>
                          </a:solidFill>
                          <a:latin typeface="Arial"/>
                        </a:rPr>
                        <a:t>Skills</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r>
              <a:tr h="383760">
                <a:tc>
                  <a:txBody>
                    <a:bodyPr anchor="ctr">
                      <a:noAutofit/>
                    </a:bodyPr>
                    <a:p>
                      <a:pPr defTabSz="914400">
                        <a:lnSpc>
                          <a:spcPct val="100000"/>
                        </a:lnSpc>
                      </a:pPr>
                      <a:r>
                        <a:rPr b="0" lang="en-US" sz="1800" spc="-1" strike="noStrike">
                          <a:solidFill>
                            <a:srgbClr val="1a1a1a"/>
                          </a:solidFill>
                          <a:latin typeface="Arial"/>
                        </a:rPr>
                        <a:t>4</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anchor="ctr">
                      <a:noAutofit/>
                    </a:bodyPr>
                    <a:p>
                      <a:pPr defTabSz="914400">
                        <a:lnSpc>
                          <a:spcPct val="100000"/>
                        </a:lnSpc>
                      </a:pPr>
                      <a:r>
                        <a:rPr b="0" lang="en-US" sz="1800" spc="-1" strike="noStrike">
                          <a:solidFill>
                            <a:srgbClr val="1a1a1a"/>
                          </a:solidFill>
                          <a:latin typeface="Arial"/>
                        </a:rPr>
                        <a:t>The £5 challenge</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anchor="ctr">
                      <a:noAutofit/>
                    </a:bodyPr>
                    <a:p>
                      <a:pPr defTabSz="914400">
                        <a:lnSpc>
                          <a:spcPct val="100000"/>
                        </a:lnSpc>
                      </a:pPr>
                      <a:r>
                        <a:rPr b="0" lang="en-US" sz="1800" spc="-1" strike="noStrike">
                          <a:solidFill>
                            <a:srgbClr val="1a1a1a"/>
                          </a:solidFill>
                          <a:latin typeface="Arial"/>
                        </a:rPr>
                        <a:t>Shop a meal for £5</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anchor="ctr">
                      <a:noAutofit/>
                    </a:bodyPr>
                    <a:p>
                      <a:pPr defTabSz="914400">
                        <a:lnSpc>
                          <a:spcPct val="100000"/>
                        </a:lnSpc>
                      </a:pPr>
                      <a:r>
                        <a:rPr b="0" lang="en-US" sz="1800" spc="-1" strike="noStrike">
                          <a:solidFill>
                            <a:srgbClr val="1a1a1a"/>
                          </a:solidFill>
                          <a:latin typeface="Arial"/>
                        </a:rPr>
                        <a:t>Veg, skills</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r>
              <a:tr h="383760">
                <a:tc>
                  <a:txBody>
                    <a:bodyPr anchor="ctr">
                      <a:noAutofit/>
                    </a:bodyPr>
                    <a:p>
                      <a:pPr defTabSz="914400">
                        <a:lnSpc>
                          <a:spcPct val="100000"/>
                        </a:lnSpc>
                      </a:pPr>
                      <a:r>
                        <a:rPr b="0" lang="en-US" sz="1800" spc="-1" strike="noStrike">
                          <a:solidFill>
                            <a:srgbClr val="1a1a1a"/>
                          </a:solidFill>
                          <a:latin typeface="Arial"/>
                        </a:rPr>
                        <a:t>5</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anchor="ctr">
                      <a:noAutofit/>
                    </a:bodyPr>
                    <a:p>
                      <a:pPr defTabSz="914400">
                        <a:lnSpc>
                          <a:spcPct val="100000"/>
                        </a:lnSpc>
                      </a:pPr>
                      <a:r>
                        <a:rPr b="0" lang="en-US" sz="1800" spc="-1" strike="noStrike">
                          <a:solidFill>
                            <a:srgbClr val="1a1a1a"/>
                          </a:solidFill>
                          <a:latin typeface="Arial"/>
                        </a:rPr>
                        <a:t>Cook it</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anchor="ctr">
                      <a:noAutofit/>
                    </a:bodyPr>
                    <a:p>
                      <a:pPr defTabSz="914400">
                        <a:lnSpc>
                          <a:spcPct val="100000"/>
                        </a:lnSpc>
                      </a:pPr>
                      <a:r>
                        <a:rPr b="0" lang="en-US" sz="1800" spc="-1" strike="noStrike">
                          <a:solidFill>
                            <a:srgbClr val="1a1a1a"/>
                          </a:solidFill>
                          <a:latin typeface="Arial"/>
                        </a:rPr>
                        <a:t>Cook a bean + veg meal</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anchor="ctr">
                      <a:noAutofit/>
                    </a:bodyPr>
                    <a:p>
                      <a:pPr defTabSz="914400">
                        <a:lnSpc>
                          <a:spcPct val="100000"/>
                        </a:lnSpc>
                      </a:pPr>
                      <a:r>
                        <a:rPr b="0" lang="en-US" sz="1800" spc="-1" strike="noStrike">
                          <a:solidFill>
                            <a:srgbClr val="1a1a1a"/>
                          </a:solidFill>
                          <a:latin typeface="Arial"/>
                        </a:rPr>
                        <a:t>Veg, skills</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r>
              <a:tr h="383760">
                <a:tc>
                  <a:txBody>
                    <a:bodyPr anchor="ctr">
                      <a:noAutofit/>
                    </a:bodyPr>
                    <a:p>
                      <a:pPr defTabSz="914400">
                        <a:lnSpc>
                          <a:spcPct val="100000"/>
                        </a:lnSpc>
                      </a:pPr>
                      <a:r>
                        <a:rPr b="0" lang="en-US" sz="1800" spc="-1" strike="noStrike">
                          <a:solidFill>
                            <a:srgbClr val="1a1a1a"/>
                          </a:solidFill>
                          <a:latin typeface="Arial"/>
                        </a:rPr>
                        <a:t>6</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anchor="ctr">
                      <a:noAutofit/>
                    </a:bodyPr>
                    <a:p>
                      <a:pPr defTabSz="914400">
                        <a:lnSpc>
                          <a:spcPct val="100000"/>
                        </a:lnSpc>
                      </a:pPr>
                      <a:r>
                        <a:rPr b="0" lang="en-US" sz="1800" spc="-1" strike="noStrike">
                          <a:solidFill>
                            <a:srgbClr val="1a1a1a"/>
                          </a:solidFill>
                          <a:latin typeface="Arial"/>
                        </a:rPr>
                        <a:t>Street food swaps</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anchor="ctr">
                      <a:noAutofit/>
                    </a:bodyPr>
                    <a:p>
                      <a:pPr defTabSz="914400">
                        <a:lnSpc>
                          <a:spcPct val="100000"/>
                        </a:lnSpc>
                      </a:pPr>
                      <a:r>
                        <a:rPr b="0" lang="en-US" sz="1800" spc="-1" strike="noStrike">
                          <a:solidFill>
                            <a:srgbClr val="1a1a1a"/>
                          </a:solidFill>
                          <a:latin typeface="Arial"/>
                        </a:rPr>
                        <a:t>Healthier food nearby</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anchor="ctr">
                      <a:noAutofit/>
                    </a:bodyPr>
                    <a:p>
                      <a:pPr defTabSz="914400">
                        <a:lnSpc>
                          <a:spcPct val="100000"/>
                        </a:lnSpc>
                      </a:pPr>
                      <a:r>
                        <a:rPr b="0" lang="en-US" sz="1800" spc="-1" strike="noStrike">
                          <a:solidFill>
                            <a:srgbClr val="1a1a1a"/>
                          </a:solidFill>
                          <a:latin typeface="Arial"/>
                        </a:rPr>
                        <a:t>Veg, drinks</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r>
              <a:tr h="383760">
                <a:tc>
                  <a:txBody>
                    <a:bodyPr anchor="ctr">
                      <a:noAutofit/>
                    </a:bodyPr>
                    <a:p>
                      <a:pPr defTabSz="914400">
                        <a:lnSpc>
                          <a:spcPct val="100000"/>
                        </a:lnSpc>
                      </a:pPr>
                      <a:r>
                        <a:rPr b="0" lang="en-US" sz="1800" spc="-1" strike="noStrike">
                          <a:solidFill>
                            <a:srgbClr val="1a1a1a"/>
                          </a:solidFill>
                          <a:latin typeface="Arial"/>
                        </a:rPr>
                        <a:t>7</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anchor="ctr">
                      <a:noAutofit/>
                    </a:bodyPr>
                    <a:p>
                      <a:pPr defTabSz="914400">
                        <a:lnSpc>
                          <a:spcPct val="100000"/>
                        </a:lnSpc>
                      </a:pPr>
                      <a:r>
                        <a:rPr b="0" lang="en-US" sz="1800" spc="-1" strike="noStrike">
                          <a:solidFill>
                            <a:srgbClr val="1a1a1a"/>
                          </a:solidFill>
                          <a:latin typeface="Arial"/>
                        </a:rPr>
                        <a:t>Ad busters</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anchor="ctr">
                      <a:noAutofit/>
                    </a:bodyPr>
                    <a:p>
                      <a:pPr defTabSz="914400">
                        <a:lnSpc>
                          <a:spcPct val="100000"/>
                        </a:lnSpc>
                      </a:pPr>
                      <a:r>
                        <a:rPr b="0" lang="en-US" sz="1800" spc="-1" strike="noStrike">
                          <a:solidFill>
                            <a:srgbClr val="1a1a1a"/>
                          </a:solidFill>
                          <a:latin typeface="Arial"/>
                        </a:rPr>
                        <a:t>Spot food adverts</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anchor="ctr">
                      <a:noAutofit/>
                    </a:bodyPr>
                    <a:p>
                      <a:pPr defTabSz="914400">
                        <a:lnSpc>
                          <a:spcPct val="100000"/>
                        </a:lnSpc>
                      </a:pPr>
                      <a:r>
                        <a:rPr b="0" lang="en-US" sz="1800" spc="-1" strike="noStrike">
                          <a:solidFill>
                            <a:srgbClr val="1a1a1a"/>
                          </a:solidFill>
                          <a:latin typeface="Arial"/>
                        </a:rPr>
                        <a:t>Drinks, skills</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1f6f2"/>
                    </a:solidFill>
                  </a:tcPr>
                </a:tc>
              </a:tr>
              <a:tr h="383760">
                <a:tc>
                  <a:txBody>
                    <a:bodyPr anchor="ctr">
                      <a:noAutofit/>
                    </a:bodyPr>
                    <a:p>
                      <a:pPr defTabSz="914400">
                        <a:lnSpc>
                          <a:spcPct val="100000"/>
                        </a:lnSpc>
                      </a:pPr>
                      <a:r>
                        <a:rPr b="0" lang="en-US" sz="1800" spc="-1" strike="noStrike">
                          <a:solidFill>
                            <a:srgbClr val="1a1a1a"/>
                          </a:solidFill>
                          <a:latin typeface="Arial"/>
                        </a:rPr>
                        <a:t>8</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anchor="ctr">
                      <a:noAutofit/>
                    </a:bodyPr>
                    <a:p>
                      <a:pPr defTabSz="914400">
                        <a:lnSpc>
                          <a:spcPct val="100000"/>
                        </a:lnSpc>
                      </a:pPr>
                      <a:r>
                        <a:rPr b="0" lang="en-US" sz="1800" spc="-1" strike="noStrike">
                          <a:solidFill>
                            <a:srgbClr val="1a1a1a"/>
                          </a:solidFill>
                          <a:latin typeface="Arial"/>
                        </a:rPr>
                        <a:t>Cook off and share</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anchor="ctr">
                      <a:noAutofit/>
                    </a:bodyPr>
                    <a:p>
                      <a:pPr defTabSz="914400">
                        <a:lnSpc>
                          <a:spcPct val="100000"/>
                        </a:lnSpc>
                      </a:pPr>
                      <a:r>
                        <a:rPr b="0" lang="en-US" sz="1800" spc="-1" strike="noStrike">
                          <a:solidFill>
                            <a:srgbClr val="1a1a1a"/>
                          </a:solidFill>
                          <a:latin typeface="Arial"/>
                        </a:rPr>
                        <a:t>Family cook off + survey</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anchor="ctr">
                      <a:noAutofit/>
                    </a:bodyPr>
                    <a:p>
                      <a:pPr defTabSz="914400">
                        <a:lnSpc>
                          <a:spcPct val="100000"/>
                        </a:lnSpc>
                      </a:pPr>
                      <a:r>
                        <a:rPr b="0" lang="en-US" sz="1800" spc="-1" strike="noStrike">
                          <a:solidFill>
                            <a:srgbClr val="1a1a1a"/>
                          </a:solidFill>
                          <a:latin typeface="Arial"/>
                        </a:rPr>
                        <a:t>All</a:t>
                      </a:r>
                      <a:endParaRPr b="0" lang="en-US" sz="1800" spc="-1" strike="noStrike">
                        <a:solidFill>
                          <a:srgbClr val="000000"/>
                        </a:solidFill>
                        <a:latin typeface="Arial"/>
                      </a:endParaRPr>
                    </a:p>
                  </a:txBody>
                  <a:tcPr anchor="ctr" marL="91440" marR="91440">
                    <a:lnL w="12240">
                      <a:noFill/>
                      <a:prstDash val="solid"/>
                    </a:lnL>
                    <a:lnR w="12240">
                      <a:noFill/>
                      <a:prstDash val="solid"/>
                    </a:lnR>
                    <a:lnT w="12240">
                      <a:noFill/>
                      <a:prstDash val="solid"/>
                    </a:lnT>
                    <a:lnB w="12240">
                      <a:solidFill>
                        <a:srgbClr val="999999"/>
                      </a:solidFill>
                      <a:prstDash val="solid"/>
                    </a:lnB>
                    <a:solidFill>
                      <a:srgbClr val="ffffff"/>
                    </a:solidFill>
                  </a:tcPr>
                </a:tc>
              </a:tr>
            </a:tbl>
          </a:graphicData>
        </a:graphic>
      </p:graphicFrame>
      <p:sp>
        <p:nvSpPr>
          <p:cNvPr id="32" name="Text 1"/>
          <p:cNvSpPr/>
          <p:nvPr/>
        </p:nvSpPr>
        <p:spPr>
          <a:xfrm>
            <a:off x="640080" y="4891320"/>
            <a:ext cx="7863120" cy="4107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Each week after school, 11 to 14 year olds get one free session of 60 to 75 minutes.</a:t>
            </a:r>
            <a:endParaRPr b="0" lang="en-US" sz="1800" spc="-1" strike="noStrike">
              <a:solidFill>
                <a:srgbClr val="000000"/>
              </a:solidFill>
              <a:latin typeface="Arial"/>
            </a:endParaRPr>
          </a:p>
        </p:txBody>
      </p:sp>
      <p:sp>
        <p:nvSpPr>
          <p:cNvPr id="33" name="Text 2"/>
          <p:cNvSpPr/>
          <p:nvPr/>
        </p:nvSpPr>
        <p:spPr>
          <a:xfrm>
            <a:off x="640080" y="6172200"/>
            <a:ext cx="7863120" cy="365040"/>
          </a:xfrm>
          <a:prstGeom prst="rect">
            <a:avLst/>
          </a:prstGeom>
          <a:noFill/>
          <a:ln w="0">
            <a:noFill/>
          </a:ln>
        </p:spPr>
        <p:style>
          <a:lnRef idx="0"/>
          <a:fillRef idx="0"/>
          <a:effectRef idx="0"/>
          <a:fontRef idx="minor"/>
        </p:style>
        <p:txBody>
          <a:bodyPr lIns="0" rIns="0" tIns="0" bIns="0" anchor="ctr">
            <a:noAutofit/>
          </a:bodyPr>
          <a:p>
            <a:pPr defTabSz="914400">
              <a:lnSpc>
                <a:spcPct val="150000"/>
              </a:lnSpc>
              <a:tabLst>
                <a:tab algn="l" pos="0"/>
              </a:tabLst>
            </a:pPr>
            <a:r>
              <a:rPr b="0" lang="en-US" sz="1800" spc="-1" strike="noStrike">
                <a:solidFill>
                  <a:srgbClr val="555555"/>
                </a:solidFill>
                <a:latin typeface="Arial"/>
                <a:ea typeface="Arial"/>
              </a:rPr>
              <a:t>Introduction presented by Sahilkumar (2605607)</a:t>
            </a:r>
            <a:endParaRPr b="0" lang="en-US" sz="1800" spc="-1" strike="noStrike">
              <a:solidFill>
                <a:srgbClr val="000000"/>
              </a:solidFill>
              <a:latin typeface="Arial"/>
            </a:endParaRPr>
          </a:p>
        </p:txBody>
      </p:sp>
      <p:sp>
        <p:nvSpPr>
          <p:cNvPr id="34" name="Text 3"/>
          <p:cNvSpPr/>
          <p:nvPr/>
        </p:nvSpPr>
        <p:spPr>
          <a:xfrm>
            <a:off x="640080" y="5669280"/>
            <a:ext cx="7863120" cy="4107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The overall aim: eat healthier, spend less and cook with confidence.</a:t>
            </a:r>
            <a:endParaRPr b="0" lang="en-US" sz="1800" spc="-1" strike="noStrike">
              <a:solidFill>
                <a:srgbClr val="000000"/>
              </a:solidFill>
              <a:latin typeface="Arial"/>
            </a:endParaRPr>
          </a:p>
        </p:txBody>
      </p:sp>
      <p:sp>
        <p:nvSpPr>
          <p:cNvPr id="35" name="PlaceHolder 1"/>
          <p:cNvSpPr>
            <a:spLocks noGrp="1"/>
          </p:cNvSpPr>
          <p:nvPr>
            <p:ph type="sldNum" idx="6"/>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8CC6C017-03E1-419D-B564-4EC3C9166BED}"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pic>
        <p:nvPicPr>
          <p:cNvPr id="36" name="Photo" descr="p2.png"/>
          <p:cNvPicPr/>
          <p:nvPr/>
        </p:nvPicPr>
        <p:blipFill>
          <a:blip r:embed="rId1"/>
          <a:stretch/>
        </p:blipFill>
        <p:spPr>
          <a:xfrm>
            <a:off x="8686800" y="1280160"/>
            <a:ext cx="2971080" cy="1969920"/>
          </a:xfrm>
          <a:prstGeom prst="rect">
            <a:avLst/>
          </a:prstGeom>
          <a:ln w="0">
            <a:noFill/>
          </a:ln>
        </p:spPr>
      </p:pic>
      <p:sp>
        <p:nvSpPr>
          <p:cNvPr id="37" name="Photo credit"/>
          <p:cNvSpPr/>
          <p:nvPr/>
        </p:nvSpPr>
        <p:spPr>
          <a:xfrm>
            <a:off x="8686800" y="3383280"/>
            <a:ext cx="2971080" cy="91260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Photo: Nataliya Vaitkevich, Pexels.</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 name="Section bg"/>
          <p:cNvSpPr/>
          <p:nvPr/>
        </p:nvSpPr>
        <p:spPr>
          <a:xfrm>
            <a:off x="0" y="0"/>
            <a:ext cx="12191400" cy="685728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39" name="Text 0"/>
          <p:cNvSpPr/>
          <p:nvPr/>
        </p:nvSpPr>
        <p:spPr>
          <a:xfrm>
            <a:off x="640080" y="1371600"/>
            <a:ext cx="10362600" cy="82224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5400" spc="-1" strike="noStrike">
                <a:solidFill>
                  <a:srgbClr val="ffffff"/>
                </a:solidFill>
                <a:latin typeface="Arial"/>
                <a:ea typeface="Arial"/>
              </a:rPr>
              <a:t>Task 1</a:t>
            </a:r>
            <a:endParaRPr b="0" lang="en-US" sz="5400" spc="-1" strike="noStrike">
              <a:solidFill>
                <a:srgbClr val="000000"/>
              </a:solidFill>
              <a:latin typeface="Arial"/>
            </a:endParaRPr>
          </a:p>
        </p:txBody>
      </p:sp>
      <p:sp>
        <p:nvSpPr>
          <p:cNvPr id="40" name="Text 1"/>
          <p:cNvSpPr/>
          <p:nvPr/>
        </p:nvSpPr>
        <p:spPr>
          <a:xfrm>
            <a:off x="640080" y="2377440"/>
            <a:ext cx="10362600" cy="63936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0" lang="en-US" sz="3200" spc="-1" strike="noStrike">
                <a:solidFill>
                  <a:srgbClr val="ffd23f"/>
                </a:solidFill>
                <a:latin typeface="Arial"/>
                <a:ea typeface="Arial"/>
              </a:rPr>
              <a:t>Rationale</a:t>
            </a:r>
            <a:endParaRPr b="0" lang="en-US" sz="3200" spc="-1" strike="noStrike">
              <a:solidFill>
                <a:srgbClr val="000000"/>
              </a:solidFill>
              <a:latin typeface="Arial"/>
            </a:endParaRPr>
          </a:p>
        </p:txBody>
      </p:sp>
      <p:sp>
        <p:nvSpPr>
          <p:cNvPr id="41" name="Text 2"/>
          <p:cNvSpPr/>
          <p:nvPr/>
        </p:nvSpPr>
        <p:spPr>
          <a:xfrm>
            <a:off x="640080" y="3474720"/>
            <a:ext cx="10362600" cy="25138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0" lang="en-US" sz="2000" spc="-1" strike="noStrike">
                <a:solidFill>
                  <a:srgbClr val="ffffff"/>
                </a:solidFill>
                <a:latin typeface="Arial"/>
                <a:ea typeface="Arial"/>
              </a:rPr>
              <a:t>Presented by Sahilkumar (2605607)</a:t>
            </a:r>
            <a:endParaRPr b="0" lang="en-US" sz="2000" spc="-1" strike="noStrike">
              <a:solidFill>
                <a:srgbClr val="000000"/>
              </a:solidFill>
              <a:latin typeface="Arial"/>
            </a:endParaRPr>
          </a:p>
        </p:txBody>
      </p:sp>
      <p:sp>
        <p:nvSpPr>
          <p:cNvPr id="42" name="PlaceHolder 1"/>
          <p:cNvSpPr>
            <a:spLocks noGrp="1"/>
          </p:cNvSpPr>
          <p:nvPr>
            <p:ph type="sldNum" idx="7"/>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487232DE-2F30-4E83-A66D-0D46E57CFEEC}"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
        <p:nvSpPr>
          <p:cNvPr id="43" name="Accent"/>
          <p:cNvSpPr/>
          <p:nvPr/>
        </p:nvSpPr>
        <p:spPr>
          <a:xfrm>
            <a:off x="640080" y="3108960"/>
            <a:ext cx="1828080" cy="6336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19080" bIns="19080" anchor="ctr">
            <a:noAutofit/>
          </a:bodyPr>
          <a:p>
            <a:pPr algn="ctr" defTabSz="914400">
              <a:lnSpc>
                <a:spcPct val="100000"/>
              </a:lnSpc>
            </a:pPr>
            <a:endParaRPr b="0" lang="en-US" sz="1800" spc="-1" strike="noStrike">
              <a:solidFill>
                <a:schemeClr val="lt1"/>
              </a:solidFill>
              <a:latin typeface="Calibri"/>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4"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45"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46"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2800" spc="-1" strike="noStrike">
                <a:solidFill>
                  <a:srgbClr val="000000"/>
                </a:solidFill>
                <a:latin typeface="Arial"/>
              </a:rPr>
              <a:t>Why we chose 11 to 14 year olds</a:t>
            </a:r>
            <a:endParaRPr b="0" lang="en-US" sz="2800" spc="-1" strike="noStrike">
              <a:solidFill>
                <a:srgbClr val="000000"/>
              </a:solidFill>
              <a:latin typeface="Arial"/>
            </a:endParaRPr>
          </a:p>
        </p:txBody>
      </p:sp>
      <p:sp>
        <p:nvSpPr>
          <p:cNvPr id="47" name="Text 1"/>
          <p:cNvSpPr/>
          <p:nvPr/>
        </p:nvSpPr>
        <p:spPr>
          <a:xfrm>
            <a:off x="640080" y="1463040"/>
            <a:ext cx="3382560" cy="1188000"/>
          </a:xfrm>
          <a:prstGeom prst="rect">
            <a:avLst/>
          </a:prstGeom>
          <a:noFill/>
          <a:ln w="0">
            <a:noFill/>
          </a:ln>
        </p:spPr>
        <p:style>
          <a:lnRef idx="0"/>
          <a:fillRef idx="0"/>
          <a:effectRef idx="0"/>
          <a:fontRef idx="minor"/>
        </p:style>
        <p:txBody>
          <a:bodyPr lIns="0" rIns="0" tIns="0" bIns="0" anchor="ctr">
            <a:noAutofit/>
          </a:bodyPr>
          <a:p>
            <a:pPr defTabSz="914400">
              <a:lnSpc>
                <a:spcPct val="150000"/>
              </a:lnSpc>
              <a:tabLst>
                <a:tab algn="l" pos="0"/>
              </a:tabLst>
            </a:pPr>
            <a:r>
              <a:rPr b="1" lang="en-US" sz="7200" spc="-1" strike="noStrike">
                <a:solidFill>
                  <a:srgbClr val="14532d"/>
                </a:solidFill>
                <a:latin typeface="Arial"/>
                <a:ea typeface="Arial"/>
              </a:rPr>
              <a:t>81%</a:t>
            </a:r>
            <a:endParaRPr b="0" lang="en-US" sz="7200" spc="-1" strike="noStrike">
              <a:solidFill>
                <a:srgbClr val="000000"/>
              </a:solidFill>
              <a:latin typeface="Arial"/>
            </a:endParaRPr>
          </a:p>
        </p:txBody>
      </p:sp>
      <p:sp>
        <p:nvSpPr>
          <p:cNvPr id="48" name="Text 2"/>
          <p:cNvSpPr/>
          <p:nvPr/>
        </p:nvSpPr>
        <p:spPr>
          <a:xfrm>
            <a:off x="640080" y="2743200"/>
            <a:ext cx="3382560" cy="347400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799"/>
              </a:spcAft>
              <a:tabLst>
                <a:tab algn="l" pos="0"/>
              </a:tabLst>
            </a:pPr>
            <a:r>
              <a:rPr b="0" lang="en-US" sz="1800" spc="-1" strike="noStrike">
                <a:solidFill>
                  <a:srgbClr val="000000"/>
                </a:solidFill>
                <a:latin typeface="Arial"/>
              </a:rPr>
              <a:t>of 11 to 18 year olds bought food or drink from cafes or takeaways in the last week, the highest of any age group (OHID, 2025b)</a:t>
            </a:r>
            <a:endParaRPr b="0" lang="en-US" sz="1800" spc="-1" strike="noStrike">
              <a:solidFill>
                <a:srgbClr val="000000"/>
              </a:solidFill>
              <a:latin typeface="Arial"/>
            </a:endParaRPr>
          </a:p>
        </p:txBody>
      </p:sp>
      <p:sp>
        <p:nvSpPr>
          <p:cNvPr id="49" name="Text 3"/>
          <p:cNvSpPr/>
          <p:nvPr/>
        </p:nvSpPr>
        <p:spPr>
          <a:xfrm>
            <a:off x="4572000" y="1463040"/>
            <a:ext cx="6976080" cy="47541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The ages 11 to 14 cover the transition into secondary school, when food choices shift from the family to the young person.</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No other age group was more likely to buy food out of home (OHID,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Where excess weight does not continue into adulthood, the cardiovascular risk is not significantly carried forward (Sun et al., 2021).</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So the early secondary years are a good time to act.</a:t>
            </a:r>
            <a:endParaRPr b="0" lang="en-US" sz="1800" spc="-1" strike="noStrike">
              <a:solidFill>
                <a:srgbClr val="000000"/>
              </a:solidFill>
              <a:latin typeface="Arial"/>
            </a:endParaRPr>
          </a:p>
        </p:txBody>
      </p:sp>
      <p:sp>
        <p:nvSpPr>
          <p:cNvPr id="50" name="PlaceHolder 1"/>
          <p:cNvSpPr>
            <a:spLocks noGrp="1"/>
          </p:cNvSpPr>
          <p:nvPr>
            <p:ph type="sldNum" idx="8"/>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0BC6C84C-551D-4051-8850-F196E3830E6D}"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1"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52"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53"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2800" spc="-1" strike="noStrike">
                <a:solidFill>
                  <a:srgbClr val="000000"/>
                </a:solidFill>
                <a:latin typeface="Arial"/>
              </a:rPr>
              <a:t>What the national guidelines say</a:t>
            </a:r>
            <a:endParaRPr b="0" lang="en-US" sz="2800" spc="-1" strike="noStrike">
              <a:solidFill>
                <a:srgbClr val="000000"/>
              </a:solidFill>
              <a:latin typeface="Arial"/>
            </a:endParaRPr>
          </a:p>
        </p:txBody>
      </p:sp>
      <p:sp>
        <p:nvSpPr>
          <p:cNvPr id="54" name="Text 1"/>
          <p:cNvSpPr/>
          <p:nvPr/>
        </p:nvSpPr>
        <p:spPr>
          <a:xfrm>
            <a:off x="640080" y="1371600"/>
            <a:ext cx="10908000" cy="301680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Fruit and vegetables: a minimum of 5 portions a day, 80g each.</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Free sugars: no more than 5% of daily energy.</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Fibre: 25g per day (SACN bands this guideline at 11 to 16 years).</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Saturated fat: no more than 10% of daily energy.</a:t>
            </a:r>
            <a:endParaRPr b="0" lang="en-US" sz="1800" spc="-1" strike="noStrike">
              <a:solidFill>
                <a:srgbClr val="000000"/>
              </a:solidFill>
              <a:latin typeface="Arial"/>
            </a:endParaRPr>
          </a:p>
        </p:txBody>
      </p:sp>
      <p:sp>
        <p:nvSpPr>
          <p:cNvPr id="55" name="Text 2"/>
          <p:cNvSpPr/>
          <p:nvPr/>
        </p:nvSpPr>
        <p:spPr>
          <a:xfrm>
            <a:off x="640080" y="4572000"/>
            <a:ext cx="10908000" cy="13708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This is the latest UK government advice, founded on the Eatwell Guide and recommendations of the Scientific Advisory Committee on Nutrition (OHID, 2025b).</a:t>
            </a:r>
            <a:endParaRPr b="0" lang="en-US" sz="1800" spc="-1" strike="noStrike">
              <a:solidFill>
                <a:srgbClr val="000000"/>
              </a:solidFill>
              <a:latin typeface="Arial"/>
            </a:endParaRPr>
          </a:p>
        </p:txBody>
      </p:sp>
      <p:sp>
        <p:nvSpPr>
          <p:cNvPr id="56" name="PlaceHolder 1"/>
          <p:cNvSpPr>
            <a:spLocks noGrp="1"/>
          </p:cNvSpPr>
          <p:nvPr>
            <p:ph type="sldNum" idx="9"/>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39611F5C-1B56-4EBA-88F1-30C23DA4EAB3}"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7"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58"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59"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2800" spc="-1" strike="noStrike">
                <a:solidFill>
                  <a:srgbClr val="000000"/>
                </a:solidFill>
                <a:latin typeface="Arial"/>
              </a:rPr>
              <a:t>Most young people are not meeting the guidelines</a:t>
            </a:r>
            <a:endParaRPr b="0" lang="en-US" sz="2800" spc="-1" strike="noStrike">
              <a:solidFill>
                <a:srgbClr val="000000"/>
              </a:solidFill>
              <a:latin typeface="Arial"/>
            </a:endParaRPr>
          </a:p>
        </p:txBody>
      </p:sp>
      <p:graphicFrame>
        <p:nvGraphicFramePr>
          <p:cNvPr id="60" name="Chart 0"/>
          <p:cNvGraphicFramePr/>
          <p:nvPr/>
        </p:nvGraphicFramePr>
        <p:xfrm>
          <a:off x="640080" y="1280160"/>
          <a:ext cx="6034320" cy="4571280"/>
        </p:xfrm>
        <a:graphic>
          <a:graphicData uri="http://schemas.openxmlformats.org/drawingml/2006/chart">
            <c:chart xmlns:c="http://schemas.openxmlformats.org/drawingml/2006/chart" xmlns:r="http://schemas.openxmlformats.org/officeDocument/2006/relationships" r:id="rId1"/>
          </a:graphicData>
        </a:graphic>
      </p:graphicFrame>
      <p:sp>
        <p:nvSpPr>
          <p:cNvPr id="61" name="Text 1"/>
          <p:cNvSpPr/>
          <p:nvPr/>
        </p:nvSpPr>
        <p:spPr>
          <a:xfrm>
            <a:off x="6949440" y="1371600"/>
            <a:ext cx="4598640" cy="484560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This age group has the highest sugary drink consumption of any age group (OHID,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Critical point: people under-report what they eat by about 30%, so the real picture may be worse (OHID,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The survey covers ages 11 to 18, which is broader than our 11 to 14 target group.</a:t>
            </a:r>
            <a:endParaRPr b="0" lang="en-US" sz="1800" spc="-1" strike="noStrike">
              <a:solidFill>
                <a:srgbClr val="000000"/>
              </a:solidFill>
              <a:latin typeface="Arial"/>
            </a:endParaRPr>
          </a:p>
        </p:txBody>
      </p:sp>
      <p:sp>
        <p:nvSpPr>
          <p:cNvPr id="62" name="PlaceHolder 1"/>
          <p:cNvSpPr>
            <a:spLocks noGrp="1"/>
          </p:cNvSpPr>
          <p:nvPr>
            <p:ph type="sldNum" idx="10"/>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F725FC89-9256-41DC-ADF7-A8714B4DA244}"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3"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64"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65"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2800" spc="-1" strike="noStrike">
                <a:solidFill>
                  <a:srgbClr val="000000"/>
                </a:solidFill>
                <a:latin typeface="Arial"/>
              </a:rPr>
              <a:t>Poor diet is not shared equally</a:t>
            </a:r>
            <a:endParaRPr b="0" lang="en-US" sz="2800" spc="-1" strike="noStrike">
              <a:solidFill>
                <a:srgbClr val="000000"/>
              </a:solidFill>
              <a:latin typeface="Arial"/>
            </a:endParaRPr>
          </a:p>
        </p:txBody>
      </p:sp>
      <p:sp>
        <p:nvSpPr>
          <p:cNvPr id="66" name="Text 1"/>
          <p:cNvSpPr/>
          <p:nvPr/>
        </p:nvSpPr>
        <p:spPr>
          <a:xfrm>
            <a:off x="640080" y="1280160"/>
            <a:ext cx="10908000" cy="511992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Year 6 obesity in Southwark is 31.9% in the most deprived fifth of the borough and 13.0% in the least deprived. The gradient is steeper here than in London or England (Southwark Council,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In Southwark, ethnicity complicates the situation: Year 6 obesity is about 32% in Black children, 26% in Asian children and 18% in White children (Southwark Council,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Nationally the Year 6 gap is 29.3% against 13.5%, and it has widened since the programme began (OHID, 2025a).</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Families with children in the lowest income fifth would need to spend 85% of their disposable income on the recommended Eatwell Guide diet, up from 70% in 2024 (Food Foundation,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These are social determinants of health: diet is shaped not only by choice but by money, place and background.</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Critical point: obesity figures are measured, while diet figures are self-reported and subject to under-reporting by about 30% (OHID, 2025b). The direction of the inequality is consistent across both.</a:t>
            </a:r>
            <a:endParaRPr b="0" lang="en-US" sz="1800" spc="-1" strike="noStrike">
              <a:solidFill>
                <a:srgbClr val="000000"/>
              </a:solidFill>
              <a:latin typeface="Arial"/>
            </a:endParaRPr>
          </a:p>
        </p:txBody>
      </p:sp>
      <p:sp>
        <p:nvSpPr>
          <p:cNvPr id="67" name="PlaceHolder 1"/>
          <p:cNvSpPr>
            <a:spLocks noGrp="1"/>
          </p:cNvSpPr>
          <p:nvPr>
            <p:ph type="sldNum" idx="11"/>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582FC893-B8D8-4E9E-A97B-53C7D0551747}"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8"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69"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70"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A global problem</a:t>
            </a:r>
            <a:endParaRPr b="0" lang="en-US" sz="3000" spc="-1" strike="noStrike">
              <a:solidFill>
                <a:srgbClr val="000000"/>
              </a:solidFill>
              <a:latin typeface="Arial"/>
            </a:endParaRPr>
          </a:p>
        </p:txBody>
      </p:sp>
      <p:sp>
        <p:nvSpPr>
          <p:cNvPr id="71" name="Text 1"/>
          <p:cNvSpPr/>
          <p:nvPr/>
        </p:nvSpPr>
        <p:spPr>
          <a:xfrm>
            <a:off x="640080" y="1280160"/>
            <a:ext cx="10908000" cy="493704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As of 2024, 400 million children and young people aged 5 to 19 were overweight worldwide. Prevalence rose from 8% in 1990 to 20% (WHO,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In the UK, children in lower income areas are most affected (OHID, 2025a).</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Undernutrition remains a problem in many low and middle income countries, which is compounded by a steep rise in obesity (WHO,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Cheap food high in fat, sugar and salt is a key driver in both settings. According to WHO, obesity is not only an individual issue but a societal responsibility (WHO, 2026).</a:t>
            </a:r>
            <a:endParaRPr b="0" lang="en-US" sz="1800" spc="-1" strike="noStrike">
              <a:solidFill>
                <a:srgbClr val="000000"/>
              </a:solidFill>
              <a:latin typeface="Arial"/>
            </a:endParaRPr>
          </a:p>
        </p:txBody>
      </p:sp>
      <p:sp>
        <p:nvSpPr>
          <p:cNvPr id="72" name="PlaceHolder 1"/>
          <p:cNvSpPr>
            <a:spLocks noGrp="1"/>
          </p:cNvSpPr>
          <p:nvPr>
            <p:ph type="sldNum" idx="12"/>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D8797701-C027-4CEA-8DDF-3C8C6B665498}"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3"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74"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75"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799"/>
              </a:spcAft>
              <a:tabLst>
                <a:tab algn="l" pos="0"/>
              </a:tabLst>
            </a:pPr>
            <a:r>
              <a:rPr b="1" lang="en-US" sz="3000" spc="-1" strike="noStrike">
                <a:solidFill>
                  <a:srgbClr val="ffffff"/>
                </a:solidFill>
                <a:latin typeface="Arial"/>
              </a:rPr>
              <a:t>Local needs assessment: Southwark</a:t>
            </a:r>
            <a:endParaRPr b="0" lang="en-US" sz="3000" spc="-1" strike="noStrike">
              <a:solidFill>
                <a:srgbClr val="000000"/>
              </a:solidFill>
              <a:latin typeface="Arial"/>
            </a:endParaRPr>
          </a:p>
        </p:txBody>
      </p:sp>
      <p:sp>
        <p:nvSpPr>
          <p:cNvPr id="76" name="Text 1"/>
          <p:cNvSpPr/>
          <p:nvPr/>
        </p:nvSpPr>
        <p:spPr>
          <a:xfrm>
            <a:off x="640080" y="1463040"/>
            <a:ext cx="3382560" cy="1188000"/>
          </a:xfrm>
          <a:prstGeom prst="rect">
            <a:avLst/>
          </a:prstGeom>
          <a:noFill/>
          <a:ln w="0">
            <a:noFill/>
          </a:ln>
        </p:spPr>
        <p:style>
          <a:lnRef idx="0"/>
          <a:fillRef idx="0"/>
          <a:effectRef idx="0"/>
          <a:fontRef idx="minor"/>
        </p:style>
        <p:txBody>
          <a:bodyPr lIns="0" rIns="0" tIns="0" bIns="0" anchor="ctr">
            <a:noAutofit/>
          </a:bodyPr>
          <a:p>
            <a:pPr defTabSz="914400">
              <a:lnSpc>
                <a:spcPct val="150000"/>
              </a:lnSpc>
              <a:tabLst>
                <a:tab algn="l" pos="0"/>
              </a:tabLst>
            </a:pPr>
            <a:r>
              <a:rPr b="1" lang="en-US" sz="7200" spc="-1" strike="noStrike">
                <a:solidFill>
                  <a:srgbClr val="14532d"/>
                </a:solidFill>
                <a:latin typeface="Arial"/>
                <a:ea typeface="Arial"/>
              </a:rPr>
              <a:t>29.7%</a:t>
            </a:r>
            <a:endParaRPr b="0" lang="en-US" sz="7200" spc="-1" strike="noStrike">
              <a:solidFill>
                <a:srgbClr val="000000"/>
              </a:solidFill>
              <a:latin typeface="Arial"/>
            </a:endParaRPr>
          </a:p>
        </p:txBody>
      </p:sp>
      <p:sp>
        <p:nvSpPr>
          <p:cNvPr id="77" name="Text 2"/>
          <p:cNvSpPr/>
          <p:nvPr/>
        </p:nvSpPr>
        <p:spPr>
          <a:xfrm>
            <a:off x="640080" y="2743200"/>
            <a:ext cx="3382560" cy="347400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of Year 6 children in Southwark live with obesity — the highest of any London borough. In Richmond it is 12.1% (Trust for London, 2026).</a:t>
            </a:r>
            <a:endParaRPr b="0" lang="en-US" sz="1800" spc="-1" strike="noStrike">
              <a:solidFill>
                <a:srgbClr val="000000"/>
              </a:solidFill>
              <a:latin typeface="Arial"/>
            </a:endParaRPr>
          </a:p>
        </p:txBody>
      </p:sp>
      <p:sp>
        <p:nvSpPr>
          <p:cNvPr id="78" name="Text 3"/>
          <p:cNvSpPr/>
          <p:nvPr/>
        </p:nvSpPr>
        <p:spPr>
          <a:xfrm>
            <a:off x="4572000" y="1463040"/>
            <a:ext cx="6976080" cy="47541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These are the children who move into our 11 to 14 age group. Our campaign starts at the point the data identifies.</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There are 586 registered takeaways in Southwark against 80 supermarkets, concentrated in the more deprived north of the borough (Southwark Council, 2025a).</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Almost 30% of residents cut or skipped meals in six months because of cost or access, rising to 35% of those with children and 34% of Black residents (Southwark Council,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37% of children in Southwark state schools are eligible for free school meals (Southwark Council, 2025b).</a:t>
            </a:r>
            <a:endParaRPr b="0" lang="en-US" sz="1800" spc="-1" strike="noStrike">
              <a:solidFill>
                <a:srgbClr val="000000"/>
              </a:solidFill>
              <a:latin typeface="Arial"/>
            </a:endParaRPr>
          </a:p>
        </p:txBody>
      </p:sp>
      <p:sp>
        <p:nvSpPr>
          <p:cNvPr id="79" name="PlaceHolder 1"/>
          <p:cNvSpPr>
            <a:spLocks noGrp="1"/>
          </p:cNvSpPr>
          <p:nvPr>
            <p:ph type="sldNum" idx="13"/>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845B8421-FABD-4E4F-87E3-381FF9EC4012}"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0"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81"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82" name="Text 0"/>
          <p:cNvSpPr/>
          <p:nvPr/>
        </p:nvSpPr>
        <p:spPr>
          <a:xfrm>
            <a:off x="640080" y="281880"/>
            <a:ext cx="10362600" cy="73008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1" lang="en-US" sz="2800" spc="-1" strike="noStrike">
                <a:solidFill>
                  <a:srgbClr val="000000"/>
                </a:solidFill>
                <a:latin typeface="Arial"/>
              </a:rPr>
              <a:t>Our evidence base and its age bands</a:t>
            </a:r>
            <a:endParaRPr b="0" lang="en-US" sz="2800" spc="-1" strike="noStrike">
              <a:solidFill>
                <a:srgbClr val="000000"/>
              </a:solidFill>
              <a:latin typeface="Arial"/>
            </a:endParaRPr>
          </a:p>
        </p:txBody>
      </p:sp>
      <p:graphicFrame>
        <p:nvGraphicFramePr>
          <p:cNvPr id="83" name="Table 2"/>
          <p:cNvGraphicFramePr/>
          <p:nvPr/>
        </p:nvGraphicFramePr>
        <p:xfrm>
          <a:off x="640080" y="1280160"/>
          <a:ext cx="10908360" cy="3383640"/>
        </p:xfrm>
        <a:graphic>
          <a:graphicData uri="http://schemas.openxmlformats.org/drawingml/2006/table">
            <a:tbl>
              <a:tblPr/>
              <a:tblGrid>
                <a:gridCol w="3200400"/>
                <a:gridCol w="3200400"/>
                <a:gridCol w="4507920"/>
              </a:tblGrid>
              <a:tr h="457200">
                <a:tc>
                  <a:txBody>
                    <a:bodyPr lIns="82080" rIns="82080" anchor="t">
                      <a:noAutofit/>
                    </a:bodyPr>
                    <a:p>
                      <a:pPr defTabSz="914400">
                        <a:lnSpc>
                          <a:spcPct val="100000"/>
                        </a:lnSpc>
                      </a:pPr>
                      <a:r>
                        <a:rPr b="1" lang="en-US" sz="1800" spc="-1" strike="noStrike">
                          <a:solidFill>
                            <a:srgbClr val="ffffff"/>
                          </a:solidFill>
                          <a:latin typeface="Arial"/>
                        </a:rPr>
                        <a:t>Source</a:t>
                      </a:r>
                      <a:endParaRPr b="0" lang="en-US" sz="1800" spc="-1" strike="noStrike">
                        <a:solidFill>
                          <a:srgbClr val="ffffff"/>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14532d"/>
                    </a:solidFill>
                  </a:tcPr>
                </a:tc>
                <a:tc>
                  <a:txBody>
                    <a:bodyPr lIns="82080" rIns="82080" anchor="t">
                      <a:noAutofit/>
                    </a:bodyPr>
                    <a:p>
                      <a:pPr defTabSz="914400">
                        <a:lnSpc>
                          <a:spcPct val="100000"/>
                        </a:lnSpc>
                      </a:pPr>
                      <a:r>
                        <a:rPr b="1" lang="en-US" sz="1800" spc="-1" strike="noStrike">
                          <a:solidFill>
                            <a:srgbClr val="ffffff"/>
                          </a:solidFill>
                          <a:latin typeface="Arial"/>
                        </a:rPr>
                        <a:t>Age band covered</a:t>
                      </a:r>
                      <a:endParaRPr b="0" lang="en-US" sz="1800" spc="-1" strike="noStrike">
                        <a:solidFill>
                          <a:srgbClr val="ffffff"/>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14532d"/>
                    </a:solidFill>
                  </a:tcPr>
                </a:tc>
                <a:tc>
                  <a:txBody>
                    <a:bodyPr lIns="82080" rIns="82080" anchor="t">
                      <a:noAutofit/>
                    </a:bodyPr>
                    <a:p>
                      <a:pPr defTabSz="914400">
                        <a:lnSpc>
                          <a:spcPct val="100000"/>
                        </a:lnSpc>
                      </a:pPr>
                      <a:r>
                        <a:rPr b="1" lang="en-US" sz="1800" spc="-1" strike="noStrike">
                          <a:solidFill>
                            <a:srgbClr val="ffffff"/>
                          </a:solidFill>
                          <a:latin typeface="Arial"/>
                        </a:rPr>
                        <a:t>Fit with our 11 to 14 group</a:t>
                      </a:r>
                      <a:endParaRPr b="0" lang="en-US" sz="1800" spc="-1" strike="noStrike">
                        <a:solidFill>
                          <a:srgbClr val="ffffff"/>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14532d"/>
                    </a:solidFill>
                  </a:tcPr>
                </a:tc>
              </a:tr>
              <a:tr h="457200">
                <a:tc>
                  <a:txBody>
                    <a:bodyPr lIns="82080" rIns="82080" anchor="t">
                      <a:noAutofit/>
                    </a:bodyPr>
                    <a:p>
                      <a:pPr defTabSz="914400">
                        <a:lnSpc>
                          <a:spcPct val="100000"/>
                        </a:lnSpc>
                      </a:pPr>
                      <a:r>
                        <a:rPr b="0" lang="en-US" sz="1800" spc="-1" strike="noStrike">
                          <a:solidFill>
                            <a:srgbClr val="1a1a1a"/>
                          </a:solidFill>
                          <a:latin typeface="Arial"/>
                        </a:rPr>
                        <a:t>OHID (2025b) NDNS</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c>
                  <a:txBody>
                    <a:bodyPr lIns="82080" rIns="82080" anchor="t">
                      <a:noAutofit/>
                    </a:bodyPr>
                    <a:p>
                      <a:pPr defTabSz="914400">
                        <a:lnSpc>
                          <a:spcPct val="100000"/>
                        </a:lnSpc>
                      </a:pPr>
                      <a:r>
                        <a:rPr b="0" lang="en-US" sz="1800" spc="-1" strike="noStrike">
                          <a:solidFill>
                            <a:srgbClr val="1a1a1a"/>
                          </a:solidFill>
                          <a:latin typeface="Arial"/>
                        </a:rPr>
                        <a:t>11 to 18</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c>
                  <a:txBody>
                    <a:bodyPr lIns="82080" rIns="82080" anchor="t">
                      <a:noAutofit/>
                    </a:bodyPr>
                    <a:p>
                      <a:pPr defTabSz="914400">
                        <a:lnSpc>
                          <a:spcPct val="100000"/>
                        </a:lnSpc>
                      </a:pPr>
                      <a:r>
                        <a:rPr b="0" lang="en-US" sz="1800" spc="-1" strike="noStrike">
                          <a:solidFill>
                            <a:srgbClr val="1a1a1a"/>
                          </a:solidFill>
                          <a:latin typeface="Arial"/>
                        </a:rPr>
                        <a:t>Wider: includes 17 and 18 year olds</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r>
              <a:tr h="457200">
                <a:tc>
                  <a:txBody>
                    <a:bodyPr lIns="82080" rIns="82080" anchor="t">
                      <a:noAutofit/>
                    </a:bodyPr>
                    <a:p>
                      <a:pPr defTabSz="914400">
                        <a:lnSpc>
                          <a:spcPct val="100000"/>
                        </a:lnSpc>
                      </a:pPr>
                      <a:r>
                        <a:rPr b="0" lang="en-US" sz="1800" spc="-1" strike="noStrike">
                          <a:solidFill>
                            <a:srgbClr val="1a1a1a"/>
                          </a:solidFill>
                          <a:latin typeface="Arial"/>
                        </a:rPr>
                        <a:t>OHID (2025a) NCMP</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fffff"/>
                    </a:solidFill>
                  </a:tcPr>
                </a:tc>
                <a:tc>
                  <a:txBody>
                    <a:bodyPr lIns="82080" rIns="82080" anchor="t">
                      <a:noAutofit/>
                    </a:bodyPr>
                    <a:p>
                      <a:pPr defTabSz="914400">
                        <a:lnSpc>
                          <a:spcPct val="100000"/>
                        </a:lnSpc>
                      </a:pPr>
                      <a:r>
                        <a:rPr b="0" lang="en-US" sz="1800" spc="-1" strike="noStrike">
                          <a:solidFill>
                            <a:srgbClr val="1a1a1a"/>
                          </a:solidFill>
                          <a:latin typeface="Arial"/>
                        </a:rPr>
                        <a:t>10 to 11 (Year 6)</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fffff"/>
                    </a:solidFill>
                  </a:tcPr>
                </a:tc>
                <a:tc>
                  <a:txBody>
                    <a:bodyPr lIns="82080" rIns="82080" anchor="t">
                      <a:noAutofit/>
                    </a:bodyPr>
                    <a:p>
                      <a:pPr defTabSz="914400">
                        <a:lnSpc>
                          <a:spcPct val="100000"/>
                        </a:lnSpc>
                      </a:pPr>
                      <a:r>
                        <a:rPr b="0" lang="en-US" sz="1800" spc="-1" strike="noStrike">
                          <a:solidFill>
                            <a:srgbClr val="1a1a1a"/>
                          </a:solidFill>
                          <a:latin typeface="Arial"/>
                        </a:rPr>
                        <a:t>Entry cohort into our 11 to 14 group</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fffff"/>
                    </a:solidFill>
                  </a:tcPr>
                </a:tc>
              </a:tr>
              <a:tr h="457200">
                <a:tc>
                  <a:txBody>
                    <a:bodyPr lIns="82080" rIns="82080" anchor="t">
                      <a:noAutofit/>
                    </a:bodyPr>
                    <a:p>
                      <a:pPr defTabSz="914400">
                        <a:lnSpc>
                          <a:spcPct val="100000"/>
                        </a:lnSpc>
                      </a:pPr>
                      <a:r>
                        <a:rPr b="0" lang="en-US" sz="1800" spc="-1" strike="noStrike">
                          <a:solidFill>
                            <a:srgbClr val="1a1a1a"/>
                          </a:solidFill>
                          <a:latin typeface="Arial"/>
                        </a:rPr>
                        <a:t>Southwark Council (2025b) JSNA</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c>
                  <a:txBody>
                    <a:bodyPr lIns="82080" rIns="82080" anchor="t">
                      <a:noAutofit/>
                    </a:bodyPr>
                    <a:p>
                      <a:pPr defTabSz="914400">
                        <a:lnSpc>
                          <a:spcPct val="100000"/>
                        </a:lnSpc>
                      </a:pPr>
                      <a:r>
                        <a:rPr b="0" lang="en-US" sz="1800" spc="-1" strike="noStrike">
                          <a:solidFill>
                            <a:srgbClr val="1a1a1a"/>
                          </a:solidFill>
                          <a:latin typeface="Arial"/>
                        </a:rPr>
                        <a:t>Reception and Year 6</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c>
                  <a:txBody>
                    <a:bodyPr lIns="82080" rIns="82080" anchor="t">
                      <a:noAutofit/>
                    </a:bodyPr>
                    <a:p>
                      <a:pPr defTabSz="914400">
                        <a:lnSpc>
                          <a:spcPct val="100000"/>
                        </a:lnSpc>
                      </a:pPr>
                      <a:r>
                        <a:rPr b="0" lang="en-US" sz="1800" spc="-1" strike="noStrike">
                          <a:solidFill>
                            <a:srgbClr val="1a1a1a"/>
                          </a:solidFill>
                          <a:latin typeface="Arial"/>
                        </a:rPr>
                        <a:t>Entry cohort into our 11 to 14 group</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r>
              <a:tr h="457200">
                <a:tc>
                  <a:txBody>
                    <a:bodyPr lIns="82080" rIns="82080" anchor="t">
                      <a:noAutofit/>
                    </a:bodyPr>
                    <a:p>
                      <a:pPr defTabSz="914400">
                        <a:lnSpc>
                          <a:spcPct val="100000"/>
                        </a:lnSpc>
                      </a:pPr>
                      <a:r>
                        <a:rPr b="0" lang="en-US" sz="1800" spc="-1" strike="noStrike">
                          <a:solidFill>
                            <a:srgbClr val="1a1a1a"/>
                          </a:solidFill>
                          <a:latin typeface="Arial"/>
                        </a:rPr>
                        <a:t>SACN fibre guideline</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fffff"/>
                    </a:solidFill>
                  </a:tcPr>
                </a:tc>
                <a:tc>
                  <a:txBody>
                    <a:bodyPr lIns="82080" rIns="82080" anchor="t">
                      <a:noAutofit/>
                    </a:bodyPr>
                    <a:p>
                      <a:pPr defTabSz="914400">
                        <a:lnSpc>
                          <a:spcPct val="100000"/>
                        </a:lnSpc>
                      </a:pPr>
                      <a:r>
                        <a:rPr b="0" lang="en-US" sz="1800" spc="-1" strike="noStrike">
                          <a:solidFill>
                            <a:srgbClr val="1a1a1a"/>
                          </a:solidFill>
                          <a:latin typeface="Arial"/>
                        </a:rPr>
                        <a:t>11 to 16</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fffff"/>
                    </a:solidFill>
                  </a:tcPr>
                </a:tc>
                <a:tc>
                  <a:txBody>
                    <a:bodyPr lIns="82080" rIns="82080" anchor="t">
                      <a:noAutofit/>
                    </a:bodyPr>
                    <a:p>
                      <a:pPr defTabSz="914400">
                        <a:lnSpc>
                          <a:spcPct val="100000"/>
                        </a:lnSpc>
                      </a:pPr>
                      <a:r>
                        <a:rPr b="0" lang="en-US" sz="1800" spc="-1" strike="noStrike">
                          <a:solidFill>
                            <a:srgbClr val="1a1a1a"/>
                          </a:solidFill>
                          <a:latin typeface="Arial"/>
                        </a:rPr>
                        <a:t>Direct match</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fffff"/>
                    </a:solidFill>
                  </a:tcPr>
                </a:tc>
              </a:tr>
              <a:tr h="457200">
                <a:tc>
                  <a:txBody>
                    <a:bodyPr lIns="82080" rIns="82080" anchor="t">
                      <a:noAutofit/>
                    </a:bodyPr>
                    <a:p>
                      <a:pPr defTabSz="914400">
                        <a:lnSpc>
                          <a:spcPct val="100000"/>
                        </a:lnSpc>
                      </a:pPr>
                      <a:r>
                        <a:rPr b="0" lang="en-US" sz="1800" spc="-1" strike="noStrike">
                          <a:solidFill>
                            <a:srgbClr val="1a1a1a"/>
                          </a:solidFill>
                          <a:latin typeface="Arial"/>
                        </a:rPr>
                        <a:t>WHO (2026)</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c>
                  <a:txBody>
                    <a:bodyPr lIns="82080" rIns="82080" anchor="t">
                      <a:noAutofit/>
                    </a:bodyPr>
                    <a:p>
                      <a:pPr defTabSz="914400">
                        <a:lnSpc>
                          <a:spcPct val="100000"/>
                        </a:lnSpc>
                      </a:pPr>
                      <a:r>
                        <a:rPr b="0" lang="en-US" sz="1800" spc="-1" strike="noStrike">
                          <a:solidFill>
                            <a:srgbClr val="1a1a1a"/>
                          </a:solidFill>
                          <a:latin typeface="Arial"/>
                        </a:rPr>
                        <a:t>5 to 19</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c>
                  <a:txBody>
                    <a:bodyPr lIns="82080" rIns="82080" anchor="t">
                      <a:noAutofit/>
                    </a:bodyPr>
                    <a:p>
                      <a:pPr defTabSz="914400">
                        <a:lnSpc>
                          <a:spcPct val="100000"/>
                        </a:lnSpc>
                      </a:pPr>
                      <a:r>
                        <a:rPr b="0" lang="en-US" sz="1800" spc="-1" strike="noStrike">
                          <a:solidFill>
                            <a:srgbClr val="1a1a1a"/>
                          </a:solidFill>
                          <a:latin typeface="Arial"/>
                        </a:rPr>
                        <a:t>Wider, global comparison</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r>
              <a:tr h="457200">
                <a:tc>
                  <a:txBody>
                    <a:bodyPr lIns="82080" rIns="82080" anchor="t">
                      <a:noAutofit/>
                    </a:bodyPr>
                    <a:p>
                      <a:pPr defTabSz="914400">
                        <a:lnSpc>
                          <a:spcPct val="100000"/>
                        </a:lnSpc>
                      </a:pPr>
                      <a:r>
                        <a:rPr b="0" lang="en-US" sz="1800" spc="-1" strike="noStrike">
                          <a:solidFill>
                            <a:srgbClr val="1a1a1a"/>
                          </a:solidFill>
                          <a:latin typeface="Arial"/>
                        </a:rPr>
                        <a:t>RCPCH (2025)</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fffff"/>
                    </a:solidFill>
                  </a:tcPr>
                </a:tc>
                <a:tc>
                  <a:txBody>
                    <a:bodyPr lIns="82080" rIns="82080" anchor="t">
                      <a:noAutofit/>
                    </a:bodyPr>
                    <a:p>
                      <a:pPr defTabSz="914400">
                        <a:lnSpc>
                          <a:spcPct val="100000"/>
                        </a:lnSpc>
                      </a:pPr>
                      <a:r>
                        <a:rPr b="0" lang="en-US" sz="1800" spc="-1" strike="noStrike">
                          <a:solidFill>
                            <a:srgbClr val="1a1a1a"/>
                          </a:solidFill>
                          <a:latin typeface="Arial"/>
                        </a:rPr>
                        <a:t>Under 19</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fffff"/>
                    </a:solidFill>
                  </a:tcPr>
                </a:tc>
                <a:tc>
                  <a:txBody>
                    <a:bodyPr lIns="82080" rIns="82080" anchor="t">
                      <a:noAutofit/>
                    </a:bodyPr>
                    <a:p>
                      <a:pPr defTabSz="914400">
                        <a:lnSpc>
                          <a:spcPct val="100000"/>
                        </a:lnSpc>
                      </a:pPr>
                      <a:r>
                        <a:rPr b="0" lang="en-US" sz="1800" spc="-1" strike="noStrike">
                          <a:solidFill>
                            <a:srgbClr val="1a1a1a"/>
                          </a:solidFill>
                          <a:latin typeface="Arial"/>
                        </a:rPr>
                        <a:t>Wider, long term outcome</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fffff"/>
                    </a:solidFill>
                  </a:tcPr>
                </a:tc>
              </a:tr>
            </a:tbl>
          </a:graphicData>
        </a:graphic>
      </p:graphicFrame>
      <p:sp>
        <p:nvSpPr>
          <p:cNvPr id="84" name="Text 1"/>
          <p:cNvSpPr/>
          <p:nvPr/>
        </p:nvSpPr>
        <p:spPr>
          <a:xfrm>
            <a:off x="640080" y="4846320"/>
            <a:ext cx="10908000" cy="181188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There is no UK survey that measures diet in 11 to 14 year olds. The NCMP only weighs Reception and Year 6, and the NDNS bands at 11 to 18.</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We therefore use Year 6 data as the entry cohort and national 11 to 18 data on behaviour, treating both as indicative rather than exact. Collecting local diet data for this age group is our first recommendation.</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5"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86"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87"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2800" spc="-1" strike="noStrike">
                <a:solidFill>
                  <a:srgbClr val="000000"/>
                </a:solidFill>
                <a:latin typeface="Arial"/>
              </a:rPr>
              <a:t>Short term effects on daily life</a:t>
            </a:r>
            <a:endParaRPr b="0" lang="en-US" sz="2800" spc="-1" strike="noStrike">
              <a:solidFill>
                <a:srgbClr val="000000"/>
              </a:solidFill>
              <a:latin typeface="Arial"/>
            </a:endParaRPr>
          </a:p>
        </p:txBody>
      </p:sp>
      <p:sp>
        <p:nvSpPr>
          <p:cNvPr id="88" name="Text 1"/>
          <p:cNvSpPr/>
          <p:nvPr/>
        </p:nvSpPr>
        <p:spPr>
          <a:xfrm>
            <a:off x="640080" y="1280160"/>
            <a:ext cx="10908000" cy="50284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Habits: takeaways and sugary drinks are becoming a daily habit for this age group (OHID,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Mood: an unhealthy diet is associated with increased stress and low mood in teenagers (Brennan, Benton and Young, 2025).</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Iodine: median urinary iodine in girls aged 11 to 18 is below the adequacy threshold (OHID,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Body: 23% have low vitamin D status (OHID,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Our three aims target fruit and vegetables, sugary drinks and food skills. Iodine and vitamin D are part of the wider picture but cannot be changed by an 8 week cooking programme.</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Critical point: the mood evidence is mixed. Diet is linked to mood, but may not be the cause (Brennan, Benton and Young, 2025).</a:t>
            </a:r>
            <a:endParaRPr b="0" lang="en-US" sz="1800" spc="-1" strike="noStrike">
              <a:solidFill>
                <a:srgbClr val="000000"/>
              </a:solidFill>
              <a:latin typeface="Arial"/>
            </a:endParaRPr>
          </a:p>
        </p:txBody>
      </p:sp>
      <p:sp>
        <p:nvSpPr>
          <p:cNvPr id="89" name="PlaceHolder 1"/>
          <p:cNvSpPr>
            <a:spLocks noGrp="1"/>
          </p:cNvSpPr>
          <p:nvPr>
            <p:ph type="sldNum" idx="14"/>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F44DAE8D-C5A5-430D-B1F9-A4098B014A45}"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0"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91"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92"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Long term effects of a poor diet</a:t>
            </a:r>
            <a:endParaRPr b="0" lang="en-US" sz="3000" spc="-1" strike="noStrike">
              <a:solidFill>
                <a:srgbClr val="000000"/>
              </a:solidFill>
              <a:latin typeface="Arial"/>
            </a:endParaRPr>
          </a:p>
        </p:txBody>
      </p:sp>
      <p:sp>
        <p:nvSpPr>
          <p:cNvPr id="93" name="Text 1"/>
          <p:cNvSpPr/>
          <p:nvPr/>
        </p:nvSpPr>
        <p:spPr>
          <a:xfrm>
            <a:off x="640080" y="1280160"/>
            <a:ext cx="10908000" cy="493704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Young people treated for Type 2 diabetes rose by 88%, from 810 in 2019/20 to 1,521 in 2023/24 (RCPCH, 2025).</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70% live in the two most deprived quintiles, compared with 43% of young people with Type 1 diabetes, and they are more likely to be from ethnic minority backgrounds (RCPCH, 2025).</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Excess weight that persists into adulthood raises the risk of heart disease; where it does not persist, most of that additional risk is not carried forward (Sun et al., 2021).</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Critical point: this evidence is observational, showing association rather than proof of cause, and rising diagnosis may partly reflect improved detection (Sun et al., 2021; RCPCH, 2025).</a:t>
            </a:r>
            <a:endParaRPr b="0" lang="en-US" sz="1800" spc="-1" strike="noStrike">
              <a:solidFill>
                <a:srgbClr val="000000"/>
              </a:solidFill>
              <a:latin typeface="Arial"/>
            </a:endParaRPr>
          </a:p>
        </p:txBody>
      </p:sp>
      <p:sp>
        <p:nvSpPr>
          <p:cNvPr id="94" name="PlaceHolder 1"/>
          <p:cNvSpPr>
            <a:spLocks noGrp="1"/>
          </p:cNvSpPr>
          <p:nvPr>
            <p:ph type="sldNum" idx="15"/>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8520CC08-3AD0-44B4-9404-16F9621EE1AB}"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5"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96"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97"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Our three aims</a:t>
            </a:r>
            <a:endParaRPr b="0" lang="en-US" sz="3000" spc="-1" strike="noStrike">
              <a:solidFill>
                <a:srgbClr val="000000"/>
              </a:solidFill>
              <a:latin typeface="Arial"/>
            </a:endParaRPr>
          </a:p>
        </p:txBody>
      </p:sp>
      <p:sp>
        <p:nvSpPr>
          <p:cNvPr id="98" name="Text 1"/>
          <p:cNvSpPr/>
          <p:nvPr/>
        </p:nvSpPr>
        <p:spPr>
          <a:xfrm>
            <a:off x="640080" y="1280160"/>
            <a:ext cx="10908000" cy="420552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1.  Have at least one additional portion of fruit and vegetables every day by week 8.</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Benefit: more fibre and vitamins. Only 9% meet 5 A Day now (OHID, 2025b). Measured by: short food survey.</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2.  Reduce sugary drinks by at least two per week by week 8.</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Benefit: less free sugar. Only 5% meet the free sugars guideline (OHID, 2025b). Measured by: drinks survey.</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3.  Raise the mean food label and cooking quiz score by 20 percentage points from the week 1 baseline, by week 8.</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Benefit: skills to choose and cook healthy food on a budget. Measured by: quiz and confidence scale.</a:t>
            </a:r>
            <a:endParaRPr b="0" lang="en-US" sz="1800" spc="-1" strike="noStrike">
              <a:solidFill>
                <a:srgbClr val="000000"/>
              </a:solidFill>
              <a:latin typeface="Arial"/>
            </a:endParaRPr>
          </a:p>
        </p:txBody>
      </p:sp>
      <p:sp>
        <p:nvSpPr>
          <p:cNvPr id="99" name="Text 2"/>
          <p:cNvSpPr/>
          <p:nvPr/>
        </p:nvSpPr>
        <p:spPr>
          <a:xfrm>
            <a:off x="640080" y="5440680"/>
            <a:ext cx="10908000" cy="8679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Aims 1 and 2 are measured in week 1, week 8 and again at month 3. Aim 3 is measured in week 1 and week 8. Our own quiz is not a validated instrument and there is no local baseline for this age group, so our targets are our judgement and will be tested in a pilot.</a:t>
            </a:r>
            <a:endParaRPr b="0" lang="en-US" sz="1800" spc="-1" strike="noStrike">
              <a:solidFill>
                <a:srgbClr val="000000"/>
              </a:solidFill>
              <a:latin typeface="Arial"/>
            </a:endParaRPr>
          </a:p>
        </p:txBody>
      </p:sp>
      <p:sp>
        <p:nvSpPr>
          <p:cNvPr id="100" name="PlaceHolder 1"/>
          <p:cNvSpPr>
            <a:spLocks noGrp="1"/>
          </p:cNvSpPr>
          <p:nvPr>
            <p:ph type="sldNum" idx="16"/>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48D7E8B9-A89E-42EB-BD7D-FC43D848BF6B}"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1" name="Section bg"/>
          <p:cNvSpPr/>
          <p:nvPr/>
        </p:nvSpPr>
        <p:spPr>
          <a:xfrm>
            <a:off x="0" y="0"/>
            <a:ext cx="12191400" cy="685728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02" name="Text 0"/>
          <p:cNvSpPr/>
          <p:nvPr/>
        </p:nvSpPr>
        <p:spPr>
          <a:xfrm>
            <a:off x="640080" y="1371600"/>
            <a:ext cx="10362600" cy="82224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799"/>
              </a:spcAft>
              <a:tabLst>
                <a:tab algn="l" pos="0"/>
              </a:tabLst>
            </a:pPr>
            <a:r>
              <a:rPr b="1" lang="en-US" sz="5400" spc="-1" strike="noStrike">
                <a:solidFill>
                  <a:srgbClr val="ffffff"/>
                </a:solidFill>
                <a:latin typeface="Arial"/>
              </a:rPr>
              <a:t>Task 2</a:t>
            </a:r>
            <a:endParaRPr b="0" lang="en-US" sz="5400" spc="-1" strike="noStrike">
              <a:solidFill>
                <a:srgbClr val="000000"/>
              </a:solidFill>
              <a:latin typeface="Arial"/>
            </a:endParaRPr>
          </a:p>
        </p:txBody>
      </p:sp>
      <p:sp>
        <p:nvSpPr>
          <p:cNvPr id="103" name="Text 1"/>
          <p:cNvSpPr/>
          <p:nvPr/>
        </p:nvSpPr>
        <p:spPr>
          <a:xfrm>
            <a:off x="640080" y="2377440"/>
            <a:ext cx="10362600" cy="6393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799"/>
              </a:spcAft>
              <a:tabLst>
                <a:tab algn="l" pos="0"/>
              </a:tabLst>
            </a:pPr>
            <a:r>
              <a:rPr b="0" lang="en-US" sz="3200" spc="-1" strike="noStrike">
                <a:solidFill>
                  <a:srgbClr val="ffd23f"/>
                </a:solidFill>
                <a:latin typeface="Arial"/>
              </a:rPr>
              <a:t>Campaign</a:t>
            </a:r>
            <a:endParaRPr b="0" lang="en-US" sz="3200" spc="-1" strike="noStrike">
              <a:solidFill>
                <a:srgbClr val="000000"/>
              </a:solidFill>
              <a:latin typeface="Arial"/>
            </a:endParaRPr>
          </a:p>
        </p:txBody>
      </p:sp>
      <p:sp>
        <p:nvSpPr>
          <p:cNvPr id="104" name="Text 2"/>
          <p:cNvSpPr/>
          <p:nvPr/>
        </p:nvSpPr>
        <p:spPr>
          <a:xfrm>
            <a:off x="640080" y="3474720"/>
            <a:ext cx="10362600" cy="25138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2000" spc="-1" strike="noStrike">
                <a:solidFill>
                  <a:srgbClr val="ffffff"/>
                </a:solidFill>
                <a:latin typeface="Arial"/>
              </a:rPr>
              <a:t>Presented by Bhavikkumar (2603306) and Grishma Baldha (2607202)</a:t>
            </a:r>
            <a:endParaRPr b="0" lang="en-US" sz="2000" spc="-1" strike="noStrike">
              <a:solidFill>
                <a:srgbClr val="000000"/>
              </a:solidFill>
              <a:latin typeface="Arial"/>
            </a:endParaRPr>
          </a:p>
          <a:p>
            <a:pPr defTabSz="914400">
              <a:lnSpc>
                <a:spcPct val="150000"/>
              </a:lnSpc>
              <a:spcAft>
                <a:spcPts val="601"/>
              </a:spcAft>
              <a:tabLst>
                <a:tab algn="l" pos="0"/>
              </a:tabLst>
            </a:pPr>
            <a:r>
              <a:rPr b="0" lang="en-US" sz="2000" spc="-1" strike="noStrike">
                <a:solidFill>
                  <a:srgbClr val="ffffff"/>
                </a:solidFill>
                <a:latin typeface="Arial"/>
              </a:rPr>
              <a:t>Slides 15 to 21: Bhavikkumar (2603306) - how the campaign runs, evaluation and the poster</a:t>
            </a:r>
            <a:endParaRPr b="0" lang="en-US" sz="2000" spc="-1" strike="noStrike">
              <a:solidFill>
                <a:srgbClr val="000000"/>
              </a:solidFill>
              <a:latin typeface="Arial"/>
            </a:endParaRPr>
          </a:p>
          <a:p>
            <a:pPr defTabSz="914400">
              <a:lnSpc>
                <a:spcPct val="150000"/>
              </a:lnSpc>
              <a:spcAft>
                <a:spcPts val="601"/>
              </a:spcAft>
              <a:tabLst>
                <a:tab algn="l" pos="0"/>
              </a:tabLst>
            </a:pPr>
            <a:r>
              <a:rPr b="0" lang="en-US" sz="2000" spc="-1" strike="noStrike">
                <a:solidFill>
                  <a:srgbClr val="ffffff"/>
                </a:solidFill>
                <a:latin typeface="Arial"/>
              </a:rPr>
              <a:t>Slides 22 to 28: Grishma Baldha (2607202) - partners, resources, what makes our campaign different, and comparing policy approaches</a:t>
            </a:r>
            <a:endParaRPr b="0" lang="en-US" sz="2000" spc="-1" strike="noStrike">
              <a:solidFill>
                <a:srgbClr val="000000"/>
              </a:solidFill>
              <a:latin typeface="Arial"/>
            </a:endParaRPr>
          </a:p>
        </p:txBody>
      </p:sp>
      <p:sp>
        <p:nvSpPr>
          <p:cNvPr id="105" name="PlaceHolder 1"/>
          <p:cNvSpPr>
            <a:spLocks noGrp="1"/>
          </p:cNvSpPr>
          <p:nvPr>
            <p:ph type="sldNum" idx="17"/>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010EC53F-3E8A-4F36-B562-4E45A3DC8A32}"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
        <p:nvSpPr>
          <p:cNvPr id="106" name="Accent"/>
          <p:cNvSpPr/>
          <p:nvPr/>
        </p:nvSpPr>
        <p:spPr>
          <a:xfrm>
            <a:off x="640080" y="3108960"/>
            <a:ext cx="1828080" cy="6336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19080" bIns="19080" anchor="ctr">
            <a:noAutofit/>
          </a:bodyPr>
          <a:p>
            <a:pPr algn="ctr" defTabSz="914400">
              <a:lnSpc>
                <a:spcPct val="100000"/>
              </a:lnSpc>
            </a:pPr>
            <a:endParaRPr b="0" lang="en-US" sz="1800" spc="-1" strike="noStrike">
              <a:solidFill>
                <a:schemeClr val="lt1"/>
              </a:solidFill>
              <a:latin typeface="Calibri"/>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7"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08"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09"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How the campaign works</a:t>
            </a:r>
            <a:endParaRPr b="0" lang="en-US" sz="3000" spc="-1" strike="noStrike">
              <a:solidFill>
                <a:srgbClr val="000000"/>
              </a:solidFill>
              <a:latin typeface="Arial"/>
            </a:endParaRPr>
          </a:p>
        </p:txBody>
      </p:sp>
      <p:sp>
        <p:nvSpPr>
          <p:cNvPr id="110" name="Text 1"/>
          <p:cNvSpPr/>
          <p:nvPr/>
        </p:nvSpPr>
        <p:spPr>
          <a:xfrm>
            <a:off x="640080" y="1280160"/>
            <a:ext cx="4571280" cy="493704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Staff, partners and school space</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8 weekly sessions</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New knowledge, skills and confidence</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Our three aims</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Fairer diets in Southwark</a:t>
            </a:r>
            <a:endParaRPr b="0" lang="en-US" sz="1800" spc="-1" strike="noStrike">
              <a:solidFill>
                <a:srgbClr val="000000"/>
              </a:solidFill>
              <a:latin typeface="Arial"/>
            </a:endParaRPr>
          </a:p>
        </p:txBody>
      </p:sp>
      <p:sp>
        <p:nvSpPr>
          <p:cNvPr id="111" name="Text 2"/>
          <p:cNvSpPr/>
          <p:nvPr/>
        </p:nvSpPr>
        <p:spPr>
          <a:xfrm>
            <a:off x="5486400" y="1280160"/>
            <a:ext cx="6061680" cy="49827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School programmes work best when teaching is combined with changes in the environment around the young person (Samad et al., 2024).</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We include peer food champions, take-home family recipes and healthier canteen swaps.</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Critical point: only 2 of 17 reviews rated three-component interventions as likely effective, and about 87% of the evidence comes from high income countries (Samad et al., 2024).</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Prevention in schools and local strategic partnerships are covered in the NICE guidance (NICE, 2025).</a:t>
            </a:r>
            <a:endParaRPr b="0" lang="en-US" sz="1800" spc="-1" strike="noStrike">
              <a:solidFill>
                <a:srgbClr val="000000"/>
              </a:solidFill>
              <a:latin typeface="Arial"/>
            </a:endParaRPr>
          </a:p>
        </p:txBody>
      </p:sp>
      <p:sp>
        <p:nvSpPr>
          <p:cNvPr id="112" name="PlaceHolder 1"/>
          <p:cNvSpPr>
            <a:spLocks noGrp="1"/>
          </p:cNvSpPr>
          <p:nvPr>
            <p:ph type="sldNum" idx="18"/>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CE2EC4CB-3309-453A-9725-F716443DD7E3}"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3"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14"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15"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2800" spc="-1" strike="noStrike">
                <a:solidFill>
                  <a:srgbClr val="000000"/>
                </a:solidFill>
                <a:latin typeface="Arial"/>
              </a:rPr>
              <a:t>Running the programme safely and fairly</a:t>
            </a:r>
            <a:endParaRPr b="0" lang="en-US" sz="2800" spc="-1" strike="noStrike">
              <a:solidFill>
                <a:srgbClr val="000000"/>
              </a:solidFill>
              <a:latin typeface="Arial"/>
            </a:endParaRPr>
          </a:p>
        </p:txBody>
      </p:sp>
      <p:sp>
        <p:nvSpPr>
          <p:cNvPr id="116" name="Text 1"/>
          <p:cNvSpPr/>
          <p:nvPr/>
        </p:nvSpPr>
        <p:spPr>
          <a:xfrm>
            <a:off x="640080" y="1280160"/>
            <a:ext cx="10908000" cy="50284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Who runs it: a school food teacher and a trained community food worker from our partners.</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Who joins: open to 11 to 14 year olds. Form tutors invite students on free school meals first; 37% of children in Southwark state schools are eligible (Southwark Council,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Safety: parental consent for all participants, DBS-checked staff, safeguarding and food hygiene training.</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Inclusion: allergy checks and halal, vegetarian and other cultural or religious options.</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Dignity: no weight talk. Staff train in the Dignity Principles, developed by the Southwark Food Action Alliance with Nourish Scotland (Sustainable Food Places,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Cost: ingredients (estimated at about £4 a student per session) and staff time. We would bid to the council public health budget.</a:t>
            </a:r>
            <a:endParaRPr b="0" lang="en-US" sz="1800" spc="-1" strike="noStrike">
              <a:solidFill>
                <a:srgbClr val="000000"/>
              </a:solidFill>
              <a:latin typeface="Arial"/>
            </a:endParaRPr>
          </a:p>
        </p:txBody>
      </p:sp>
      <p:sp>
        <p:nvSpPr>
          <p:cNvPr id="117" name="PlaceHolder 1"/>
          <p:cNvSpPr>
            <a:spLocks noGrp="1"/>
          </p:cNvSpPr>
          <p:nvPr>
            <p:ph type="sldNum" idx="19"/>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E5844FF6-80D6-4809-82E2-48421013D4FA}"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8"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19"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20"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2800" spc="-1" strike="noStrike">
                <a:solidFill>
                  <a:srgbClr val="000000"/>
                </a:solidFill>
                <a:latin typeface="Arial"/>
              </a:rPr>
              <a:t>How we will evaluate the campaign</a:t>
            </a:r>
            <a:endParaRPr b="0" lang="en-US" sz="2800" spc="-1" strike="noStrike">
              <a:solidFill>
                <a:srgbClr val="000000"/>
              </a:solidFill>
              <a:latin typeface="Arial"/>
            </a:endParaRPr>
          </a:p>
        </p:txBody>
      </p:sp>
      <p:sp>
        <p:nvSpPr>
          <p:cNvPr id="121" name="Text 1"/>
          <p:cNvSpPr/>
          <p:nvPr/>
        </p:nvSpPr>
        <p:spPr>
          <a:xfrm>
            <a:off x="640080" y="1280160"/>
            <a:ext cx="10908000" cy="36568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Formative: test the sessions with one class first and adjust what does not work.</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Process: check attendance, who we reach and whether sessions run as planned.</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Impact: compare knowledge and eating habits between week 1 and week 8.</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Outcome: recheck diet after 3 months to see whether changes last.</a:t>
            </a:r>
            <a:endParaRPr b="0" lang="en-US" sz="1800" spc="-1" strike="noStrike">
              <a:solidFill>
                <a:srgbClr val="000000"/>
              </a:solidFill>
              <a:latin typeface="Arial"/>
            </a:endParaRPr>
          </a:p>
        </p:txBody>
      </p:sp>
      <p:sp>
        <p:nvSpPr>
          <p:cNvPr id="122" name="Text 2"/>
          <p:cNvSpPr/>
          <p:nvPr/>
        </p:nvSpPr>
        <p:spPr>
          <a:xfrm>
            <a:off x="640080" y="5120640"/>
            <a:ext cx="10908000" cy="9136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We follow the Medical Research Council framework for complex interventions (Skivington et al., 2021).</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Critical point: each type answers a different question, and none of them can show cause without a comparison group.</a:t>
            </a:r>
            <a:endParaRPr b="0" lang="en-US" sz="1800" spc="-1" strike="noStrike">
              <a:solidFill>
                <a:srgbClr val="000000"/>
              </a:solidFill>
              <a:latin typeface="Arial"/>
            </a:endParaRPr>
          </a:p>
        </p:txBody>
      </p:sp>
      <p:sp>
        <p:nvSpPr>
          <p:cNvPr id="123" name="PlaceHolder 1"/>
          <p:cNvSpPr>
            <a:spLocks noGrp="1"/>
          </p:cNvSpPr>
          <p:nvPr>
            <p:ph type="sldNum" idx="20"/>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A292C1CD-26C6-46AE-863B-75500D36007B}"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4"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25"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26"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How we will measure our aims</a:t>
            </a:r>
            <a:endParaRPr b="0" lang="en-US" sz="3000" spc="-1" strike="noStrike">
              <a:solidFill>
                <a:srgbClr val="000000"/>
              </a:solidFill>
              <a:latin typeface="Arial"/>
            </a:endParaRPr>
          </a:p>
        </p:txBody>
      </p:sp>
      <p:graphicFrame>
        <p:nvGraphicFramePr>
          <p:cNvPr id="127" name="Table 0"/>
          <p:cNvGraphicFramePr/>
          <p:nvPr/>
        </p:nvGraphicFramePr>
        <p:xfrm>
          <a:off x="640080" y="1280160"/>
          <a:ext cx="10908360" cy="3657600"/>
        </p:xfrm>
        <a:graphic>
          <a:graphicData uri="http://schemas.openxmlformats.org/drawingml/2006/table">
            <a:tbl>
              <a:tblPr/>
              <a:tblGrid>
                <a:gridCol w="3108960"/>
                <a:gridCol w="2926080"/>
                <a:gridCol w="2587680"/>
                <a:gridCol w="2286000"/>
              </a:tblGrid>
              <a:tr h="914400">
                <a:tc>
                  <a:txBody>
                    <a:bodyPr lIns="82080" rIns="82080" anchor="ctr">
                      <a:noAutofit/>
                    </a:bodyPr>
                    <a:p>
                      <a:pPr defTabSz="914400">
                        <a:lnSpc>
                          <a:spcPct val="100000"/>
                        </a:lnSpc>
                        <a:tabLst>
                          <a:tab algn="l" pos="0"/>
                        </a:tabLst>
                      </a:pPr>
                      <a:r>
                        <a:rPr b="1" lang="en-US" sz="1800" spc="-1" strike="noStrike">
                          <a:solidFill>
                            <a:srgbClr val="ffffff"/>
                          </a:solidFill>
                          <a:latin typeface="Arial"/>
                          <a:ea typeface="Arial"/>
                        </a:rPr>
                        <a:t>Aim</a:t>
                      </a:r>
                      <a:endParaRPr b="0" lang="en-US" sz="1800" spc="-1" strike="noStrike">
                        <a:solidFill>
                          <a:srgbClr val="ffffff"/>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14532d"/>
                    </a:solidFill>
                  </a:tcPr>
                </a:tc>
                <a:tc>
                  <a:txBody>
                    <a:bodyPr lIns="82080" rIns="82080" anchor="ctr">
                      <a:noAutofit/>
                    </a:bodyPr>
                    <a:p>
                      <a:pPr defTabSz="914400">
                        <a:lnSpc>
                          <a:spcPct val="100000"/>
                        </a:lnSpc>
                        <a:tabLst>
                          <a:tab algn="l" pos="0"/>
                        </a:tabLst>
                      </a:pPr>
                      <a:r>
                        <a:rPr b="1" lang="en-US" sz="1800" spc="-1" strike="noStrike">
                          <a:solidFill>
                            <a:srgbClr val="ffffff"/>
                          </a:solidFill>
                          <a:latin typeface="Arial"/>
                          <a:ea typeface="Arial"/>
                        </a:rPr>
                        <a:t>What we measure</a:t>
                      </a:r>
                      <a:endParaRPr b="0" lang="en-US" sz="1800" spc="-1" strike="noStrike">
                        <a:solidFill>
                          <a:srgbClr val="ffffff"/>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14532d"/>
                    </a:solidFill>
                  </a:tcPr>
                </a:tc>
                <a:tc>
                  <a:txBody>
                    <a:bodyPr lIns="82080" rIns="82080" anchor="ctr">
                      <a:noAutofit/>
                    </a:bodyPr>
                    <a:p>
                      <a:pPr defTabSz="914400">
                        <a:lnSpc>
                          <a:spcPct val="100000"/>
                        </a:lnSpc>
                        <a:tabLst>
                          <a:tab algn="l" pos="0"/>
                        </a:tabLst>
                      </a:pPr>
                      <a:r>
                        <a:rPr b="1" lang="en-US" sz="1800" spc="-1" strike="noStrike">
                          <a:solidFill>
                            <a:srgbClr val="ffffff"/>
                          </a:solidFill>
                          <a:latin typeface="Arial"/>
                          <a:ea typeface="Arial"/>
                        </a:rPr>
                        <a:t>Tool</a:t>
                      </a:r>
                      <a:endParaRPr b="0" lang="en-US" sz="1800" spc="-1" strike="noStrike">
                        <a:solidFill>
                          <a:srgbClr val="ffffff"/>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14532d"/>
                    </a:solidFill>
                  </a:tcPr>
                </a:tc>
                <a:tc>
                  <a:txBody>
                    <a:bodyPr lIns="82080" rIns="82080" anchor="ctr">
                      <a:noAutofit/>
                    </a:bodyPr>
                    <a:p>
                      <a:pPr defTabSz="914400">
                        <a:lnSpc>
                          <a:spcPct val="100000"/>
                        </a:lnSpc>
                        <a:tabLst>
                          <a:tab algn="l" pos="0"/>
                        </a:tabLst>
                      </a:pPr>
                      <a:r>
                        <a:rPr b="1" lang="en-US" sz="1800" spc="-1" strike="noStrike">
                          <a:solidFill>
                            <a:srgbClr val="ffffff"/>
                          </a:solidFill>
                          <a:latin typeface="Arial"/>
                          <a:ea typeface="Arial"/>
                        </a:rPr>
                        <a:t>When</a:t>
                      </a:r>
                      <a:endParaRPr b="0" lang="en-US" sz="1800" spc="-1" strike="noStrike">
                        <a:solidFill>
                          <a:srgbClr val="ffffff"/>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14532d"/>
                    </a:solidFill>
                  </a:tcPr>
                </a:tc>
              </a:tr>
              <a:tr h="914400">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1. One more portion of fruit and vegetables</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Portions a day</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Short food survey</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Week 1, week 8, month 3</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r>
              <a:tr h="914400">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2. Two fewer sugary drinks a week</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Drinks a week</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Drinks survey</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Week 1, week 8, month 3</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fffff"/>
                    </a:solidFill>
                  </a:tcPr>
                </a:tc>
              </a:tr>
              <a:tr h="914400">
                <a:tc>
                  <a:txBody>
                    <a:bodyPr lIns="82080" rIns="82080" anchor="ctr">
                      <a:noAutofit/>
                    </a:bodyPr>
                    <a:p>
                      <a:pPr defTabSz="914400">
                        <a:lnSpc>
                          <a:spcPct val="100000"/>
                        </a:lnSpc>
                      </a:pPr>
                      <a:r>
                        <a:rPr b="0" lang="en-US" sz="1800" spc="-1" strike="noStrike">
                          <a:solidFill>
                            <a:srgbClr val="1a1a1a"/>
                          </a:solidFill>
                          <a:latin typeface="Arial"/>
                        </a:rPr>
                        <a:t>3. Quiz score up by 20 percentage points</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Label and cooking quiz score, cooking confidence</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Quiz and confidence scale</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Week 1 and week 8</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r>
            </a:tbl>
          </a:graphicData>
        </a:graphic>
      </p:graphicFrame>
      <p:sp>
        <p:nvSpPr>
          <p:cNvPr id="128" name="Text 1"/>
          <p:cNvSpPr/>
          <p:nvPr/>
        </p:nvSpPr>
        <p:spPr>
          <a:xfrm>
            <a:off x="640080" y="5394960"/>
            <a:ext cx="10908000" cy="54792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This is our plan. We have no results yet (Skivington et al., 2021).</a:t>
            </a:r>
            <a:endParaRPr b="0" lang="en-US" sz="1800" spc="-1" strike="noStrike">
              <a:solidFill>
                <a:srgbClr val="000000"/>
              </a:solidFill>
              <a:latin typeface="Arial"/>
            </a:endParaRPr>
          </a:p>
        </p:txBody>
      </p:sp>
      <p:sp>
        <p:nvSpPr>
          <p:cNvPr id="129" name="PlaceHolder 1"/>
          <p:cNvSpPr>
            <a:spLocks noGrp="1"/>
          </p:cNvSpPr>
          <p:nvPr>
            <p:ph type="sldNum" idx="21"/>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33FACAE2-5862-4057-A10E-4AFA023528EF}"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0"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31"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32"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Who we reach and the limits of our plan</a:t>
            </a:r>
            <a:endParaRPr b="0" lang="en-US" sz="3000" spc="-1" strike="noStrike">
              <a:solidFill>
                <a:srgbClr val="000000"/>
              </a:solidFill>
              <a:latin typeface="Arial"/>
            </a:endParaRPr>
          </a:p>
        </p:txBody>
      </p:sp>
      <p:sp>
        <p:nvSpPr>
          <p:cNvPr id="133" name="Text 1"/>
          <p:cNvSpPr/>
          <p:nvPr/>
        </p:nvSpPr>
        <p:spPr>
          <a:xfrm>
            <a:off x="640080" y="1280160"/>
            <a:ext cx="10908000" cy="49827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We track how many students on free school meals take part, to make sure we reach those most in need.</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Limit: students may report healthier eating than they actually do. Diet surveys under-report by about 30% (OHID,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Limit: there is no comparison group, so we cannot be certain the campaign caused any change.</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Limit: three months is a short follow-up period.</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Next time: compare with a similar school that does not run the programme.</a:t>
            </a:r>
            <a:endParaRPr b="0" lang="en-US" sz="1800" spc="-1" strike="noStrike">
              <a:solidFill>
                <a:srgbClr val="000000"/>
              </a:solidFill>
              <a:latin typeface="Arial"/>
            </a:endParaRPr>
          </a:p>
        </p:txBody>
      </p:sp>
      <p:sp>
        <p:nvSpPr>
          <p:cNvPr id="134" name="PlaceHolder 1"/>
          <p:cNvSpPr>
            <a:spLocks noGrp="1"/>
          </p:cNvSpPr>
          <p:nvPr>
            <p:ph type="sldNum" idx="22"/>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5B584385-FAA5-4470-8C9F-90973FEED53B}"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5"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36"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37"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Campaign poster</a:t>
            </a:r>
            <a:endParaRPr b="0" lang="en-US" sz="3000" spc="-1" strike="noStrike">
              <a:solidFill>
                <a:srgbClr val="000000"/>
              </a:solidFill>
              <a:latin typeface="Arial"/>
            </a:endParaRPr>
          </a:p>
        </p:txBody>
      </p:sp>
      <p:sp>
        <p:nvSpPr>
          <p:cNvPr id="138" name="Poster background"/>
          <p:cNvSpPr/>
          <p:nvPr/>
        </p:nvSpPr>
        <p:spPr>
          <a:xfrm>
            <a:off x="640080" y="1280160"/>
            <a:ext cx="10908000" cy="5074200"/>
          </a:xfrm>
          <a:prstGeom prst="rect">
            <a:avLst/>
          </a:prstGeom>
          <a:solidFill>
            <a:srgbClr val="14532d"/>
          </a:solidFill>
          <a:ln w="12700">
            <a:solidFill>
              <a:srgbClr val="14532d"/>
            </a:solidFill>
            <a:round/>
          </a:ln>
        </p:spPr>
        <p:style>
          <a:lnRef idx="0"/>
          <a:fillRef idx="0"/>
          <a:effectRef idx="0"/>
          <a:fontRef idx="minor"/>
        </p:style>
        <p:txBody>
          <a:bodyPr lIns="90000" rIns="90000" tIns="45000" bIns="45000" anchor="t">
            <a:noAutofit/>
          </a:bodyPr>
          <a:p>
            <a:pPr defTabSz="914400">
              <a:lnSpc>
                <a:spcPct val="100000"/>
              </a:lnSpc>
            </a:pPr>
            <a:endParaRPr b="0" lang="en-US" sz="1800" spc="-1" strike="noStrike">
              <a:solidFill>
                <a:schemeClr val="dk1"/>
              </a:solidFill>
              <a:latin typeface="Calibri"/>
            </a:endParaRPr>
          </a:p>
        </p:txBody>
      </p:sp>
      <p:sp>
        <p:nvSpPr>
          <p:cNvPr id="139" name="Text 2"/>
          <p:cNvSpPr/>
          <p:nvPr/>
        </p:nvSpPr>
        <p:spPr>
          <a:xfrm>
            <a:off x="5760720" y="1417320"/>
            <a:ext cx="5577120" cy="403776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600" spc="-1" strike="noStrike">
                <a:solidFill>
                  <a:srgbClr val="ffffff"/>
                </a:solidFill>
                <a:latin typeface="Arial"/>
                <a:ea typeface="Arial"/>
              </a:rPr>
              <a:t>SOUTHWARK FOOD LAB</a:t>
            </a:r>
            <a:endParaRPr b="0" lang="en-US" sz="3600" spc="-1" strike="noStrike">
              <a:solidFill>
                <a:srgbClr val="000000"/>
              </a:solidFill>
              <a:latin typeface="Arial"/>
            </a:endParaRPr>
          </a:p>
          <a:p>
            <a:pPr defTabSz="914400">
              <a:lnSpc>
                <a:spcPct val="150000"/>
              </a:lnSpc>
              <a:tabLst>
                <a:tab algn="l" pos="0"/>
              </a:tabLst>
            </a:pPr>
            <a:r>
              <a:rPr b="1" lang="en-US" sz="2800" spc="-1" strike="noStrike">
                <a:solidFill>
                  <a:srgbClr val="ffd23f"/>
                </a:solidFill>
                <a:latin typeface="Arial"/>
                <a:ea typeface="Arial"/>
              </a:rPr>
              <a:t>Cook it. Swap it. Own it.</a:t>
            </a:r>
            <a:endParaRPr b="0" lang="en-US" sz="2800" spc="-1" strike="noStrike">
              <a:solidFill>
                <a:srgbClr val="000000"/>
              </a:solidFill>
              <a:latin typeface="Arial"/>
            </a:endParaRPr>
          </a:p>
          <a:p>
            <a:pPr defTabSz="914400">
              <a:lnSpc>
                <a:spcPct val="150000"/>
              </a:lnSpc>
              <a:tabLst>
                <a:tab algn="l" pos="0"/>
              </a:tabLst>
            </a:pPr>
            <a:r>
              <a:rPr b="1" lang="en-US" sz="2000" spc="-1" strike="noStrike">
                <a:solidFill>
                  <a:srgbClr val="ffffff"/>
                </a:solidFill>
                <a:latin typeface="Arial"/>
                <a:ea typeface="Arial"/>
              </a:rPr>
              <a:t>Free after school club for 11 to 14 year olds</a:t>
            </a:r>
            <a:endParaRPr b="0" lang="en-US" sz="2000" spc="-1" strike="noStrike">
              <a:solidFill>
                <a:srgbClr val="000000"/>
              </a:solidFill>
              <a:latin typeface="Arial"/>
            </a:endParaRPr>
          </a:p>
          <a:p>
            <a:pPr defTabSz="914400">
              <a:lnSpc>
                <a:spcPct val="150000"/>
              </a:lnSpc>
              <a:tabLst>
                <a:tab algn="l" pos="0"/>
              </a:tabLst>
            </a:pPr>
            <a:r>
              <a:rPr b="0" lang="en-US" sz="1800" spc="-1" strike="noStrike">
                <a:solidFill>
                  <a:srgbClr val="ffffff"/>
                </a:solidFill>
                <a:latin typeface="Arial"/>
                <a:ea typeface="Arial"/>
              </a:rPr>
              <a:t>8 weeks of cooking, drink swaps, label reading and eating well on a budget</a:t>
            </a:r>
            <a:endParaRPr b="0" lang="en-US" sz="1800" spc="-1" strike="noStrike">
              <a:solidFill>
                <a:srgbClr val="000000"/>
              </a:solidFill>
              <a:latin typeface="Arial"/>
            </a:endParaRPr>
          </a:p>
          <a:p>
            <a:pPr defTabSz="914400">
              <a:lnSpc>
                <a:spcPct val="150000"/>
              </a:lnSpc>
              <a:tabLst>
                <a:tab algn="l" pos="0"/>
              </a:tabLst>
            </a:pPr>
            <a:r>
              <a:rPr b="1" lang="en-US" sz="2200" spc="-1" strike="noStrike">
                <a:solidFill>
                  <a:srgbClr val="ffd23f"/>
                </a:solidFill>
                <a:latin typeface="Arial"/>
                <a:ea typeface="Arial"/>
              </a:rPr>
              <a:t>More energy. Real skills. Save money.</a:t>
            </a:r>
            <a:endParaRPr b="0" lang="en-US" sz="2200" spc="-1" strike="noStrike">
              <a:solidFill>
                <a:srgbClr val="000000"/>
              </a:solidFill>
              <a:latin typeface="Arial"/>
            </a:endParaRPr>
          </a:p>
          <a:p>
            <a:pPr defTabSz="914400">
              <a:lnSpc>
                <a:spcPct val="150000"/>
              </a:lnSpc>
              <a:tabLst>
                <a:tab algn="l" pos="0"/>
              </a:tabLst>
            </a:pPr>
            <a:r>
              <a:rPr b="0" lang="en-US" sz="1800" spc="-1" strike="noStrike">
                <a:solidFill>
                  <a:srgbClr val="ffffff"/>
                </a:solidFill>
                <a:latin typeface="Arial"/>
                <a:ea typeface="Arial"/>
              </a:rPr>
              <a:t>Free healthy snack every week</a:t>
            </a:r>
            <a:endParaRPr b="0" lang="en-US" sz="1800" spc="-1" strike="noStrike">
              <a:solidFill>
                <a:srgbClr val="000000"/>
              </a:solidFill>
              <a:latin typeface="Arial"/>
            </a:endParaRPr>
          </a:p>
          <a:p>
            <a:pPr defTabSz="914400">
              <a:lnSpc>
                <a:spcPct val="150000"/>
              </a:lnSpc>
              <a:tabLst>
                <a:tab algn="l" pos="0"/>
              </a:tabLst>
            </a:pPr>
            <a:r>
              <a:rPr b="0" lang="en-US" sz="1800" spc="-1" strike="noStrike">
                <a:solidFill>
                  <a:srgbClr val="ffffff"/>
                </a:solidFill>
                <a:latin typeface="Arial"/>
                <a:ea typeface="Arial"/>
              </a:rPr>
              <a:t>Every Wednesday after school. Ask your form tutor.</a:t>
            </a:r>
            <a:endParaRPr b="0" lang="en-US" sz="1800" spc="-1" strike="noStrike">
              <a:solidFill>
                <a:srgbClr val="000000"/>
              </a:solidFill>
              <a:latin typeface="Arial"/>
            </a:endParaRPr>
          </a:p>
        </p:txBody>
      </p:sp>
      <p:sp>
        <p:nvSpPr>
          <p:cNvPr id="140" name="PlaceHolder 1"/>
          <p:cNvSpPr>
            <a:spLocks noGrp="1"/>
          </p:cNvSpPr>
          <p:nvPr>
            <p:ph type="sldNum" idx="23"/>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F0AFA487-3142-41EE-8E88-D0ED65976842}"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pic>
        <p:nvPicPr>
          <p:cNvPr id="141" name="Photo" descr="p3.png"/>
          <p:cNvPicPr/>
          <p:nvPr/>
        </p:nvPicPr>
        <p:blipFill>
          <a:blip r:embed="rId1"/>
          <a:stretch/>
        </p:blipFill>
        <p:spPr>
          <a:xfrm>
            <a:off x="868680" y="1658160"/>
            <a:ext cx="4617000" cy="3083760"/>
          </a:xfrm>
          <a:prstGeom prst="rect">
            <a:avLst/>
          </a:prstGeom>
          <a:ln w="0">
            <a:noFill/>
          </a:ln>
        </p:spPr>
      </p:pic>
      <p:sp>
        <p:nvSpPr>
          <p:cNvPr id="142" name="Photo credit"/>
          <p:cNvSpPr/>
          <p:nvPr/>
        </p:nvSpPr>
        <p:spPr>
          <a:xfrm>
            <a:off x="868680" y="4788360"/>
            <a:ext cx="4617000" cy="50112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ffffff"/>
                </a:solidFill>
                <a:latin typeface="Arial"/>
              </a:rPr>
              <a:t>Photo: Kampus Production, Pexels.</a:t>
            </a:r>
            <a:endParaRPr b="0" lang="en-US" sz="1800" spc="-1" strike="noStrike">
              <a:solidFill>
                <a:srgbClr val="000000"/>
              </a:solidFill>
              <a:latin typeface="Arial"/>
            </a:endParaRPr>
          </a:p>
        </p:txBody>
      </p:sp>
      <p:sp>
        <p:nvSpPr>
          <p:cNvPr id="143" name="Logo tile"/>
          <p:cNvSpPr/>
          <p:nvPr/>
        </p:nvSpPr>
        <p:spPr>
          <a:xfrm>
            <a:off x="5760720" y="5638680"/>
            <a:ext cx="5577120" cy="584640"/>
          </a:xfrm>
          <a:prstGeom prst="roundRect">
            <a:avLst>
              <a:gd name="adj" fmla="val 16667"/>
            </a:avLst>
          </a:prstGeom>
          <a:solidFill>
            <a:srgbClr val="ffffff"/>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defTabSz="914400">
              <a:lnSpc>
                <a:spcPct val="100000"/>
              </a:lnSpc>
            </a:pPr>
            <a:endParaRPr b="0" lang="en-US" sz="1800" spc="-1" strike="noStrike">
              <a:solidFill>
                <a:schemeClr val="lt1"/>
              </a:solidFill>
              <a:latin typeface="Calibri"/>
            </a:endParaRPr>
          </a:p>
        </p:txBody>
      </p:sp>
      <p:pic>
        <p:nvPicPr>
          <p:cNvPr id="144" name="Logo" descr="image.png"/>
          <p:cNvPicPr/>
          <p:nvPr/>
        </p:nvPicPr>
        <p:blipFill>
          <a:blip r:embed="rId2"/>
          <a:stretch/>
        </p:blipFill>
        <p:spPr>
          <a:xfrm>
            <a:off x="5857560" y="5702760"/>
            <a:ext cx="1085760" cy="456480"/>
          </a:xfrm>
          <a:prstGeom prst="rect">
            <a:avLst/>
          </a:prstGeom>
          <a:ln w="0">
            <a:noFill/>
          </a:ln>
        </p:spPr>
      </p:pic>
      <p:pic>
        <p:nvPicPr>
          <p:cNvPr id="145" name="Logo" descr="image.png"/>
          <p:cNvPicPr/>
          <p:nvPr/>
        </p:nvPicPr>
        <p:blipFill>
          <a:blip r:embed="rId3"/>
          <a:stretch/>
        </p:blipFill>
        <p:spPr>
          <a:xfrm>
            <a:off x="7542000" y="5702760"/>
            <a:ext cx="460080" cy="456480"/>
          </a:xfrm>
          <a:prstGeom prst="rect">
            <a:avLst/>
          </a:prstGeom>
          <a:ln w="0">
            <a:noFill/>
          </a:ln>
        </p:spPr>
      </p:pic>
      <p:pic>
        <p:nvPicPr>
          <p:cNvPr id="146" name="Logo" descr="image.png"/>
          <p:cNvPicPr/>
          <p:nvPr/>
        </p:nvPicPr>
        <p:blipFill>
          <a:blip r:embed="rId4"/>
          <a:stretch/>
        </p:blipFill>
        <p:spPr>
          <a:xfrm>
            <a:off x="8681400" y="5702760"/>
            <a:ext cx="924480" cy="456480"/>
          </a:xfrm>
          <a:prstGeom prst="rect">
            <a:avLst/>
          </a:prstGeom>
          <a:ln w="0">
            <a:noFill/>
          </a:ln>
        </p:spPr>
      </p:pic>
      <p:pic>
        <p:nvPicPr>
          <p:cNvPr id="147" name="Logo" descr="image.png"/>
          <p:cNvPicPr/>
          <p:nvPr/>
        </p:nvPicPr>
        <p:blipFill>
          <a:blip r:embed="rId5"/>
          <a:stretch/>
        </p:blipFill>
        <p:spPr>
          <a:xfrm>
            <a:off x="9966960" y="5726880"/>
            <a:ext cx="1096560" cy="408600"/>
          </a:xfrm>
          <a:prstGeom prst="rect">
            <a:avLst/>
          </a:prstGeom>
          <a:ln w="0">
            <a:noFill/>
          </a:ln>
        </p:spPr>
      </p:pic>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8"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49"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50"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2800" spc="-1" strike="noStrike">
                <a:solidFill>
                  <a:srgbClr val="000000"/>
                </a:solidFill>
                <a:latin typeface="Arial"/>
              </a:rPr>
              <a:t>Why the poster is designed this way</a:t>
            </a:r>
            <a:endParaRPr b="0" lang="en-US" sz="2800" spc="-1" strike="noStrike">
              <a:solidFill>
                <a:srgbClr val="000000"/>
              </a:solidFill>
              <a:latin typeface="Arial"/>
            </a:endParaRPr>
          </a:p>
        </p:txBody>
      </p:sp>
      <p:sp>
        <p:nvSpPr>
          <p:cNvPr id="151" name="Text 1"/>
          <p:cNvSpPr/>
          <p:nvPr/>
        </p:nvSpPr>
        <p:spPr>
          <a:xfrm>
            <a:off x="640080" y="1280160"/>
            <a:ext cx="10908000" cy="36568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Name and slogan first: "Southwark Food Lab" and "Cook it. Swap it. Own it." are the largest text, so the message reads at a glance in a corridor.</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No weight talk: the poster promises energy, skills and saving money — never weight loss — in line with the Dignity Principles (Sustainable Food Places,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Free snack: the offer of a free healthy snack once a week lowers the barrier to a first visit.</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One clear next step: "Ask your form tutor" is an instruction that needs no confidence to follow.</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Where it goes: the canteen, form rooms and school social media.</a:t>
            </a:r>
            <a:endParaRPr b="0" lang="en-US" sz="1800" spc="-1" strike="noStrike">
              <a:solidFill>
                <a:srgbClr val="000000"/>
              </a:solidFill>
              <a:latin typeface="Arial"/>
            </a:endParaRPr>
          </a:p>
        </p:txBody>
      </p:sp>
      <p:sp>
        <p:nvSpPr>
          <p:cNvPr id="152" name="Text 2"/>
          <p:cNvSpPr/>
          <p:nvPr/>
        </p:nvSpPr>
        <p:spPr>
          <a:xfrm>
            <a:off x="640080" y="5120640"/>
            <a:ext cx="10908000" cy="9136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The poster carries the same message as the whole campaign: eat better, spend less and cook with confidence.</a:t>
            </a:r>
            <a:endParaRPr b="0" lang="en-US" sz="1800" spc="-1" strike="noStrike">
              <a:solidFill>
                <a:srgbClr val="000000"/>
              </a:solidFill>
              <a:latin typeface="Arial"/>
            </a:endParaRPr>
          </a:p>
        </p:txBody>
      </p:sp>
      <p:sp>
        <p:nvSpPr>
          <p:cNvPr id="153" name="PlaceHolder 1"/>
          <p:cNvSpPr>
            <a:spLocks noGrp="1"/>
          </p:cNvSpPr>
          <p:nvPr>
            <p:ph type="sldNum" idx="24"/>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47164F9C-3298-4E98-A7DC-C68867FE97A3}"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4"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55"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56"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Local partners</a:t>
            </a:r>
            <a:endParaRPr b="0" lang="en-US" sz="3000" spc="-1" strike="noStrike">
              <a:solidFill>
                <a:srgbClr val="000000"/>
              </a:solidFill>
              <a:latin typeface="Arial"/>
            </a:endParaRPr>
          </a:p>
        </p:txBody>
      </p:sp>
      <p:sp>
        <p:nvSpPr>
          <p:cNvPr id="157" name="Text 1"/>
          <p:cNvSpPr/>
          <p:nvPr/>
        </p:nvSpPr>
        <p:spPr>
          <a:xfrm>
            <a:off x="640080" y="1280160"/>
            <a:ext cx="7771680" cy="49827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2000" spc="-1" strike="noStrike">
                <a:solidFill>
                  <a:srgbClr val="000000"/>
                </a:solidFill>
                <a:latin typeface="Arial"/>
              </a:rPr>
              <a:t>Southwark Council</a:t>
            </a:r>
            <a:endParaRPr b="0" lang="en-US" sz="20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Healthy weight strategy 2022-27. Aim: promote healthy weight among all residents and reduce inequalities (Southwark Council, 2022).</a:t>
            </a:r>
            <a:endParaRPr b="0" lang="en-US" sz="1800" spc="-1" strike="noStrike">
              <a:solidFill>
                <a:srgbClr val="000000"/>
              </a:solidFill>
              <a:latin typeface="Arial"/>
            </a:endParaRPr>
          </a:p>
          <a:p>
            <a:pPr defTabSz="914400">
              <a:lnSpc>
                <a:spcPct val="150000"/>
              </a:lnSpc>
              <a:spcAft>
                <a:spcPts val="601"/>
              </a:spcAft>
              <a:tabLst>
                <a:tab algn="l" pos="0"/>
              </a:tabLst>
            </a:pPr>
            <a:r>
              <a:rPr b="1" lang="en-US" sz="2000" spc="-1" strike="noStrike">
                <a:solidFill>
                  <a:srgbClr val="000000"/>
                </a:solidFill>
                <a:latin typeface="Arial"/>
              </a:rPr>
              <a:t>Southwark Food Action Alliance</a:t>
            </a:r>
            <a:endParaRPr b="0" lang="en-US" sz="20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Aim: improve food security and food equality across Southwark (Sustainable Food Places, 2026).</a:t>
            </a:r>
            <a:endParaRPr b="0" lang="en-US" sz="1800" spc="-1" strike="noStrike">
              <a:solidFill>
                <a:srgbClr val="000000"/>
              </a:solidFill>
              <a:latin typeface="Arial"/>
            </a:endParaRPr>
          </a:p>
          <a:p>
            <a:pPr defTabSz="914400">
              <a:lnSpc>
                <a:spcPct val="150000"/>
              </a:lnSpc>
              <a:spcAft>
                <a:spcPts val="601"/>
              </a:spcAft>
              <a:tabLst>
                <a:tab algn="l" pos="0"/>
              </a:tabLst>
            </a:pPr>
            <a:r>
              <a:rPr b="1" lang="en-US" sz="2000" spc="-1" strike="noStrike">
                <a:solidFill>
                  <a:srgbClr val="000000"/>
                </a:solidFill>
                <a:latin typeface="Arial"/>
              </a:rPr>
              <a:t>Southwark secondary schools</a:t>
            </a:r>
            <a:endParaRPr b="0" lang="en-US" sz="20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Aim: meet the School Food Standards and support pupil wellbeing. They provide us with rooms, staff and access to students (Southwark Council, 2022).</a:t>
            </a:r>
            <a:endParaRPr b="0" lang="en-US" sz="1800" spc="-1" strike="noStrike">
              <a:solidFill>
                <a:srgbClr val="000000"/>
              </a:solidFill>
              <a:latin typeface="Arial"/>
            </a:endParaRPr>
          </a:p>
        </p:txBody>
      </p:sp>
      <p:sp>
        <p:nvSpPr>
          <p:cNvPr id="158" name="PlaceHolder 1"/>
          <p:cNvSpPr>
            <a:spLocks noGrp="1"/>
          </p:cNvSpPr>
          <p:nvPr>
            <p:ph type="sldNum" idx="25"/>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11DE80AF-1220-4366-8055-F61928493042}"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pic>
        <p:nvPicPr>
          <p:cNvPr id="159" name="Logo" descr="L_southwark.png"/>
          <p:cNvPicPr/>
          <p:nvPr/>
        </p:nvPicPr>
        <p:blipFill>
          <a:blip r:embed="rId1"/>
          <a:stretch/>
        </p:blipFill>
        <p:spPr>
          <a:xfrm>
            <a:off x="8928000" y="1325880"/>
            <a:ext cx="1955160" cy="822240"/>
          </a:xfrm>
          <a:prstGeom prst="rect">
            <a:avLst/>
          </a:prstGeom>
          <a:ln w="0">
            <a:noFill/>
          </a:ln>
        </p:spPr>
      </p:pic>
      <p:pic>
        <p:nvPicPr>
          <p:cNvPr id="160" name="Logo" descr="L_sfaa.png"/>
          <p:cNvPicPr/>
          <p:nvPr/>
        </p:nvPicPr>
        <p:blipFill>
          <a:blip r:embed="rId2"/>
          <a:stretch/>
        </p:blipFill>
        <p:spPr>
          <a:xfrm>
            <a:off x="9311760" y="2884680"/>
            <a:ext cx="1188000" cy="1179000"/>
          </a:xfrm>
          <a:prstGeom prst="rect">
            <a:avLst/>
          </a:prstGeom>
          <a:ln w="0">
            <a:noFill/>
          </a:ln>
        </p:spPr>
      </p:pic>
      <p:sp>
        <p:nvSpPr>
          <p:cNvPr id="161" name="Logo note"/>
          <p:cNvSpPr/>
          <p:nvPr/>
        </p:nvSpPr>
        <p:spPr>
          <a:xfrm>
            <a:off x="7955280" y="5669280"/>
            <a:ext cx="3702600" cy="501120"/>
          </a:xfrm>
          <a:prstGeom prst="rect">
            <a:avLst/>
          </a:prstGeom>
          <a:noFill/>
          <a:ln w="0">
            <a:noFill/>
          </a:ln>
        </p:spPr>
        <p:style>
          <a:lnRef idx="0"/>
          <a:fillRef idx="0"/>
          <a:effectRef idx="0"/>
          <a:fontRef idx="minor"/>
        </p:style>
        <p:txBody>
          <a:bodyPr lIns="90000" rIns="90000" tIns="45000" bIns="45000" anchor="t">
            <a:spAutoFit/>
          </a:bodyPr>
          <a:p>
            <a:pPr algn="ctr" defTabSz="914400">
              <a:lnSpc>
                <a:spcPct val="150000"/>
              </a:lnSpc>
              <a:spcAft>
                <a:spcPts val="601"/>
              </a:spcAft>
            </a:pPr>
            <a:r>
              <a:rPr b="0" lang="en-US" sz="1800" spc="-1" strike="noStrike">
                <a:solidFill>
                  <a:srgbClr val="000000"/>
                </a:solidFill>
                <a:latin typeface="Arial"/>
              </a:rPr>
              <a:t>Logos: organisations’ websites.</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2"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63"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64"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National partners</a:t>
            </a:r>
            <a:endParaRPr b="0" lang="en-US" sz="3000" spc="-1" strike="noStrike">
              <a:solidFill>
                <a:srgbClr val="000000"/>
              </a:solidFill>
              <a:latin typeface="Arial"/>
            </a:endParaRPr>
          </a:p>
        </p:txBody>
      </p:sp>
      <p:sp>
        <p:nvSpPr>
          <p:cNvPr id="165" name="Text 1"/>
          <p:cNvSpPr/>
          <p:nvPr/>
        </p:nvSpPr>
        <p:spPr>
          <a:xfrm>
            <a:off x="640080" y="1280160"/>
            <a:ext cx="7771680" cy="49827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2000" spc="-1" strike="noStrike">
                <a:solidFill>
                  <a:srgbClr val="000000"/>
                </a:solidFill>
                <a:latin typeface="Arial"/>
              </a:rPr>
              <a:t>Bite Back</a:t>
            </a:r>
            <a:endParaRPr b="0" lang="en-US" sz="20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A youth-led movement. It campaigns for healthier communities, influences government policy and runs Bite Back in Schools (Bite Back, 2026a).</a:t>
            </a:r>
            <a:endParaRPr b="0" lang="en-US" sz="1800" spc="-1" strike="noStrike">
              <a:solidFill>
                <a:srgbClr val="000000"/>
              </a:solidFill>
              <a:latin typeface="Arial"/>
            </a:endParaRPr>
          </a:p>
          <a:p>
            <a:pPr defTabSz="914400">
              <a:lnSpc>
                <a:spcPct val="150000"/>
              </a:lnSpc>
              <a:spcAft>
                <a:spcPts val="601"/>
              </a:spcAft>
              <a:tabLst>
                <a:tab algn="l" pos="0"/>
              </a:tabLst>
            </a:pPr>
            <a:r>
              <a:rPr b="1" lang="en-US" sz="2000" spc="-1" strike="noStrike">
                <a:solidFill>
                  <a:srgbClr val="000000"/>
                </a:solidFill>
                <a:latin typeface="Arial"/>
              </a:rPr>
              <a:t>The Food Foundation</a:t>
            </a:r>
            <a:endParaRPr b="0" lang="en-US" sz="20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Campaigns for healthy diets to be available and affordable for everyone (Food Foundation,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Critical point: both organisations mainly push for policy change. Our campaign adds practical skills, so together we cover individual and structural change.</a:t>
            </a:r>
            <a:endParaRPr b="0" lang="en-US" sz="1800" spc="-1" strike="noStrike">
              <a:solidFill>
                <a:srgbClr val="000000"/>
              </a:solidFill>
              <a:latin typeface="Arial"/>
            </a:endParaRPr>
          </a:p>
        </p:txBody>
      </p:sp>
      <p:sp>
        <p:nvSpPr>
          <p:cNvPr id="166" name="PlaceHolder 1"/>
          <p:cNvSpPr>
            <a:spLocks noGrp="1"/>
          </p:cNvSpPr>
          <p:nvPr>
            <p:ph type="sldNum" idx="26"/>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C9CB57B6-F152-4F29-A980-27B18F380FE7}"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pic>
        <p:nvPicPr>
          <p:cNvPr id="167" name="Logo" descr="L_biteback.png"/>
          <p:cNvPicPr/>
          <p:nvPr/>
        </p:nvPicPr>
        <p:blipFill>
          <a:blip r:embed="rId1"/>
          <a:stretch/>
        </p:blipFill>
        <p:spPr>
          <a:xfrm>
            <a:off x="8888400" y="1280160"/>
            <a:ext cx="2034360" cy="1005120"/>
          </a:xfrm>
          <a:prstGeom prst="rect">
            <a:avLst/>
          </a:prstGeom>
          <a:ln w="0">
            <a:noFill/>
          </a:ln>
        </p:spPr>
      </p:pic>
      <p:pic>
        <p:nvPicPr>
          <p:cNvPr id="168" name="Logo" descr="L_foodfoundation.png"/>
          <p:cNvPicPr/>
          <p:nvPr/>
        </p:nvPicPr>
        <p:blipFill>
          <a:blip r:embed="rId2"/>
          <a:stretch/>
        </p:blipFill>
        <p:spPr>
          <a:xfrm>
            <a:off x="8717400" y="3031200"/>
            <a:ext cx="2376720" cy="886320"/>
          </a:xfrm>
          <a:prstGeom prst="rect">
            <a:avLst/>
          </a:prstGeom>
          <a:ln w="0">
            <a:noFill/>
          </a:ln>
        </p:spPr>
      </p:pic>
      <p:sp>
        <p:nvSpPr>
          <p:cNvPr id="169" name="Logo note"/>
          <p:cNvSpPr/>
          <p:nvPr/>
        </p:nvSpPr>
        <p:spPr>
          <a:xfrm>
            <a:off x="7955280" y="5669280"/>
            <a:ext cx="3702600" cy="501120"/>
          </a:xfrm>
          <a:prstGeom prst="rect">
            <a:avLst/>
          </a:prstGeom>
          <a:noFill/>
          <a:ln w="0">
            <a:noFill/>
          </a:ln>
        </p:spPr>
        <p:style>
          <a:lnRef idx="0"/>
          <a:fillRef idx="0"/>
          <a:effectRef idx="0"/>
          <a:fontRef idx="minor"/>
        </p:style>
        <p:txBody>
          <a:bodyPr lIns="90000" rIns="90000" tIns="45000" bIns="45000" anchor="t">
            <a:spAutoFit/>
          </a:bodyPr>
          <a:p>
            <a:pPr algn="ctr" defTabSz="914400">
              <a:lnSpc>
                <a:spcPct val="150000"/>
              </a:lnSpc>
              <a:spcAft>
                <a:spcPts val="601"/>
              </a:spcAft>
            </a:pPr>
            <a:r>
              <a:rPr b="0" lang="en-US" sz="1800" spc="-1" strike="noStrike">
                <a:solidFill>
                  <a:srgbClr val="000000"/>
                </a:solidFill>
                <a:latin typeface="Arial"/>
              </a:rPr>
              <a:t>Logos: organisations’ websites.</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0"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71"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72"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2800" spc="-1" strike="noStrike">
                <a:solidFill>
                  <a:srgbClr val="000000"/>
                </a:solidFill>
                <a:latin typeface="Arial"/>
              </a:rPr>
              <a:t>What each partner gives us</a:t>
            </a:r>
            <a:endParaRPr b="0" lang="en-US" sz="2800" spc="-1" strike="noStrike">
              <a:solidFill>
                <a:srgbClr val="000000"/>
              </a:solidFill>
              <a:latin typeface="Arial"/>
            </a:endParaRPr>
          </a:p>
        </p:txBody>
      </p:sp>
      <p:sp>
        <p:nvSpPr>
          <p:cNvPr id="173" name="Text 1"/>
          <p:cNvSpPr/>
          <p:nvPr/>
        </p:nvSpPr>
        <p:spPr>
          <a:xfrm>
            <a:off x="640080" y="1280160"/>
            <a:ext cx="10908000" cy="36568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Southwark Council: public health funding and a link to the Healthy Weight Strategy, so we support existing policy rather than compete with it (Southwark Council, 2022).</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Southwark Food Action Alliance: the Southwark food map and contacts with local food projects (Sustainable Food Places,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Southwark secondary schools: a room, a kitchen and a timetable slot.</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Bite Back and the Food Foundation: materials, credibility and an opportunity for our students to join a wider movement — not funding.</a:t>
            </a:r>
            <a:endParaRPr b="0" lang="en-US" sz="1800" spc="-1" strike="noStrike">
              <a:solidFill>
                <a:srgbClr val="000000"/>
              </a:solidFill>
              <a:latin typeface="Arial"/>
            </a:endParaRPr>
          </a:p>
        </p:txBody>
      </p:sp>
      <p:sp>
        <p:nvSpPr>
          <p:cNvPr id="174" name="Text 2"/>
          <p:cNvSpPr/>
          <p:nvPr/>
        </p:nvSpPr>
        <p:spPr>
          <a:xfrm>
            <a:off x="640080" y="5120640"/>
            <a:ext cx="10908000" cy="9136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In practice, the school timetable slot is the hardest of these to secure.</a:t>
            </a:r>
            <a:endParaRPr b="0" lang="en-US" sz="1800" spc="-1" strike="noStrike">
              <a:solidFill>
                <a:srgbClr val="000000"/>
              </a:solidFill>
              <a:latin typeface="Arial"/>
            </a:endParaRPr>
          </a:p>
        </p:txBody>
      </p:sp>
      <p:sp>
        <p:nvSpPr>
          <p:cNvPr id="175" name="PlaceHolder 1"/>
          <p:cNvSpPr>
            <a:spLocks noGrp="1"/>
          </p:cNvSpPr>
          <p:nvPr>
            <p:ph type="sldNum" idx="27"/>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2F55D8C5-D1DC-4298-BD86-6414381641B3}"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6"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77"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78"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Resources we can reuse</a:t>
            </a:r>
            <a:endParaRPr b="0" lang="en-US" sz="3000" spc="-1" strike="noStrike">
              <a:solidFill>
                <a:srgbClr val="000000"/>
              </a:solidFill>
              <a:latin typeface="Arial"/>
            </a:endParaRPr>
          </a:p>
        </p:txBody>
      </p:sp>
      <p:sp>
        <p:nvSpPr>
          <p:cNvPr id="179" name="Text 1"/>
          <p:cNvSpPr/>
          <p:nvPr/>
        </p:nvSpPr>
        <p:spPr>
          <a:xfrm>
            <a:off x="640080" y="1280160"/>
            <a:ext cx="10908000" cy="49827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Bite Back in Schools: student-led action ideas used by our peer food champions (Bite Back, 2026a).</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Bite Back menu research: 76% of 391 English secondary school menus checked had at least one confirmed breach of the School Food Standards (Bite Back, 2026b). Week 6 uses this to start a debate.</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Southwark food map: shows free and low-cost food across the borough. We share it with families in week 4 (Sustainable Food Places,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Advertising restrictions: since 5 January 2026, paid online advertising of less healthy food is restricted (DHSC, 2025). Week 7 builds on this.</a:t>
            </a:r>
            <a:endParaRPr b="0" lang="en-US" sz="1800" spc="-1" strike="noStrike">
              <a:solidFill>
                <a:srgbClr val="000000"/>
              </a:solidFill>
              <a:latin typeface="Arial"/>
            </a:endParaRPr>
          </a:p>
        </p:txBody>
      </p:sp>
      <p:sp>
        <p:nvSpPr>
          <p:cNvPr id="180" name="PlaceHolder 1"/>
          <p:cNvSpPr>
            <a:spLocks noGrp="1"/>
          </p:cNvSpPr>
          <p:nvPr>
            <p:ph type="sldNum" idx="28"/>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9723658A-C489-498B-B9AC-B6012159E1A6}"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1"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82"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83" name="Text 0"/>
          <p:cNvSpPr/>
          <p:nvPr/>
        </p:nvSpPr>
        <p:spPr>
          <a:xfrm>
            <a:off x="640080" y="281880"/>
            <a:ext cx="10362600" cy="73008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1" lang="en-US" sz="2800" spc="-1" strike="noStrike">
                <a:solidFill>
                  <a:srgbClr val="000000"/>
                </a:solidFill>
                <a:latin typeface="Arial"/>
              </a:rPr>
              <a:t>What makes Southwark Food Lab different</a:t>
            </a:r>
            <a:endParaRPr b="0" lang="en-US" sz="2800" spc="-1" strike="noStrike">
              <a:solidFill>
                <a:srgbClr val="000000"/>
              </a:solidFill>
              <a:latin typeface="Arial"/>
            </a:endParaRPr>
          </a:p>
        </p:txBody>
      </p:sp>
      <p:sp>
        <p:nvSpPr>
          <p:cNvPr id="184" name="Text 1"/>
          <p:cNvSpPr/>
          <p:nvPr/>
        </p:nvSpPr>
        <p:spPr>
          <a:xfrm>
            <a:off x="640080" y="1280160"/>
            <a:ext cx="10908000" cy="492120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Most school food campaigns teach nutrition alone. Ours teaches nutrition, budgeting and cooking together, because cost is the barrier our local data identifies (Food Foundation, 2026; Southwark Council, 2025b).</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We prioritise the free school meals cohort rather than whoever volunteers; 37% of children in Southwark state schools are eligible (Southwark Council, 2025b).</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We build the borough's own evidence into the sessions: the Southwark food map in week 4 and a student audit of their own canteen in week 6 (Sustainable Food Places, 2026; Bite Back, 2026b).</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We position ourselves openly as the skills layer beneath regulation and universal provision — not an alternative to them (WHO, 2026).</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What we borrow: resources already tested with young people. What is ours: the combination, the setting and the targeting.</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5"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86"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87" name="Text 0"/>
          <p:cNvSpPr/>
          <p:nvPr/>
        </p:nvSpPr>
        <p:spPr>
          <a:xfrm>
            <a:off x="640080" y="281880"/>
            <a:ext cx="10362600" cy="73008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1" lang="en-US" sz="2800" spc="-1" strike="noStrike">
                <a:solidFill>
                  <a:srgbClr val="000000"/>
                </a:solidFill>
                <a:latin typeface="Arial"/>
              </a:rPr>
              <a:t>Comparing three public health approaches</a:t>
            </a:r>
            <a:endParaRPr b="0" lang="en-US" sz="2800" spc="-1" strike="noStrike">
              <a:solidFill>
                <a:srgbClr val="000000"/>
              </a:solidFill>
              <a:latin typeface="Arial"/>
            </a:endParaRPr>
          </a:p>
        </p:txBody>
      </p:sp>
      <p:sp>
        <p:nvSpPr>
          <p:cNvPr id="188" name="Text 1"/>
          <p:cNvSpPr/>
          <p:nvPr/>
        </p:nvSpPr>
        <p:spPr>
          <a:xfrm>
            <a:off x="640080" y="5486400"/>
            <a:ext cx="10908000" cy="50112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Our campaign is the third type, and the weakest of the three on its own.</a:t>
            </a:r>
            <a:endParaRPr b="0" lang="en-US" sz="1800" spc="-1" strike="noStrike">
              <a:solidFill>
                <a:srgbClr val="000000"/>
              </a:solidFill>
              <a:latin typeface="Arial"/>
            </a:endParaRPr>
          </a:p>
        </p:txBody>
      </p:sp>
      <p:graphicFrame>
        <p:nvGraphicFramePr>
          <p:cNvPr id="189" name="Table 4"/>
          <p:cNvGraphicFramePr/>
          <p:nvPr/>
        </p:nvGraphicFramePr>
        <p:xfrm>
          <a:off x="640080" y="1280160"/>
          <a:ext cx="10908360" cy="4161600"/>
        </p:xfrm>
        <a:graphic>
          <a:graphicData uri="http://schemas.openxmlformats.org/drawingml/2006/table">
            <a:tbl>
              <a:tblPr/>
              <a:tblGrid>
                <a:gridCol w="3657600"/>
                <a:gridCol w="3429000"/>
                <a:gridCol w="3822120"/>
              </a:tblGrid>
              <a:tr h="868680">
                <a:tc>
                  <a:txBody>
                    <a:bodyPr lIns="82080" rIns="82080" anchor="t">
                      <a:noAutofit/>
                    </a:bodyPr>
                    <a:p>
                      <a:pPr defTabSz="914400">
                        <a:lnSpc>
                          <a:spcPct val="100000"/>
                        </a:lnSpc>
                      </a:pPr>
                      <a:r>
                        <a:rPr b="1" lang="en-US" sz="1800" spc="-1" strike="noStrike">
                          <a:solidFill>
                            <a:srgbClr val="ffffff"/>
                          </a:solidFill>
                          <a:latin typeface="Arial"/>
                        </a:rPr>
                        <a:t>Approach and example</a:t>
                      </a:r>
                      <a:endParaRPr b="0" lang="en-US" sz="1800" spc="-1" strike="noStrike">
                        <a:solidFill>
                          <a:srgbClr val="ffffff"/>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14532d"/>
                    </a:solidFill>
                  </a:tcPr>
                </a:tc>
                <a:tc>
                  <a:txBody>
                    <a:bodyPr lIns="82080" rIns="82080" anchor="t">
                      <a:noAutofit/>
                    </a:bodyPr>
                    <a:p>
                      <a:pPr defTabSz="914400">
                        <a:lnSpc>
                          <a:spcPct val="100000"/>
                        </a:lnSpc>
                      </a:pPr>
                      <a:r>
                        <a:rPr b="1" lang="en-US" sz="1800" spc="-1" strike="noStrike">
                          <a:solidFill>
                            <a:srgbClr val="ffffff"/>
                          </a:solidFill>
                          <a:latin typeface="Arial"/>
                        </a:rPr>
                        <a:t>What the evidence shows</a:t>
                      </a:r>
                      <a:endParaRPr b="0" lang="en-US" sz="1800" spc="-1" strike="noStrike">
                        <a:solidFill>
                          <a:srgbClr val="ffffff"/>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14532d"/>
                    </a:solidFill>
                  </a:tcPr>
                </a:tc>
                <a:tc>
                  <a:txBody>
                    <a:bodyPr lIns="82080" rIns="82080" anchor="t">
                      <a:noAutofit/>
                    </a:bodyPr>
                    <a:p>
                      <a:pPr defTabSz="914400">
                        <a:lnSpc>
                          <a:spcPct val="100000"/>
                        </a:lnSpc>
                      </a:pPr>
                      <a:r>
                        <a:rPr b="1" lang="en-US" sz="1800" spc="-1" strike="noStrike">
                          <a:solidFill>
                            <a:srgbClr val="ffffff"/>
                          </a:solidFill>
                          <a:latin typeface="Arial"/>
                        </a:rPr>
                        <a:t>Main limitation</a:t>
                      </a:r>
                      <a:endParaRPr b="0" lang="en-US" sz="1800" spc="-1" strike="noStrike">
                        <a:solidFill>
                          <a:srgbClr val="ffffff"/>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14532d"/>
                    </a:solidFill>
                  </a:tcPr>
                </a:tc>
              </a:tr>
              <a:tr h="868680">
                <a:tc>
                  <a:txBody>
                    <a:bodyPr lIns="82080" rIns="82080" anchor="t">
                      <a:noAutofit/>
                    </a:bodyPr>
                    <a:p>
                      <a:pPr defTabSz="914400">
                        <a:lnSpc>
                          <a:spcPct val="100000"/>
                        </a:lnSpc>
                      </a:pPr>
                      <a:r>
                        <a:rPr b="0" lang="en-US" sz="1800" spc="-1" strike="noStrike">
                          <a:solidFill>
                            <a:srgbClr val="1a1a1a"/>
                          </a:solidFill>
                          <a:latin typeface="Arial"/>
                        </a:rPr>
                        <a:t>Regulatory: HFSS advertising restrictions, in force 5 January 2026 (DHSC, 2025)</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c>
                  <a:txBody>
                    <a:bodyPr lIns="82080" rIns="82080" anchor="t">
                      <a:noAutofit/>
                    </a:bodyPr>
                    <a:p>
                      <a:pPr defTabSz="914400">
                        <a:lnSpc>
                          <a:spcPct val="100000"/>
                        </a:lnSpc>
                      </a:pPr>
                      <a:r>
                        <a:rPr b="0" lang="en-US" sz="1800" spc="-1" strike="noStrike">
                          <a:solidFill>
                            <a:srgbClr val="1a1a1a"/>
                          </a:solidFill>
                          <a:latin typeface="Arial"/>
                        </a:rPr>
                        <a:t>Changes what children see, across the whole population</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c>
                  <a:txBody>
                    <a:bodyPr lIns="82080" rIns="82080" anchor="t">
                      <a:noAutofit/>
                    </a:bodyPr>
                    <a:p>
                      <a:pPr defTabSz="914400">
                        <a:lnSpc>
                          <a:spcPct val="100000"/>
                        </a:lnSpc>
                      </a:pPr>
                      <a:r>
                        <a:rPr b="0" lang="en-US" sz="1800" spc="-1" strike="noStrike">
                          <a:solidFill>
                            <a:srgbClr val="1a1a1a"/>
                          </a:solidFill>
                          <a:latin typeface="Arial"/>
                        </a:rPr>
                        <a:t>Delayed three times; brand advertising exemption unsettled at commencement (House of Commons Library, 2025)</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r>
              <a:tr h="868680">
                <a:tc>
                  <a:txBody>
                    <a:bodyPr lIns="82080" rIns="82080" anchor="t">
                      <a:noAutofit/>
                    </a:bodyPr>
                    <a:p>
                      <a:pPr defTabSz="914400">
                        <a:lnSpc>
                          <a:spcPct val="100000"/>
                        </a:lnSpc>
                      </a:pPr>
                      <a:r>
                        <a:rPr b="0" lang="en-US" sz="1800" spc="-1" strike="noStrike">
                          <a:solidFill>
                            <a:srgbClr val="1a1a1a"/>
                          </a:solidFill>
                          <a:latin typeface="Arial"/>
                        </a:rPr>
                        <a:t>Universal provision: free school meals (Southwark Council, 2025b)</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fffff"/>
                    </a:solidFill>
                  </a:tcPr>
                </a:tc>
                <a:tc>
                  <a:txBody>
                    <a:bodyPr lIns="82080" rIns="82080" anchor="t">
                      <a:noAutofit/>
                    </a:bodyPr>
                    <a:p>
                      <a:pPr defTabSz="914400">
                        <a:lnSpc>
                          <a:spcPct val="100000"/>
                        </a:lnSpc>
                      </a:pPr>
                      <a:r>
                        <a:rPr b="0" lang="en-US" sz="1800" spc="-1" strike="noStrike">
                          <a:solidFill>
                            <a:srgbClr val="1a1a1a"/>
                          </a:solidFill>
                          <a:latin typeface="Arial"/>
                        </a:rPr>
                        <a:t>Estimated to cut obesity by about 9.3% in Reception and 5.6% in Year 6</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fffff"/>
                    </a:solidFill>
                  </a:tcPr>
                </a:tc>
                <a:tc>
                  <a:txBody>
                    <a:bodyPr lIns="82080" rIns="82080" anchor="t">
                      <a:noAutofit/>
                    </a:bodyPr>
                    <a:p>
                      <a:pPr defTabSz="914400">
                        <a:lnSpc>
                          <a:spcPct val="100000"/>
                        </a:lnSpc>
                      </a:pPr>
                      <a:r>
                        <a:rPr b="0" lang="en-US" sz="1800" spc="-1" strike="noStrike">
                          <a:solidFill>
                            <a:srgbClr val="1a1a1a"/>
                          </a:solidFill>
                          <a:latin typeface="Arial"/>
                        </a:rPr>
                        <a:t>Highest cost; depends on sustained public funding</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fffff"/>
                    </a:solidFill>
                  </a:tcPr>
                </a:tc>
              </a:tr>
              <a:tr h="868680">
                <a:tc>
                  <a:txBody>
                    <a:bodyPr lIns="82080" rIns="82080" anchor="t">
                      <a:noAutofit/>
                    </a:bodyPr>
                    <a:p>
                      <a:pPr defTabSz="914400">
                        <a:lnSpc>
                          <a:spcPct val="100000"/>
                        </a:lnSpc>
                      </a:pPr>
                      <a:r>
                        <a:rPr b="0" lang="en-US" sz="1800" spc="-1" strike="noStrike">
                          <a:solidFill>
                            <a:srgbClr val="1a1a1a"/>
                          </a:solidFill>
                          <a:latin typeface="Arial"/>
                        </a:rPr>
                        <a:t>Education and skills: school based programmes (Samad et al., 2024)</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c>
                  <a:txBody>
                    <a:bodyPr lIns="82080" rIns="82080" anchor="t">
                      <a:noAutofit/>
                    </a:bodyPr>
                    <a:p>
                      <a:pPr defTabSz="914400">
                        <a:lnSpc>
                          <a:spcPct val="100000"/>
                        </a:lnSpc>
                      </a:pPr>
                      <a:r>
                        <a:rPr b="0" lang="en-US" sz="1800" spc="-1" strike="noStrike">
                          <a:solidFill>
                            <a:srgbClr val="1a1a1a"/>
                          </a:solidFill>
                          <a:latin typeface="Arial"/>
                        </a:rPr>
                        <a:t>Knowledge and behaviour improved in 71% of reviews</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c>
                  <a:txBody>
                    <a:bodyPr lIns="82080" rIns="82080" anchor="t">
                      <a:noAutofit/>
                    </a:bodyPr>
                    <a:p>
                      <a:pPr defTabSz="914400">
                        <a:lnSpc>
                          <a:spcPct val="100000"/>
                        </a:lnSpc>
                      </a:pPr>
                      <a:r>
                        <a:rPr b="0" lang="en-US" sz="1800" spc="-1" strike="noStrike">
                          <a:solidFill>
                            <a:srgbClr val="1a1a1a"/>
                          </a:solidFill>
                          <a:latin typeface="Arial"/>
                        </a:rPr>
                        <a:t>Only 2 of 17 reviews rated three-component designs likely effective; fades without environmental change</a:t>
                      </a:r>
                      <a:endParaRPr b="0" lang="en-US" sz="1800" spc="-1" strike="noStrike">
                        <a:solidFill>
                          <a:srgbClr val="000000"/>
                        </a:solidFill>
                        <a:latin typeface="Arial"/>
                      </a:endParaRPr>
                    </a:p>
                  </a:txBody>
                  <a:tcPr anchor="t" marL="82080" marR="8208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1f6f2"/>
                    </a:solidFill>
                  </a:tcPr>
                </a:tc>
              </a:tr>
            </a:tbl>
          </a:graphicData>
        </a:graphic>
      </p:graphicFrame>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0"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191"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92" name="Text 0"/>
          <p:cNvSpPr/>
          <p:nvPr/>
        </p:nvSpPr>
        <p:spPr>
          <a:xfrm>
            <a:off x="640080" y="281880"/>
            <a:ext cx="10362600" cy="73008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1" lang="en-US" sz="2800" spc="-1" strike="noStrike">
                <a:solidFill>
                  <a:srgbClr val="000000"/>
                </a:solidFill>
                <a:latin typeface="Arial"/>
              </a:rPr>
              <a:t>What the comparison means for our campaign</a:t>
            </a:r>
            <a:endParaRPr b="0" lang="en-US" sz="2800" spc="-1" strike="noStrike">
              <a:solidFill>
                <a:srgbClr val="000000"/>
              </a:solidFill>
              <a:latin typeface="Arial"/>
            </a:endParaRPr>
          </a:p>
        </p:txBody>
      </p:sp>
      <p:sp>
        <p:nvSpPr>
          <p:cNvPr id="193" name="Text 1"/>
          <p:cNvSpPr/>
          <p:nvPr/>
        </p:nvSpPr>
        <p:spPr>
          <a:xfrm>
            <a:off x="640080" y="1280160"/>
            <a:ext cx="10908000" cy="492120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Regulation changes the environment but is slow and has gaps. The advertising restrictions were delayed from January 2023 to October 2025 and then to January 2026, and carry a brand advertising exemption whose legal meaning was still being settled when they came into force (House of Commons Library, 2025).</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Universal provision has the largest estimated effect but the highest cost (Southwark Council, 2025b).</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Education alone has the smallest effect, and it fades once the programme ends (Samad et al., 2024).</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Our response: we connect our sessions with the canteen, the family and the local food map, so we are changing the environment as well as the young person.</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Southwark's Healthy Weight Strategy targets at least 90% of schools serving compliant meals by March 2025 (Southwark Council, 2022). Bite Back found 76% of secondary menus breached the standards (Bite Back, 2026b). In week 6, students audit their own canteen against that gap.</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4" name="Section bg"/>
          <p:cNvSpPr/>
          <p:nvPr/>
        </p:nvSpPr>
        <p:spPr>
          <a:xfrm>
            <a:off x="0" y="0"/>
            <a:ext cx="12191400" cy="685728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95" name="Text 0"/>
          <p:cNvSpPr/>
          <p:nvPr/>
        </p:nvSpPr>
        <p:spPr>
          <a:xfrm>
            <a:off x="640080" y="1371600"/>
            <a:ext cx="10362600" cy="82224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5400" spc="-1" strike="noStrike">
                <a:solidFill>
                  <a:srgbClr val="ffffff"/>
                </a:solidFill>
                <a:latin typeface="Arial"/>
                <a:ea typeface="Arial"/>
              </a:rPr>
              <a:t>Task 3</a:t>
            </a:r>
            <a:endParaRPr b="0" lang="en-US" sz="5400" spc="-1" strike="noStrike">
              <a:solidFill>
                <a:srgbClr val="000000"/>
              </a:solidFill>
              <a:latin typeface="Arial"/>
            </a:endParaRPr>
          </a:p>
        </p:txBody>
      </p:sp>
      <p:sp>
        <p:nvSpPr>
          <p:cNvPr id="196" name="Text 1"/>
          <p:cNvSpPr/>
          <p:nvPr/>
        </p:nvSpPr>
        <p:spPr>
          <a:xfrm>
            <a:off x="640080" y="2377440"/>
            <a:ext cx="10362600" cy="63936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0" lang="en-US" sz="3200" spc="-1" strike="noStrike">
                <a:solidFill>
                  <a:srgbClr val="ffd23f"/>
                </a:solidFill>
                <a:latin typeface="Arial"/>
                <a:ea typeface="Arial"/>
              </a:rPr>
              <a:t>Benefits and challenges</a:t>
            </a:r>
            <a:endParaRPr b="0" lang="en-US" sz="3200" spc="-1" strike="noStrike">
              <a:solidFill>
                <a:srgbClr val="000000"/>
              </a:solidFill>
              <a:latin typeface="Arial"/>
            </a:endParaRPr>
          </a:p>
        </p:txBody>
      </p:sp>
      <p:sp>
        <p:nvSpPr>
          <p:cNvPr id="197" name="Text 2"/>
          <p:cNvSpPr/>
          <p:nvPr/>
        </p:nvSpPr>
        <p:spPr>
          <a:xfrm>
            <a:off x="640080" y="3474720"/>
            <a:ext cx="10362600" cy="25138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0" lang="en-US" sz="2000" spc="-1" strike="noStrike">
                <a:solidFill>
                  <a:srgbClr val="ffffff"/>
                </a:solidFill>
                <a:latin typeface="Arial"/>
                <a:ea typeface="Arial"/>
              </a:rPr>
              <a:t>Presented by Zeel Joshi (2605357)</a:t>
            </a:r>
            <a:endParaRPr b="0" lang="en-US" sz="2000" spc="-1" strike="noStrike">
              <a:solidFill>
                <a:srgbClr val="000000"/>
              </a:solidFill>
              <a:latin typeface="Arial"/>
            </a:endParaRPr>
          </a:p>
        </p:txBody>
      </p:sp>
      <p:sp>
        <p:nvSpPr>
          <p:cNvPr id="198" name="PlaceHolder 1"/>
          <p:cNvSpPr>
            <a:spLocks noGrp="1"/>
          </p:cNvSpPr>
          <p:nvPr>
            <p:ph type="sldNum" idx="29"/>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6FC4D41D-0B32-4A48-8466-566D5DA99DDD}"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
        <p:nvSpPr>
          <p:cNvPr id="199" name="Accent"/>
          <p:cNvSpPr/>
          <p:nvPr/>
        </p:nvSpPr>
        <p:spPr>
          <a:xfrm>
            <a:off x="640080" y="3108960"/>
            <a:ext cx="1828080" cy="6336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19080" bIns="19080" anchor="ctr">
            <a:noAutofit/>
          </a:bodyPr>
          <a:p>
            <a:pPr algn="ctr" defTabSz="914400">
              <a:lnSpc>
                <a:spcPct val="100000"/>
              </a:lnSpc>
            </a:pPr>
            <a:endParaRPr b="0" lang="en-US" sz="1800" spc="-1" strike="noStrike">
              <a:solidFill>
                <a:schemeClr val="lt1"/>
              </a:solidFill>
              <a:latin typeface="Calibri"/>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01"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02"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799"/>
              </a:spcAft>
              <a:tabLst>
                <a:tab algn="l" pos="0"/>
              </a:tabLst>
            </a:pPr>
            <a:r>
              <a:rPr b="1" lang="en-US" sz="3000" spc="-1" strike="noStrike">
                <a:solidFill>
                  <a:srgbClr val="ffffff"/>
                </a:solidFill>
                <a:latin typeface="Arial"/>
              </a:rPr>
              <a:t>Physiological benefits</a:t>
            </a:r>
            <a:endParaRPr b="0" lang="en-US" sz="3000" spc="-1" strike="noStrike">
              <a:solidFill>
                <a:srgbClr val="000000"/>
              </a:solidFill>
              <a:latin typeface="Arial"/>
            </a:endParaRPr>
          </a:p>
        </p:txBody>
      </p:sp>
      <p:sp>
        <p:nvSpPr>
          <p:cNvPr id="203" name="Text 1"/>
          <p:cNvSpPr/>
          <p:nvPr/>
        </p:nvSpPr>
        <p:spPr>
          <a:xfrm>
            <a:off x="640080" y="1280160"/>
            <a:ext cx="10908000" cy="4564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We group benefits as physiological, psychological and sociological (Engel, 1977).</a:t>
            </a:r>
            <a:endParaRPr b="0" lang="en-US" sz="1800" spc="-1" strike="noStrike">
              <a:solidFill>
                <a:srgbClr val="000000"/>
              </a:solidFill>
              <a:latin typeface="Arial"/>
            </a:endParaRPr>
          </a:p>
        </p:txBody>
      </p:sp>
      <p:sp>
        <p:nvSpPr>
          <p:cNvPr id="204" name="Text 2"/>
          <p:cNvSpPr/>
          <p:nvPr/>
        </p:nvSpPr>
        <p:spPr>
          <a:xfrm>
            <a:off x="640080" y="1737360"/>
            <a:ext cx="5668560" cy="45712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More fruit, vegetables and fibre: only 9% meet 5 A Day and 4% meet the fibre guideline (OHID,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Fewer sugary drinks means less free sugar; only 5% of this age group meets the free sugars guideline (OHID,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Lower risk of heart disease in later life, where excess weight does not persist into adulthood (Sun et al., 2021).</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Type 2 diabetes is rising fast among young people (RCPCH, 2025).</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Critical point: our sessions do not cover vitamin D or iodine, so we do not claim those benefits.</a:t>
            </a:r>
            <a:endParaRPr b="0" lang="en-US" sz="1800" spc="-1" strike="noStrike">
              <a:solidFill>
                <a:srgbClr val="000000"/>
              </a:solidFill>
              <a:latin typeface="Arial"/>
            </a:endParaRPr>
          </a:p>
        </p:txBody>
      </p:sp>
      <p:sp>
        <p:nvSpPr>
          <p:cNvPr id="205" name="PlaceHolder 1"/>
          <p:cNvSpPr>
            <a:spLocks noGrp="1"/>
          </p:cNvSpPr>
          <p:nvPr>
            <p:ph type="sldNum" idx="30"/>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3394334C-4775-4665-8FA7-008FFE262793}"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pic>
        <p:nvPicPr>
          <p:cNvPr id="206" name="Photo" descr="p4.png"/>
          <p:cNvPicPr/>
          <p:nvPr/>
        </p:nvPicPr>
        <p:blipFill>
          <a:blip r:embed="rId1"/>
          <a:stretch/>
        </p:blipFill>
        <p:spPr>
          <a:xfrm>
            <a:off x="7916040" y="1737360"/>
            <a:ext cx="2482920" cy="3291120"/>
          </a:xfrm>
          <a:prstGeom prst="rect">
            <a:avLst/>
          </a:prstGeom>
          <a:ln w="0">
            <a:noFill/>
          </a:ln>
        </p:spPr>
      </p:pic>
      <p:sp>
        <p:nvSpPr>
          <p:cNvPr id="207" name="Photo credit"/>
          <p:cNvSpPr/>
          <p:nvPr/>
        </p:nvSpPr>
        <p:spPr>
          <a:xfrm>
            <a:off x="7916040" y="5074920"/>
            <a:ext cx="2482920" cy="91260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Photo: Zen Chung, Pexels.</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09"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10"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799"/>
              </a:spcAft>
              <a:tabLst>
                <a:tab algn="l" pos="0"/>
              </a:tabLst>
            </a:pPr>
            <a:r>
              <a:rPr b="1" lang="en-US" sz="3000" spc="-1" strike="noStrike">
                <a:solidFill>
                  <a:srgbClr val="ffffff"/>
                </a:solidFill>
                <a:latin typeface="Arial"/>
              </a:rPr>
              <a:t>Psychological benefits</a:t>
            </a:r>
            <a:endParaRPr b="0" lang="en-US" sz="3000" spc="-1" strike="noStrike">
              <a:solidFill>
                <a:srgbClr val="000000"/>
              </a:solidFill>
              <a:latin typeface="Arial"/>
            </a:endParaRPr>
          </a:p>
        </p:txBody>
      </p:sp>
      <p:sp>
        <p:nvSpPr>
          <p:cNvPr id="211" name="Text 1"/>
          <p:cNvSpPr/>
          <p:nvPr/>
        </p:nvSpPr>
        <p:spPr>
          <a:xfrm>
            <a:off x="640080" y="1280160"/>
            <a:ext cx="5668560" cy="49827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Healthier diets are linked to fewer signs of depression in teenagers (Brennan, Benton and Young, 2025).</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Cooking skills are expected to build confidence. We measure this in our evaluation.</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Critical point: most studies show a link, not cause and effect. Stronger trials are still needed (Brennan, Benton and Young, 2025).</a:t>
            </a:r>
            <a:endParaRPr b="0" lang="en-US" sz="1800" spc="-1" strike="noStrike">
              <a:solidFill>
                <a:srgbClr val="000000"/>
              </a:solidFill>
              <a:latin typeface="Arial"/>
            </a:endParaRPr>
          </a:p>
        </p:txBody>
      </p:sp>
      <p:sp>
        <p:nvSpPr>
          <p:cNvPr id="212" name="PlaceHolder 1"/>
          <p:cNvSpPr>
            <a:spLocks noGrp="1"/>
          </p:cNvSpPr>
          <p:nvPr>
            <p:ph type="sldNum" idx="31"/>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DBDF6C32-14AD-4894-B6D0-3ABE23BA8283}"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pic>
        <p:nvPicPr>
          <p:cNvPr id="213" name="Photo" descr="p5.png"/>
          <p:cNvPicPr/>
          <p:nvPr/>
        </p:nvPicPr>
        <p:blipFill>
          <a:blip r:embed="rId1"/>
          <a:stretch/>
        </p:blipFill>
        <p:spPr>
          <a:xfrm>
            <a:off x="6766560" y="1480320"/>
            <a:ext cx="4781520" cy="3183120"/>
          </a:xfrm>
          <a:prstGeom prst="rect">
            <a:avLst/>
          </a:prstGeom>
          <a:ln w="0">
            <a:noFill/>
          </a:ln>
        </p:spPr>
      </p:pic>
      <p:sp>
        <p:nvSpPr>
          <p:cNvPr id="214" name="Photo credit"/>
          <p:cNvSpPr/>
          <p:nvPr/>
        </p:nvSpPr>
        <p:spPr>
          <a:xfrm>
            <a:off x="6766560" y="4710240"/>
            <a:ext cx="4781520" cy="50112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Photo: Yan Krukau, Pexels.</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5"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16"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17"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799"/>
              </a:spcAft>
              <a:tabLst>
                <a:tab algn="l" pos="0"/>
              </a:tabLst>
            </a:pPr>
            <a:r>
              <a:rPr b="1" lang="en-US" sz="3000" spc="-1" strike="noStrike">
                <a:solidFill>
                  <a:srgbClr val="ffffff"/>
                </a:solidFill>
                <a:latin typeface="Arial"/>
              </a:rPr>
              <a:t>Sociological benefits</a:t>
            </a:r>
            <a:endParaRPr b="0" lang="en-US" sz="3000" spc="-1" strike="noStrike">
              <a:solidFill>
                <a:srgbClr val="000000"/>
              </a:solidFill>
              <a:latin typeface="Arial"/>
            </a:endParaRPr>
          </a:p>
        </p:txBody>
      </p:sp>
      <p:sp>
        <p:nvSpPr>
          <p:cNvPr id="218" name="Text 1"/>
          <p:cNvSpPr/>
          <p:nvPr/>
        </p:nvSpPr>
        <p:spPr>
          <a:xfrm>
            <a:off x="640080" y="1280160"/>
            <a:ext cx="5668560" cy="49827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Young people who eat family meals more often tend to have better diets, better mental health and do better at school (Snuggs and Harvey, 2023).</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Critical point: families with more time tend to eat together more, so shared meals may not be the only cause (Snuggs and Harvey, 2023).</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That is why week 8 invites families to cook and eat with us.</a:t>
            </a:r>
            <a:endParaRPr b="0" lang="en-US" sz="1800" spc="-1" strike="noStrike">
              <a:solidFill>
                <a:srgbClr val="000000"/>
              </a:solidFill>
              <a:latin typeface="Arial"/>
            </a:endParaRPr>
          </a:p>
        </p:txBody>
      </p:sp>
      <p:sp>
        <p:nvSpPr>
          <p:cNvPr id="219" name="PlaceHolder 1"/>
          <p:cNvSpPr>
            <a:spLocks noGrp="1"/>
          </p:cNvSpPr>
          <p:nvPr>
            <p:ph type="sldNum" idx="32"/>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0066286C-4F94-424A-97DB-54584E51C2EB}"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pic>
        <p:nvPicPr>
          <p:cNvPr id="220" name="Photo" descr="p6.png"/>
          <p:cNvPicPr/>
          <p:nvPr/>
        </p:nvPicPr>
        <p:blipFill>
          <a:blip r:embed="rId1"/>
          <a:stretch/>
        </p:blipFill>
        <p:spPr>
          <a:xfrm>
            <a:off x="6766560" y="1472040"/>
            <a:ext cx="4781520" cy="3200400"/>
          </a:xfrm>
          <a:prstGeom prst="rect">
            <a:avLst/>
          </a:prstGeom>
          <a:ln w="0">
            <a:noFill/>
          </a:ln>
        </p:spPr>
      </p:pic>
      <p:sp>
        <p:nvSpPr>
          <p:cNvPr id="221" name="Photo credit"/>
          <p:cNvSpPr/>
          <p:nvPr/>
        </p:nvSpPr>
        <p:spPr>
          <a:xfrm>
            <a:off x="6766560" y="4718520"/>
            <a:ext cx="4781520" cy="50112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Photo: August de Richelieu, Pexels.</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2"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23"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24"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2800" spc="-1" strike="noStrike">
                <a:solidFill>
                  <a:srgbClr val="000000"/>
                </a:solidFill>
                <a:latin typeface="Arial"/>
              </a:rPr>
              <a:t>What stops young people eating well</a:t>
            </a:r>
            <a:endParaRPr b="0" lang="en-US" sz="2800" spc="-1" strike="noStrike">
              <a:solidFill>
                <a:srgbClr val="000000"/>
              </a:solidFill>
              <a:latin typeface="Arial"/>
            </a:endParaRPr>
          </a:p>
        </p:txBody>
      </p:sp>
      <p:sp>
        <p:nvSpPr>
          <p:cNvPr id="225" name="Text 1"/>
          <p:cNvSpPr/>
          <p:nvPr/>
        </p:nvSpPr>
        <p:spPr>
          <a:xfrm>
            <a:off x="640080" y="1280160"/>
            <a:ext cx="10908000" cy="50284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Cost: healthy food costs nearly twice as much per calorie (Food Foundation,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Fast food: 1 in 4 food outlets in England is fast food, rising to more than 1 in 3 in the most deprived areas (Food Foundation,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Local area: 586 registered takeaways in Southwark, concentrated in the more deprived north (Southwark Council, 2025a).</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Low skills: limited nutrition knowledge and cooking abilities, which COM-B classifies as Capability (Louey et al., 2024; Livingstone et al., 2023).</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Friends and habits: peers and social influences, which are central to Social Cognitive Theory (Louey et al., 2024).</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Adverts: unhealthy food advertising is a named barrier, and fruit and vegetables receive only 3% of food and drink advertising spend (Louey et al., 2024; Food Foundation, 2026).</a:t>
            </a:r>
            <a:endParaRPr b="0" lang="en-US" sz="1800" spc="-1" strike="noStrike">
              <a:solidFill>
                <a:srgbClr val="000000"/>
              </a:solidFill>
              <a:latin typeface="Arial"/>
            </a:endParaRPr>
          </a:p>
        </p:txBody>
      </p:sp>
      <p:sp>
        <p:nvSpPr>
          <p:cNvPr id="226" name="PlaceHolder 1"/>
          <p:cNvSpPr>
            <a:spLocks noGrp="1"/>
          </p:cNvSpPr>
          <p:nvPr>
            <p:ph type="sldNum" idx="33"/>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81ACEE6F-1106-4824-825C-A7E758A1F281}"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7"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28"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29"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The COM-B model</a:t>
            </a:r>
            <a:endParaRPr b="0" lang="en-US" sz="3000" spc="-1" strike="noStrike">
              <a:solidFill>
                <a:srgbClr val="000000"/>
              </a:solidFill>
              <a:latin typeface="Arial"/>
            </a:endParaRPr>
          </a:p>
        </p:txBody>
      </p:sp>
      <p:sp>
        <p:nvSpPr>
          <p:cNvPr id="230" name="Text 1"/>
          <p:cNvSpPr/>
          <p:nvPr/>
        </p:nvSpPr>
        <p:spPr>
          <a:xfrm>
            <a:off x="640080" y="1371600"/>
            <a:ext cx="3108240" cy="100512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2200" spc="-1" strike="noStrike">
                <a:solidFill>
                  <a:srgbClr val="000000"/>
                </a:solidFill>
                <a:latin typeface="Arial"/>
                <a:ea typeface="Arial"/>
              </a:rPr>
              <a:t>Capability</a:t>
            </a:r>
            <a:endParaRPr b="0" lang="en-US" sz="2200" spc="-1" strike="noStrike">
              <a:solidFill>
                <a:srgbClr val="000000"/>
              </a:solidFill>
              <a:latin typeface="Arial"/>
            </a:endParaRPr>
          </a:p>
          <a:p>
            <a:pPr defTabSz="914400">
              <a:lnSpc>
                <a:spcPct val="150000"/>
              </a:lnSpc>
              <a:tabLst>
                <a:tab algn="l" pos="0"/>
              </a:tabLst>
            </a:pPr>
            <a:r>
              <a:rPr b="0" lang="en-US" sz="1800" spc="-1" strike="noStrike">
                <a:solidFill>
                  <a:srgbClr val="000000"/>
                </a:solidFill>
                <a:latin typeface="Arial"/>
                <a:ea typeface="Arial"/>
              </a:rPr>
              <a:t>cooking and label skills</a:t>
            </a:r>
            <a:endParaRPr b="0" lang="en-US" sz="1800" spc="-1" strike="noStrike">
              <a:solidFill>
                <a:srgbClr val="000000"/>
              </a:solidFill>
              <a:latin typeface="Arial"/>
            </a:endParaRPr>
          </a:p>
        </p:txBody>
      </p:sp>
      <p:sp>
        <p:nvSpPr>
          <p:cNvPr id="231" name="Text 2"/>
          <p:cNvSpPr/>
          <p:nvPr/>
        </p:nvSpPr>
        <p:spPr>
          <a:xfrm>
            <a:off x="640080" y="2880360"/>
            <a:ext cx="3108240" cy="100512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2200" spc="-1" strike="noStrike">
                <a:solidFill>
                  <a:srgbClr val="000000"/>
                </a:solidFill>
                <a:latin typeface="Arial"/>
                <a:ea typeface="Arial"/>
              </a:rPr>
              <a:t>Opportunity</a:t>
            </a:r>
            <a:endParaRPr b="0" lang="en-US" sz="2200" spc="-1" strike="noStrike">
              <a:solidFill>
                <a:srgbClr val="000000"/>
              </a:solidFill>
              <a:latin typeface="Arial"/>
            </a:endParaRPr>
          </a:p>
          <a:p>
            <a:pPr defTabSz="914400">
              <a:lnSpc>
                <a:spcPct val="150000"/>
              </a:lnSpc>
              <a:tabLst>
                <a:tab algn="l" pos="0"/>
              </a:tabLst>
            </a:pPr>
            <a:r>
              <a:rPr b="0" lang="en-US" sz="1800" spc="-1" strike="noStrike">
                <a:solidFill>
                  <a:srgbClr val="000000"/>
                </a:solidFill>
                <a:latin typeface="Arial"/>
                <a:ea typeface="Arial"/>
              </a:rPr>
              <a:t>healthy food at home and near school</a:t>
            </a:r>
            <a:endParaRPr b="0" lang="en-US" sz="1800" spc="-1" strike="noStrike">
              <a:solidFill>
                <a:srgbClr val="000000"/>
              </a:solidFill>
              <a:latin typeface="Arial"/>
            </a:endParaRPr>
          </a:p>
        </p:txBody>
      </p:sp>
      <p:sp>
        <p:nvSpPr>
          <p:cNvPr id="232" name="Text 3"/>
          <p:cNvSpPr/>
          <p:nvPr/>
        </p:nvSpPr>
        <p:spPr>
          <a:xfrm>
            <a:off x="640080" y="4297680"/>
            <a:ext cx="3108240" cy="100512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2200" spc="-1" strike="noStrike">
                <a:solidFill>
                  <a:srgbClr val="000000"/>
                </a:solidFill>
                <a:latin typeface="Arial"/>
                <a:ea typeface="Arial"/>
              </a:rPr>
              <a:t>Motivation</a:t>
            </a:r>
            <a:endParaRPr b="0" lang="en-US" sz="2200" spc="-1" strike="noStrike">
              <a:solidFill>
                <a:srgbClr val="000000"/>
              </a:solidFill>
              <a:latin typeface="Arial"/>
            </a:endParaRPr>
          </a:p>
          <a:p>
            <a:pPr defTabSz="914400">
              <a:lnSpc>
                <a:spcPct val="150000"/>
              </a:lnSpc>
              <a:tabLst>
                <a:tab algn="l" pos="0"/>
              </a:tabLst>
            </a:pPr>
            <a:r>
              <a:rPr b="0" lang="en-US" sz="1800" spc="-1" strike="noStrike">
                <a:solidFill>
                  <a:srgbClr val="000000"/>
                </a:solidFill>
                <a:latin typeface="Arial"/>
                <a:ea typeface="Arial"/>
              </a:rPr>
              <a:t>habits and taste</a:t>
            </a:r>
            <a:endParaRPr b="0" lang="en-US" sz="1800" spc="-1" strike="noStrike">
              <a:solidFill>
                <a:srgbClr val="000000"/>
              </a:solidFill>
              <a:latin typeface="Arial"/>
            </a:endParaRPr>
          </a:p>
        </p:txBody>
      </p:sp>
      <p:sp>
        <p:nvSpPr>
          <p:cNvPr id="233" name="Text 4"/>
          <p:cNvSpPr/>
          <p:nvPr/>
        </p:nvSpPr>
        <p:spPr>
          <a:xfrm>
            <a:off x="4754880" y="2880360"/>
            <a:ext cx="1645200" cy="547920"/>
          </a:xfrm>
          <a:prstGeom prst="rect">
            <a:avLst/>
          </a:prstGeom>
          <a:noFill/>
          <a:ln w="0">
            <a:noFill/>
          </a:ln>
        </p:spPr>
        <p:style>
          <a:lnRef idx="0"/>
          <a:fillRef idx="0"/>
          <a:effectRef idx="0"/>
          <a:fontRef idx="minor"/>
        </p:style>
        <p:txBody>
          <a:bodyPr lIns="0" rIns="0" tIns="0" bIns="0" anchor="ctr">
            <a:noAutofit/>
          </a:bodyPr>
          <a:p>
            <a:pPr defTabSz="914400">
              <a:lnSpc>
                <a:spcPct val="150000"/>
              </a:lnSpc>
              <a:tabLst>
                <a:tab algn="l" pos="0"/>
              </a:tabLst>
            </a:pPr>
            <a:r>
              <a:rPr b="1" lang="en-US" sz="2200" spc="-1" strike="noStrike">
                <a:solidFill>
                  <a:srgbClr val="000000"/>
                </a:solidFill>
                <a:latin typeface="Arial"/>
                <a:ea typeface="Arial"/>
              </a:rPr>
              <a:t>Behaviour</a:t>
            </a:r>
            <a:endParaRPr b="0" lang="en-US" sz="2200" spc="-1" strike="noStrike">
              <a:solidFill>
                <a:srgbClr val="000000"/>
              </a:solidFill>
              <a:latin typeface="Arial"/>
            </a:endParaRPr>
          </a:p>
        </p:txBody>
      </p:sp>
      <p:sp>
        <p:nvSpPr>
          <p:cNvPr id="234" name="Shape 5"/>
          <p:cNvSpPr/>
          <p:nvPr/>
        </p:nvSpPr>
        <p:spPr>
          <a:xfrm>
            <a:off x="3840480" y="1600200"/>
            <a:ext cx="777240" cy="1417320"/>
          </a:xfrm>
          <a:prstGeom prst="line">
            <a:avLst/>
          </a:prstGeom>
          <a:ln w="1905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chemeClr val="dk1"/>
              </a:solidFill>
              <a:latin typeface="Calibri"/>
            </a:endParaRPr>
          </a:p>
        </p:txBody>
      </p:sp>
      <p:sp>
        <p:nvSpPr>
          <p:cNvPr id="235" name="Shape 6"/>
          <p:cNvSpPr/>
          <p:nvPr/>
        </p:nvSpPr>
        <p:spPr>
          <a:xfrm>
            <a:off x="3840480" y="3154680"/>
            <a:ext cx="777240" cy="12600"/>
          </a:xfrm>
          <a:prstGeom prst="line">
            <a:avLst/>
          </a:prstGeom>
          <a:ln w="19050">
            <a:solidFill>
              <a:srgbClr val="000000"/>
            </a:solidFill>
            <a:round/>
            <a:tailEnd len="med" type="triangle" w="med"/>
          </a:ln>
        </p:spPr>
        <p:style>
          <a:lnRef idx="0"/>
          <a:fillRef idx="0"/>
          <a:effectRef idx="0"/>
          <a:fontRef idx="minor"/>
        </p:style>
        <p:txBody>
          <a:bodyPr lIns="90000" rIns="90000" tIns="-32400" bIns="-32400" anchor="t">
            <a:noAutofit/>
          </a:bodyPr>
          <a:p>
            <a:endParaRPr b="0" lang="en-US" sz="1800" spc="-1" strike="noStrike">
              <a:solidFill>
                <a:schemeClr val="dk1"/>
              </a:solidFill>
              <a:latin typeface="Calibri"/>
            </a:endParaRPr>
          </a:p>
        </p:txBody>
      </p:sp>
      <p:sp>
        <p:nvSpPr>
          <p:cNvPr id="236" name="Shape 7"/>
          <p:cNvSpPr/>
          <p:nvPr/>
        </p:nvSpPr>
        <p:spPr>
          <a:xfrm flipV="1">
            <a:off x="3840480" y="3291840"/>
            <a:ext cx="777240" cy="1234440"/>
          </a:xfrm>
          <a:prstGeom prst="line">
            <a:avLst/>
          </a:prstGeom>
          <a:ln w="19050">
            <a:solidFill>
              <a:srgbClr val="000000"/>
            </a:solidFill>
            <a:round/>
            <a:tailEnd len="med" type="triangle" w="med"/>
          </a:ln>
        </p:spPr>
        <p:style>
          <a:lnRef idx="0"/>
          <a:fillRef idx="0"/>
          <a:effectRef idx="0"/>
          <a:fontRef idx="minor"/>
        </p:style>
        <p:txBody>
          <a:bodyPr lIns="90000" rIns="90000" tIns="45000" bIns="45000" anchor="t">
            <a:noAutofit/>
          </a:bodyPr>
          <a:p>
            <a:endParaRPr b="0" lang="en-US" sz="1800" spc="-1" strike="noStrike">
              <a:solidFill>
                <a:schemeClr val="dk1"/>
              </a:solidFill>
              <a:latin typeface="Calibri"/>
            </a:endParaRPr>
          </a:p>
        </p:txBody>
      </p:sp>
      <p:sp>
        <p:nvSpPr>
          <p:cNvPr id="237" name="Text 8"/>
          <p:cNvSpPr/>
          <p:nvPr/>
        </p:nvSpPr>
        <p:spPr>
          <a:xfrm>
            <a:off x="640080" y="5760720"/>
            <a:ext cx="5760000" cy="365040"/>
          </a:xfrm>
          <a:prstGeom prst="rect">
            <a:avLst/>
          </a:prstGeom>
          <a:noFill/>
          <a:ln w="0">
            <a:noFill/>
          </a:ln>
        </p:spPr>
        <p:style>
          <a:lnRef idx="0"/>
          <a:fillRef idx="0"/>
          <a:effectRef idx="0"/>
          <a:fontRef idx="minor"/>
        </p:style>
        <p:txBody>
          <a:bodyPr lIns="0" rIns="0" tIns="0" bIns="0" anchor="ctr">
            <a:noAutofit/>
          </a:bodyPr>
          <a:p>
            <a:pPr defTabSz="914400">
              <a:lnSpc>
                <a:spcPct val="150000"/>
              </a:lnSpc>
              <a:tabLst>
                <a:tab algn="l" pos="0"/>
              </a:tabLst>
            </a:pPr>
            <a:r>
              <a:rPr b="0" i="1" lang="en-US" sz="1800" spc="-1" strike="noStrike">
                <a:solidFill>
                  <a:srgbClr val="555555"/>
                </a:solidFill>
                <a:latin typeface="Arial"/>
                <a:ea typeface="Arial"/>
              </a:rPr>
              <a:t>Diagram adapted from Livingstone et al. (2023)</a:t>
            </a:r>
            <a:endParaRPr b="0" lang="en-US" sz="1800" spc="-1" strike="noStrike">
              <a:solidFill>
                <a:srgbClr val="000000"/>
              </a:solidFill>
              <a:latin typeface="Arial"/>
            </a:endParaRPr>
          </a:p>
        </p:txBody>
      </p:sp>
      <p:sp>
        <p:nvSpPr>
          <p:cNvPr id="238" name="Text 9"/>
          <p:cNvSpPr/>
          <p:nvPr/>
        </p:nvSpPr>
        <p:spPr>
          <a:xfrm>
            <a:off x="6583680" y="1280160"/>
            <a:ext cx="4964400" cy="49827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Opportunity mediated 60.9% of the association between area deprivation in adolescence and diet quality in early adulthood (Livingstone et al., 2023).</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Critical point: the same study found no mediation by Capability or Motivation. That works against a skills-only campaign, and is why we pair our sessions with canteen swaps, the food map and family sessions.</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It was an Australian cohort, and COM-B cannot change family income.</a:t>
            </a:r>
            <a:endParaRPr b="0" lang="en-US" sz="1800" spc="-1" strike="noStrike">
              <a:solidFill>
                <a:srgbClr val="000000"/>
              </a:solidFill>
              <a:latin typeface="Arial"/>
            </a:endParaRPr>
          </a:p>
        </p:txBody>
      </p:sp>
      <p:sp>
        <p:nvSpPr>
          <p:cNvPr id="239" name="PlaceHolder 1"/>
          <p:cNvSpPr>
            <a:spLocks noGrp="1"/>
          </p:cNvSpPr>
          <p:nvPr>
            <p:ph type="sldNum" idx="34"/>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4C282610-B5F6-4759-AACE-B47C2D82999E}"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0"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41"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42"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Social Cognitive Theory</a:t>
            </a:r>
            <a:endParaRPr b="0" lang="en-US" sz="3000" spc="-1" strike="noStrike">
              <a:solidFill>
                <a:srgbClr val="000000"/>
              </a:solidFill>
              <a:latin typeface="Arial"/>
            </a:endParaRPr>
          </a:p>
        </p:txBody>
      </p:sp>
      <p:sp>
        <p:nvSpPr>
          <p:cNvPr id="243" name="Text 1"/>
          <p:cNvSpPr/>
          <p:nvPr/>
        </p:nvSpPr>
        <p:spPr>
          <a:xfrm>
            <a:off x="2011680" y="1463040"/>
            <a:ext cx="1828080" cy="456480"/>
          </a:xfrm>
          <a:prstGeom prst="rect">
            <a:avLst/>
          </a:prstGeom>
          <a:noFill/>
          <a:ln w="0">
            <a:noFill/>
          </a:ln>
        </p:spPr>
        <p:style>
          <a:lnRef idx="0"/>
          <a:fillRef idx="0"/>
          <a:effectRef idx="0"/>
          <a:fontRef idx="minor"/>
        </p:style>
        <p:txBody>
          <a:bodyPr lIns="0" rIns="0" tIns="0" bIns="0" anchor="ctr">
            <a:noAutofit/>
          </a:bodyPr>
          <a:p>
            <a:pPr algn="ctr" defTabSz="914400">
              <a:lnSpc>
                <a:spcPct val="150000"/>
              </a:lnSpc>
              <a:tabLst>
                <a:tab algn="l" pos="0"/>
              </a:tabLst>
            </a:pPr>
            <a:r>
              <a:rPr b="1" lang="en-US" sz="2200" spc="-1" strike="noStrike">
                <a:solidFill>
                  <a:srgbClr val="000000"/>
                </a:solidFill>
                <a:latin typeface="Arial"/>
                <a:ea typeface="Arial"/>
              </a:rPr>
              <a:t>Person</a:t>
            </a:r>
            <a:endParaRPr b="0" lang="en-US" sz="2200" spc="-1" strike="noStrike">
              <a:solidFill>
                <a:srgbClr val="000000"/>
              </a:solidFill>
              <a:latin typeface="Arial"/>
            </a:endParaRPr>
          </a:p>
        </p:txBody>
      </p:sp>
      <p:sp>
        <p:nvSpPr>
          <p:cNvPr id="244" name="Text 2"/>
          <p:cNvSpPr/>
          <p:nvPr/>
        </p:nvSpPr>
        <p:spPr>
          <a:xfrm>
            <a:off x="640080" y="3931920"/>
            <a:ext cx="1828080" cy="456480"/>
          </a:xfrm>
          <a:prstGeom prst="rect">
            <a:avLst/>
          </a:prstGeom>
          <a:noFill/>
          <a:ln w="0">
            <a:noFill/>
          </a:ln>
        </p:spPr>
        <p:style>
          <a:lnRef idx="0"/>
          <a:fillRef idx="0"/>
          <a:effectRef idx="0"/>
          <a:fontRef idx="minor"/>
        </p:style>
        <p:txBody>
          <a:bodyPr lIns="0" rIns="0" tIns="0" bIns="0" anchor="ctr">
            <a:noAutofit/>
          </a:bodyPr>
          <a:p>
            <a:pPr algn="ctr" defTabSz="914400">
              <a:lnSpc>
                <a:spcPct val="150000"/>
              </a:lnSpc>
              <a:tabLst>
                <a:tab algn="l" pos="0"/>
              </a:tabLst>
            </a:pPr>
            <a:r>
              <a:rPr b="1" lang="en-US" sz="2200" spc="-1" strike="noStrike">
                <a:solidFill>
                  <a:srgbClr val="000000"/>
                </a:solidFill>
                <a:latin typeface="Arial"/>
                <a:ea typeface="Arial"/>
              </a:rPr>
              <a:t>Behaviour</a:t>
            </a:r>
            <a:endParaRPr b="0" lang="en-US" sz="2200" spc="-1" strike="noStrike">
              <a:solidFill>
                <a:srgbClr val="000000"/>
              </a:solidFill>
              <a:latin typeface="Arial"/>
            </a:endParaRPr>
          </a:p>
        </p:txBody>
      </p:sp>
      <p:sp>
        <p:nvSpPr>
          <p:cNvPr id="245" name="Text 3"/>
          <p:cNvSpPr/>
          <p:nvPr/>
        </p:nvSpPr>
        <p:spPr>
          <a:xfrm>
            <a:off x="3291840" y="3931920"/>
            <a:ext cx="2193840" cy="456480"/>
          </a:xfrm>
          <a:prstGeom prst="rect">
            <a:avLst/>
          </a:prstGeom>
          <a:noFill/>
          <a:ln w="0">
            <a:noFill/>
          </a:ln>
        </p:spPr>
        <p:style>
          <a:lnRef idx="0"/>
          <a:fillRef idx="0"/>
          <a:effectRef idx="0"/>
          <a:fontRef idx="minor"/>
        </p:style>
        <p:txBody>
          <a:bodyPr lIns="0" rIns="0" tIns="0" bIns="0" anchor="ctr">
            <a:noAutofit/>
          </a:bodyPr>
          <a:p>
            <a:pPr algn="ctr" defTabSz="914400">
              <a:lnSpc>
                <a:spcPct val="150000"/>
              </a:lnSpc>
              <a:tabLst>
                <a:tab algn="l" pos="0"/>
              </a:tabLst>
            </a:pPr>
            <a:r>
              <a:rPr b="1" lang="en-US" sz="2200" spc="-1" strike="noStrike">
                <a:solidFill>
                  <a:srgbClr val="000000"/>
                </a:solidFill>
                <a:latin typeface="Arial"/>
                <a:ea typeface="Arial"/>
              </a:rPr>
              <a:t>Environment</a:t>
            </a:r>
            <a:endParaRPr b="0" lang="en-US" sz="2200" spc="-1" strike="noStrike">
              <a:solidFill>
                <a:srgbClr val="000000"/>
              </a:solidFill>
              <a:latin typeface="Arial"/>
            </a:endParaRPr>
          </a:p>
        </p:txBody>
      </p:sp>
      <p:sp>
        <p:nvSpPr>
          <p:cNvPr id="246" name="Shape 4"/>
          <p:cNvSpPr/>
          <p:nvPr/>
        </p:nvSpPr>
        <p:spPr>
          <a:xfrm flipH="1">
            <a:off x="1737360" y="2011680"/>
            <a:ext cx="914400" cy="1783080"/>
          </a:xfrm>
          <a:prstGeom prst="line">
            <a:avLst/>
          </a:prstGeom>
          <a:ln w="19050">
            <a:solidFill>
              <a:srgbClr val="000000"/>
            </a:solidFill>
            <a:round/>
            <a:headEnd len="med" type="triangle" w="med"/>
            <a:tailEnd len="med" type="triangle" w="med"/>
          </a:ln>
        </p:spPr>
        <p:style>
          <a:lnRef idx="0"/>
          <a:fillRef idx="0"/>
          <a:effectRef idx="0"/>
          <a:fontRef idx="minor"/>
        </p:style>
        <p:txBody>
          <a:bodyPr lIns="90000" rIns="90000" tIns="45000" bIns="45000" anchor="t">
            <a:noAutofit/>
          </a:bodyPr>
          <a:p>
            <a:endParaRPr b="0" lang="en-US" sz="1800" spc="-1" strike="noStrike">
              <a:solidFill>
                <a:schemeClr val="dk1"/>
              </a:solidFill>
              <a:latin typeface="Calibri"/>
            </a:endParaRPr>
          </a:p>
        </p:txBody>
      </p:sp>
      <p:sp>
        <p:nvSpPr>
          <p:cNvPr id="247" name="Shape 5"/>
          <p:cNvSpPr/>
          <p:nvPr/>
        </p:nvSpPr>
        <p:spPr>
          <a:xfrm>
            <a:off x="3200400" y="2011680"/>
            <a:ext cx="914400" cy="1783080"/>
          </a:xfrm>
          <a:prstGeom prst="line">
            <a:avLst/>
          </a:prstGeom>
          <a:ln w="19050">
            <a:solidFill>
              <a:srgbClr val="000000"/>
            </a:solidFill>
            <a:round/>
            <a:headEnd len="med" type="triangle" w="med"/>
            <a:tailEnd len="med" type="triangle" w="med"/>
          </a:ln>
        </p:spPr>
        <p:style>
          <a:lnRef idx="0"/>
          <a:fillRef idx="0"/>
          <a:effectRef idx="0"/>
          <a:fontRef idx="minor"/>
        </p:style>
        <p:txBody>
          <a:bodyPr lIns="90000" rIns="90000" tIns="45000" bIns="45000" anchor="t">
            <a:noAutofit/>
          </a:bodyPr>
          <a:p>
            <a:endParaRPr b="0" lang="en-US" sz="1800" spc="-1" strike="noStrike">
              <a:solidFill>
                <a:schemeClr val="dk1"/>
              </a:solidFill>
              <a:latin typeface="Calibri"/>
            </a:endParaRPr>
          </a:p>
        </p:txBody>
      </p:sp>
      <p:sp>
        <p:nvSpPr>
          <p:cNvPr id="248" name="Shape 6"/>
          <p:cNvSpPr/>
          <p:nvPr/>
        </p:nvSpPr>
        <p:spPr>
          <a:xfrm>
            <a:off x="2331720" y="4160520"/>
            <a:ext cx="1188720" cy="12600"/>
          </a:xfrm>
          <a:prstGeom prst="line">
            <a:avLst/>
          </a:prstGeom>
          <a:ln w="19050">
            <a:solidFill>
              <a:srgbClr val="000000"/>
            </a:solidFill>
            <a:round/>
            <a:headEnd len="med" type="triangle" w="med"/>
            <a:tailEnd len="med" type="triangle" w="med"/>
          </a:ln>
        </p:spPr>
        <p:style>
          <a:lnRef idx="0"/>
          <a:fillRef idx="0"/>
          <a:effectRef idx="0"/>
          <a:fontRef idx="minor"/>
        </p:style>
        <p:txBody>
          <a:bodyPr lIns="90000" rIns="90000" tIns="-32400" bIns="-32400" anchor="t">
            <a:noAutofit/>
          </a:bodyPr>
          <a:p>
            <a:endParaRPr b="0" lang="en-US" sz="1800" spc="-1" strike="noStrike">
              <a:solidFill>
                <a:schemeClr val="dk1"/>
              </a:solidFill>
              <a:latin typeface="Calibri"/>
            </a:endParaRPr>
          </a:p>
        </p:txBody>
      </p:sp>
      <p:sp>
        <p:nvSpPr>
          <p:cNvPr id="249" name="Text 7"/>
          <p:cNvSpPr/>
          <p:nvPr/>
        </p:nvSpPr>
        <p:spPr>
          <a:xfrm>
            <a:off x="640080" y="4572000"/>
            <a:ext cx="5119920" cy="100512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0" lang="en-US" sz="1800" spc="-1" strike="noStrike">
                <a:solidFill>
                  <a:srgbClr val="000000"/>
                </a:solidFill>
                <a:latin typeface="Arial"/>
                <a:ea typeface="Arial"/>
              </a:rPr>
              <a:t>Key ideas: self efficacy (believing you can do it) and learning by watching others</a:t>
            </a:r>
            <a:endParaRPr b="0" lang="en-US" sz="1800" spc="-1" strike="noStrike">
              <a:solidFill>
                <a:srgbClr val="000000"/>
              </a:solidFill>
              <a:latin typeface="Arial"/>
            </a:endParaRPr>
          </a:p>
        </p:txBody>
      </p:sp>
      <p:sp>
        <p:nvSpPr>
          <p:cNvPr id="250" name="Text 8"/>
          <p:cNvSpPr/>
          <p:nvPr/>
        </p:nvSpPr>
        <p:spPr>
          <a:xfrm>
            <a:off x="640080" y="5760720"/>
            <a:ext cx="5760000" cy="365040"/>
          </a:xfrm>
          <a:prstGeom prst="rect">
            <a:avLst/>
          </a:prstGeom>
          <a:noFill/>
          <a:ln w="0">
            <a:noFill/>
          </a:ln>
        </p:spPr>
        <p:style>
          <a:lnRef idx="0"/>
          <a:fillRef idx="0"/>
          <a:effectRef idx="0"/>
          <a:fontRef idx="minor"/>
        </p:style>
        <p:txBody>
          <a:bodyPr lIns="0" rIns="0" tIns="0" bIns="0" anchor="ctr">
            <a:noAutofit/>
          </a:bodyPr>
          <a:p>
            <a:pPr defTabSz="914400">
              <a:lnSpc>
                <a:spcPct val="150000"/>
              </a:lnSpc>
              <a:spcAft>
                <a:spcPts val="601"/>
              </a:spcAft>
              <a:tabLst>
                <a:tab algn="l" pos="0"/>
              </a:tabLst>
            </a:pPr>
            <a:r>
              <a:rPr b="0" lang="en-US" sz="1800" spc="-1" strike="noStrike">
                <a:solidFill>
                  <a:srgbClr val="000000"/>
                </a:solidFill>
                <a:latin typeface="Arial"/>
              </a:rPr>
              <a:t>Diagram adapted from Flores-Vázquez et al. (2023)</a:t>
            </a:r>
            <a:endParaRPr b="0" lang="en-US" sz="1800" spc="-1" strike="noStrike">
              <a:solidFill>
                <a:srgbClr val="000000"/>
              </a:solidFill>
              <a:latin typeface="Arial"/>
            </a:endParaRPr>
          </a:p>
        </p:txBody>
      </p:sp>
      <p:sp>
        <p:nvSpPr>
          <p:cNvPr id="251" name="Text 9"/>
          <p:cNvSpPr/>
          <p:nvPr/>
        </p:nvSpPr>
        <p:spPr>
          <a:xfrm>
            <a:off x="6583680" y="1280160"/>
            <a:ext cx="4964400" cy="49827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A systematic review of adolescents in high income countries identified peers and social influences, and low nutrition knowledge and skills, as the main barriers to healthy eating (Louey et al., 2024).</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We apply this theory through peer food champions, cooking practice and tasting.</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Critical point: it focuses on the person and the close environment. It says little about food prices, and none of the studies were in Southwark.</a:t>
            </a:r>
            <a:endParaRPr b="0" lang="en-US" sz="1800" spc="-1" strike="noStrike">
              <a:solidFill>
                <a:srgbClr val="000000"/>
              </a:solidFill>
              <a:latin typeface="Arial"/>
            </a:endParaRPr>
          </a:p>
        </p:txBody>
      </p:sp>
      <p:sp>
        <p:nvSpPr>
          <p:cNvPr id="252" name="PlaceHolder 1"/>
          <p:cNvSpPr>
            <a:spLocks noGrp="1"/>
          </p:cNvSpPr>
          <p:nvPr>
            <p:ph type="sldNum" idx="35"/>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5AA331BC-1318-4743-95EB-925B3F1F185D}"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3"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54"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55"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How our sessions tackle each barrier</a:t>
            </a:r>
            <a:endParaRPr b="0" lang="en-US" sz="3000" spc="-1" strike="noStrike">
              <a:solidFill>
                <a:srgbClr val="000000"/>
              </a:solidFill>
              <a:latin typeface="Arial"/>
            </a:endParaRPr>
          </a:p>
        </p:txBody>
      </p:sp>
      <p:graphicFrame>
        <p:nvGraphicFramePr>
          <p:cNvPr id="256" name="Table 0"/>
          <p:cNvGraphicFramePr/>
          <p:nvPr/>
        </p:nvGraphicFramePr>
        <p:xfrm>
          <a:off x="640080" y="1280160"/>
          <a:ext cx="10908360" cy="4389120"/>
        </p:xfrm>
        <a:graphic>
          <a:graphicData uri="http://schemas.openxmlformats.org/drawingml/2006/table">
            <a:tbl>
              <a:tblPr/>
              <a:tblGrid>
                <a:gridCol w="3108960"/>
                <a:gridCol w="4599360"/>
                <a:gridCol w="3200400"/>
              </a:tblGrid>
              <a:tr h="548640">
                <a:tc>
                  <a:txBody>
                    <a:bodyPr lIns="82080" rIns="82080" anchor="ctr">
                      <a:noAutofit/>
                    </a:bodyPr>
                    <a:p>
                      <a:pPr defTabSz="914400">
                        <a:lnSpc>
                          <a:spcPct val="100000"/>
                        </a:lnSpc>
                        <a:tabLst>
                          <a:tab algn="l" pos="0"/>
                        </a:tabLst>
                      </a:pPr>
                      <a:r>
                        <a:rPr b="1" lang="en-US" sz="1800" spc="-1" strike="noStrike">
                          <a:solidFill>
                            <a:srgbClr val="ffffff"/>
                          </a:solidFill>
                          <a:latin typeface="Arial"/>
                          <a:ea typeface="Arial"/>
                        </a:rPr>
                        <a:t>Barrier</a:t>
                      </a:r>
                      <a:endParaRPr b="0" lang="en-US" sz="1800" spc="-1" strike="noStrike">
                        <a:solidFill>
                          <a:srgbClr val="ffffff"/>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14532d"/>
                    </a:solidFill>
                  </a:tcPr>
                </a:tc>
                <a:tc>
                  <a:txBody>
                    <a:bodyPr lIns="82080" rIns="82080" anchor="ctr">
                      <a:noAutofit/>
                    </a:bodyPr>
                    <a:p>
                      <a:pPr defTabSz="914400">
                        <a:lnSpc>
                          <a:spcPct val="100000"/>
                        </a:lnSpc>
                        <a:tabLst>
                          <a:tab algn="l" pos="0"/>
                        </a:tabLst>
                      </a:pPr>
                      <a:r>
                        <a:rPr b="1" lang="en-US" sz="1800" spc="-1" strike="noStrike">
                          <a:solidFill>
                            <a:srgbClr val="ffffff"/>
                          </a:solidFill>
                          <a:latin typeface="Arial"/>
                          <a:ea typeface="Arial"/>
                        </a:rPr>
                        <a:t>What the theory says</a:t>
                      </a:r>
                      <a:endParaRPr b="0" lang="en-US" sz="1800" spc="-1" strike="noStrike">
                        <a:solidFill>
                          <a:srgbClr val="ffffff"/>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14532d"/>
                    </a:solidFill>
                  </a:tcPr>
                </a:tc>
                <a:tc>
                  <a:txBody>
                    <a:bodyPr lIns="82080" rIns="82080" anchor="ctr">
                      <a:noAutofit/>
                    </a:bodyPr>
                    <a:p>
                      <a:pPr defTabSz="914400">
                        <a:lnSpc>
                          <a:spcPct val="100000"/>
                        </a:lnSpc>
                        <a:tabLst>
                          <a:tab algn="l" pos="0"/>
                        </a:tabLst>
                      </a:pPr>
                      <a:r>
                        <a:rPr b="1" lang="en-US" sz="1800" spc="-1" strike="noStrike">
                          <a:solidFill>
                            <a:srgbClr val="ffffff"/>
                          </a:solidFill>
                          <a:latin typeface="Arial"/>
                          <a:ea typeface="Arial"/>
                        </a:rPr>
                        <a:t>Our solution</a:t>
                      </a:r>
                      <a:endParaRPr b="0" lang="en-US" sz="1800" spc="-1" strike="noStrike">
                        <a:solidFill>
                          <a:srgbClr val="ffffff"/>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14532d"/>
                    </a:solidFill>
                  </a:tcPr>
                </a:tc>
              </a:tr>
              <a:tr h="548640">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Cost</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Opportunity (COM-B)</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Week 4: £5 challenge</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r>
              <a:tr h="548640">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Low cooking skills</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Capability (COM-B) and self efficacy (SCT)</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Week 5: cook it</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fffff"/>
                    </a:solidFill>
                  </a:tcPr>
                </a:tc>
              </a:tr>
              <a:tr h="548640">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Low health literacy</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Capability (COM-B)</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Week 3: label lab</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r>
              <a:tr h="548640">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Friends and habits</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Learning by watching others (SCT)</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Peer food champions</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fffff"/>
                    </a:solidFill>
                  </a:tcPr>
                </a:tc>
              </a:tr>
              <a:tr h="548640">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Sugary drink habit</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Motivation (COM-B)</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Week 2: drink swap plan</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r>
              <a:tr h="548640">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Adverts</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Motivation (COM-B)</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fffff"/>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Week 7: ad busters</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fffff"/>
                    </a:solidFill>
                  </a:tcPr>
                </a:tc>
              </a:tr>
              <a:tr h="548640">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Fast food near school</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Opportunity (COM-B)</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c>
                  <a:txBody>
                    <a:bodyPr lIns="82080" rIns="82080" anchor="ctr">
                      <a:noAutofit/>
                    </a:bodyPr>
                    <a:p>
                      <a:pPr defTabSz="914400">
                        <a:lnSpc>
                          <a:spcPct val="100000"/>
                        </a:lnSpc>
                        <a:tabLst>
                          <a:tab algn="l" pos="0"/>
                        </a:tabLst>
                      </a:pPr>
                      <a:r>
                        <a:rPr b="0" lang="en-US" sz="1800" spc="-1" strike="noStrike">
                          <a:solidFill>
                            <a:srgbClr val="1a1a1a"/>
                          </a:solidFill>
                          <a:latin typeface="Arial"/>
                          <a:ea typeface="Arial"/>
                        </a:rPr>
                        <a:t>Week 6: street food swaps</a:t>
                      </a:r>
                      <a:endParaRPr b="0" lang="en-US" sz="1800" spc="-1" strike="noStrike">
                        <a:solidFill>
                          <a:srgbClr val="000000"/>
                        </a:solidFill>
                        <a:latin typeface="Arial"/>
                      </a:endParaRPr>
                    </a:p>
                  </a:txBody>
                  <a:tcPr anchor="ctr" marL="82080" marR="82080">
                    <a:lnL w="12240">
                      <a:noFill/>
                      <a:prstDash val="solid"/>
                    </a:lnL>
                    <a:lnR w="12240">
                      <a:noFill/>
                      <a:prstDash val="solid"/>
                    </a:lnR>
                    <a:lnT w="12240">
                      <a:noFill/>
                      <a:prstDash val="solid"/>
                    </a:lnT>
                    <a:lnB w="12240">
                      <a:solidFill>
                        <a:srgbClr val="999999"/>
                      </a:solidFill>
                      <a:prstDash val="solid"/>
                    </a:lnB>
                    <a:solidFill>
                      <a:srgbClr val="f1f6f2"/>
                    </a:solidFill>
                  </a:tcPr>
                </a:tc>
              </a:tr>
            </a:tbl>
          </a:graphicData>
        </a:graphic>
      </p:graphicFrame>
      <p:sp>
        <p:nvSpPr>
          <p:cNvPr id="257" name="Text 1"/>
          <p:cNvSpPr/>
          <p:nvPr/>
        </p:nvSpPr>
        <p:spPr>
          <a:xfrm>
            <a:off x="640080" y="5852160"/>
            <a:ext cx="10908000" cy="365040"/>
          </a:xfrm>
          <a:prstGeom prst="rect">
            <a:avLst/>
          </a:prstGeom>
          <a:noFill/>
          <a:ln w="0">
            <a:noFill/>
          </a:ln>
        </p:spPr>
        <p:style>
          <a:lnRef idx="0"/>
          <a:fillRef idx="0"/>
          <a:effectRef idx="0"/>
          <a:fontRef idx="minor"/>
        </p:style>
        <p:txBody>
          <a:bodyPr lIns="0" rIns="0" tIns="0" bIns="0" anchor="ctr">
            <a:noAutofit/>
          </a:bodyPr>
          <a:p>
            <a:pPr defTabSz="914400">
              <a:lnSpc>
                <a:spcPct val="150000"/>
              </a:lnSpc>
              <a:tabLst>
                <a:tab algn="l" pos="0"/>
              </a:tabLst>
            </a:pPr>
            <a:r>
              <a:rPr b="0" i="1" lang="en-US" sz="1800" spc="-1" strike="noStrike">
                <a:solidFill>
                  <a:srgbClr val="555555"/>
                </a:solidFill>
                <a:latin typeface="Arial"/>
                <a:ea typeface="Arial"/>
              </a:rPr>
              <a:t>Sources: Livingstone et al. (2023); Flores-Vázquez et al. (2023)</a:t>
            </a:r>
            <a:endParaRPr b="0" lang="en-US" sz="1800" spc="-1" strike="noStrike">
              <a:solidFill>
                <a:srgbClr val="000000"/>
              </a:solidFill>
              <a:latin typeface="Arial"/>
            </a:endParaRPr>
          </a:p>
        </p:txBody>
      </p:sp>
      <p:sp>
        <p:nvSpPr>
          <p:cNvPr id="258" name="PlaceHolder 1"/>
          <p:cNvSpPr>
            <a:spLocks noGrp="1"/>
          </p:cNvSpPr>
          <p:nvPr>
            <p:ph type="sldNum" idx="36"/>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8DC3B975-4CD1-474E-8F57-80BC822333D2}"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9"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60"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61"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2800" spc="-1" strike="noStrike">
                <a:solidFill>
                  <a:srgbClr val="000000"/>
                </a:solidFill>
                <a:latin typeface="Arial"/>
              </a:rPr>
              <a:t>Critical reflection and recommendations</a:t>
            </a:r>
            <a:endParaRPr b="0" lang="en-US" sz="2800" spc="-1" strike="noStrike">
              <a:solidFill>
                <a:srgbClr val="000000"/>
              </a:solidFill>
              <a:latin typeface="Arial"/>
            </a:endParaRPr>
          </a:p>
        </p:txBody>
      </p:sp>
      <p:sp>
        <p:nvSpPr>
          <p:cNvPr id="262" name="Text 1"/>
          <p:cNvSpPr/>
          <p:nvPr/>
        </p:nvSpPr>
        <p:spPr>
          <a:xfrm>
            <a:off x="640080" y="1280160"/>
            <a:ext cx="10908000" cy="49827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Our campaign works with individuals. On its own it cannot change food prices or the number of takeaways (Food Foundation,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WHO describes obesity as a societal rather than solely an individual responsibility (WHO, 2026). The advertising restrictions are one structural example, though a delayed and partly exempted one (House of Commons Library, 2025).</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Universal free school meals are estimated to reduce obesity by about 9.3% in Reception and 5.6% in Year 6 — a larger effect than education alone can achieve (Southwark Council, 2025b).</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Recommendations: run a controlled trial with a comparison school; collect local diet data for 11 to 14 year olds; add a cost evaluation; and involve young people in designing the next version (Bite Back, 2026a).</a:t>
            </a:r>
            <a:endParaRPr b="0" lang="en-US" sz="1800" spc="-1" strike="noStrike">
              <a:solidFill>
                <a:srgbClr val="000000"/>
              </a:solidFill>
              <a:latin typeface="Arial"/>
            </a:endParaRPr>
          </a:p>
        </p:txBody>
      </p:sp>
      <p:sp>
        <p:nvSpPr>
          <p:cNvPr id="263" name="PlaceHolder 1"/>
          <p:cNvSpPr>
            <a:spLocks noGrp="1"/>
          </p:cNvSpPr>
          <p:nvPr>
            <p:ph type="sldNum" idx="37"/>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29C654D4-425C-464C-99D3-A0ECB0A53071}"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4"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65"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66"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tabLst>
                <a:tab algn="l" pos="0"/>
              </a:tabLst>
            </a:pPr>
            <a:r>
              <a:rPr b="1" lang="en-US" sz="3000" spc="-1" strike="noStrike">
                <a:solidFill>
                  <a:srgbClr val="ffffff"/>
                </a:solidFill>
                <a:latin typeface="Arial"/>
                <a:ea typeface="Arial"/>
              </a:rPr>
              <a:t>Conclusion</a:t>
            </a:r>
            <a:endParaRPr b="0" lang="en-US" sz="3000" spc="-1" strike="noStrike">
              <a:solidFill>
                <a:srgbClr val="000000"/>
              </a:solidFill>
              <a:latin typeface="Arial"/>
            </a:endParaRPr>
          </a:p>
        </p:txBody>
      </p:sp>
      <p:sp>
        <p:nvSpPr>
          <p:cNvPr id="267" name="Text 1"/>
          <p:cNvSpPr/>
          <p:nvPr/>
        </p:nvSpPr>
        <p:spPr>
          <a:xfrm>
            <a:off x="640080" y="1280160"/>
            <a:ext cx="10908000" cy="383976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Most young people do not eat enough fruit, vegetables or fibre, and young people in poorer areas are worst affected.</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Southwark Food Lab gives 11 to 14 year olds skills, confidence and healthier choices at lower cost over 8 weeks.</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It is the weakest of the three policy approaches on its own, so it is designed to work alongside regulation and universal provision.</a:t>
            </a:r>
            <a:endParaRPr b="0" lang="en-US" sz="1800" spc="-1" strike="noStrike">
              <a:solidFill>
                <a:srgbClr val="000000"/>
              </a:solidFill>
              <a:latin typeface="Arial"/>
            </a:endParaRPr>
          </a:p>
        </p:txBody>
      </p:sp>
      <p:sp>
        <p:nvSpPr>
          <p:cNvPr id="268" name="Text 2"/>
          <p:cNvSpPr/>
          <p:nvPr/>
        </p:nvSpPr>
        <p:spPr>
          <a:xfrm>
            <a:off x="640080" y="5394960"/>
            <a:ext cx="10908000" cy="639360"/>
          </a:xfrm>
          <a:prstGeom prst="rect">
            <a:avLst/>
          </a:prstGeom>
          <a:noFill/>
          <a:ln w="0">
            <a:noFill/>
          </a:ln>
        </p:spPr>
        <p:style>
          <a:lnRef idx="0"/>
          <a:fillRef idx="0"/>
          <a:effectRef idx="0"/>
          <a:fontRef idx="minor"/>
        </p:style>
        <p:txBody>
          <a:bodyPr lIns="0" rIns="0" tIns="0" bIns="0" anchor="ctr">
            <a:noAutofit/>
          </a:bodyPr>
          <a:p>
            <a:pPr defTabSz="914400">
              <a:lnSpc>
                <a:spcPct val="150000"/>
              </a:lnSpc>
              <a:tabLst>
                <a:tab algn="l" pos="0"/>
              </a:tabLst>
            </a:pPr>
            <a:r>
              <a:rPr b="1" lang="en-US" sz="2800" spc="-1" strike="noStrike">
                <a:solidFill>
                  <a:srgbClr val="000000"/>
                </a:solidFill>
                <a:latin typeface="Arial"/>
                <a:ea typeface="Arial"/>
              </a:rPr>
              <a:t>Thank you. Any questions?</a:t>
            </a:r>
            <a:endParaRPr b="0" lang="en-US" sz="2800" spc="-1" strike="noStrike">
              <a:solidFill>
                <a:srgbClr val="000000"/>
              </a:solidFill>
              <a:latin typeface="Arial"/>
            </a:endParaRPr>
          </a:p>
        </p:txBody>
      </p:sp>
      <p:sp>
        <p:nvSpPr>
          <p:cNvPr id="269" name="PlaceHolder 1"/>
          <p:cNvSpPr>
            <a:spLocks noGrp="1"/>
          </p:cNvSpPr>
          <p:nvPr>
            <p:ph type="sldNum" idx="38"/>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B9B9C814-A590-464A-9EC8-868B7E2AD9A8}"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0"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71"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72"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3000" spc="-1" strike="noStrike">
                <a:solidFill>
                  <a:srgbClr val="ffffff"/>
                </a:solidFill>
                <a:latin typeface="Arial"/>
              </a:rPr>
              <a:t>References</a:t>
            </a:r>
            <a:endParaRPr b="0" lang="en-US" sz="3000" spc="-1" strike="noStrike">
              <a:solidFill>
                <a:srgbClr val="000000"/>
              </a:solidFill>
              <a:latin typeface="Arial"/>
            </a:endParaRPr>
          </a:p>
        </p:txBody>
      </p:sp>
      <p:sp>
        <p:nvSpPr>
          <p:cNvPr id="273" name="Text 1"/>
          <p:cNvSpPr/>
          <p:nvPr/>
        </p:nvSpPr>
        <p:spPr>
          <a:xfrm>
            <a:off x="640080" y="1280160"/>
            <a:ext cx="10908000" cy="47998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August de Richelieu. Family having dinner together. Pexels. Available at: https://www.pexels.com/photo/family-having-dinner-together-4262174/ (Accessed: 25 October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Bite Back (2026a) Bite Back in Schools. Available at: https://www.biteback2030.com (Accessed: 25 October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Bite Back (2026b) 76% of school menus violate food standards. Available at: https://www.biteback2030.com/stories/school-food-standards-menu-research/ (Accessed: 25 October 2026).</a:t>
            </a:r>
            <a:endParaRPr b="0" lang="en-US" sz="1800" spc="-1" strike="noStrike">
              <a:solidFill>
                <a:srgbClr val="000000"/>
              </a:solidFill>
              <a:latin typeface="Arial"/>
            </a:endParaRPr>
          </a:p>
        </p:txBody>
      </p:sp>
      <p:sp>
        <p:nvSpPr>
          <p:cNvPr id="274" name="PlaceHolder 1"/>
          <p:cNvSpPr>
            <a:spLocks noGrp="1"/>
          </p:cNvSpPr>
          <p:nvPr>
            <p:ph type="sldNum" idx="39"/>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1A6486FF-A6CC-4539-A0C8-08E02986D116}"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5"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76"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77"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3000" spc="-1" strike="noStrike">
                <a:solidFill>
                  <a:srgbClr val="ffffff"/>
                </a:solidFill>
                <a:latin typeface="Arial"/>
              </a:rPr>
              <a:t>References (continued)</a:t>
            </a:r>
            <a:endParaRPr b="0" lang="en-US" sz="3000" spc="-1" strike="noStrike">
              <a:solidFill>
                <a:srgbClr val="000000"/>
              </a:solidFill>
              <a:latin typeface="Arial"/>
            </a:endParaRPr>
          </a:p>
        </p:txBody>
      </p:sp>
      <p:sp>
        <p:nvSpPr>
          <p:cNvPr id="278" name="Text 1"/>
          <p:cNvSpPr/>
          <p:nvPr/>
        </p:nvSpPr>
        <p:spPr>
          <a:xfrm>
            <a:off x="640080" y="1280160"/>
            <a:ext cx="10908000" cy="47998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Brennan, A., Benton, D. and Young, H. (2025) 'A recipe for resilience: a systematic review of diet and adolescent mental health', Nutrients, 17(23), 3677. doi:10.3390/nu17233677.</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Department of Health and Social Care (DHSC) (2025) Restricting advertising of less healthy food or drink on TV and online: products in scope. Available at: https://www.gov.uk/government/publications/restricting-advertising-of-less-healthy-food-or-drink-on-tv-and-online-products-in-scope (Accessed: 25 October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Engel, G.L. (1977) 'The need for a new medical model: a challenge for biomedicine', Science, 196(4286), pp. 129-136.</a:t>
            </a:r>
            <a:endParaRPr b="0" lang="en-US" sz="1800" spc="-1" strike="noStrike">
              <a:solidFill>
                <a:srgbClr val="000000"/>
              </a:solidFill>
              <a:latin typeface="Arial"/>
            </a:endParaRPr>
          </a:p>
        </p:txBody>
      </p:sp>
      <p:sp>
        <p:nvSpPr>
          <p:cNvPr id="279" name="PlaceHolder 1"/>
          <p:cNvSpPr>
            <a:spLocks noGrp="1"/>
          </p:cNvSpPr>
          <p:nvPr>
            <p:ph type="sldNum" idx="40"/>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99C66842-C236-40AB-B2A0-1441BF899DF9}"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0"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81"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82"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3000" spc="-1" strike="noStrike">
                <a:solidFill>
                  <a:srgbClr val="ffffff"/>
                </a:solidFill>
                <a:latin typeface="Arial"/>
              </a:rPr>
              <a:t>References (continued)</a:t>
            </a:r>
            <a:endParaRPr b="0" lang="en-US" sz="3000" spc="-1" strike="noStrike">
              <a:solidFill>
                <a:srgbClr val="000000"/>
              </a:solidFill>
              <a:latin typeface="Arial"/>
            </a:endParaRPr>
          </a:p>
        </p:txBody>
      </p:sp>
      <p:sp>
        <p:nvSpPr>
          <p:cNvPr id="283" name="Text 1"/>
          <p:cNvSpPr/>
          <p:nvPr/>
        </p:nvSpPr>
        <p:spPr>
          <a:xfrm>
            <a:off x="640080" y="1280160"/>
            <a:ext cx="10908000" cy="47998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Flores-Vázquez, A.S., Rodríguez-Rocha, N.P., Herrera-Echauri, D.D. and Macedo-Ojeda, G. (2023) 'A systematic review of educational nutrition interventions based on behavioral theories in school adolescents', Appetite, 192, 107087. doi:10.1016/j.appet.2023.107087.</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Food Foundation (2026) The Broken Plate 2026. London: The Food Foundation. Available at: https://foodfoundation.org.uk/publication/broken-plate-2026 (Accessed: 25 October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House of Commons Library (2025) Advertising of HFSS food and drink to children (CBP-10061). London: UK Parliament. Available at: https://commonslibrary.parliament.uk/research-briefings/cbp-10061/ (Accessed: 25 October 2026).</a:t>
            </a:r>
            <a:endParaRPr b="0" lang="en-US" sz="1800" spc="-1" strike="noStrike">
              <a:solidFill>
                <a:srgbClr val="000000"/>
              </a:solidFill>
              <a:latin typeface="Arial"/>
            </a:endParaRPr>
          </a:p>
        </p:txBody>
      </p:sp>
      <p:sp>
        <p:nvSpPr>
          <p:cNvPr id="284" name="PlaceHolder 1"/>
          <p:cNvSpPr>
            <a:spLocks noGrp="1"/>
          </p:cNvSpPr>
          <p:nvPr>
            <p:ph type="sldNum" idx="41"/>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B0E3E6F3-BEEA-4580-9358-C2AB0C0D96FD}"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5"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86"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87"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3000" spc="-1" strike="noStrike">
                <a:solidFill>
                  <a:srgbClr val="ffffff"/>
                </a:solidFill>
                <a:latin typeface="Arial"/>
              </a:rPr>
              <a:t>References (continued)</a:t>
            </a:r>
            <a:endParaRPr b="0" lang="en-US" sz="3000" spc="-1" strike="noStrike">
              <a:solidFill>
                <a:srgbClr val="000000"/>
              </a:solidFill>
              <a:latin typeface="Arial"/>
            </a:endParaRPr>
          </a:p>
        </p:txBody>
      </p:sp>
      <p:sp>
        <p:nvSpPr>
          <p:cNvPr id="288" name="Text 1"/>
          <p:cNvSpPr/>
          <p:nvPr/>
        </p:nvSpPr>
        <p:spPr>
          <a:xfrm>
            <a:off x="640080" y="1280160"/>
            <a:ext cx="10908000" cy="47998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Kampus Production. Three children wearing aprons in the kitchen. Pexels. Available at: https://www.pexels.com/photo/tree-children-wearing-aprons-in-the-kitchen-8511877/ (Accessed: 25 October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Livingstone, K.M. et al. (2023) 'Do food-related capabilities, opportunities and motivations of adolescents mediate the association between socioeconomic position in adolescence and diet quality in early adulthood?', International Journal of Behavioral Nutrition and Physical Activity, 20(1), 70. doi:10.1186/s12966-023-01477-3.</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Los Muertos Crew. Teenage boy in red apron holding a whisk. Pexels. Available at: https://www.pexels.com/photo/teenage-boy-in-red-apron-holding-a-whisk-8064884/ (Accessed: 25 October 2026).</a:t>
            </a:r>
            <a:endParaRPr b="0" lang="en-US" sz="1800" spc="-1" strike="noStrike">
              <a:solidFill>
                <a:srgbClr val="000000"/>
              </a:solidFill>
              <a:latin typeface="Arial"/>
            </a:endParaRPr>
          </a:p>
        </p:txBody>
      </p:sp>
      <p:sp>
        <p:nvSpPr>
          <p:cNvPr id="289" name="PlaceHolder 1"/>
          <p:cNvSpPr>
            <a:spLocks noGrp="1"/>
          </p:cNvSpPr>
          <p:nvPr>
            <p:ph type="sldNum" idx="42"/>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3ADE71D5-F953-47C2-B0A0-3E6D45317B30}"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0"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91"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92" name="Text 0"/>
          <p:cNvSpPr/>
          <p:nvPr/>
        </p:nvSpPr>
        <p:spPr>
          <a:xfrm>
            <a:off x="640080" y="281880"/>
            <a:ext cx="10362600" cy="6850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1" lang="en-US" sz="3000" spc="-1" strike="noStrike">
                <a:solidFill>
                  <a:srgbClr val="ffffff"/>
                </a:solidFill>
                <a:latin typeface="Arial"/>
              </a:rPr>
              <a:t>References (continued)</a:t>
            </a:r>
            <a:endParaRPr b="0" lang="en-US" sz="3000" spc="-1" strike="noStrike">
              <a:solidFill>
                <a:srgbClr val="000000"/>
              </a:solidFill>
              <a:latin typeface="Arial"/>
            </a:endParaRPr>
          </a:p>
        </p:txBody>
      </p:sp>
      <p:sp>
        <p:nvSpPr>
          <p:cNvPr id="293" name="Text 1"/>
          <p:cNvSpPr/>
          <p:nvPr/>
        </p:nvSpPr>
        <p:spPr>
          <a:xfrm>
            <a:off x="640080" y="1280160"/>
            <a:ext cx="10908000" cy="4799880"/>
          </a:xfrm>
          <a:prstGeom prst="rect">
            <a:avLst/>
          </a:prstGeom>
          <a:noFill/>
          <a:ln w="0">
            <a:noFill/>
          </a:ln>
        </p:spPr>
        <p:style>
          <a:lnRef idx="0"/>
          <a:fillRef idx="0"/>
          <a:effectRef idx="0"/>
          <a:fontRef idx="minor"/>
        </p:style>
        <p:txBody>
          <a:bodyPr lIns="0" rIns="0" tIns="0" bIns="0" anchor="t">
            <a:noAutofit/>
          </a:bodyPr>
          <a:p>
            <a:pPr defTabSz="914400">
              <a:lnSpc>
                <a:spcPct val="150000"/>
              </a:lnSpc>
              <a:spcAft>
                <a:spcPts val="601"/>
              </a:spcAft>
              <a:tabLst>
                <a:tab algn="l" pos="0"/>
              </a:tabLst>
            </a:pPr>
            <a:r>
              <a:rPr b="0" lang="en-US" sz="1800" spc="-1" strike="noStrike">
                <a:solidFill>
                  <a:srgbClr val="000000"/>
                </a:solidFill>
                <a:latin typeface="Arial"/>
              </a:rPr>
              <a:t>Louey, J., He, J., Partridge, S.R. and Allman-Farinelli, M. (2024) 'Facilitators and barriers to healthful eating among adolescents in high-income countries: a mixed-methods systematic review', Obesity Reviews, 25(11), e13813. doi:10.1111/obr.13813.</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Nataliya Vaitkevich. Fresh vegetables on a woven basket. Pexels. Available at: https://www.pexels.com/photo/fresh-vegetables-on-a-woven-basket-5425893/ (Accessed: 25 October 2026).</a:t>
            </a:r>
            <a:endParaRPr b="0" lang="en-US" sz="1800" spc="-1" strike="noStrike">
              <a:solidFill>
                <a:srgbClr val="000000"/>
              </a:solidFill>
              <a:latin typeface="Arial"/>
            </a:endParaRPr>
          </a:p>
          <a:p>
            <a:pPr defTabSz="914400">
              <a:lnSpc>
                <a:spcPct val="150000"/>
              </a:lnSpc>
              <a:spcAft>
                <a:spcPts val="601"/>
              </a:spcAft>
              <a:tabLst>
                <a:tab algn="l" pos="0"/>
              </a:tabLst>
            </a:pPr>
            <a:r>
              <a:rPr b="0" lang="en-US" sz="1800" spc="-1" strike="noStrike">
                <a:solidFill>
                  <a:srgbClr val="000000"/>
                </a:solidFill>
                <a:latin typeface="Arial"/>
              </a:rPr>
              <a:t>National Institute for Health and Care Excellence (NICE) (2025) Overweight and obesity management (NICE guideline NG246). Available at: https://www.nice.org.uk/guidance/ng246 (Accessed: 25 October 2026).</a:t>
            </a:r>
            <a:endParaRPr b="0" lang="en-US" sz="1800" spc="-1" strike="noStrike">
              <a:solidFill>
                <a:srgbClr val="000000"/>
              </a:solidFill>
              <a:latin typeface="Arial"/>
            </a:endParaRPr>
          </a:p>
        </p:txBody>
      </p:sp>
      <p:sp>
        <p:nvSpPr>
          <p:cNvPr id="294" name="PlaceHolder 1"/>
          <p:cNvSpPr>
            <a:spLocks noGrp="1"/>
          </p:cNvSpPr>
          <p:nvPr>
            <p:ph type="sldNum" idx="43"/>
          </p:nvPr>
        </p:nvSpPr>
        <p:spPr>
          <a:xfrm>
            <a:off x="11155680" y="6355080"/>
            <a:ext cx="730800" cy="365040"/>
          </a:xfrm>
          <a:prstGeom prst="rect">
            <a:avLst/>
          </a:prstGeom>
          <a:noFill/>
          <a:ln w="0">
            <a:noFill/>
          </a:ln>
        </p:spPr>
        <p:txBody>
          <a:bodyPr lIns="90000" rIns="90000" tIns="45000" bIns="45000" anchor="t">
            <a:noAutofit/>
          </a:bodyPr>
          <a:lstStyle>
            <a:lvl1pPr indent="0" algn="r" defTabSz="914400">
              <a:lnSpc>
                <a:spcPct val="150000"/>
              </a:lnSpc>
              <a:buNone/>
              <a:tabLst>
                <a:tab algn="l" pos="0"/>
              </a:tabLst>
              <a:defRPr b="0" lang="en-US" sz="1800" spc="-1" strike="noStrike">
                <a:solidFill>
                  <a:srgbClr val="555555"/>
                </a:solidFill>
                <a:latin typeface="Arial"/>
                <a:ea typeface="Arial"/>
              </a:defRPr>
            </a:lvl1pPr>
          </a:lstStyle>
          <a:p>
            <a:pPr indent="0" algn="r" defTabSz="914400">
              <a:lnSpc>
                <a:spcPct val="150000"/>
              </a:lnSpc>
              <a:buNone/>
              <a:tabLst>
                <a:tab algn="l" pos="0"/>
              </a:tabLst>
            </a:pPr>
            <a:fld id="{2DC87643-BBAE-48A6-82BA-839C55613637}" type="slidenum">
              <a:rPr b="0" lang="en-US" sz="1800" spc="-1" strike="noStrike">
                <a:solidFill>
                  <a:srgbClr val="555555"/>
                </a:solidFill>
                <a:latin typeface="Arial"/>
                <a:ea typeface="Arial"/>
              </a:rPr>
              <a:t>&lt;number&gt;</a:t>
            </a:fld>
            <a:endParaRPr b="0" lang="en-US" sz="1800" spc="-1" strike="noStrike">
              <a:solidFill>
                <a:srgbClr val="000000"/>
              </a:solidFill>
              <a:latin typeface="Times New Roman"/>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5"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296"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297" name="Text 0"/>
          <p:cNvSpPr/>
          <p:nvPr/>
        </p:nvSpPr>
        <p:spPr>
          <a:xfrm>
            <a:off x="640080" y="281880"/>
            <a:ext cx="10362600" cy="77544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1" lang="en-US" sz="3000" spc="-1" strike="noStrike">
                <a:solidFill>
                  <a:srgbClr val="ffffff"/>
                </a:solidFill>
                <a:latin typeface="Arial"/>
              </a:rPr>
              <a:t>References (continued)</a:t>
            </a:r>
            <a:endParaRPr b="0" lang="en-US" sz="3000" spc="-1" strike="noStrike">
              <a:solidFill>
                <a:srgbClr val="000000"/>
              </a:solidFill>
              <a:latin typeface="Arial"/>
            </a:endParaRPr>
          </a:p>
        </p:txBody>
      </p:sp>
      <p:sp>
        <p:nvSpPr>
          <p:cNvPr id="298" name="Text 1"/>
          <p:cNvSpPr/>
          <p:nvPr/>
        </p:nvSpPr>
        <p:spPr>
          <a:xfrm>
            <a:off x="640080" y="1280160"/>
            <a:ext cx="10908000" cy="435708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Office for Health Improvement and Disparities (OHID) (2025a) National Child Measurement Programme (NCMP) annual report, academic year 2024 to 2025, England. Available at: https://www.gov.uk/government/statistics/national-child-measurement-programme-ncmp-annual-report-academic-year-2024-to-2025-england (Accessed: 25 October 2026).</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Office for Health Improvement and Disparities (OHID) (2025b) National Diet and Nutrition Survey 2019 to 2023: report. Available at: https://www.gov.uk/government/statistics/national-diet-and-nutrition-survey-2019-to-2023 (Accessed: 25 October 2026).</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Royal College of Paediatrics and Child Health (RCPCH) (2025) National Paediatric Diabetes Audit: Type 2 diabetes spotlight audit 2023/24. London: HQIP. Available at: https://www.hqip.org.uk/report/type-2-npda-2023-24/ (Accessed: 25 October 2026).</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9"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300"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301" name="Text 0"/>
          <p:cNvSpPr/>
          <p:nvPr/>
        </p:nvSpPr>
        <p:spPr>
          <a:xfrm>
            <a:off x="640080" y="281880"/>
            <a:ext cx="10362600" cy="77544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1" lang="en-US" sz="3000" spc="-1" strike="noStrike">
                <a:solidFill>
                  <a:srgbClr val="ffffff"/>
                </a:solidFill>
                <a:latin typeface="Arial"/>
              </a:rPr>
              <a:t>References (continued)</a:t>
            </a:r>
            <a:endParaRPr b="0" lang="en-US" sz="3000" spc="-1" strike="noStrike">
              <a:solidFill>
                <a:srgbClr val="000000"/>
              </a:solidFill>
              <a:latin typeface="Arial"/>
            </a:endParaRPr>
          </a:p>
        </p:txBody>
      </p:sp>
      <p:sp>
        <p:nvSpPr>
          <p:cNvPr id="302" name="Text 1"/>
          <p:cNvSpPr/>
          <p:nvPr/>
        </p:nvSpPr>
        <p:spPr>
          <a:xfrm>
            <a:off x="640080" y="1280160"/>
            <a:ext cx="10908000" cy="312264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Samad, N., Bearne, L., Noor, F.M., Akter, F. and Parmar, D. (2024) 'School-based healthy eating interventions for adolescents aged 10-19 years: an umbrella review', International Journal of Behavioral Nutrition and Physical Activity, 21, 117. doi:10.1186/s12966-024-01668-6.</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Skivington, K. et al. (2021) 'A new framework for developing and evaluating complex interventions: update of Medical Research Council guidance', BMJ, 374, n2061. doi:10.1136/bmj.n2061.</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Snuggs, S. and Harvey, K. (2023) 'Family mealtimes: a systematic umbrella review of characteristics, correlates, outcomes and interventions', Nutrients, 15(13), 2841. doi:10.3390/nu15132841.</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3"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304"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305" name="Text 0"/>
          <p:cNvSpPr/>
          <p:nvPr/>
        </p:nvSpPr>
        <p:spPr>
          <a:xfrm>
            <a:off x="640080" y="281880"/>
            <a:ext cx="10362600" cy="77544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1" lang="en-US" sz="3000" spc="-1" strike="noStrike">
                <a:solidFill>
                  <a:srgbClr val="ffffff"/>
                </a:solidFill>
                <a:latin typeface="Arial"/>
              </a:rPr>
              <a:t>References (continued)</a:t>
            </a:r>
            <a:endParaRPr b="0" lang="en-US" sz="3000" spc="-1" strike="noStrike">
              <a:solidFill>
                <a:srgbClr val="000000"/>
              </a:solidFill>
              <a:latin typeface="Arial"/>
            </a:endParaRPr>
          </a:p>
        </p:txBody>
      </p:sp>
      <p:sp>
        <p:nvSpPr>
          <p:cNvPr id="306" name="Text 1"/>
          <p:cNvSpPr/>
          <p:nvPr/>
        </p:nvSpPr>
        <p:spPr>
          <a:xfrm>
            <a:off x="640080" y="1280160"/>
            <a:ext cx="10908000" cy="394560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Southwark Council (2022) Healthy weight strategy 2022-27. London: Southwark Council. Available at: https://www.southwark.gov.uk/sites/default/files/2024-10/Healthy%20weight%20strategy%202022-2027.pdf (Accessed: 25 October 2026).</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Southwark Council (2025a) Adult obesity: JSNA factsheet. London: Southwark Council. Available at: https://www.southwark.gov.uk/sites/default/files/2025-08/Adult-Obesity-JSNA-Factsheet.pdf (Accessed: 25 October 2026).</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Southwark Council (2025b) Childhood obesity: JSNA factsheet. London: Southwark Council. Available at: https://www.southwark.gov.uk/sites/default/files/2025-08/Childhood-Obesity-JSNA-Factsheet.pdf (Accessed: 25 October 2026).</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7"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308"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309" name="Text 0"/>
          <p:cNvSpPr/>
          <p:nvPr/>
        </p:nvSpPr>
        <p:spPr>
          <a:xfrm>
            <a:off x="640080" y="281880"/>
            <a:ext cx="10362600" cy="77544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1" lang="en-US" sz="3000" spc="-1" strike="noStrike">
                <a:solidFill>
                  <a:srgbClr val="ffffff"/>
                </a:solidFill>
                <a:latin typeface="Arial"/>
              </a:rPr>
              <a:t>References (continued)</a:t>
            </a:r>
            <a:endParaRPr b="0" lang="en-US" sz="3000" spc="-1" strike="noStrike">
              <a:solidFill>
                <a:srgbClr val="000000"/>
              </a:solidFill>
              <a:latin typeface="Arial"/>
            </a:endParaRPr>
          </a:p>
        </p:txBody>
      </p:sp>
      <p:sp>
        <p:nvSpPr>
          <p:cNvPr id="310" name="Text 1"/>
          <p:cNvSpPr/>
          <p:nvPr/>
        </p:nvSpPr>
        <p:spPr>
          <a:xfrm>
            <a:off x="640080" y="1280160"/>
            <a:ext cx="10908000" cy="312264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Sun, J. et al. (2021) 'Weight change from childhood to adulthood and cardiovascular risk factors and outcomes in adulthood: a systematic review of the literature', Obesity Reviews, 22(3), e13138. doi:10.1111/obr.13138.</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Sustainable Food Places (2026) Southwark Food Action Alliance. Available at: https://www.sustainablefoodplaces.org/members/southwark/ (Accessed: 25 October 2026).</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Trust for London (2026) Childhood obesity by London borough. Available at: https://trustforlondon.org.uk/data/child-obesity/ (Accessed: 25 October 2026).</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1"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312"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313" name="Text 0"/>
          <p:cNvSpPr/>
          <p:nvPr/>
        </p:nvSpPr>
        <p:spPr>
          <a:xfrm>
            <a:off x="640080" y="281880"/>
            <a:ext cx="10362600" cy="77544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1" lang="en-US" sz="3000" spc="-1" strike="noStrike">
                <a:solidFill>
                  <a:srgbClr val="ffffff"/>
                </a:solidFill>
                <a:latin typeface="Arial"/>
              </a:rPr>
              <a:t>References (continued)</a:t>
            </a:r>
            <a:endParaRPr b="0" lang="en-US" sz="3000" spc="-1" strike="noStrike">
              <a:solidFill>
                <a:srgbClr val="000000"/>
              </a:solidFill>
              <a:latin typeface="Arial"/>
            </a:endParaRPr>
          </a:p>
        </p:txBody>
      </p:sp>
      <p:sp>
        <p:nvSpPr>
          <p:cNvPr id="314" name="Text 1"/>
          <p:cNvSpPr/>
          <p:nvPr/>
        </p:nvSpPr>
        <p:spPr>
          <a:xfrm>
            <a:off x="640080" y="1280160"/>
            <a:ext cx="10908000" cy="353412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World Health Organization (WHO) (2026) Obesity and overweight. Available at: https://www.who.int/news-room/fact-sheets/detail/obesity-and-overweight (Accessed: 25 October 2026).</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Yan Krukau. Girls smiling while eating snack during their break time. Pexels. Available at: https://www.pexels.com/photo/girls-smiling-while-eating-snack-during-their-break-time-8617507/ (Accessed: 25 October 2026).</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Zen Chung. Teen girl sitting on blanket and eating an apple. Pexels. Available at: https://www.pexels.com/photo/ethnic-teen-girl-sitting-on-blanket-and-eating-apple-5529020/ (Accessed: 25 October 2026).</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5" name="Rule"/>
          <p:cNvSpPr/>
          <p:nvPr/>
        </p:nvSpPr>
        <p:spPr>
          <a:xfrm>
            <a:off x="0" y="1097280"/>
            <a:ext cx="12191400" cy="45000"/>
          </a:xfrm>
          <a:prstGeom prst="rect">
            <a:avLst/>
          </a:prstGeom>
          <a:solidFill>
            <a:srgbClr val="ffd23f"/>
          </a:solidFill>
          <a:ln>
            <a:noFill/>
          </a:ln>
        </p:spPr>
        <p:style>
          <a:lnRef idx="1">
            <a:schemeClr val="accent1"/>
          </a:lnRef>
          <a:fillRef idx="3">
            <a:schemeClr val="accent1"/>
          </a:fillRef>
          <a:effectRef idx="2">
            <a:schemeClr val="accent1"/>
          </a:effectRef>
          <a:fontRef idx="minor"/>
        </p:style>
        <p:txBody>
          <a:bodyPr lIns="90000" rIns="90000" tIns="720" bIns="720" anchor="ctr">
            <a:noAutofit/>
          </a:bodyPr>
          <a:p>
            <a:pPr algn="ctr" defTabSz="914400">
              <a:lnSpc>
                <a:spcPct val="100000"/>
              </a:lnSpc>
            </a:pPr>
            <a:endParaRPr b="0" lang="en-US" sz="1800" spc="-1" strike="noStrike">
              <a:solidFill>
                <a:schemeClr val="lt1"/>
              </a:solidFill>
              <a:latin typeface="Calibri"/>
            </a:endParaRPr>
          </a:p>
        </p:txBody>
      </p:sp>
      <p:sp>
        <p:nvSpPr>
          <p:cNvPr id="316" name="Header bar"/>
          <p:cNvSpPr/>
          <p:nvPr/>
        </p:nvSpPr>
        <p:spPr>
          <a:xfrm>
            <a:off x="0" y="0"/>
            <a:ext cx="12191400" cy="1096560"/>
          </a:xfrm>
          <a:prstGeom prst="rect">
            <a:avLst/>
          </a:prstGeom>
          <a:solidFill>
            <a:srgbClr val="14532d"/>
          </a:solidFill>
          <a:ln>
            <a:noFill/>
          </a:ln>
        </p:spPr>
        <p:style>
          <a:lnRef idx="1">
            <a:schemeClr val="accent1"/>
          </a:lnRef>
          <a:fillRef idx="3">
            <a:schemeClr val="accent1"/>
          </a:fillRef>
          <a:effectRef idx="2">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317" name="Text 0"/>
          <p:cNvSpPr/>
          <p:nvPr/>
        </p:nvSpPr>
        <p:spPr>
          <a:xfrm>
            <a:off x="640080" y="281880"/>
            <a:ext cx="10362600" cy="77544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1" lang="en-US" sz="3000" spc="-1" strike="noStrike">
                <a:solidFill>
                  <a:srgbClr val="ffffff"/>
                </a:solidFill>
                <a:latin typeface="Arial"/>
              </a:rPr>
              <a:t>Acknowledgement of AI use</a:t>
            </a:r>
            <a:endParaRPr b="0" lang="en-US" sz="3000" spc="-1" strike="noStrike">
              <a:solidFill>
                <a:srgbClr val="000000"/>
              </a:solidFill>
              <a:latin typeface="Arial"/>
            </a:endParaRPr>
          </a:p>
        </p:txBody>
      </p:sp>
      <p:sp>
        <p:nvSpPr>
          <p:cNvPr id="318" name="Text 1"/>
          <p:cNvSpPr/>
          <p:nvPr/>
        </p:nvSpPr>
        <p:spPr>
          <a:xfrm>
            <a:off x="640080" y="1280160"/>
            <a:ext cx="10908000" cy="3686760"/>
          </a:xfrm>
          <a:prstGeom prst="rect">
            <a:avLst/>
          </a:prstGeom>
          <a:noFill/>
          <a:ln w="0">
            <a:noFill/>
          </a:ln>
        </p:spPr>
        <p:style>
          <a:lnRef idx="0"/>
          <a:fillRef idx="0"/>
          <a:effectRef idx="0"/>
          <a:fontRef idx="minor"/>
        </p:style>
        <p:txBody>
          <a:bodyPr lIns="90000" rIns="90000" tIns="45000" bIns="45000" anchor="t">
            <a:spAutoFit/>
          </a:bodyPr>
          <a:p>
            <a:pPr defTabSz="914400">
              <a:lnSpc>
                <a:spcPct val="150000"/>
              </a:lnSpc>
              <a:spcAft>
                <a:spcPts val="601"/>
              </a:spcAft>
            </a:pPr>
            <a:r>
              <a:rPr b="0" lang="en-US" sz="1800" spc="-1" strike="noStrike">
                <a:solidFill>
                  <a:srgbClr val="000000"/>
                </a:solidFill>
                <a:latin typeface="Arial"/>
              </a:rPr>
              <a:t>All photographs in this presentation are free-licence stock images from Pexels. Each is credited on the slide where it appears and listed in the reference list.</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Partner logos are reproduced from each organisation’s own website, for the purpose of identifying our partners. Each organisation is listed in the reference list.</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The COM-B and Social Cognitive Theory diagrams are our own, adapted from the sources cited beneath them.</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No AI-generated images are used in this presentation.</a:t>
            </a:r>
            <a:endParaRPr b="0" lang="en-US" sz="1800" spc="-1" strike="noStrike">
              <a:solidFill>
                <a:srgbClr val="000000"/>
              </a:solidFill>
              <a:latin typeface="Arial"/>
            </a:endParaRPr>
          </a:p>
          <a:p>
            <a:pPr defTabSz="914400">
              <a:lnSpc>
                <a:spcPct val="150000"/>
              </a:lnSpc>
              <a:spcAft>
                <a:spcPts val="601"/>
              </a:spcAft>
            </a:pPr>
            <a:r>
              <a:rPr b="0" lang="en-US" sz="1800" spc="-1" strike="noStrike">
                <a:solidFill>
                  <a:srgbClr val="000000"/>
                </a:solidFill>
                <a:latin typeface="Arial"/>
              </a:rPr>
              <a:t>[Add any other AI use here, as required by UWTSD guidance for this assessment.]</a:t>
            </a:r>
            <a:endParaRPr b="0" lang="en-US"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pitchFamily="0" charset="1"/>
        <a:ea typeface=""/>
        <a:cs typeface=""/>
      </a:majorFont>
      <a:minorFont>
        <a:latin typeface="Calibri" panose="020F0502020204030204"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pitchFamily="0" charset="1"/>
        <a:ea typeface=""/>
        <a:cs typeface=""/>
      </a:majorFont>
      <a:minorFont>
        <a:latin typeface="Calibri" panose="020F0502020204030204"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
  <TotalTime>0</TotalTime>
  <Application>LibreOffice/24.2.7.2$Linux_X86_64 LibreOffice_project/420$Build-2</Application>
  <AppVersion>15.0000</AppVersion>
  <Words>0</Words>
  <Paragraphs>0</Paragraphs>
  <Company>PptxGenJS</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2026-10-21T06:07:33Z</dcterms:created>
  <dc:creator>PptxGenJS</dc:creator>
  <dc:description/>
  <dc:language>en-US</dc:language>
  <cp:lastModifiedBy>PptxGenJS</cp:lastModifiedBy>
  <dcterms:modified xsi:type="dcterms:W3CDTF">2026-10-21T06:07:33Z</dcterms:modified>
  <cp:revision>1</cp:revision>
  <dc:subject>LCHS7000 Component 1 Group Presentation</dc:subject>
  <dc:title>Southwark Food Lab</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r8>38</vt:r8>
  </property>
  <property fmtid="{D5CDD505-2E9C-101B-9397-08002B2CF9AE}" pid="3" name="PresentationFormat">
    <vt:lpwstr>On-screen Show (16:9)</vt:lpwstr>
  </property>
  <property fmtid="{D5CDD505-2E9C-101B-9397-08002B2CF9AE}" pid="4" name="Slides">
    <vt:r8>38</vt:r8>
  </property>
</Properties>
</file>