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2" r:id="rId4"/>
    <p:sldMasterId id="2147483661" r:id="rId5"/>
  </p:sldMasterIdLst>
  <p:notesMasterIdLst>
    <p:notesMasterId r:id="rId40"/>
  </p:notesMasterIdLst>
  <p:sldIdLst>
    <p:sldId id="719" r:id="rId6"/>
    <p:sldId id="768" r:id="rId7"/>
    <p:sldId id="257" r:id="rId8"/>
    <p:sldId id="770" r:id="rId9"/>
    <p:sldId id="769" r:id="rId10"/>
    <p:sldId id="771" r:id="rId11"/>
    <p:sldId id="772" r:id="rId12"/>
    <p:sldId id="773" r:id="rId13"/>
    <p:sldId id="780" r:id="rId14"/>
    <p:sldId id="774" r:id="rId15"/>
    <p:sldId id="775" r:id="rId16"/>
    <p:sldId id="776" r:id="rId17"/>
    <p:sldId id="777" r:id="rId18"/>
    <p:sldId id="779" r:id="rId19"/>
    <p:sldId id="778" r:id="rId20"/>
    <p:sldId id="782" r:id="rId21"/>
    <p:sldId id="784" r:id="rId22"/>
    <p:sldId id="785" r:id="rId23"/>
    <p:sldId id="786" r:id="rId24"/>
    <p:sldId id="783" r:id="rId25"/>
    <p:sldId id="788" r:id="rId26"/>
    <p:sldId id="789" r:id="rId27"/>
    <p:sldId id="790" r:id="rId28"/>
    <p:sldId id="791" r:id="rId29"/>
    <p:sldId id="792" r:id="rId30"/>
    <p:sldId id="793" r:id="rId31"/>
    <p:sldId id="795" r:id="rId32"/>
    <p:sldId id="794" r:id="rId33"/>
    <p:sldId id="797" r:id="rId34"/>
    <p:sldId id="802" r:id="rId35"/>
    <p:sldId id="803" r:id="rId36"/>
    <p:sldId id="805" r:id="rId37"/>
    <p:sldId id="804" r:id="rId38"/>
    <p:sldId id="732" r:id="rId39"/>
  </p:sldIdLst>
  <p:sldSz cx="12192000" cy="6858000"/>
  <p:notesSz cx="6858000" cy="9144000"/>
  <p:custDataLst>
    <p:tags r:id="rId4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Jenifer Prince Devaraj" initials="JPD" lastIdx="1" clrIdx="0">
    <p:extLst>
      <p:ext uri="{19B8F6BF-5375-455C-9EA6-DF929625EA0E}">
        <p15:presenceInfo xmlns:p15="http://schemas.microsoft.com/office/powerpoint/2012/main" userId="S::j.prince-devaraj@uwtsd.ac.uk::c3fb109c-09d1-42a6-93f4-69472d709861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4472C4"/>
    <a:srgbClr val="FFFF00"/>
    <a:srgbClr val="92D050"/>
    <a:srgbClr val="172C51"/>
    <a:srgbClr val="000000"/>
    <a:srgbClr val="E0BC4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74C1A8A3-306A-4EB7-A6B1-4F7E0EB9C5D6}" styleName="Medium Style 3 - Accent 5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5"/>
          </a:solidFill>
        </a:fill>
      </a:tcStyle>
    </a:firstRow>
  </a:tblStyle>
  <a:tblStyle styleId="{BDBED569-4797-4DF1-A0F4-6AAB3CD982D8}" styleName="Light Style 3 - Accent 5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5">
              <a:alpha val="20000"/>
            </a:schemeClr>
          </a:solidFill>
        </a:fill>
      </a:tcStyle>
    </a:band1H>
    <a:band1V>
      <a:tcStyle>
        <a:tcBdr/>
        <a:fill>
          <a:solidFill>
            <a:schemeClr val="accent5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5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31" autoAdjust="0"/>
    <p:restoredTop sz="88630" autoAdjust="0"/>
  </p:normalViewPr>
  <p:slideViewPr>
    <p:cSldViewPr snapToGrid="0">
      <p:cViewPr varScale="1">
        <p:scale>
          <a:sx n="94" d="100"/>
          <a:sy n="94" d="100"/>
        </p:scale>
        <p:origin x="44" y="6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77" d="100"/>
          <a:sy n="77" d="100"/>
        </p:scale>
        <p:origin x="2730" y="63"/>
      </p:cViewPr>
      <p:guideLst/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8.xml"/><Relationship Id="rId18" Type="http://schemas.openxmlformats.org/officeDocument/2006/relationships/slide" Target="slides/slide13.xml"/><Relationship Id="rId26" Type="http://schemas.openxmlformats.org/officeDocument/2006/relationships/slide" Target="slides/slide21.xml"/><Relationship Id="rId39" Type="http://schemas.openxmlformats.org/officeDocument/2006/relationships/slide" Target="slides/slide34.xml"/><Relationship Id="rId21" Type="http://schemas.openxmlformats.org/officeDocument/2006/relationships/slide" Target="slides/slide16.xml"/><Relationship Id="rId34" Type="http://schemas.openxmlformats.org/officeDocument/2006/relationships/slide" Target="slides/slide29.xml"/><Relationship Id="rId42" Type="http://schemas.openxmlformats.org/officeDocument/2006/relationships/commentAuthors" Target="commentAuthors.xml"/><Relationship Id="rId47" Type="http://schemas.microsoft.com/office/2016/11/relationships/changesInfo" Target="changesInfos/changesInfo1.xml"/><Relationship Id="rId7" Type="http://schemas.openxmlformats.org/officeDocument/2006/relationships/slide" Target="slides/slide2.xml"/><Relationship Id="rId2" Type="http://schemas.openxmlformats.org/officeDocument/2006/relationships/customXml" Target="../customXml/item2.xml"/><Relationship Id="rId16" Type="http://schemas.openxmlformats.org/officeDocument/2006/relationships/slide" Target="slides/slide11.xml"/><Relationship Id="rId29" Type="http://schemas.openxmlformats.org/officeDocument/2006/relationships/slide" Target="slides/slide24.xml"/><Relationship Id="rId1" Type="http://schemas.openxmlformats.org/officeDocument/2006/relationships/customXml" Target="../customXml/item1.xml"/><Relationship Id="rId6" Type="http://schemas.openxmlformats.org/officeDocument/2006/relationships/slide" Target="slides/slide1.xml"/><Relationship Id="rId11" Type="http://schemas.openxmlformats.org/officeDocument/2006/relationships/slide" Target="slides/slide6.xml"/><Relationship Id="rId24" Type="http://schemas.openxmlformats.org/officeDocument/2006/relationships/slide" Target="slides/slide19.xml"/><Relationship Id="rId32" Type="http://schemas.openxmlformats.org/officeDocument/2006/relationships/slide" Target="slides/slide27.xml"/><Relationship Id="rId37" Type="http://schemas.openxmlformats.org/officeDocument/2006/relationships/slide" Target="slides/slide32.xml"/><Relationship Id="rId40" Type="http://schemas.openxmlformats.org/officeDocument/2006/relationships/notesMaster" Target="notesMasters/notesMaster1.xml"/><Relationship Id="rId45" Type="http://schemas.openxmlformats.org/officeDocument/2006/relationships/theme" Target="theme/theme1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10.xml"/><Relationship Id="rId23" Type="http://schemas.openxmlformats.org/officeDocument/2006/relationships/slide" Target="slides/slide18.xml"/><Relationship Id="rId28" Type="http://schemas.openxmlformats.org/officeDocument/2006/relationships/slide" Target="slides/slide23.xml"/><Relationship Id="rId36" Type="http://schemas.openxmlformats.org/officeDocument/2006/relationships/slide" Target="slides/slide31.xml"/><Relationship Id="rId10" Type="http://schemas.openxmlformats.org/officeDocument/2006/relationships/slide" Target="slides/slide5.xml"/><Relationship Id="rId19" Type="http://schemas.openxmlformats.org/officeDocument/2006/relationships/slide" Target="slides/slide14.xml"/><Relationship Id="rId31" Type="http://schemas.openxmlformats.org/officeDocument/2006/relationships/slide" Target="slides/slide26.xml"/><Relationship Id="rId44" Type="http://schemas.openxmlformats.org/officeDocument/2006/relationships/viewProps" Target="viewProps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4.xml"/><Relationship Id="rId14" Type="http://schemas.openxmlformats.org/officeDocument/2006/relationships/slide" Target="slides/slide9.xml"/><Relationship Id="rId22" Type="http://schemas.openxmlformats.org/officeDocument/2006/relationships/slide" Target="slides/slide17.xml"/><Relationship Id="rId27" Type="http://schemas.openxmlformats.org/officeDocument/2006/relationships/slide" Target="slides/slide22.xml"/><Relationship Id="rId30" Type="http://schemas.openxmlformats.org/officeDocument/2006/relationships/slide" Target="slides/slide25.xml"/><Relationship Id="rId35" Type="http://schemas.openxmlformats.org/officeDocument/2006/relationships/slide" Target="slides/slide30.xml"/><Relationship Id="rId43" Type="http://schemas.openxmlformats.org/officeDocument/2006/relationships/presProps" Target="presProps.xml"/><Relationship Id="rId8" Type="http://schemas.openxmlformats.org/officeDocument/2006/relationships/slide" Target="slides/slide3.xml"/><Relationship Id="rId3" Type="http://schemas.openxmlformats.org/officeDocument/2006/relationships/customXml" Target="../customXml/item3.xml"/><Relationship Id="rId12" Type="http://schemas.openxmlformats.org/officeDocument/2006/relationships/slide" Target="slides/slide7.xml"/><Relationship Id="rId17" Type="http://schemas.openxmlformats.org/officeDocument/2006/relationships/slide" Target="slides/slide12.xml"/><Relationship Id="rId25" Type="http://schemas.openxmlformats.org/officeDocument/2006/relationships/slide" Target="slides/slide20.xml"/><Relationship Id="rId33" Type="http://schemas.openxmlformats.org/officeDocument/2006/relationships/slide" Target="slides/slide28.xml"/><Relationship Id="rId38" Type="http://schemas.openxmlformats.org/officeDocument/2006/relationships/slide" Target="slides/slide33.xml"/><Relationship Id="rId46" Type="http://schemas.openxmlformats.org/officeDocument/2006/relationships/tableStyles" Target="tableStyles.xml"/><Relationship Id="rId20" Type="http://schemas.openxmlformats.org/officeDocument/2006/relationships/slide" Target="slides/slide15.xml"/><Relationship Id="rId41" Type="http://schemas.openxmlformats.org/officeDocument/2006/relationships/tags" Target="tags/tag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ifer Prince Devaraj" userId="c3fb109c-09d1-42a6-93f4-69472d709861" providerId="ADAL" clId="{B97A81D1-52D0-4B69-A588-B9A32326279A}"/>
    <pc:docChg chg="delSld">
      <pc:chgData name="Jenifer Prince Devaraj" userId="c3fb109c-09d1-42a6-93f4-69472d709861" providerId="ADAL" clId="{B97A81D1-52D0-4B69-A588-B9A32326279A}" dt="2024-11-20T15:22:39.985" v="4" actId="47"/>
      <pc:docMkLst>
        <pc:docMk/>
      </pc:docMkLst>
      <pc:sldChg chg="del">
        <pc:chgData name="Jenifer Prince Devaraj" userId="c3fb109c-09d1-42a6-93f4-69472d709861" providerId="ADAL" clId="{B97A81D1-52D0-4B69-A588-B9A32326279A}" dt="2024-11-20T15:22:08.732" v="0" actId="47"/>
        <pc:sldMkLst>
          <pc:docMk/>
          <pc:sldMk cId="4288235188" sldId="781"/>
        </pc:sldMkLst>
      </pc:sldChg>
      <pc:sldChg chg="del">
        <pc:chgData name="Jenifer Prince Devaraj" userId="c3fb109c-09d1-42a6-93f4-69472d709861" providerId="ADAL" clId="{B97A81D1-52D0-4B69-A588-B9A32326279A}" dt="2024-11-20T15:22:15.247" v="1" actId="47"/>
        <pc:sldMkLst>
          <pc:docMk/>
          <pc:sldMk cId="1688806061" sldId="787"/>
        </pc:sldMkLst>
      </pc:sldChg>
      <pc:sldChg chg="del">
        <pc:chgData name="Jenifer Prince Devaraj" userId="c3fb109c-09d1-42a6-93f4-69472d709861" providerId="ADAL" clId="{B97A81D1-52D0-4B69-A588-B9A32326279A}" dt="2024-11-20T15:22:26.033" v="2" actId="47"/>
        <pc:sldMkLst>
          <pc:docMk/>
          <pc:sldMk cId="1677186421" sldId="796"/>
        </pc:sldMkLst>
      </pc:sldChg>
      <pc:sldChg chg="del">
        <pc:chgData name="Jenifer Prince Devaraj" userId="c3fb109c-09d1-42a6-93f4-69472d709861" providerId="ADAL" clId="{B97A81D1-52D0-4B69-A588-B9A32326279A}" dt="2024-11-20T15:22:34.088" v="3" actId="47"/>
        <pc:sldMkLst>
          <pc:docMk/>
          <pc:sldMk cId="893297855" sldId="798"/>
        </pc:sldMkLst>
      </pc:sldChg>
      <pc:sldChg chg="del">
        <pc:chgData name="Jenifer Prince Devaraj" userId="c3fb109c-09d1-42a6-93f4-69472d709861" providerId="ADAL" clId="{B97A81D1-52D0-4B69-A588-B9A32326279A}" dt="2024-11-20T15:22:39.985" v="4" actId="47"/>
        <pc:sldMkLst>
          <pc:docMk/>
          <pc:sldMk cId="2699135057" sldId="799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B43E031-8EA7-4CC5-A13E-73C0167506AA}" type="datetimeFigureOut">
              <a:rPr lang="en-GB" smtClean="0"/>
              <a:t>20/11/2024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374F67A-0874-45E3-BD6B-71B178B0D08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015350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F497BB8-93F1-3841-8173-4DF1241A59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1F42012-9474-4F46-BD54-028036C91EB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1479726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738CBCBA-DB53-6A4F-BFAA-F2617D64B9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3EFA7E1F-A405-5E4D-B3BE-1635EAA19E3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42364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r>
              <a:rPr lang="en-GB"/>
              <a:t>EC 1- L9_Part1_Bus Interfacing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563731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5471970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19902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4.xml"/><Relationship Id="rId2" Type="http://schemas.openxmlformats.org/officeDocument/2006/relationships/slideLayout" Target="../slideLayouts/slideLayout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DBBAB934-017A-D042-9617-3501BD1449E9}"/>
              </a:ext>
            </a:extLst>
          </p:cNvPr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0" y="12111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309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6" r:id="rId1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Graphical user interface, application&#10;&#10;Description automatically generated">
            <a:extLst>
              <a:ext uri="{FF2B5EF4-FFF2-40B4-BE49-F238E27FC236}">
                <a16:creationId xmlns:a16="http://schemas.microsoft.com/office/drawing/2014/main" id="{AFD05A6E-26E7-4B4E-8DE8-CB8D0F5570F8}"/>
              </a:ext>
            </a:extLst>
          </p:cNvPr>
          <p:cNvPicPr>
            <a:picLocks noChangeAspect="1"/>
          </p:cNvPicPr>
          <p:nvPr userDrawn="1"/>
        </p:nvPicPr>
        <p:blipFill>
          <a:blip r:embed="rId6"/>
          <a:stretch>
            <a:fillRect/>
          </a:stretch>
        </p:blipFill>
        <p:spPr>
          <a:xfrm>
            <a:off x="0" y="9427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87BDEAF-B28A-E341-BAF2-958203DC71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6AE5CE-D53C-2D4A-A704-799BDE06A2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0839021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713" r:id="rId2"/>
    <p:sldLayoutId id="2147483714" r:id="rId3"/>
    <p:sldLayoutId id="2147483791" r:id="rId4"/>
  </p:sldLayoutIdLst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3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19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21.pn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3.xml"/><Relationship Id="rId6" Type="http://schemas.openxmlformats.org/officeDocument/2006/relationships/image" Target="../media/image21.png"/><Relationship Id="rId5" Type="http://schemas.openxmlformats.org/officeDocument/2006/relationships/image" Target="../media/image19.png"/><Relationship Id="rId4" Type="http://schemas.openxmlformats.org/officeDocument/2006/relationships/image" Target="../media/image23.png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3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3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3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2.png"/><Relationship Id="rId1" Type="http://schemas.openxmlformats.org/officeDocument/2006/relationships/slideLayout" Target="../slideLayouts/slideLayout3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png"/><Relationship Id="rId1" Type="http://schemas.openxmlformats.org/officeDocument/2006/relationships/slideLayout" Target="../slideLayouts/slideLayout3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image" Target="../media/image29.png"/><Relationship Id="rId1" Type="http://schemas.openxmlformats.org/officeDocument/2006/relationships/slideLayout" Target="../slideLayouts/slideLayout3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png"/><Relationship Id="rId2" Type="http://schemas.openxmlformats.org/officeDocument/2006/relationships/image" Target="../media/image34.png"/><Relationship Id="rId1" Type="http://schemas.openxmlformats.org/officeDocument/2006/relationships/slideLayout" Target="../slideLayouts/slideLayout3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3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3.xml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3.xml"/><Relationship Id="rId4" Type="http://schemas.openxmlformats.org/officeDocument/2006/relationships/image" Target="../media/image40.png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1.png"/><Relationship Id="rId1" Type="http://schemas.openxmlformats.org/officeDocument/2006/relationships/slideLayout" Target="../slideLayouts/slideLayout3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16E5152E-3EBF-4999-0C54-CFE8AE6C2CB8}"/>
              </a:ext>
            </a:extLst>
          </p:cNvPr>
          <p:cNvSpPr txBox="1">
            <a:spLocks/>
          </p:cNvSpPr>
          <p:nvPr/>
        </p:nvSpPr>
        <p:spPr>
          <a:xfrm>
            <a:off x="1834480" y="1716887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Name	: Advanced Digital Signal Processing</a:t>
            </a:r>
          </a:p>
          <a:p>
            <a:r>
              <a:rPr lang="en-GB" sz="2400" b="1" dirty="0">
                <a:latin typeface="Arial"/>
                <a:ea typeface="Calibri" panose="020F0502020204030204" pitchFamily="34" charset="0"/>
                <a:cs typeface="Arial"/>
              </a:rPr>
              <a:t>Module Code	: ACDA6018 </a:t>
            </a:r>
          </a:p>
          <a:p>
            <a:r>
              <a:rPr lang="en-GB" sz="2400" b="1" dirty="0">
                <a:latin typeface="Arial"/>
                <a:cs typeface="Arial"/>
              </a:rPr>
              <a:t>Lecture 		</a:t>
            </a:r>
            <a:r>
              <a:rPr lang="en-GB" sz="2400" b="1">
                <a:latin typeface="Arial"/>
                <a:cs typeface="Arial"/>
              </a:rPr>
              <a:t>: 1</a:t>
            </a:r>
            <a:r>
              <a:rPr lang="en-GB" sz="2400" b="1" dirty="0">
                <a:latin typeface="Arial"/>
                <a:cs typeface="Arial"/>
              </a:rPr>
              <a:t>0</a:t>
            </a:r>
          </a:p>
          <a:p>
            <a:r>
              <a:rPr lang="en-GB" sz="2400" b="1" dirty="0">
                <a:latin typeface="Arial"/>
                <a:cs typeface="Arial"/>
              </a:rPr>
              <a:t>Topic			: GNU Radio</a:t>
            </a:r>
          </a:p>
          <a:p>
            <a:endParaRPr lang="en-GB" sz="2400" b="1" dirty="0">
              <a:latin typeface="Arial" panose="020B0604020202020204" pitchFamily="34" charset="0"/>
              <a:cs typeface="Arial"/>
            </a:endParaRPr>
          </a:p>
        </p:txBody>
      </p:sp>
      <p:sp>
        <p:nvSpPr>
          <p:cNvPr id="3" name="Content Placeholder 1">
            <a:extLst>
              <a:ext uri="{FF2B5EF4-FFF2-40B4-BE49-F238E27FC236}">
                <a16:creationId xmlns:a16="http://schemas.microsoft.com/office/drawing/2014/main" id="{276F2D78-1E7F-BD14-2FA8-829A596151DD}"/>
              </a:ext>
            </a:extLst>
          </p:cNvPr>
          <p:cNvSpPr txBox="1">
            <a:spLocks/>
          </p:cNvSpPr>
          <p:nvPr/>
        </p:nvSpPr>
        <p:spPr>
          <a:xfrm>
            <a:off x="8077661" y="4430978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Lecture By,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Mrs. Jenifer Prince Devaraj,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Lecturer - Embedded Electronics,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                    Faculty of Applied Computing,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UWTSD</a:t>
            </a:r>
          </a:p>
          <a:p>
            <a:r>
              <a:rPr lang="en-GB" sz="1400" i="1" dirty="0">
                <a:latin typeface="Cambria" panose="02040503050406030204" pitchFamily="18" charset="0"/>
                <a:ea typeface="Cambria" panose="02040503050406030204" pitchFamily="18" charset="0"/>
              </a:rPr>
              <a:t>	</a:t>
            </a:r>
            <a:r>
              <a:rPr lang="en-GB" sz="1400" i="1" dirty="0" err="1">
                <a:latin typeface="Cambria" panose="02040503050406030204" pitchFamily="18" charset="0"/>
                <a:ea typeface="Cambria" panose="02040503050406030204" pitchFamily="18" charset="0"/>
              </a:rPr>
              <a:t>Email:j.prince-devaraj@uwtsd.ac.uk</a:t>
            </a:r>
            <a:endParaRPr lang="en-GB" sz="1400" i="1" dirty="0">
              <a:latin typeface="Cambria" panose="02040503050406030204" pitchFamily="18" charset="0"/>
              <a:ea typeface="Cambria" panose="02040503050406030204" pitchFamily="18" charset="0"/>
            </a:endParaRPr>
          </a:p>
          <a:p>
            <a:endParaRPr lang="en-GB" sz="1400" b="1" dirty="0">
              <a:latin typeface="Cambria" panose="020405030504060302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1900739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9D6D5D-84A5-2599-8C62-A39AD58B74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650705" y="79203"/>
            <a:ext cx="11594969" cy="1325563"/>
          </a:xfrm>
        </p:spPr>
        <p:txBody>
          <a:bodyPr>
            <a:normAutofit/>
          </a:bodyPr>
          <a:lstStyle/>
          <a:p>
            <a:pPr algn="l"/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814BF6C-A7A7-6E0F-47E5-13C6A8C912A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2</a:t>
            </a:fld>
            <a:endParaRPr lang="en-GB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B247BDBD-0B9F-BE85-20A3-8D20E13BBC12}"/>
              </a:ext>
            </a:extLst>
          </p:cNvPr>
          <p:cNvSpPr txBox="1"/>
          <p:nvPr/>
        </p:nvSpPr>
        <p:spPr>
          <a:xfrm>
            <a:off x="429895" y="1778302"/>
            <a:ext cx="9347950" cy="385156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15000"/>
              </a:lnSpc>
              <a:spcAft>
                <a:spcPts val="1000"/>
              </a:spcAft>
            </a:pPr>
            <a:r>
              <a:rPr lang="en-GB" sz="3000" b="1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LEARNING OUTCOMES</a:t>
            </a:r>
            <a:endParaRPr lang="en-GB" sz="30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algn="just">
              <a:lnSpc>
                <a:spcPct val="150000"/>
              </a:lnSpc>
              <a:spcAft>
                <a:spcPts val="1000"/>
              </a:spcAft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Upon the successful completion of this lecture, the student should be able to know 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effectLst/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Basics of GNU Radio.</a:t>
            </a:r>
          </a:p>
          <a:p>
            <a:pPr marL="1436688" indent="-271463" algn="just">
              <a:lnSpc>
                <a:spcPct val="150000"/>
              </a:lnSpc>
              <a:spcAft>
                <a:spcPts val="1000"/>
              </a:spcAft>
              <a:buFont typeface="Arial" panose="020B0604020202020204" pitchFamily="34" charset="0"/>
              <a:buChar char="•"/>
            </a:pPr>
            <a:r>
              <a:rPr lang="en-GB" sz="2400" dirty="0">
                <a:latin typeface="Book Antiqua" panose="02040602050305030304" pitchFamily="18" charset="0"/>
                <a:ea typeface="Cambria" panose="02040503050406030204" pitchFamily="18" charset="0"/>
                <a:cs typeface="Arial" panose="020B0604020202020204" pitchFamily="34" charset="0"/>
              </a:rPr>
              <a:t>Basic Experiments and concepts using GNU Radio.</a:t>
            </a: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  <a:p>
            <a:pPr marL="720725" algn="just" hangingPunct="0">
              <a:lnSpc>
                <a:spcPct val="150000"/>
              </a:lnSpc>
              <a:spcAft>
                <a:spcPts val="1000"/>
              </a:spcAft>
            </a:pPr>
            <a:endParaRPr lang="en-GB" sz="2400" dirty="0">
              <a:effectLst/>
              <a:latin typeface="Book Antiqua" panose="02040602050305030304" pitchFamily="18" charset="0"/>
              <a:ea typeface="Cambria" panose="02040503050406030204" pitchFamily="18" charset="0"/>
              <a:cs typeface="Arial" panose="020B060402020202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A13D7425-4FBD-407B-8095-98E19B08E662}"/>
              </a:ext>
            </a:extLst>
          </p:cNvPr>
          <p:cNvSpPr txBox="1"/>
          <p:nvPr/>
        </p:nvSpPr>
        <p:spPr>
          <a:xfrm>
            <a:off x="222368" y="6456073"/>
            <a:ext cx="6096000" cy="276999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defTabSz="892272">
              <a:spcBef>
                <a:spcPts val="976"/>
              </a:spcBef>
            </a:pPr>
            <a:r>
              <a:rPr lang="en-GB" sz="1200" b="1" i="1" kern="1200" dirty="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rPr>
              <a:t>ACDA6018- Advanced Digital Signal Processing	</a:t>
            </a:r>
            <a:endParaRPr lang="en-GB" sz="1200" b="1" i="1" dirty="0">
              <a:solidFill>
                <a:schemeClr val="accent1">
                  <a:lumMod val="75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085706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640" y="1189746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15602" y="2300289"/>
            <a:ext cx="10160795" cy="974104"/>
          </a:xfrm>
        </p:spPr>
        <p:txBody>
          <a:bodyPr>
            <a:noAutofit/>
          </a:bodyPr>
          <a:lstStyle/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Open-source framework for SDR and signal processing.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Founded by </a:t>
            </a:r>
            <a:r>
              <a:rPr lang="en-GB" sz="2100">
                <a:latin typeface="Book Antiqua" panose="02040602050305030304" pitchFamily="18" charset="0"/>
              </a:rPr>
              <a:t>Eric Blossom.</a:t>
            </a:r>
            <a:endParaRPr lang="en-GB" sz="2100" dirty="0">
              <a:latin typeface="Book Antiqua" panose="02040602050305030304" pitchFamily="18" charset="0"/>
            </a:endParaRP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Built on a block-based dataflow architecture:</a:t>
            </a:r>
          </a:p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Data flows through a structure called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Blocks perform various operations and signal processing tasks.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Operates using C++ and Python for processing and scripting.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Options: 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Sets global parameters like title, author, description, and sample rate.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Configures code generation (Python/C++), GUI type (QT/WX), and real-time scheduling.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Centralizes flowgraph settings for consistency and optimized performance.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640DD446-A4B5-4929-A940-8DCB85A1AD5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01410" y="1790373"/>
            <a:ext cx="4241146" cy="24673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0354676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219494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Variables: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Variables are used to store values that can be referenced and modified throughout a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Parameters such as sample rates, frequencies, or gains, could be set using Variables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D10DF50-82F6-492E-9AEE-DEC93134294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65168" y="1404765"/>
            <a:ext cx="5126831" cy="33126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7953866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Labels: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GUI Labels display information dynamically within the GNU Radio Companion (GRC) interface.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to show runtime parameters or update values based on the flowgraph’s operation.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C41322F5-12D4-4A88-BAA0-7A07745E0A0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429358" y="1593291"/>
            <a:ext cx="4479821" cy="25815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13951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68722" y="1909983"/>
            <a:ext cx="6963966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Range: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Creates a slider in the graphical interface, allowing dynamic adjustment of variable values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used to control parameters such as frequency, gain, or amplitude.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Provides a min, max, and step size for the range, ensuring precise control over the selected parameter.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3" name="Picture 12">
            <a:extLst>
              <a:ext uri="{FF2B5EF4-FFF2-40B4-BE49-F238E27FC236}">
                <a16:creationId xmlns:a16="http://schemas.microsoft.com/office/drawing/2014/main" id="{7C4BB566-1DB4-4377-93E8-56A51474FB1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32688" y="1779808"/>
            <a:ext cx="5003903" cy="31949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5472307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Tab Widget 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Organises GUI elements into multiple tabs, providing a structured and user-friendly layout.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allows grouping related sliders, plots, or controls into separate tabs for better visualization and navigation.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in complex flowgraphs to manage multiple parameters or displays efficiently without cluttering the interface.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DCD282A5-8F02-47E5-85C7-94CEC7B2D94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81733" y="1887365"/>
            <a:ext cx="4167118" cy="25045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3781618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799DE38-62AA-4550-B8F7-9097EA2E1E0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52475" y="2367793"/>
            <a:ext cx="4039512" cy="2422661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4" y="1756224"/>
            <a:ext cx="7567959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GUI Chooser: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GUI Chooser is a dynamic GUI element that allows users to select predefined options during runtime.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a dropdown list with multiple options for user selection.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Dynamically updates connected variables in the flowgraph.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Simplifies experimentation with runtime control.</a:t>
            </a:r>
          </a:p>
        </p:txBody>
      </p:sp>
    </p:spTree>
    <p:extLst>
      <p:ext uri="{BB962C8B-B14F-4D97-AF65-F5344CB8AC3E}">
        <p14:creationId xmlns:p14="http://schemas.microsoft.com/office/powerpoint/2010/main" val="342471857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Signal Source: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Signal Source block generates standard waveforms like sine, square, triangle, sawtooth, or constant signals.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Key parameters include frequency, amplitude, waveform and sample rate, allowing customization of the signal.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A8D4F92A-0323-4A56-8EC5-53DD9BF8D2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364415" y="2067546"/>
            <a:ext cx="4675029" cy="286797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1181515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46059" y="2243276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Throttle: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Throttle block controls the processing rate of a flowgraph by limiting the rate of data flow.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It is commonly used in simulation environments to avoid overloading the CPU when no hardware (like an SDR) is present.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0611E9A-B9B7-492D-95E4-C440EB8AD1C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86064" y="2243276"/>
            <a:ext cx="4659877" cy="279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6608276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Frequency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Displays the frequency spectrum of a signal in real-time.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Visualizes signal components across frequencies, showing magnitude vs. frequency.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Commonly used for spectrum analysis and debugging RF signals.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1971E77-281E-4725-AD05-2BA83732091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9452" y="2163631"/>
            <a:ext cx="4713336" cy="26268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5678415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558514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Time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Shows the signal in the time domain, plotting amplitude vs.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Useful for analysing waveform shapes, signal timing, and transient behaviour.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Can display multiple channels for comparison.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D7BE59D7-9364-4F34-B150-5F70DEEED5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46550" y="2067547"/>
            <a:ext cx="5245450" cy="29564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970136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Key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13775" y="1756224"/>
            <a:ext cx="6415638" cy="974104"/>
          </a:xfrm>
        </p:spPr>
        <p:txBody>
          <a:bodyPr>
            <a:noAutofit/>
          </a:bodyPr>
          <a:lstStyle/>
          <a:p>
            <a:pPr marL="0" indent="0" algn="just">
              <a:lnSpc>
                <a:spcPct val="150000"/>
              </a:lnSpc>
              <a:buNone/>
            </a:pPr>
            <a:r>
              <a:rPr lang="en-GB" sz="2100" b="1" dirty="0">
                <a:latin typeface="Book Antiqua" panose="02040602050305030304" pitchFamily="18" charset="0"/>
              </a:rPr>
              <a:t>QT GUI Waterfall Sink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The QT GUI Waterfall Sink provides a dynamic visualization of signal frequency over time.</a:t>
            </a:r>
          </a:p>
          <a:p>
            <a:pPr algn="just">
              <a:lnSpc>
                <a:spcPct val="150000"/>
              </a:lnSpc>
            </a:pPr>
            <a:r>
              <a:rPr lang="en-GB" sz="2100" dirty="0">
                <a:latin typeface="Book Antiqua" panose="02040602050305030304" pitchFamily="18" charset="0"/>
              </a:rPr>
              <a:t>Intensity is represented using a colour gradient to show signal strength visually.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B06BB200-AB0A-4844-9AF2-85CC1CFF6BE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872289" y="1580831"/>
            <a:ext cx="5097636" cy="289830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1A140D5C-76F6-4230-AB35-D1FBE8026927}"/>
              </a:ext>
            </a:extLst>
          </p:cNvPr>
          <p:cNvSpPr txBox="1"/>
          <p:nvPr/>
        </p:nvSpPr>
        <p:spPr>
          <a:xfrm>
            <a:off x="485776" y="4950619"/>
            <a:ext cx="11109193" cy="171335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Green: Low to moderate signal intensity.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Yellow: Medium intensity, transitioning between weak and strong signals.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Red: High-intensity signals, highlighting dominant frequencies.</a:t>
            </a:r>
          </a:p>
          <a:p>
            <a:pPr marL="285750" indent="-285750" algn="just">
              <a:lnSpc>
                <a:spcPct val="150000"/>
              </a:lnSpc>
              <a:buFont typeface="Wingdings" panose="05000000000000000000" pitchFamily="2" charset="2"/>
              <a:buChar char="§"/>
            </a:pPr>
            <a:r>
              <a:rPr lang="en-GB" sz="1800" i="1" dirty="0">
                <a:latin typeface="Book Antiqua" panose="02040602050305030304" pitchFamily="18" charset="0"/>
              </a:rPr>
              <a:t>White: Highest intensity, indicating peak power in the spectrum</a:t>
            </a:r>
          </a:p>
        </p:txBody>
      </p:sp>
    </p:spTree>
    <p:extLst>
      <p:ext uri="{BB962C8B-B14F-4D97-AF65-F5344CB8AC3E}">
        <p14:creationId xmlns:p14="http://schemas.microsoft.com/office/powerpoint/2010/main" val="2245455420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121444" y="960919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Basic Signal Generation using Blocks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FB4B2FAD-D7AD-4AF2-BC1E-FE247A33D2F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93205" y="1742621"/>
            <a:ext cx="7515225" cy="482962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3749358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6" y="5474579"/>
            <a:ext cx="9127926" cy="683829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Noise Source: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Gaussian Noise Type with the noise voltage varies between 0.1 to 1</a:t>
            </a:r>
            <a:br>
              <a:rPr lang="en-GB" sz="2400" dirty="0">
                <a:latin typeface="Book Antiqua" panose="02040602050305030304" pitchFamily="18" charset="0"/>
              </a:rPr>
            </a:br>
            <a:r>
              <a:rPr lang="en-GB" sz="2400" dirty="0">
                <a:latin typeface="Book Antiqua" panose="02040602050305030304" pitchFamily="18" charset="0"/>
              </a:rPr>
              <a:t> </a:t>
            </a:r>
            <a:br>
              <a:rPr lang="en-GB" sz="2400" b="1" dirty="0">
                <a:latin typeface="Book Antiqua" panose="02040602050305030304" pitchFamily="18" charset="0"/>
              </a:rPr>
            </a:br>
            <a:r>
              <a:rPr lang="en-GB" sz="2400" b="1" dirty="0">
                <a:latin typeface="Book Antiqua" panose="02040602050305030304" pitchFamily="18" charset="0"/>
              </a:rPr>
              <a:t>Add: </a:t>
            </a:r>
            <a:r>
              <a:rPr lang="en-GB" sz="2400" dirty="0">
                <a:latin typeface="Book Antiqua" panose="02040602050305030304" pitchFamily="18" charset="0"/>
              </a:rPr>
              <a:t>Adds Signal and the Noise</a:t>
            </a:r>
            <a:br>
              <a:rPr lang="en-GB" sz="2400" b="1" dirty="0">
                <a:latin typeface="Book Antiqua" panose="02040602050305030304" pitchFamily="18" charset="0"/>
              </a:rPr>
            </a:br>
            <a:endParaRPr lang="en-GB" sz="24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Signal Source: 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344686" y="2750040"/>
            <a:ext cx="7661672" cy="207306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Sine wave is used as the signal source.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Amplitude: Varies between 1 and 5.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Frequency: Ranges from 0 Hz to 10 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Sample Rate: Set to 10 kHz.</a:t>
            </a:r>
            <a:endParaRPr lang="en-GB" sz="2200" dirty="0"/>
          </a:p>
        </p:txBody>
      </p:sp>
      <p:pic>
        <p:nvPicPr>
          <p:cNvPr id="14" name="Picture 13">
            <a:extLst>
              <a:ext uri="{FF2B5EF4-FFF2-40B4-BE49-F238E27FC236}">
                <a16:creationId xmlns:a16="http://schemas.microsoft.com/office/drawing/2014/main" id="{6660FA38-3FFE-400D-A36A-C5E0B597CE3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15880" y="2094473"/>
            <a:ext cx="2624206" cy="2171756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75713217-1DA5-4779-B67F-203C0DF8F0D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279732" y="2094473"/>
            <a:ext cx="2556645" cy="20862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032065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 </a:t>
            </a:r>
            <a:endParaRPr lang="en-GB" sz="2200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D9E62882-D531-488D-BCD0-48BF27D85FE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07956" y="1893501"/>
            <a:ext cx="2393157" cy="1965183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188810" y="4187281"/>
            <a:ext cx="2490923" cy="2097469"/>
          </a:xfrm>
          <a:prstGeom prst="rect">
            <a:avLst/>
          </a:prstGeom>
        </p:spPr>
      </p:pic>
      <p:pic>
        <p:nvPicPr>
          <p:cNvPr id="19" name="Picture 18">
            <a:extLst>
              <a:ext uri="{FF2B5EF4-FFF2-40B4-BE49-F238E27FC236}">
                <a16:creationId xmlns:a16="http://schemas.microsoft.com/office/drawing/2014/main" id="{AB4A4EFB-63C0-40EE-BE6A-16CBA507177B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03097" y="1840488"/>
            <a:ext cx="2490924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042226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7169" y="5545679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429000"/>
            <a:ext cx="9424171" cy="2071208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High Pass Filter 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68630" y="4256090"/>
            <a:ext cx="2331333" cy="18830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AD2757F-FD0C-44B7-AF1D-A96490C1F50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94708" y="1788596"/>
            <a:ext cx="2559131" cy="2083664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1830305A-E6AA-4E5F-A42E-DC715C29C918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080577" y="1788596"/>
            <a:ext cx="2539807" cy="2071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92692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1805" y="6094968"/>
            <a:ext cx="9127926" cy="683829"/>
          </a:xfrm>
        </p:spPr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sz="2400" b="1" dirty="0">
                <a:latin typeface="Book Antiqua" panose="02040602050305030304" pitchFamily="18" charset="0"/>
              </a:rPr>
              <a:t>Variables used: </a:t>
            </a:r>
            <a:r>
              <a:rPr lang="en-GB" sz="2400" dirty="0" err="1">
                <a:latin typeface="Book Antiqua" panose="02040602050305030304" pitchFamily="18" charset="0"/>
              </a:rPr>
              <a:t>lowcutoff</a:t>
            </a:r>
            <a:r>
              <a:rPr lang="en-GB" sz="2400" dirty="0">
                <a:latin typeface="Book Antiqua" panose="02040602050305030304" pitchFamily="18" charset="0"/>
              </a:rPr>
              <a:t>, </a:t>
            </a:r>
            <a:r>
              <a:rPr lang="en-GB" sz="2400" dirty="0" err="1">
                <a:latin typeface="Book Antiqua" panose="02040602050305030304" pitchFamily="18" charset="0"/>
              </a:rPr>
              <a:t>highcutoff</a:t>
            </a:r>
            <a:r>
              <a:rPr lang="en-GB" sz="2400" dirty="0">
                <a:latin typeface="Book Antiqua" panose="02040602050305030304" pitchFamily="18" charset="0"/>
              </a:rPr>
              <a:t>, transition</a:t>
            </a: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E9773044-A79E-4CB2-B09E-6F633081AB30}"/>
              </a:ext>
            </a:extLst>
          </p:cNvPr>
          <p:cNvSpPr txBox="1"/>
          <p:nvPr/>
        </p:nvSpPr>
        <p:spPr>
          <a:xfrm>
            <a:off x="78581" y="1220100"/>
            <a:ext cx="11144250" cy="984885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Performance of Basic Filters with noise in GNU Radio</a:t>
            </a:r>
          </a:p>
          <a:p>
            <a:r>
              <a:rPr lang="en-GB" sz="2600" b="1" dirty="0">
                <a:latin typeface="Book Antiqua" panose="02040602050305030304" pitchFamily="18" charset="0"/>
              </a:rPr>
              <a:t>Block Settings</a:t>
            </a:r>
            <a:endParaRPr lang="en-GB" sz="2600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4875F1C3-8FD0-49BA-8675-4C72C0F25B1E}"/>
              </a:ext>
            </a:extLst>
          </p:cNvPr>
          <p:cNvSpPr txBox="1"/>
          <p:nvPr/>
        </p:nvSpPr>
        <p:spPr>
          <a:xfrm>
            <a:off x="151805" y="2262069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Filter Settings: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C88D6F9-A665-4F1F-80C8-282DA357F7CE}"/>
              </a:ext>
            </a:extLst>
          </p:cNvPr>
          <p:cNvSpPr txBox="1"/>
          <p:nvPr/>
        </p:nvSpPr>
        <p:spPr>
          <a:xfrm>
            <a:off x="297061" y="3182987"/>
            <a:ext cx="6725245" cy="308873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High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Low Cut-off frequency is from 0 to 5K Hz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Transition varies from 10 to 1KHz.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Decimation: Process od reducing the sampling rate which is 1 here.</a:t>
            </a:r>
          </a:p>
          <a:p>
            <a:pPr marL="285750" indent="-28575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Window: Any Window Type.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27E34EF4-3A7D-4626-99DD-15C2DC677280}"/>
              </a:ext>
            </a:extLst>
          </p:cNvPr>
          <p:cNvSpPr txBox="1"/>
          <p:nvPr/>
        </p:nvSpPr>
        <p:spPr>
          <a:xfrm>
            <a:off x="297061" y="2722528"/>
            <a:ext cx="7661672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 / Band Stop Filter</a:t>
            </a:r>
            <a:endParaRPr lang="en-GB" sz="2200" dirty="0"/>
          </a:p>
        </p:txBody>
      </p:sp>
      <p:pic>
        <p:nvPicPr>
          <p:cNvPr id="17" name="Picture 16">
            <a:extLst>
              <a:ext uri="{FF2B5EF4-FFF2-40B4-BE49-F238E27FC236}">
                <a16:creationId xmlns:a16="http://schemas.microsoft.com/office/drawing/2014/main" id="{8CEE2487-D274-4203-BF3E-3DFB9661C82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9958" y="5432950"/>
            <a:ext cx="1741625" cy="140669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603EA7D-7981-45E8-9CA7-258FABCF9E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67907" y="1732188"/>
            <a:ext cx="2157042" cy="1782419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9DFA107A-130A-4BAA-B238-6F590941553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570771" y="1710013"/>
            <a:ext cx="2060149" cy="1671300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B798CB03-C37B-4F95-8C62-4DF337EF3391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4621" y="3544179"/>
            <a:ext cx="2143614" cy="1782419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AB8CFEA-58B8-4BC1-96BA-F769C71F5E79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570770" y="3560979"/>
            <a:ext cx="2284936" cy="1863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82415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1042022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529D3F32-0CB7-449D-B0A2-8A32B432CA3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97343" y="-13547"/>
            <a:ext cx="12839941" cy="68850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650150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2437269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Signal Processing: Performance of Basic Filters with noise in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B0CD6D8A-4A6F-4F6F-9294-981DE754AE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60726" y="2391519"/>
            <a:ext cx="5365279" cy="1823906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B555A025-FC52-4D7C-A173-FAC6626696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3763" y="2286549"/>
            <a:ext cx="5643721" cy="2033846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A0304A7-CFF3-4057-8BA6-2AE4A47661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057" y="4880358"/>
            <a:ext cx="5610427" cy="1898439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7CA9AD0D-2393-4D8A-B3CC-3181605C406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492471" y="4751282"/>
            <a:ext cx="5365278" cy="194965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153763" y="1726586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Low Pass Filter				         High  Pass Filter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85F4678D-8EA4-4F19-90BB-AEE9E5CF289C}"/>
              </a:ext>
            </a:extLst>
          </p:cNvPr>
          <p:cNvSpPr txBox="1"/>
          <p:nvPr/>
        </p:nvSpPr>
        <p:spPr>
          <a:xfrm>
            <a:off x="262781" y="4320395"/>
            <a:ext cx="11594968" cy="4308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sz="2200" b="1" dirty="0">
                <a:latin typeface="Book Antiqua" panose="02040602050305030304" pitchFamily="18" charset="0"/>
              </a:rPr>
              <a:t>Band Pass Filter				         Band Reject Filter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7276120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CF5A63E-4E65-4770-9C1D-CA6383B4D59B}"/>
                  </a:ext>
                </a:extLst>
              </p:cNvPr>
              <p:cNvSpPr txBox="1"/>
              <p:nvPr/>
            </p:nvSpPr>
            <p:spPr>
              <a:xfrm>
                <a:off x="298516" y="1864854"/>
                <a:ext cx="10745722" cy="3086871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Design an Amplitude Modulation for the sample rate 48K Hz, Message Signal of 3KHz , Carrier Frequency of 10 K Hz, With the message Amplitude of 1V and the Carrier Amplitude of 2V.</a:t>
                </a:r>
              </a:p>
              <a:p>
                <a:pPr algn="just">
                  <a:lnSpc>
                    <a:spcPct val="150000"/>
                  </a:lnSpc>
                </a:pPr>
                <a:endParaRPr lang="en-GB" sz="2200" dirty="0">
                  <a:latin typeface="Book Antiqua" panose="02040602050305030304" pitchFamily="18" charset="0"/>
                </a:endParaRP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The expression of AM signal is given by </a:t>
                </a:r>
              </a:p>
              <a:p>
                <a:pPr algn="just">
                  <a:lnSpc>
                    <a:spcPct val="150000"/>
                  </a:lnSpc>
                </a:pPr>
                <a:r>
                  <a:rPr lang="en-GB" sz="2200" dirty="0">
                    <a:latin typeface="Book Antiqua" panose="02040602050305030304" pitchFamily="18" charset="0"/>
                  </a:rPr>
                  <a:t> 			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220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𝑉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𝐴𝑀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=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𝐴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𝐶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𝑠𝑖𝑛</m:t>
                    </m:r>
                    <m:sSub>
                      <m:sSubPr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  <a:ea typeface="Cambria Math" panose="02040503050406030204" pitchFamily="18" charset="0"/>
                          </a:rPr>
                          <m:t>𝜔</m:t>
                        </m:r>
                      </m:e>
                      <m: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𝑐</m:t>
                        </m:r>
                      </m:sub>
                    </m:sSub>
                    <m:r>
                      <a:rPr lang="en-GB" sz="2200" b="0" i="1" smtClean="0">
                        <a:latin typeface="Cambria Math" panose="02040503050406030204" pitchFamily="18" charset="0"/>
                      </a:rPr>
                      <m:t>𝑡</m:t>
                    </m:r>
                    <m:d>
                      <m:dPr>
                        <m:begChr m:val="["/>
                        <m:endChr m:val="]"/>
                        <m:ctrlPr>
                          <a:rPr lang="en-GB" sz="2200" b="0" i="1" smtClean="0"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1+</m:t>
                        </m:r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𝑚𝑠𝑖𝑛</m:t>
                        </m:r>
                        <m:sSub>
                          <m:sSubPr>
                            <m:ctrlP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sz="2200" b="0" i="1" smtClean="0">
                                <a:latin typeface="Cambria Math" panose="02040503050406030204" pitchFamily="18" charset="0"/>
                                <a:ea typeface="Cambria Math" panose="02040503050406030204" pitchFamily="18" charset="0"/>
                              </a:rPr>
                              <m:t>𝜔</m:t>
                            </m:r>
                          </m:e>
                          <m:sub>
                            <m:r>
                              <a:rPr lang="en-GB" sz="2200" b="0" i="1" smtClean="0">
                                <a:latin typeface="Cambria Math" panose="02040503050406030204" pitchFamily="18" charset="0"/>
                              </a:rPr>
                              <m:t>𝑚</m:t>
                            </m:r>
                          </m:sub>
                        </m:sSub>
                        <m:r>
                          <a:rPr lang="en-GB" sz="2200" b="0" i="1" smtClean="0">
                            <a:latin typeface="Cambria Math" panose="02040503050406030204" pitchFamily="18" charset="0"/>
                          </a:rPr>
                          <m:t>𝑡</m:t>
                        </m:r>
                      </m:e>
                    </m:d>
                  </m:oMath>
                </a14:m>
                <a:endParaRPr lang="en-GB" sz="2200" dirty="0"/>
              </a:p>
            </p:txBody>
          </p:sp>
        </mc:Choice>
        <mc:Fallback xmlns="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ACF5A63E-4E65-4770-9C1D-CA6383B4D59B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98516" y="1864854"/>
                <a:ext cx="10745722" cy="3086871"/>
              </a:xfrm>
              <a:prstGeom prst="rect">
                <a:avLst/>
              </a:prstGeom>
              <a:blipFill>
                <a:blip r:embed="rId2"/>
                <a:stretch>
                  <a:fillRect l="-737" r="-737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411120029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298516" y="1864854"/>
            <a:ext cx="10745722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Which Blocks are required to design AM Transmission!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/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𝐴𝑀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7D35AC8-CA62-4089-98D6-BC3736523BD0}"/>
              </a:ext>
            </a:extLst>
          </p:cNvPr>
          <p:cNvSpPr txBox="1"/>
          <p:nvPr/>
        </p:nvSpPr>
        <p:spPr>
          <a:xfrm>
            <a:off x="860392" y="278241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Signal Source	</a:t>
            </a: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B8100F-5F6A-4FF2-83C9-20792DDBDCF8}"/>
              </a:ext>
            </a:extLst>
          </p:cNvPr>
          <p:cNvSpPr txBox="1"/>
          <p:nvPr/>
        </p:nvSpPr>
        <p:spPr>
          <a:xfrm>
            <a:off x="1944671" y="3253522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Message</a:t>
            </a:r>
            <a:endParaRPr lang="en-GB" sz="22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F9C923-1848-4857-AAE1-A74C0FADD74F}"/>
              </a:ext>
            </a:extLst>
          </p:cNvPr>
          <p:cNvSpPr txBox="1"/>
          <p:nvPr/>
        </p:nvSpPr>
        <p:spPr>
          <a:xfrm>
            <a:off x="1944671" y="380309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Carrier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B80F0-45F3-4BF0-8591-24ADA656351C}"/>
              </a:ext>
            </a:extLst>
          </p:cNvPr>
          <p:cNvSpPr txBox="1"/>
          <p:nvPr/>
        </p:nvSpPr>
        <p:spPr>
          <a:xfrm>
            <a:off x="4289392" y="2871388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Multiply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EA095F-6EB0-446C-B6D9-1771EC6FD5B9}"/>
              </a:ext>
            </a:extLst>
          </p:cNvPr>
          <p:cNvSpPr txBox="1"/>
          <p:nvPr/>
        </p:nvSpPr>
        <p:spPr>
          <a:xfrm>
            <a:off x="4289392" y="3435915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Add</a:t>
            </a:r>
            <a:endParaRPr lang="en-GB" sz="2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BDCB6-86D1-4E9C-8C52-93FD29457B4D}"/>
              </a:ext>
            </a:extLst>
          </p:cNvPr>
          <p:cNvSpPr txBox="1"/>
          <p:nvPr/>
        </p:nvSpPr>
        <p:spPr>
          <a:xfrm>
            <a:off x="4289392" y="3881564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(1)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3B291E-55B6-4B01-BE7E-646A4F38356C}"/>
              </a:ext>
            </a:extLst>
          </p:cNvPr>
          <p:cNvSpPr txBox="1"/>
          <p:nvPr/>
        </p:nvSpPr>
        <p:spPr>
          <a:xfrm>
            <a:off x="4289391" y="4327213"/>
            <a:ext cx="4604577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(modulation index)</a:t>
            </a:r>
            <a:endParaRPr lang="en-GB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59FC0C-9CE4-4D93-846F-99B3498D3987}"/>
              </a:ext>
            </a:extLst>
          </p:cNvPr>
          <p:cNvSpPr txBox="1"/>
          <p:nvPr/>
        </p:nvSpPr>
        <p:spPr>
          <a:xfrm>
            <a:off x="8247029" y="274400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Time Sink</a:t>
            </a:r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FFF14-BB7B-4448-9997-5B56B3312F30}"/>
              </a:ext>
            </a:extLst>
          </p:cNvPr>
          <p:cNvSpPr txBox="1"/>
          <p:nvPr/>
        </p:nvSpPr>
        <p:spPr>
          <a:xfrm>
            <a:off x="8247029" y="3331990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Frequency Sink</a:t>
            </a:r>
            <a:endParaRPr lang="en-GB" sz="2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696BA2-FF11-48F6-A597-5D9CCCAAE864}"/>
              </a:ext>
            </a:extLst>
          </p:cNvPr>
          <p:cNvSpPr txBox="1"/>
          <p:nvPr/>
        </p:nvSpPr>
        <p:spPr>
          <a:xfrm>
            <a:off x="8333945" y="3960401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Waterfall Sink</a:t>
            </a:r>
            <a:endParaRPr lang="en-GB" sz="2200" dirty="0"/>
          </a:p>
        </p:txBody>
      </p:sp>
    </p:spTree>
    <p:extLst>
      <p:ext uri="{BB962C8B-B14F-4D97-AF65-F5344CB8AC3E}">
        <p14:creationId xmlns:p14="http://schemas.microsoft.com/office/powerpoint/2010/main" val="3352029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8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74198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298516" y="1864854"/>
            <a:ext cx="10745722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Which Blocks are required to design </a:t>
            </a: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a real-time </a:t>
            </a:r>
            <a:r>
              <a:rPr lang="en-GB" sz="2200" dirty="0">
                <a:latin typeface="Book Antiqua" panose="02040602050305030304" pitchFamily="18" charset="0"/>
              </a:rPr>
              <a:t>AM Transmission!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/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sz="180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𝑉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𝐴𝑀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=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blipFill>
                <a:blip r:embed="rId2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7D35AC8-CA62-4089-98D6-BC3736523BD0}"/>
              </a:ext>
            </a:extLst>
          </p:cNvPr>
          <p:cNvSpPr txBox="1"/>
          <p:nvPr/>
        </p:nvSpPr>
        <p:spPr>
          <a:xfrm>
            <a:off x="860392" y="278241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Signal Source	</a:t>
            </a: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B8100F-5F6A-4FF2-83C9-20792DDBDCF8}"/>
              </a:ext>
            </a:extLst>
          </p:cNvPr>
          <p:cNvSpPr txBox="1"/>
          <p:nvPr/>
        </p:nvSpPr>
        <p:spPr>
          <a:xfrm>
            <a:off x="1546788" y="3288233"/>
            <a:ext cx="2420160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Audio Source</a:t>
            </a:r>
            <a:endParaRPr lang="en-GB" sz="2200" b="1" dirty="0">
              <a:solidFill>
                <a:srgbClr val="00B05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F9C923-1848-4857-AAE1-A74C0FADD74F}"/>
              </a:ext>
            </a:extLst>
          </p:cNvPr>
          <p:cNvSpPr txBox="1"/>
          <p:nvPr/>
        </p:nvSpPr>
        <p:spPr>
          <a:xfrm>
            <a:off x="1518379" y="377763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Carrier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B80F0-45F3-4BF0-8591-24ADA656351C}"/>
              </a:ext>
            </a:extLst>
          </p:cNvPr>
          <p:cNvSpPr txBox="1"/>
          <p:nvPr/>
        </p:nvSpPr>
        <p:spPr>
          <a:xfrm>
            <a:off x="4289392" y="2871388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Multiply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EA095F-6EB0-446C-B6D9-1771EC6FD5B9}"/>
              </a:ext>
            </a:extLst>
          </p:cNvPr>
          <p:cNvSpPr txBox="1"/>
          <p:nvPr/>
        </p:nvSpPr>
        <p:spPr>
          <a:xfrm>
            <a:off x="4289392" y="3435915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Add</a:t>
            </a:r>
            <a:endParaRPr lang="en-GB" sz="2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BDCB6-86D1-4E9C-8C52-93FD29457B4D}"/>
              </a:ext>
            </a:extLst>
          </p:cNvPr>
          <p:cNvSpPr txBox="1"/>
          <p:nvPr/>
        </p:nvSpPr>
        <p:spPr>
          <a:xfrm>
            <a:off x="4289392" y="3881564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(1)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3B291E-55B6-4B01-BE7E-646A4F38356C}"/>
              </a:ext>
            </a:extLst>
          </p:cNvPr>
          <p:cNvSpPr txBox="1"/>
          <p:nvPr/>
        </p:nvSpPr>
        <p:spPr>
          <a:xfrm>
            <a:off x="4289391" y="4327213"/>
            <a:ext cx="4604577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(modulation index)</a:t>
            </a:r>
            <a:endParaRPr lang="en-GB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59FC0C-9CE4-4D93-846F-99B3498D3987}"/>
              </a:ext>
            </a:extLst>
          </p:cNvPr>
          <p:cNvSpPr txBox="1"/>
          <p:nvPr/>
        </p:nvSpPr>
        <p:spPr>
          <a:xfrm>
            <a:off x="8247029" y="274400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Time Sink</a:t>
            </a:r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FFF14-BB7B-4448-9997-5B56B3312F30}"/>
              </a:ext>
            </a:extLst>
          </p:cNvPr>
          <p:cNvSpPr txBox="1"/>
          <p:nvPr/>
        </p:nvSpPr>
        <p:spPr>
          <a:xfrm>
            <a:off x="8247029" y="3331990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Frequency Sink</a:t>
            </a:r>
            <a:endParaRPr lang="en-GB" sz="2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696BA2-FF11-48F6-A597-5D9CCCAAE864}"/>
              </a:ext>
            </a:extLst>
          </p:cNvPr>
          <p:cNvSpPr txBox="1"/>
          <p:nvPr/>
        </p:nvSpPr>
        <p:spPr>
          <a:xfrm>
            <a:off x="8333945" y="3960401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Waterfall Sink</a:t>
            </a:r>
            <a:endParaRPr lang="en-GB" sz="2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8777CA-9DF5-4793-9B99-FD2677E4D427}"/>
              </a:ext>
            </a:extLst>
          </p:cNvPr>
          <p:cNvSpPr txBox="1"/>
          <p:nvPr/>
        </p:nvSpPr>
        <p:spPr>
          <a:xfrm>
            <a:off x="8363910" y="4509975"/>
            <a:ext cx="273747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00B050"/>
                </a:solidFill>
                <a:latin typeface="Book Antiqua" panose="02040602050305030304" pitchFamily="18" charset="0"/>
              </a:rPr>
              <a:t>Wave/ File Sink</a:t>
            </a:r>
            <a:endParaRPr lang="en-GB" sz="2200" b="1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8600664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ACF5A63E-4E65-4770-9C1D-CA6383B4D59B}"/>
              </a:ext>
            </a:extLst>
          </p:cNvPr>
          <p:cNvSpPr txBox="1"/>
          <p:nvPr/>
        </p:nvSpPr>
        <p:spPr>
          <a:xfrm>
            <a:off x="298516" y="1864854"/>
            <a:ext cx="10745722" cy="550087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Which Blocks are required to design a </a:t>
            </a: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Audio recorded file </a:t>
            </a:r>
            <a:r>
              <a:rPr lang="en-GB" sz="2200" dirty="0">
                <a:latin typeface="Book Antiqua" panose="02040602050305030304" pitchFamily="18" charset="0"/>
              </a:rPr>
              <a:t>AM Transmission!</a:t>
            </a: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/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i="1" dirty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i="1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i="1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i="1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i="1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AB26F6FD-16B5-4328-9C1F-1EE6694716E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813007" y="1265478"/>
                <a:ext cx="3378993" cy="369332"/>
              </a:xfrm>
              <a:prstGeom prst="rect">
                <a:avLst/>
              </a:prstGeom>
              <a:blipFill>
                <a:blip r:embed="rId2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7" name="TextBox 6">
            <a:extLst>
              <a:ext uri="{FF2B5EF4-FFF2-40B4-BE49-F238E27FC236}">
                <a16:creationId xmlns:a16="http://schemas.microsoft.com/office/drawing/2014/main" id="{27D35AC8-CA62-4089-98D6-BC3736523BD0}"/>
              </a:ext>
            </a:extLst>
          </p:cNvPr>
          <p:cNvSpPr txBox="1"/>
          <p:nvPr/>
        </p:nvSpPr>
        <p:spPr>
          <a:xfrm>
            <a:off x="860392" y="2782416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Signal Source	</a:t>
            </a:r>
            <a:endParaRPr lang="en-GB" sz="2200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9FB8100F-5F6A-4FF2-83C9-20792DDBDCF8}"/>
              </a:ext>
            </a:extLst>
          </p:cNvPr>
          <p:cNvSpPr txBox="1"/>
          <p:nvPr/>
        </p:nvSpPr>
        <p:spPr>
          <a:xfrm>
            <a:off x="1546788" y="3288233"/>
            <a:ext cx="2420160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File Source</a:t>
            </a:r>
            <a:endParaRPr lang="en-GB" sz="2200" b="1" dirty="0">
              <a:solidFill>
                <a:srgbClr val="7030A0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99F9C923-1848-4857-AAE1-A74C0FADD74F}"/>
              </a:ext>
            </a:extLst>
          </p:cNvPr>
          <p:cNvSpPr txBox="1"/>
          <p:nvPr/>
        </p:nvSpPr>
        <p:spPr>
          <a:xfrm>
            <a:off x="1518379" y="377763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342900" indent="-342900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Carrier</a:t>
            </a:r>
            <a:endParaRPr lang="en-GB" sz="2200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4FB80F0-45F3-4BF0-8591-24ADA656351C}"/>
              </a:ext>
            </a:extLst>
          </p:cNvPr>
          <p:cNvSpPr txBox="1"/>
          <p:nvPr/>
        </p:nvSpPr>
        <p:spPr>
          <a:xfrm>
            <a:off x="4289392" y="2871388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Multiply</a:t>
            </a:r>
            <a:endParaRPr lang="en-GB" sz="22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C0EA095F-6EB0-446C-B6D9-1771EC6FD5B9}"/>
              </a:ext>
            </a:extLst>
          </p:cNvPr>
          <p:cNvSpPr txBox="1"/>
          <p:nvPr/>
        </p:nvSpPr>
        <p:spPr>
          <a:xfrm>
            <a:off x="4289392" y="3435915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Add</a:t>
            </a:r>
            <a:endParaRPr lang="en-GB" sz="2200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09BDCB6-86D1-4E9C-8C52-93FD29457B4D}"/>
              </a:ext>
            </a:extLst>
          </p:cNvPr>
          <p:cNvSpPr txBox="1"/>
          <p:nvPr/>
        </p:nvSpPr>
        <p:spPr>
          <a:xfrm>
            <a:off x="4289392" y="3881564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(1)</a:t>
            </a:r>
            <a:endParaRPr lang="en-GB" sz="2200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F93B291E-55B6-4B01-BE7E-646A4F38356C}"/>
              </a:ext>
            </a:extLst>
          </p:cNvPr>
          <p:cNvSpPr txBox="1"/>
          <p:nvPr/>
        </p:nvSpPr>
        <p:spPr>
          <a:xfrm>
            <a:off x="4289391" y="4327213"/>
            <a:ext cx="4604577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Constant (modulation index)</a:t>
            </a:r>
            <a:endParaRPr lang="en-GB" sz="22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5C59FC0C-9CE4-4D93-846F-99B3498D3987}"/>
              </a:ext>
            </a:extLst>
          </p:cNvPr>
          <p:cNvSpPr txBox="1"/>
          <p:nvPr/>
        </p:nvSpPr>
        <p:spPr>
          <a:xfrm>
            <a:off x="8247029" y="2744009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Time Sink</a:t>
            </a:r>
            <a:endParaRPr lang="en-GB" sz="2200" dirty="0"/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164FFF14-BB7B-4448-9997-5B56B3312F30}"/>
              </a:ext>
            </a:extLst>
          </p:cNvPr>
          <p:cNvSpPr txBox="1"/>
          <p:nvPr/>
        </p:nvSpPr>
        <p:spPr>
          <a:xfrm>
            <a:off x="8247029" y="3331990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Frequency Sink</a:t>
            </a:r>
            <a:endParaRPr lang="en-GB" sz="22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5696BA2-FF11-48F6-A597-5D9CCCAAE864}"/>
              </a:ext>
            </a:extLst>
          </p:cNvPr>
          <p:cNvSpPr txBox="1"/>
          <p:nvPr/>
        </p:nvSpPr>
        <p:spPr>
          <a:xfrm>
            <a:off x="8333945" y="3960401"/>
            <a:ext cx="216855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dirty="0">
                <a:latin typeface="Book Antiqua" panose="02040602050305030304" pitchFamily="18" charset="0"/>
              </a:rPr>
              <a:t>Waterfall Sink</a:t>
            </a:r>
            <a:endParaRPr lang="en-GB" sz="2200" dirty="0"/>
          </a:p>
        </p:txBody>
      </p:sp>
      <p:sp>
        <p:nvSpPr>
          <p:cNvPr id="19" name="TextBox 18">
            <a:extLst>
              <a:ext uri="{FF2B5EF4-FFF2-40B4-BE49-F238E27FC236}">
                <a16:creationId xmlns:a16="http://schemas.microsoft.com/office/drawing/2014/main" id="{848777CA-9DF5-4793-9B99-FD2677E4D427}"/>
              </a:ext>
            </a:extLst>
          </p:cNvPr>
          <p:cNvSpPr txBox="1"/>
          <p:nvPr/>
        </p:nvSpPr>
        <p:spPr>
          <a:xfrm>
            <a:off x="8363910" y="4509975"/>
            <a:ext cx="2737478" cy="549574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just">
              <a:lnSpc>
                <a:spcPct val="150000"/>
              </a:lnSpc>
            </a:pPr>
            <a:r>
              <a:rPr lang="en-GB" sz="2200" b="1" dirty="0">
                <a:solidFill>
                  <a:srgbClr val="7030A0"/>
                </a:solidFill>
                <a:latin typeface="Book Antiqua" panose="02040602050305030304" pitchFamily="18" charset="0"/>
              </a:rPr>
              <a:t>Audio Sink</a:t>
            </a:r>
            <a:endParaRPr lang="en-GB" sz="22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052566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7" grpId="0"/>
      <p:bldP spid="8" grpId="0"/>
      <p:bldP spid="9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0" name="Picture 19">
            <a:extLst>
              <a:ext uri="{FF2B5EF4-FFF2-40B4-BE49-F238E27FC236}">
                <a16:creationId xmlns:a16="http://schemas.microsoft.com/office/drawing/2014/main" id="{933D731F-445F-4DC2-93F4-61BF0822151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919583" y="1461516"/>
            <a:ext cx="4047855" cy="2287038"/>
          </a:xfrm>
          <a:prstGeom prst="rect">
            <a:avLst/>
          </a:prstGeom>
        </p:spPr>
      </p:pic>
      <p:pic>
        <p:nvPicPr>
          <p:cNvPr id="24" name="Picture 23">
            <a:extLst>
              <a:ext uri="{FF2B5EF4-FFF2-40B4-BE49-F238E27FC236}">
                <a16:creationId xmlns:a16="http://schemas.microsoft.com/office/drawing/2014/main" id="{29C2CBEA-4EBA-4C35-A530-C6128EEFC28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99747" y="4131568"/>
            <a:ext cx="3867691" cy="2176767"/>
          </a:xfrm>
          <a:prstGeom prst="rect">
            <a:avLst/>
          </a:prstGeom>
        </p:spPr>
      </p:pic>
      <p:sp>
        <p:nvSpPr>
          <p:cNvPr id="27" name="TextBox 26">
            <a:extLst>
              <a:ext uri="{FF2B5EF4-FFF2-40B4-BE49-F238E27FC236}">
                <a16:creationId xmlns:a16="http://schemas.microsoft.com/office/drawing/2014/main" id="{3B562999-7E38-4931-A7D3-8A6E108BE6BD}"/>
              </a:ext>
            </a:extLst>
          </p:cNvPr>
          <p:cNvSpPr txBox="1"/>
          <p:nvPr/>
        </p:nvSpPr>
        <p:spPr>
          <a:xfrm>
            <a:off x="558071" y="4509176"/>
            <a:ext cx="8596975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File Sink: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Saves and stores processed signals to a file for later analysis.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endParaRPr lang="en-GB" sz="2200" dirty="0">
              <a:latin typeface="Book Antiqua" panose="02040602050305030304" pitchFamily="18" charset="0"/>
            </a:endParaRP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9A0157C5-F742-4817-AD18-489BDA88402E}"/>
              </a:ext>
            </a:extLst>
          </p:cNvPr>
          <p:cNvSpPr txBox="1"/>
          <p:nvPr/>
        </p:nvSpPr>
        <p:spPr>
          <a:xfrm>
            <a:off x="558071" y="2105911"/>
            <a:ext cx="8596975" cy="15657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File Source: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Reads pre-recorded signals or data files for further processing or playback.</a:t>
            </a:r>
          </a:p>
        </p:txBody>
      </p:sp>
    </p:spTree>
    <p:extLst>
      <p:ext uri="{BB962C8B-B14F-4D97-AF65-F5344CB8AC3E}">
        <p14:creationId xmlns:p14="http://schemas.microsoft.com/office/powerpoint/2010/main" val="39382734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22" name="Picture 21">
            <a:extLst>
              <a:ext uri="{FF2B5EF4-FFF2-40B4-BE49-F238E27FC236}">
                <a16:creationId xmlns:a16="http://schemas.microsoft.com/office/drawing/2014/main" id="{35CC7871-F9E9-490E-A484-C2B4A6E24E4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789396" y="1579718"/>
            <a:ext cx="3977023" cy="2460128"/>
          </a:xfrm>
          <a:prstGeom prst="rect">
            <a:avLst/>
          </a:prstGeom>
        </p:spPr>
      </p:pic>
      <p:pic>
        <p:nvPicPr>
          <p:cNvPr id="26" name="Picture 25">
            <a:extLst>
              <a:ext uri="{FF2B5EF4-FFF2-40B4-BE49-F238E27FC236}">
                <a16:creationId xmlns:a16="http://schemas.microsoft.com/office/drawing/2014/main" id="{7F490067-9307-4B21-8F4B-051BEDC6C72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02562" y="4281143"/>
            <a:ext cx="3420370" cy="216308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783AB157-A5F9-4D0E-A3D0-43FC37455DF5}"/>
              </a:ext>
            </a:extLst>
          </p:cNvPr>
          <p:cNvSpPr txBox="1"/>
          <p:nvPr/>
        </p:nvSpPr>
        <p:spPr>
          <a:xfrm>
            <a:off x="169068" y="1858716"/>
            <a:ext cx="8596975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Audio Source: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Captures live audio input for real-time signal processing or analysis.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Set the sample rate (commonly 44.1 kHz or 48 kHz).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AEF3950-29B4-46BA-95EE-3422F164A9E5}"/>
              </a:ext>
            </a:extLst>
          </p:cNvPr>
          <p:cNvSpPr txBox="1"/>
          <p:nvPr/>
        </p:nvSpPr>
        <p:spPr>
          <a:xfrm>
            <a:off x="169068" y="4214797"/>
            <a:ext cx="8596975" cy="207358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Audio Sink: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Outputs processed audio signals to speakers or audio devices.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Set the sample rate (commonly 44.1 kHz or 48 kHz).</a:t>
            </a:r>
          </a:p>
          <a:p>
            <a:pPr marL="342900" indent="-342900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2200" dirty="0">
                <a:latin typeface="Book Antiqua" panose="02040602050305030304" pitchFamily="18" charset="0"/>
              </a:rPr>
              <a:t>Choose the audio device (default or custom).</a:t>
            </a:r>
          </a:p>
        </p:txBody>
      </p:sp>
    </p:spTree>
    <p:extLst>
      <p:ext uri="{BB962C8B-B14F-4D97-AF65-F5344CB8AC3E}">
        <p14:creationId xmlns:p14="http://schemas.microsoft.com/office/powerpoint/2010/main" val="22379001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: AM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2B60D50-7139-4A4C-838C-AA03AB21AAB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35882" y="1776480"/>
            <a:ext cx="8634412" cy="4843467"/>
          </a:xfrm>
          <a:prstGeom prst="rect">
            <a:avLst/>
          </a:prstGeom>
        </p:spPr>
      </p:pic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BABE046-5777-48DB-AA7A-352019246CF0}"/>
                  </a:ext>
                </a:extLst>
              </p:cNvPr>
              <p:cNvSpPr txBox="1"/>
              <p:nvPr/>
            </p:nvSpPr>
            <p:spPr>
              <a:xfrm>
                <a:off x="8387426" y="1838762"/>
                <a:ext cx="3378993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𝑆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(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r>
                        <a:rPr lang="en-GB" sz="1800" b="0" i="1" dirty="0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)=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𝐴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𝐶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𝑠𝑖𝑛</m:t>
                      </m:r>
                      <m:sSub>
                        <m:sSubPr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sSub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  <a:ea typeface="Cambria Math" panose="02040503050406030204" pitchFamily="18" charset="0"/>
                            </a:rPr>
                            <m:t>𝜔</m:t>
                          </m:r>
                        </m:e>
                        <m: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𝑐</m:t>
                          </m:r>
                        </m:sub>
                      </m:sSub>
                      <m:r>
                        <a:rPr lang="en-GB" sz="1800" b="0" i="1" smtClean="0">
                          <a:highlight>
                            <a:srgbClr val="FFFF00"/>
                          </a:highlight>
                          <a:latin typeface="Cambria Math" panose="02040503050406030204" pitchFamily="18" charset="0"/>
                        </a:rPr>
                        <m:t>𝑡</m:t>
                      </m:r>
                      <m:d>
                        <m:dPr>
                          <m:begChr m:val="["/>
                          <m:endChr m:val="]"/>
                          <m:ctrlP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1+</m:t>
                          </m:r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𝑚𝑠𝑖𝑛</m:t>
                          </m:r>
                          <m:sSub>
                            <m:sSubPr>
                              <m:ctrlP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  <a:ea typeface="Cambria Math" panose="02040503050406030204" pitchFamily="18" charset="0"/>
                                </a:rPr>
                                <m:t>𝜔</m:t>
                              </m:r>
                            </m:e>
                            <m:sub>
                              <m:r>
                                <a:rPr lang="en-GB" sz="1800" b="0" i="1" smtClean="0">
                                  <a:highlight>
                                    <a:srgbClr val="FFFF00"/>
                                  </a:highlight>
                                  <a:latin typeface="Cambria Math" panose="02040503050406030204" pitchFamily="18" charset="0"/>
                                </a:rPr>
                                <m:t>𝑚</m:t>
                              </m:r>
                            </m:sub>
                          </m:sSub>
                          <m:r>
                            <a:rPr lang="en-GB" sz="1800" b="0" i="1" smtClean="0">
                              <a:highlight>
                                <a:srgbClr val="FFFF00"/>
                              </a:highlight>
                              <a:latin typeface="Cambria Math" panose="02040503050406030204" pitchFamily="18" charset="0"/>
                            </a:rPr>
                            <m:t>𝑡</m:t>
                          </m:r>
                        </m:e>
                      </m:d>
                    </m:oMath>
                  </m:oMathPara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ABABE046-5777-48DB-AA7A-352019246CF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387426" y="1838762"/>
                <a:ext cx="3378993" cy="369332"/>
              </a:xfrm>
              <a:prstGeom prst="rect">
                <a:avLst/>
              </a:prstGeom>
              <a:blipFill>
                <a:blip r:embed="rId3"/>
                <a:stretch>
                  <a:fillRect b="-1333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76672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1594969" cy="1325563"/>
          </a:xfrm>
        </p:spPr>
        <p:txBody>
          <a:bodyPr>
            <a:normAutofit/>
          </a:bodyPr>
          <a:lstStyle/>
          <a:p>
            <a:r>
              <a:rPr lang="en-GB" sz="3200" b="1" dirty="0">
                <a:latin typeface="Book Antiqua" panose="02040602050305030304" pitchFamily="18" charset="0"/>
              </a:rPr>
              <a:t>Communication Examples : AM Receiver Using GNU Radio</a:t>
            </a:r>
            <a:endParaRPr sz="3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F7001C9-90F8-462D-986C-BD9A7D8B34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85925" y="1989466"/>
            <a:ext cx="8098631" cy="45503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2655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0" y="884673"/>
            <a:ext cx="12808744" cy="132556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br>
              <a:rPr lang="en-GB" sz="2800" b="1" dirty="0">
                <a:latin typeface="Book Antiqua" panose="02040602050305030304" pitchFamily="18" charset="0"/>
              </a:rPr>
            </a:br>
            <a:r>
              <a:rPr lang="en-GB" sz="2200" b="1" dirty="0">
                <a:latin typeface="Book Antiqua" panose="02040602050305030304" pitchFamily="18" charset="0"/>
              </a:rPr>
              <a:t>Expressions to Recall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7DADFE2-071C-4158-9A70-D240374487B9}"/>
                  </a:ext>
                </a:extLst>
              </p:cNvPr>
              <p:cNvSpPr txBox="1"/>
              <p:nvPr/>
            </p:nvSpPr>
            <p:spPr>
              <a:xfrm>
                <a:off x="5804931" y="1662601"/>
                <a:ext cx="6908801" cy="6325706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[ 2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𝑘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sub>
                    </m:sSub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func>
                          <m:func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</m:fName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effectLst/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i="1" kern="100" dirty="0"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-----&gt;(4)</a:t>
                </a:r>
                <a:endParaRPr lang="en-GB" kern="100" dirty="0"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𝑊𝑒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𝑘𝑛𝑜𝑤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𝑡h𝑎𝑡</m:t>
                    </m:r>
                  </m:oMath>
                </a14:m>
                <a:r>
                  <a:rPr lang="en-GB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, </a:t>
                </a:r>
                <a14:m>
                  <m:oMath xmlns:m="http://schemas.openxmlformats.org/officeDocument/2006/math"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func>
                          <m:func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funcPr>
                          <m:fName>
                            <m:r>
                              <m:rPr>
                                <m:sty m:val="p"/>
                              </m:rPr>
                              <a:rPr lang="en-GB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cos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(</m:t>
                            </m:r>
                          </m:fName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sSub>
                              <m:sSubPr>
                                <m:ctrlP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</m:ctrlPr>
                              </m:sSubPr>
                              <m:e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𝑓</m:t>
                                </m:r>
                              </m:e>
                              <m:sub>
                                <m:r>
                                  <a:rPr lang="en-GB" i="1" kern="100">
                                    <a:latin typeface="Cambria Math" panose="02040503050406030204" pitchFamily="18" charset="0"/>
                                    <a:ea typeface="DengXian" panose="02010600030101010101" pitchFamily="2" charset="-122"/>
                                    <a:cs typeface="Arial" panose="020B0604020202020204" pitchFamily="34" charset="0"/>
                                  </a:rPr>
                                  <m:t>𝑚</m:t>
                                </m:r>
                              </m:sub>
                            </m:sSub>
                          </m:e>
                        </m:func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)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 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𝑑𝑡</m:t>
                        </m:r>
                      </m:e>
                    </m:nary>
                  </m:oMath>
                </a14:m>
                <a:r>
                  <a:rPr lang="en-GB" b="0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r>
                          <a:rPr lang="en-GB" b="0" i="1" kern="100" smtClean="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1</m:t>
                        </m:r>
                      </m:num>
                      <m:den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b="0" i="1" kern="100" smtClean="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b="0" i="1" kern="100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+2</m:t>
                    </m:r>
                    <m:r>
                      <a:rPr lang="en-GB" i="1" strike="sngStrike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f>
                      <m:f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Pr>
                      <m:num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𝐴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</m:num>
                      <m:den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2</m:t>
                            </m:r>
                            <m:r>
                              <a:rPr lang="en-GB" i="1" strike="sngStrike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𝜋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 </m:t>
                            </m:r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den>
                    </m:f>
                    <m:func>
                      <m:func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highlight>
                      <a:srgbClr val="FFFF00"/>
                    </a:highlight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r>
                  <a:rPr lang="en-GB" kern="100" dirty="0">
                    <a:effectLst/>
                    <a:highlight>
                      <a:srgbClr val="FFFF00"/>
                    </a:highlight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-----&gt;(</a:t>
                </a:r>
                <a:r>
                  <a:rPr lang="en-GB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5)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left"/>
                    </m:oMathParaPr>
                    <m:oMath xmlns:m="http://schemas.openxmlformats.org/officeDocument/2006/math">
                      <m:r>
                        <a:rPr lang="en-GB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𝛽</m:t>
                      </m:r>
                      <m:r>
                        <a:rPr lang="en-GB" i="1" kern="100" smtClean="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</m:t>
                      </m:r>
                      <m:f>
                        <m:fPr>
                          <m:ctrlP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  <m:r>
                        <a:rPr lang="en-GB" i="1" kern="100">
                          <a:effectLst/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 </m:t>
                      </m:r>
                      <m:f>
                        <m:fPr>
                          <m:ctrlP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fPr>
                        <m:num>
                          <m: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∆</m:t>
                          </m:r>
                          <m:r>
                            <a:rPr lang="en-GB" i="1" kern="100">
                              <a:effectLst/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𝑓</m:t>
                          </m:r>
                        </m:num>
                        <m:den>
                          <m:sSub>
                            <m:sSubPr>
                              <m:ctrlP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effectLst/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</m:den>
                      </m:f>
                    </m:oMath>
                  </m:oMathPara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  <a:tabLst>
                    <a:tab pos="0" algn="l"/>
                  </a:tabLs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Where </a:t>
                </a:r>
                <a14:m>
                  <m:oMath xmlns:m="http://schemas.openxmlformats.org/officeDocument/2006/math">
                    <m:r>
                      <a:rPr lang="en-GB" b="1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𝜷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is the </a:t>
                </a:r>
                <a:r>
                  <a:rPr lang="en-GB" b="1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Modulation Index </a:t>
                </a: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of FM a</a:t>
                </a:r>
                <a:r>
                  <a:rPr lang="en-GB" kern="100" dirty="0">
                    <a:effectLst/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nd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  <a:tabLst>
                    <a:tab pos="87313" algn="l"/>
                  </a:tabLst>
                </a:pPr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	</a:t>
                </a:r>
                <a14:m>
                  <m:oMath xmlns:m="http://schemas.openxmlformats.org/officeDocument/2006/math"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∆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𝑡h𝑒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𝒇𝒓𝒆𝒒𝒊𝒆𝒏𝒄𝒚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𝒅𝒆𝒗𝒊𝒂𝒕𝒊𝒐𝒏</m:t>
                    </m:r>
                    <m:r>
                      <a:rPr lang="en-GB" b="1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r>
                      <a:rPr lang="en-GB" b="0" i="1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.</m:t>
                    </m:r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07000"/>
                  </a:lnSpc>
                  <a:spcAft>
                    <a:spcPts val="800"/>
                  </a:spcAft>
                </a:pPr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 </a:t>
                </a: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F7DADFE2-071C-4158-9A70-D240374487B9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804931" y="1662601"/>
                <a:ext cx="6908801" cy="6325706"/>
              </a:xfrm>
              <a:prstGeom prst="rect">
                <a:avLst/>
              </a:prstGeom>
              <a:blipFill>
                <a:blip r:embed="rId2"/>
                <a:stretch>
                  <a:fillRect l="-705" t="-675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 xmlns:a14="http://schemas.microsoft.com/office/drawing/2010/main">
        <mc:Choice Requires="a14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3740223-97E1-40D3-8525-7B89F8B56A70}"/>
                  </a:ext>
                </a:extLst>
              </p:cNvPr>
              <p:cNvSpPr txBox="1"/>
              <p:nvPr/>
            </p:nvSpPr>
            <p:spPr>
              <a:xfrm>
                <a:off x="0" y="1977201"/>
                <a:ext cx="5398347" cy="524560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The Phase angle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</m:oMath>
                </a14:m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is given as,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	 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𝜃</m:t>
                        </m:r>
                      </m:e>
                      <m: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𝑖</m:t>
                        </m:r>
                      </m:sub>
                    </m:sSub>
                    <m:d>
                      <m:dPr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=2</m:t>
                    </m:r>
                    <m:r>
                      <a:rPr lang="en-GB" i="1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nary>
                      <m:naryPr>
                        <m:limLoc m:val="undOvr"/>
                        <m:subHide m:val="on"/>
                        <m:supHide m:val="on"/>
                        <m:ctrlP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naryPr>
                      <m:sub/>
                      <m:sup/>
                      <m:e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[</m:t>
                            </m:r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𝑐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+</m:t>
                        </m:r>
                        <m:sSub>
                          <m:sSub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𝑘</m:t>
                            </m:r>
                          </m:e>
                          <m:sub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sub>
                        </m:sSub>
                        <m:r>
                          <a:rPr lang="en-GB" i="1" kern="100"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  <m:d>
                          <m:dPr>
                            <m:ctrlP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dPr>
                          <m:e>
                            <m:r>
                              <a:rPr lang="en-GB" i="1" kern="100"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𝑡</m:t>
                            </m:r>
                          </m:e>
                        </m:d>
                      </m:e>
                    </m:nary>
                    <m:r>
                      <a:rPr lang="en-GB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  <m:r>
                      <m:rPr>
                        <m:sty m:val="p"/>
                      </m:rPr>
                      <a:rPr lang="en-GB" kern="10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dt</m:t>
                    </m:r>
                    <m:r>
                      <a:rPr lang="en-GB" b="0" i="0" kern="100" smtClean="0"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−−→(1)</m:t>
                    </m:r>
                  </m:oMath>
                </a14:m>
                <a:endParaRPr lang="en-GB" kern="100" dirty="0"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If the Modulating signal is </a:t>
                </a:r>
                <a14:m>
                  <m:oMath xmlns:m="http://schemas.openxmlformats.org/officeDocument/2006/math">
                    <m:r>
                      <a:rPr lang="en-GB" i="1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𝑚</m:t>
                    </m:r>
                    <m:d>
                      <m:d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d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𝑡</m:t>
                        </m:r>
                      </m:e>
                    </m:d>
                    <m:r>
                      <a:rPr lang="en-GB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= </m:t>
                    </m:r>
                    <m:sSub>
                      <m:sSub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sSubPr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𝑚</m:t>
                        </m:r>
                      </m:sub>
                    </m:sSub>
                    <m:func>
                      <m:funcPr>
                        <m:ctrlPr>
                          <a:rPr lang="en-GB" i="1">
                            <a:effectLst/>
                            <a:latin typeface="Cambria Math" panose="02040503050406030204" pitchFamily="18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i="1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sSubPr>
                          <m:e>
                            <m:r>
                              <a:rPr lang="en-GB" i="1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b="0" i="1" smtClean="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i="1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</m:oMath>
                </a14:m>
                <a:endParaRPr lang="en-GB" i="1" dirty="0">
                  <a:effectLst/>
                  <a:latin typeface="Cambria Math" panose="02040503050406030204" pitchFamily="18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en-GB" i="1" kern="10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sSubPr>
                        <m:e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𝜃</m:t>
                          </m:r>
                        </m:e>
                        <m:sub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𝑖</m:t>
                          </m:r>
                        </m:sub>
                      </m:sSub>
                      <m:d>
                        <m:dPr>
                          <m:ctrlP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dPr>
                        <m:e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</m:e>
                      </m:d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=2</m:t>
                      </m:r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𝜋</m:t>
                      </m:r>
                      <m:nary>
                        <m:naryPr>
                          <m:limLoc m:val="undOvr"/>
                          <m:subHide m:val="on"/>
                          <m:supHide m:val="on"/>
                          <m:ctrlP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</m:ctrlPr>
                        </m:naryPr>
                        <m:sub/>
                        <m:sup/>
                        <m:e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[</m:t>
                              </m:r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𝑐</m:t>
                              </m:r>
                            </m:sub>
                          </m:sSub>
                          <m:r>
                            <a:rPr lang="en-GB" i="1" kern="10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+</m:t>
                          </m:r>
                          <m:sSub>
                            <m:sSubPr>
                              <m:ctrlP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</m:ctrlPr>
                            </m:sSubPr>
                            <m:e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𝑘</m:t>
                              </m:r>
                            </m:e>
                            <m:sub>
                              <m:r>
                                <a:rPr lang="en-GB" i="1" kern="100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𝑓</m:t>
                              </m:r>
                            </m:sub>
                          </m:sSub>
                          <m:r>
                            <a:rPr lang="en-GB" b="0" i="1" kern="10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(</m:t>
                          </m:r>
                          <m:sSub>
                            <m:sSub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sSubPr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𝐴</m:t>
                              </m:r>
                            </m:e>
                            <m:sub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𝑚</m:t>
                              </m:r>
                            </m:sub>
                          </m:sSub>
                          <m:func>
                            <m:funcPr>
                              <m:ctrlPr>
                                <a:rPr lang="en-GB" i="1">
                                  <a:latin typeface="Cambria Math" panose="02040503050406030204" pitchFamily="18" charset="0"/>
                                </a:rPr>
                              </m:ctrlPr>
                            </m:funcPr>
                            <m:fName>
                              <m:r>
                                <m:rPr>
                                  <m:sty m:val="p"/>
                                </m:rPr>
                                <a:rPr lang="en-GB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cos</m:t>
                              </m:r>
                            </m:fName>
                            <m:e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2</m:t>
                              </m:r>
                              <m:r>
                                <a:rPr lang="en-GB" i="1">
                                  <a:latin typeface="Cambria Math" panose="02040503050406030204" pitchFamily="18" charset="0"/>
                                  <a:ea typeface="DengXian" panose="02010600030101010101" pitchFamily="2" charset="-122"/>
                                  <a:cs typeface="Arial" panose="020B0604020202020204" pitchFamily="34" charset="0"/>
                                </a:rPr>
                                <m:t>𝜋</m:t>
                              </m:r>
                              <m:sSub>
                                <m:sSubPr>
                                  <m:ctrlPr>
                                    <a:rPr lang="en-GB" i="1">
                                      <a:latin typeface="Cambria Math" panose="02040503050406030204" pitchFamily="18" charset="0"/>
                                    </a:rPr>
                                  </m:ctrlPr>
                                </m:sSubPr>
                                <m:e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𝑓</m:t>
                                  </m:r>
                                </m:e>
                                <m:sub>
                                  <m:r>
                                    <a:rPr lang="en-GB" i="1">
                                      <a:latin typeface="Cambria Math" panose="02040503050406030204" pitchFamily="18" charset="0"/>
                                      <a:ea typeface="DengXian" panose="02010600030101010101" pitchFamily="2" charset="-122"/>
                                      <a:cs typeface="Arial" panose="020B0604020202020204" pitchFamily="34" charset="0"/>
                                    </a:rPr>
                                    <m:t>𝑚</m:t>
                                  </m:r>
                                </m:sub>
                              </m:sSub>
                            </m:e>
                          </m:func>
                          <m:r>
                            <a:rPr lang="en-GB" i="1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𝑡</m:t>
                          </m:r>
                          <m:r>
                            <m:rPr>
                              <m:nor/>
                            </m:rPr>
                            <a:rPr lang="en-GB" kern="100" dirty="0">
                              <a:latin typeface="Calibri" panose="020F0502020204030204" pitchFamily="34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 </m:t>
                          </m:r>
                          <m:r>
                            <a:rPr lang="en-GB" b="0" i="1" kern="100" dirty="0" smtClean="0">
                              <a:latin typeface="Cambria Math" panose="02040503050406030204" pitchFamily="18" charset="0"/>
                              <a:ea typeface="DengXian" panose="02010600030101010101" pitchFamily="2" charset="-122"/>
                              <a:cs typeface="Arial" panose="020B0604020202020204" pitchFamily="34" charset="0"/>
                            </a:rPr>
                            <m:t>)</m:t>
                          </m:r>
                        </m:e>
                      </m:nary>
                      <m:r>
                        <a:rPr lang="en-GB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]</m:t>
                      </m:r>
                      <m:r>
                        <m:rPr>
                          <m:sty m:val="p"/>
                        </m:rPr>
                        <a:rPr lang="en-GB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dt</m:t>
                      </m:r>
                      <m:r>
                        <a:rPr lang="en-GB" i="1" kern="10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 </m:t>
                      </m:r>
                      <m:r>
                        <a:rPr lang="en-GB" b="0" i="1" kern="100" smtClean="0">
                          <a:latin typeface="Cambria Math" panose="02040503050406030204" pitchFamily="18" charset="0"/>
                          <a:ea typeface="DengXian" panose="02010600030101010101" pitchFamily="2" charset="-122"/>
                          <a:cs typeface="Arial" panose="020B0604020202020204" pitchFamily="34" charset="0"/>
                        </a:rPr>
                        <m:t>−−→(2)</m:t>
                      </m:r>
                    </m:oMath>
                  </m:oMathPara>
                </a14:m>
                <a:endParaRPr lang="en-GB" kern="0" dirty="0">
                  <a:solidFill>
                    <a:srgbClr val="000000"/>
                  </a:solidFill>
                  <a:effectLst/>
                  <a:latin typeface="Cambria Math" panose="02040503050406030204" pitchFamily="18" charset="0"/>
                  <a:ea typeface="Times New Roman" panose="02020603050405020304" pitchFamily="18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0" dirty="0">
                    <a:solidFill>
                      <a:srgbClr val="000000"/>
                    </a:solidFill>
                    <a:effectLst/>
                    <a:latin typeface="Cambria Math" panose="02040503050406030204" pitchFamily="18" charset="0"/>
                    <a:ea typeface="Times New Roman" panose="02020603050405020304" pitchFamily="18" charset="0"/>
                    <a:cs typeface="Times New Roman" panose="02020603050405020304" pitchFamily="18" charset="0"/>
                  </a:rPr>
                  <a:t>The standard equation of  the standard angle modulated wave is 	</a:t>
                </a: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 marL="1347788">
                  <a:lnSpc>
                    <a:spcPct val="150000"/>
                  </a:lnSpc>
                  <a:spcAft>
                    <a:spcPts val="800"/>
                  </a:spcAft>
                </a:pPr>
                <a14:m>
                  <m:oMath xmlns:m="http://schemas.openxmlformats.org/officeDocument/2006/math"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i="1" kern="100" dirty="0">
                    <a:effectLst/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func>
                      <m:funcPr>
                        <m:ctrlPr>
                          <a:rPr lang="en-GB" i="1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kern="10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cos</m:t>
                        </m:r>
                      </m:fName>
                      <m:e>
                        <m:sSub>
                          <m:sSubPr>
                            <m:ctrlP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𝜃</m:t>
                            </m:r>
                          </m:e>
                          <m:sub>
                            <m:r>
                              <a:rPr lang="en-GB" i="1" kern="100">
                                <a:effectLst/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𝑖</m:t>
                            </m:r>
                          </m:sub>
                        </m:sSub>
                      </m:e>
                    </m:func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i="1" kern="10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kern="100" dirty="0">
                    <a:latin typeface="Calibri" panose="020F0502020204030204" pitchFamily="34" charset="0"/>
                    <a:ea typeface="DengXian" panose="02010600030101010101" pitchFamily="2" charset="-122"/>
                    <a:cs typeface="Arial" panose="020B0604020202020204" pitchFamily="34" charset="0"/>
                  </a:rPr>
                  <a:t> ---&gt;(3)</a:t>
                </a: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r>
                  <a:rPr lang="en-GB" kern="100" dirty="0">
                    <a:ea typeface="DengXian" panose="02010600030101010101" pitchFamily="2" charset="-122"/>
                    <a:cs typeface="Arial" panose="020B0604020202020204" pitchFamily="34" charset="0"/>
                  </a:rPr>
                  <a:t>    </a:t>
                </a:r>
                <a14:m>
                  <m:oMath xmlns:m="http://schemas.openxmlformats.org/officeDocument/2006/math"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𝑆𝑢𝑏𝑠𝑡𝑖𝑡𝑢𝑡𝑒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</m:e>
                    </m:d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𝑖𝑛</m:t>
                    </m:r>
                    <m:r>
                      <a:rPr lang="en-GB" b="0" i="1" kern="100" smtClean="0">
                        <a:effectLst/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</m:t>
                    </m:r>
                    <m:d>
                      <m:dPr>
                        <m:ctrlP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dPr>
                      <m:e>
                        <m:r>
                          <a:rPr lang="en-GB" b="0" i="1" kern="100" smtClean="0">
                            <a:effectLst/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3</m:t>
                        </m:r>
                      </m:e>
                    </m:d>
                  </m:oMath>
                </a14:m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  <a:p>
                <a:pPr>
                  <a:lnSpc>
                    <a:spcPct val="150000"/>
                  </a:lnSpc>
                  <a:spcAft>
                    <a:spcPts val="800"/>
                  </a:spcAft>
                </a:pPr>
                <a:endParaRPr lang="en-GB" kern="100" dirty="0">
                  <a:effectLst/>
                  <a:latin typeface="Calibri" panose="020F0502020204030204" pitchFamily="34" charset="0"/>
                  <a:ea typeface="DengXian" panose="02010600030101010101" pitchFamily="2" charset="-122"/>
                  <a:cs typeface="Arial" panose="020B0604020202020204" pitchFamily="34" charset="0"/>
                </a:endParaRPr>
              </a:p>
            </p:txBody>
          </p:sp>
        </mc:Choice>
        <mc:Fallback xmlns="">
          <p:sp>
            <p:nvSpPr>
              <p:cNvPr id="7" name="TextBox 6">
                <a:extLst>
                  <a:ext uri="{FF2B5EF4-FFF2-40B4-BE49-F238E27FC236}">
                    <a16:creationId xmlns:a16="http://schemas.microsoft.com/office/drawing/2014/main" id="{03740223-97E1-40D3-8525-7B89F8B56A70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0" y="1977201"/>
                <a:ext cx="5398347" cy="5245603"/>
              </a:xfrm>
              <a:prstGeom prst="rect">
                <a:avLst/>
              </a:prstGeom>
              <a:blipFill>
                <a:blip r:embed="rId3"/>
                <a:stretch>
                  <a:fillRect l="-903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195553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Transmission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mc:AlternateContent xmlns:mc="http://schemas.openxmlformats.org/markup-compatibility/2006" xmlns:a14="http://schemas.microsoft.com/office/drawing/2010/main">
        <mc:Choice Requires="a14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08C76B-2A6C-4FA6-BB26-F6E57A3098A5}"/>
                  </a:ext>
                </a:extLst>
              </p:cNvPr>
              <p:cNvSpPr txBox="1"/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14:m>
                  <m:oMath xmlns:m="http://schemas.openxmlformats.org/officeDocument/2006/math"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𝑠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(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 smtClean="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)</m:t>
                    </m:r>
                  </m:oMath>
                </a14:m>
                <a:r>
                  <a:rPr lang="en-GB" sz="1800" i="1" kern="100" dirty="0">
                    <a:effectLst/>
                    <a:highlight>
                      <a:srgbClr val="FFFF00"/>
                    </a:highlight>
                    <a:latin typeface="Cambria Math" panose="02040503050406030204" pitchFamily="18" charset="0"/>
                    <a:ea typeface="DengXian" panose="02010600030101010101" pitchFamily="2" charset="-122"/>
                    <a:cs typeface="Arial" panose="020B0604020202020204" pitchFamily="34" charset="0"/>
                  </a:rPr>
                  <a:t>=</a:t>
                </a:r>
                <a14:m>
                  <m:oMath xmlns:m="http://schemas.openxmlformats.org/officeDocument/2006/math"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𝐴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𝐶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𝐶𝑜𝑠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 [2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𝜋</m:t>
                    </m:r>
                    <m:sSub>
                      <m:sSub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sSubPr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𝑓</m:t>
                        </m:r>
                      </m:e>
                      <m:sub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𝑐</m:t>
                        </m:r>
                      </m:sub>
                    </m:sSub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+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𝛽</m:t>
                    </m:r>
                    <m:func>
                      <m:funcPr>
                        <m:ctrlP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</m:ctrlPr>
                      </m:funcPr>
                      <m:fName>
                        <m:r>
                          <m:rPr>
                            <m:sty m:val="p"/>
                          </m:rPr>
                          <a:rPr lang="en-GB" sz="1800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sin</m:t>
                        </m:r>
                      </m:fName>
                      <m:e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2</m:t>
                        </m:r>
                        <m:r>
                          <a:rPr lang="en-GB" sz="1800" i="1" kern="100">
                            <a:effectLst/>
                            <a:highlight>
                              <a:srgbClr val="FFFF00"/>
                            </a:highlight>
                            <a:latin typeface="Cambria Math" panose="02040503050406030204" pitchFamily="18" charset="0"/>
                            <a:ea typeface="DengXian" panose="02010600030101010101" pitchFamily="2" charset="-122"/>
                            <a:cs typeface="Arial" panose="020B0604020202020204" pitchFamily="34" charset="0"/>
                          </a:rPr>
                          <m:t>𝜋</m:t>
                        </m:r>
                        <m:sSub>
                          <m:sSubPr>
                            <m:ctrlP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</m:ctrlPr>
                          </m:sSubPr>
                          <m:e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𝑓</m:t>
                            </m:r>
                          </m:e>
                          <m:sub>
                            <m:r>
                              <a:rPr lang="en-GB" sz="1800" i="1" kern="100">
                                <a:effectLst/>
                                <a:highlight>
                                  <a:srgbClr val="FFFF00"/>
                                </a:highlight>
                                <a:latin typeface="Cambria Math" panose="02040503050406030204" pitchFamily="18" charset="0"/>
                                <a:ea typeface="DengXian" panose="02010600030101010101" pitchFamily="2" charset="-122"/>
                                <a:cs typeface="Arial" panose="020B0604020202020204" pitchFamily="34" charset="0"/>
                              </a:rPr>
                              <m:t>𝑚</m:t>
                            </m:r>
                          </m:sub>
                        </m:sSub>
                      </m:e>
                    </m:func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𝑡</m:t>
                    </m:r>
                    <m:r>
                      <a:rPr lang="en-GB" sz="1800" i="1" kern="100">
                        <a:effectLst/>
                        <a:highlight>
                          <a:srgbClr val="FFFF00"/>
                        </a:highlight>
                        <a:latin typeface="Cambria Math" panose="02040503050406030204" pitchFamily="18" charset="0"/>
                        <a:ea typeface="DengXian" panose="02010600030101010101" pitchFamily="2" charset="-122"/>
                        <a:cs typeface="Arial" panose="020B0604020202020204" pitchFamily="34" charset="0"/>
                      </a:rPr>
                      <m:t>]</m:t>
                    </m:r>
                  </m:oMath>
                </a14:m>
                <a:endParaRPr lang="en-GB" dirty="0">
                  <a:highlight>
                    <a:srgbClr val="FFFF00"/>
                  </a:highlight>
                </a:endParaRPr>
              </a:p>
            </p:txBody>
          </p:sp>
        </mc:Choice>
        <mc:Fallback xmlns="">
          <p:sp>
            <p:nvSpPr>
              <p:cNvPr id="17" name="TextBox 16">
                <a:extLst>
                  <a:ext uri="{FF2B5EF4-FFF2-40B4-BE49-F238E27FC236}">
                    <a16:creationId xmlns:a16="http://schemas.microsoft.com/office/drawing/2014/main" id="{1B08C76B-2A6C-4FA6-BB26-F6E57A3098A5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8532706" y="1684774"/>
                <a:ext cx="4086014" cy="369332"/>
              </a:xfrm>
              <a:prstGeom prst="rect">
                <a:avLst/>
              </a:prstGeom>
              <a:blipFill>
                <a:blip r:embed="rId2"/>
                <a:stretch>
                  <a:fillRect t="-11475" b="-21311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p:pic>
        <p:nvPicPr>
          <p:cNvPr id="23" name="Picture 22">
            <a:extLst>
              <a:ext uri="{FF2B5EF4-FFF2-40B4-BE49-F238E27FC236}">
                <a16:creationId xmlns:a16="http://schemas.microsoft.com/office/drawing/2014/main" id="{A7AF6312-FA19-49BC-AF1D-3BF3AFB0C81A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8292" y="1684774"/>
            <a:ext cx="9543627" cy="4565639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EF0183D-4EC7-4537-9B73-6E7BF051E4AC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515" y="6044578"/>
            <a:ext cx="6792273" cy="4858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4541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1450" y="783074"/>
            <a:ext cx="12808744" cy="1325563"/>
          </a:xfrm>
        </p:spPr>
        <p:txBody>
          <a:bodyPr>
            <a:normAutofit/>
          </a:bodyPr>
          <a:lstStyle/>
          <a:p>
            <a:r>
              <a:rPr lang="en-GB" sz="2800" b="1" dirty="0">
                <a:latin typeface="Book Antiqua" panose="02040602050305030304" pitchFamily="18" charset="0"/>
              </a:rPr>
              <a:t>Communication Examples : FM Reception using GNU Radio</a:t>
            </a:r>
            <a:endParaRPr sz="28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30147D8-CEEE-497C-B0DB-264453EF683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0297" y="2108637"/>
            <a:ext cx="7571405" cy="40928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483146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0490" y="1616194"/>
            <a:ext cx="11146790" cy="1325563"/>
          </a:xfrm>
        </p:spPr>
        <p:txBody>
          <a:bodyPr>
            <a:normAutofit fontScale="90000"/>
          </a:bodyPr>
          <a:lstStyle/>
          <a:p>
            <a:pPr>
              <a:lnSpc>
                <a:spcPct val="150000"/>
              </a:lnSpc>
            </a:pPr>
            <a:r>
              <a:rPr lang="en-GB" sz="2200" b="1" dirty="0">
                <a:latin typeface="Book Antiqua" panose="02040602050305030304" pitchFamily="18" charset="0"/>
              </a:rPr>
              <a:t>References:</a:t>
            </a:r>
            <a:br>
              <a:rPr lang="en-GB" sz="2200" b="1" dirty="0">
                <a:latin typeface="Book Antiqua" panose="02040602050305030304" pitchFamily="18" charset="0"/>
              </a:rPr>
            </a:br>
            <a:r>
              <a:rPr lang="en-GB" sz="2200" dirty="0">
                <a:latin typeface="Book Antiqua" panose="02040602050305030304" pitchFamily="18" charset="0"/>
              </a:rPr>
              <a:t>[1] S. </a:t>
            </a:r>
            <a:r>
              <a:rPr lang="en-GB" sz="2200" dirty="0" err="1">
                <a:latin typeface="Book Antiqua" panose="02040602050305030304" pitchFamily="18" charset="0"/>
              </a:rPr>
              <a:t>Haykin</a:t>
            </a:r>
            <a:r>
              <a:rPr lang="en-GB" sz="2200" dirty="0">
                <a:latin typeface="Book Antiqua" panose="02040602050305030304" pitchFamily="18" charset="0"/>
              </a:rPr>
              <a:t> and M. Moher, Introduction to Analog and Digital Communications, 2nd ed. Hoboken, NJ, USA: Wiley, 2007.</a:t>
            </a:r>
            <a:endParaRPr sz="2200" b="1" dirty="0">
              <a:latin typeface="Book Antiqua" panose="02040602050305030304" pitchFamily="18" charset="0"/>
            </a:endParaRPr>
          </a:p>
        </p:txBody>
      </p:sp>
      <p:sp>
        <p:nvSpPr>
          <p:cNvPr id="4" name="Title 1">
            <a:extLst>
              <a:ext uri="{FF2B5EF4-FFF2-40B4-BE49-F238E27FC236}">
                <a16:creationId xmlns:a16="http://schemas.microsoft.com/office/drawing/2014/main" id="{92150179-AC55-495E-83D7-55A882CF8015}"/>
              </a:ext>
            </a:extLst>
          </p:cNvPr>
          <p:cNvSpPr txBox="1">
            <a:spLocks/>
          </p:cNvSpPr>
          <p:nvPr/>
        </p:nvSpPr>
        <p:spPr>
          <a:xfrm>
            <a:off x="3650705" y="79203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fr-FR" sz="3000" b="1" dirty="0">
                <a:solidFill>
                  <a:schemeClr val="bg1"/>
                </a:solidFill>
                <a:latin typeface="Arial"/>
                <a:cs typeface="Arial"/>
              </a:rPr>
              <a:t>GNU Radio</a:t>
            </a:r>
            <a:endParaRPr lang="en-IN" sz="3000" b="1" dirty="0">
              <a:solidFill>
                <a:schemeClr val="bg1"/>
              </a:solidFill>
              <a:latin typeface="Book Antiqua" panose="02040602050305030304" pitchFamily="18" charset="0"/>
              <a:ea typeface="Cambria" panose="020405030504060302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7181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Tm="76370"/>
    </mc:Choice>
    <mc:Fallback xmlns="">
      <p:transition spd="slow" advTm="76370"/>
    </mc:Fallback>
  </mc:AlternateContent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1">
            <a:extLst>
              <a:ext uri="{FF2B5EF4-FFF2-40B4-BE49-F238E27FC236}">
                <a16:creationId xmlns:a16="http://schemas.microsoft.com/office/drawing/2014/main" id="{BD78D876-541D-6E52-A364-F2210992F446}"/>
              </a:ext>
            </a:extLst>
          </p:cNvPr>
          <p:cNvSpPr txBox="1">
            <a:spLocks/>
          </p:cNvSpPr>
          <p:nvPr/>
        </p:nvSpPr>
        <p:spPr>
          <a:xfrm>
            <a:off x="4866514" y="3298965"/>
            <a:ext cx="5315818" cy="3088946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 marL="0" indent="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None/>
              <a:defRPr sz="2800" kern="1200">
                <a:solidFill>
                  <a:schemeClr val="bg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4500" b="1">
                <a:latin typeface="Cambria" panose="02040503050406030204" pitchFamily="18" charset="0"/>
                <a:ea typeface="Cambria" panose="02040503050406030204" pitchFamily="18" charset="0"/>
                <a:cs typeface="Arial"/>
              </a:rPr>
              <a:t>Thank You</a:t>
            </a:r>
          </a:p>
        </p:txBody>
      </p:sp>
    </p:spTree>
    <p:extLst>
      <p:ext uri="{BB962C8B-B14F-4D97-AF65-F5344CB8AC3E}">
        <p14:creationId xmlns:p14="http://schemas.microsoft.com/office/powerpoint/2010/main" val="2537371817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LIDO_APP_VERSION" val="1.9.0.5012"/>
  <p:tag name="SLIDO_PRESENTATION_ID" val="00000000-0000-0000-0000-000000000000"/>
  <p:tag name="SLIDO_EVENT_UUID" val="38e43e29-3e67-40c5-b794-555b265b07a7"/>
  <p:tag name="SLIDO_EVENT_SECTION_UUID" val="3697fe7c-6c5c-4d71-b150-ef8560778401"/>
</p:tagLst>
</file>

<file path=ppt/theme/theme1.xml><?xml version="1.0" encoding="utf-8"?>
<a:theme xmlns:a="http://schemas.openxmlformats.org/drawingml/2006/main" name="UWTSD 200_Title Page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200_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700" row="0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4B97851B-0EC9-48C0-9901-97AE2E2BAB65}">
  <we:reference id="3e0fcce7-415c-4081-926c-b4e449c650e4" version="1.1.0.2" store="EXCatalog" storeType="EXCatalog"/>
  <we:alternateReferences>
    <we:reference id="WA200004709" version="1.1.0.2" store="en-GB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1" ma:contentTypeDescription="Create a new document." ma:contentTypeScope="" ma:versionID="68ca945a54677db2e29a42d1f8357fb2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c8ebb72be4a4c714af0916efcabc7353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AutoTag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AutoTags" ma:index="14" nillable="true" ma:displayName="Tags" ma:internalName="MediaServiceAutoTags" ma:readOnly="true">
      <xsd:simpleType>
        <xsd:restriction base="dms:Text"/>
      </xsd:simpleType>
    </xsd:element>
    <xsd:element name="MediaServiceOCR" ma:index="15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6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7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8" nillable="true" ma:displayName="MediaServiceDateTaken" ma:hidden="true" ma:internalName="MediaServiceDateTaken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67D09DC4-48CE-45C2-9393-0A8E48C8FD95}">
  <ds:schemaRefs>
    <ds:schemaRef ds:uri="http://schemas.openxmlformats.org/package/2006/metadata/core-properties"/>
    <ds:schemaRef ds:uri="211f9404-bca0-4bcf-9c1d-965ccb6f8d2d"/>
    <ds:schemaRef ds:uri="http://schemas.microsoft.com/office/2006/documentManagement/types"/>
    <ds:schemaRef ds:uri="http://purl.org/dc/terms/"/>
    <ds:schemaRef ds:uri="http://www.w3.org/XML/1998/namespace"/>
    <ds:schemaRef ds:uri="http://purl.org/dc/elements/1.1/"/>
    <ds:schemaRef ds:uri="303dbf9b-b85b-46a0-94f1-894078c07ecd"/>
    <ds:schemaRef ds:uri="http://purl.org/dc/dcmitype/"/>
    <ds:schemaRef ds:uri="http://schemas.microsoft.com/office/infopath/2007/PartnerControls"/>
    <ds:schemaRef ds:uri="http://schemas.microsoft.com/office/2006/metadata/properties"/>
  </ds:schemaRefs>
</ds:datastoreItem>
</file>

<file path=customXml/itemProps2.xml><?xml version="1.0" encoding="utf-8"?>
<ds:datastoreItem xmlns:ds="http://schemas.openxmlformats.org/officeDocument/2006/customXml" ds:itemID="{DAEDFBF8-727B-4366-BD16-3E84A7D12848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59A90DE1-5030-4590-8AE5-55F67A0F029B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8183</TotalTime>
  <Words>1662</Words>
  <Application>Microsoft Office PowerPoint</Application>
  <PresentationFormat>Widescreen</PresentationFormat>
  <Paragraphs>237</Paragraphs>
  <Slides>34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34</vt:i4>
      </vt:variant>
    </vt:vector>
  </HeadingPairs>
  <TitlesOfParts>
    <vt:vector size="43" baseType="lpstr">
      <vt:lpstr>Arial</vt:lpstr>
      <vt:lpstr>Book Antiqua</vt:lpstr>
      <vt:lpstr>Calibri</vt:lpstr>
      <vt:lpstr>Calibri Light</vt:lpstr>
      <vt:lpstr>Cambria</vt:lpstr>
      <vt:lpstr>Cambria Math</vt:lpstr>
      <vt:lpstr>Wingdings</vt:lpstr>
      <vt:lpstr>UWTSD 200_Title Page 2</vt:lpstr>
      <vt:lpstr>UWTSD 200_Text 4</vt:lpstr>
      <vt:lpstr>PowerPoint Presentation</vt:lpstr>
      <vt:lpstr>GNU Radio</vt:lpstr>
      <vt:lpstr>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Key Blocks in GNU Radio</vt:lpstr>
      <vt:lpstr>Signal Processing: Basic Signal Generation using Blocks in GNU Radio</vt:lpstr>
      <vt:lpstr>Noise Source: Gaussian Noise Type with the noise voltage varies between 0.1 to 1   Add: Adds Signal and the Noise </vt:lpstr>
      <vt:lpstr>Variables used: lowcutoff, transition</vt:lpstr>
      <vt:lpstr>Variables used: highcutoff, transition</vt:lpstr>
      <vt:lpstr>Variables used: lowcutoff, highcutoff, transition</vt:lpstr>
      <vt:lpstr>Signal Processing: Performance of Basic Filters with noise in GNU Radio</vt:lpstr>
      <vt:lpstr>Signal Processing: Performance of Basic Filters with noise in GNU Radio</vt:lpstr>
      <vt:lpstr>Communication Examples Using GNU Radio</vt:lpstr>
      <vt:lpstr>Communication Examples Using GNU Radio</vt:lpstr>
      <vt:lpstr>Communication Examples Using GNU Radio</vt:lpstr>
      <vt:lpstr>Communication Examples Using GNU Radio</vt:lpstr>
      <vt:lpstr>Communication Examples Using GNU Radio</vt:lpstr>
      <vt:lpstr>Communication Examples Using GNU Radio</vt:lpstr>
      <vt:lpstr>Communication Examples : AM Using GNU Radio</vt:lpstr>
      <vt:lpstr>Communication Examples : AM Receiver Using GNU Radio</vt:lpstr>
      <vt:lpstr>Communication Examples : FM Transmission using GNU Radio Expressions to Recall</vt:lpstr>
      <vt:lpstr>Communication Examples : FM Transmission using GNU Radio</vt:lpstr>
      <vt:lpstr>Communication Examples : FM Reception using GNU Radio</vt:lpstr>
      <vt:lpstr>References: [1] S. Haykin and M. Moher, Introduction to Analog and Digital Communications, 2nd ed. Hoboken, NJ, USA: Wiley, 2007.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Jenifer Prince Devaraj</cp:lastModifiedBy>
  <cp:revision>20</cp:revision>
  <dcterms:created xsi:type="dcterms:W3CDTF">2021-03-09T15:35:42Z</dcterms:created>
  <dcterms:modified xsi:type="dcterms:W3CDTF">2024-11-20T15:22:43Z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0x010100A22DCA5D1B256B479227F480D2542598</vt:lpwstr>
  </property>
  <property fmtid="{D5CDD505-2E9C-101B-9397-08002B2CF9AE}" pid="3" name="SlidoAppVersion">
    <vt:lpwstr>1.9.0.5012</vt:lpwstr>
  </property>
</Properties>
</file>