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89" r:id="rId3"/>
    <p:sldId id="321" r:id="rId4"/>
    <p:sldId id="322" r:id="rId5"/>
    <p:sldId id="323" r:id="rId6"/>
    <p:sldId id="324" r:id="rId7"/>
    <p:sldId id="325" r:id="rId8"/>
    <p:sldId id="326" r:id="rId9"/>
    <p:sldId id="327" r:id="rId10"/>
    <p:sldId id="328" r:id="rId11"/>
    <p:sldId id="329" r:id="rId12"/>
    <p:sldId id="330" r:id="rId13"/>
    <p:sldId id="331" r:id="rId14"/>
    <p:sldId id="342" r:id="rId15"/>
    <p:sldId id="332" r:id="rId16"/>
    <p:sldId id="333" r:id="rId17"/>
    <p:sldId id="341" r:id="rId18"/>
    <p:sldId id="334" r:id="rId19"/>
    <p:sldId id="335" r:id="rId20"/>
    <p:sldId id="336" r:id="rId21"/>
    <p:sldId id="337" r:id="rId22"/>
    <p:sldId id="339" r:id="rId23"/>
    <p:sldId id="338" r:id="rId24"/>
    <p:sldId id="340" r:id="rId25"/>
    <p:sldId id="314" r:id="rId26"/>
    <p:sldId id="290" r:id="rId27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8"/>
    </p:embeddedFont>
    <p:embeddedFont>
      <p:font typeface="Century Gothic" panose="020B0502020202020204" pitchFamily="34" charset="0"/>
      <p:regular r:id="rId29"/>
      <p:bold r:id="rId30"/>
      <p:italic r:id="rId31"/>
      <p:boldItalic r:id="rId32"/>
    </p:embeddedFont>
    <p:embeddedFont>
      <p:font typeface="Wingdings 3" panose="05040102010807070707" pitchFamily="18" charset="2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90" d="100"/>
          <a:sy n="90" d="100"/>
        </p:scale>
        <p:origin x="6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3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26/09/2023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m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Remote sensing and imaging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Workshop 5</a:t>
            </a:r>
          </a:p>
          <a:p>
            <a:r>
              <a:rPr lang="en-GB" dirty="0"/>
              <a:t>Thermal Imaging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Principles of 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Processing of thermal data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Thermal stealth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Thermal </a:t>
            </a:r>
            <a:r>
              <a:rPr lang="en-GB">
                <a:sym typeface="Wingdings" panose="05000000000000000000" pitchFamily="2" charset="2"/>
              </a:rPr>
              <a:t>IR spectroscopy</a:t>
            </a:r>
          </a:p>
          <a:p>
            <a:pPr lvl="2"/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Remote Sensing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Thermal remote sensing is the measurement of thermal IR (TIR) radiation, normally in the 3-5 </a:t>
            </a:r>
            <a:r>
              <a:rPr lang="el-GR" dirty="0"/>
              <a:t>μ</a:t>
            </a:r>
            <a:r>
              <a:rPr lang="en-GB" dirty="0"/>
              <a:t>m and 8-14 </a:t>
            </a:r>
            <a:r>
              <a:rPr lang="el-GR" dirty="0"/>
              <a:t>μ</a:t>
            </a:r>
            <a:r>
              <a:rPr lang="en-GB" dirty="0"/>
              <a:t>m ranges</a:t>
            </a:r>
          </a:p>
          <a:p>
            <a:pPr lvl="1"/>
            <a:r>
              <a:rPr lang="en-GB" dirty="0"/>
              <a:t>These ranges are only slightly attenuated by the atmosphere</a:t>
            </a:r>
          </a:p>
          <a:p>
            <a:r>
              <a:rPr lang="en-GB" dirty="0"/>
              <a:t>The source of this radiation is the body being observed, not reflected sunlight; this alters the handling and processing of the data</a:t>
            </a:r>
          </a:p>
          <a:p>
            <a:pPr lvl="1"/>
            <a:r>
              <a:rPr lang="en-GB" dirty="0"/>
              <a:t>The surface temperature determines the amount of energy radiated; this can vary depending on time of day, season, location, exposure to sunlight etc. and is difficult to predict</a:t>
            </a:r>
          </a:p>
          <a:p>
            <a:pPr lvl="1"/>
            <a:r>
              <a:rPr lang="en-GB" dirty="0"/>
              <a:t>We are interested in how well energy is emitted from the surface at different wavelengths</a:t>
            </a:r>
          </a:p>
          <a:p>
            <a:pPr lvl="1"/>
            <a:r>
              <a:rPr lang="en-GB" dirty="0"/>
              <a:t>It can be performed at night (and is sometimes easier then)</a:t>
            </a:r>
          </a:p>
        </p:txBody>
      </p:sp>
    </p:spTree>
    <p:extLst>
      <p:ext uri="{BB962C8B-B14F-4D97-AF65-F5344CB8AC3E}">
        <p14:creationId xmlns:p14="http://schemas.microsoft.com/office/powerpoint/2010/main" val="25091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Laws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227892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All objects above absolute zero radiate EM energy</a:t>
                </a:r>
              </a:p>
              <a:p>
                <a:r>
                  <a:rPr lang="en-GB" dirty="0"/>
                  <a:t>The amount of energy emitted per wavelength depending on temperature is given by Planck’s radiation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  <m:sub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h𝑐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𝜆</m:t>
                                  </m:r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𝑘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𝐵</m:t>
                                      </m:r>
                                    </m:sub>
                                  </m:s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𝑇</m:t>
                                  </m:r>
                                </m:den>
                              </m:f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dirty="0"/>
                  <a:t> is the spectral radiance,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h</m:t>
                    </m:r>
                  </m:oMath>
                </a14:m>
                <a:r>
                  <a:rPr lang="en-GB" dirty="0"/>
                  <a:t> is the Planck constant,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/>
                  <a:t> is the velocity of light,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𝜆</m:t>
                    </m:r>
                  </m:oMath>
                </a14:m>
                <a:r>
                  <a:rPr lang="en-GB" dirty="0"/>
                  <a:t> is the wavelength of interest,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r>
                  <a:rPr lang="en-GB" dirty="0"/>
                  <a:t> is Boltzmann’s constant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</m:oMath>
                </a14:m>
                <a:r>
                  <a:rPr lang="en-GB" dirty="0"/>
                  <a:t> is the temperature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227892"/>
              </a:xfrm>
              <a:blipFill rotWithShape="0">
                <a:blip r:embed="rId2"/>
                <a:stretch>
                  <a:fillRect l="-366" t="-1134" r="-5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4251490"/>
            <a:ext cx="4461238" cy="260651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For hot bodies, like the sun, the maximum spectral radiance is given off at short wavelengths</a:t>
            </a:r>
          </a:p>
          <a:p>
            <a:r>
              <a:rPr lang="en-GB" dirty="0"/>
              <a:t>For cooler bodies like the Earth, the maximum is at a longer wavelength</a:t>
            </a:r>
          </a:p>
          <a:p>
            <a:r>
              <a:rPr lang="en-GB" dirty="0"/>
              <a:t>Shown on </a:t>
            </a:r>
            <a:r>
              <a:rPr lang="en-GB" i="1" dirty="0"/>
              <a:t>black body curves</a:t>
            </a:r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5" t="29554" r="51151" b="46666"/>
          <a:stretch/>
        </p:blipFill>
        <p:spPr>
          <a:xfrm>
            <a:off x="5118754" y="4251491"/>
            <a:ext cx="3535051" cy="240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63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laws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</p:spPr>
            <p:txBody>
              <a:bodyPr/>
              <a:lstStyle/>
              <a:p>
                <a:r>
                  <a:rPr lang="en-GB" dirty="0"/>
                  <a:t>This shift in the maximum of the black body curve is described by Wien’s displacement law, which calculates the wavelength of maximum emission using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2898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dirty="0"/>
                  <a:t> is the wavelength (</a:t>
                </a:r>
                <a:r>
                  <a:rPr lang="el-GR" dirty="0"/>
                  <a:t>μ</a:t>
                </a:r>
                <a:r>
                  <a:rPr lang="en-GB" dirty="0"/>
                  <a:t>m)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𝑇</m:t>
                    </m:r>
                  </m:oMath>
                </a14:m>
                <a:r>
                  <a:rPr lang="en-GB" dirty="0"/>
                  <a:t> is the temperature (K)</a:t>
                </a:r>
              </a:p>
              <a:p>
                <a:r>
                  <a:rPr lang="en-GB" dirty="0"/>
                  <a:t>This is particularly useful as it allows us to turn to TIR bands that are most sensitive in the range that our target emits</a:t>
                </a:r>
              </a:p>
              <a:p>
                <a:r>
                  <a:rPr lang="en-GB" dirty="0"/>
                  <a:t>Reflectance remote sensing uses short wavelengths because more light is available in those wavelengths</a:t>
                </a:r>
              </a:p>
              <a:p>
                <a:r>
                  <a:rPr lang="en-GB" dirty="0"/>
                  <a:t>Thermal remote sensing occurs at longer wavelengths because the maximum amount of light occurs at those wavelengths</a:t>
                </a:r>
              </a:p>
              <a:p>
                <a:r>
                  <a:rPr lang="en-GB" dirty="0"/>
                  <a:t>The lower the temperature of the emitting body, the fewer photons are emitted</a:t>
                </a:r>
              </a:p>
              <a:p>
                <a:pPr lvl="1"/>
                <a:r>
                  <a:rPr lang="en-GB" dirty="0"/>
                  <a:t>TIR uses a reduced spatial or spectral resolution for good S:N ratios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669434"/>
              </a:xfrm>
              <a:blipFill rotWithShape="0">
                <a:blip r:embed="rId2"/>
                <a:stretch>
                  <a:fillRect l="-366" t="-645" r="-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8915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Assuming that human body temperature is 37°C, what is the wavelength of maximum spectral radiance for humans?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2898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3729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 Bodies and Emissivity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</p:spPr>
            <p:txBody>
              <a:bodyPr/>
              <a:lstStyle/>
              <a:p>
                <a:r>
                  <a:rPr lang="en-GB" dirty="0"/>
                  <a:t>Strictly speaking, the above only works for </a:t>
                </a:r>
                <a:r>
                  <a:rPr lang="en-GB" i="1" dirty="0"/>
                  <a:t>black bodies</a:t>
                </a:r>
                <a:r>
                  <a:rPr lang="en-GB" dirty="0"/>
                  <a:t> (perfect radiators)</a:t>
                </a:r>
              </a:p>
              <a:p>
                <a:pPr lvl="1"/>
                <a:r>
                  <a:rPr lang="en-GB" dirty="0"/>
                  <a:t>True black bodies don’t exist but some materials such as clean deep water come close</a:t>
                </a:r>
              </a:p>
              <a:p>
                <a:r>
                  <a:rPr lang="en-GB" i="1" dirty="0"/>
                  <a:t>Grey bodies</a:t>
                </a:r>
                <a:r>
                  <a:rPr lang="en-GB" dirty="0"/>
                  <a:t> absorb and radiate only a fraction of the energy of black bodies but the fraction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the emissivity) is constant for all wavelengths, so the emissivity curve is the same as for black bodies but with lower absolute values</a:t>
                </a:r>
              </a:p>
              <a:p>
                <a:r>
                  <a:rPr lang="en-GB" i="1" dirty="0"/>
                  <a:t>Selective radiators</a:t>
                </a:r>
                <a:r>
                  <a:rPr lang="en-GB" dirty="0"/>
                  <a:t> radiate only a certain fraction of a black body but this fraction varies with wavelength</a:t>
                </a:r>
              </a:p>
              <a:p>
                <a:pPr lvl="1"/>
                <a:r>
                  <a:rPr lang="en-GB" dirty="0"/>
                  <a:t>It may radiate near perfectly in some wavelengths but less well in others, leading to a complex radiant emissivity curve</a:t>
                </a:r>
              </a:p>
              <a:p>
                <a:pPr lvl="1"/>
                <a:r>
                  <a:rPr lang="en-GB" dirty="0"/>
                  <a:t>Most materials are selective radiators</a:t>
                </a:r>
              </a:p>
              <a:p>
                <a:pPr lvl="1"/>
                <a:r>
                  <a:rPr lang="en-GB" dirty="0"/>
                  <a:t>Materials that reflect well have a poor ability to absorb/emit and vice versa – </a:t>
                </a:r>
                <a:r>
                  <a:rPr lang="en-GB" i="1" dirty="0" err="1"/>
                  <a:t>Kirchoff’s</a:t>
                </a:r>
                <a:r>
                  <a:rPr lang="en-GB" i="1" dirty="0"/>
                  <a:t> Law – </a:t>
                </a:r>
                <a:r>
                  <a:rPr lang="en-GB" dirty="0"/>
                  <a:t>so emissivity is often calculated from reflectance, which is easier to measure in the lab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  <a:blipFill rotWithShape="0">
                <a:blip r:embed="rId2"/>
                <a:stretch>
                  <a:fillRect l="-366" t="-636" r="-1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6312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Radiant and Kinetic temperatures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622300"/>
              </a:xfrm>
            </p:spPr>
            <p:txBody>
              <a:bodyPr/>
              <a:lstStyle/>
              <a:p>
                <a:r>
                  <a:rPr lang="en-GB" dirty="0"/>
                  <a:t>Measurements by a TIR sensor relate to a spectral radiance that reaches the sensor in a certain wavelength band</a:t>
                </a:r>
              </a:p>
              <a:p>
                <a:pPr lvl="1"/>
                <a:r>
                  <a:rPr lang="en-GB" dirty="0"/>
                  <a:t>A cold object with a high emissivity can emit as much energy as a hotter object with a low emissivity</a:t>
                </a:r>
              </a:p>
              <a:p>
                <a:r>
                  <a:rPr lang="en-GB" dirty="0"/>
                  <a:t>If we ignore the emissivity, we calculate the </a:t>
                </a:r>
                <a:r>
                  <a:rPr lang="en-GB" i="1" dirty="0"/>
                  <a:t>radiant temperature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𝑟𝑎𝑑</m:t>
                        </m:r>
                      </m:sub>
                    </m:sSub>
                  </m:oMath>
                </a14:m>
                <a:r>
                  <a:rPr lang="en-GB" dirty="0"/>
                  <a:t> (sometimes known as the brightness temperature)</a:t>
                </a:r>
              </a:p>
              <a:p>
                <a:pPr lvl="1"/>
                <a:r>
                  <a:rPr lang="en-GB" dirty="0"/>
                  <a:t>This will be higher than the actual on-the-ground temperature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𝑘𝑖𝑛</m:t>
                        </m:r>
                      </m:sub>
                    </m:sSub>
                  </m:oMath>
                </a14:m>
                <a:r>
                  <a:rPr lang="en-GB" dirty="0"/>
                  <a:t> (the </a:t>
                </a:r>
                <a:r>
                  <a:rPr lang="en-GB" i="1" dirty="0"/>
                  <a:t>kinetic temperature</a:t>
                </a:r>
                <a:r>
                  <a:rPr lang="en-GB" dirty="0"/>
                  <a:t>) as measured with a thermometer</a:t>
                </a:r>
              </a:p>
              <a:p>
                <a:pPr lvl="1"/>
                <a:r>
                  <a:rPr lang="en-GB" dirty="0"/>
                  <a:t>The two temperatures are related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𝑘𝑖𝑛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type m:val="li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𝑟𝑎𝑑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𝜖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p>
                        </m:sSup>
                      </m:den>
                    </m:f>
                  </m:oMath>
                </a14:m>
                <a:endParaRPr lang="en-GB" dirty="0"/>
              </a:p>
              <a:p>
                <a:r>
                  <a:rPr lang="en-GB" dirty="0"/>
                  <a:t>With single band TRS we need to estimate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𝜖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sub>
                    </m:sSub>
                  </m:oMath>
                </a14:m>
                <a:r>
                  <a:rPr lang="en-GB" dirty="0"/>
                  <a:t> from other sources, e.g. from an emissivity table (e.g. 0.99 for water, 0.85 for granite)</a:t>
                </a:r>
              </a:p>
              <a:p>
                <a:r>
                  <a:rPr lang="en-GB" dirty="0"/>
                  <a:t>With multispectral TRS we use a variety of algorithms to separate the influence of temperature from that of the emissivity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622300"/>
              </a:xfrm>
              <a:blipFill rotWithShape="0">
                <a:blip r:embed="rId2"/>
                <a:stretch>
                  <a:fillRect l="-366" t="-651" r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6775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of Thermal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292362"/>
          </a:xfrm>
        </p:spPr>
        <p:txBody>
          <a:bodyPr/>
          <a:lstStyle/>
          <a:p>
            <a:r>
              <a:rPr lang="en-GB" dirty="0"/>
              <a:t>Thermal data is not processed the same way as visible or near-IR data</a:t>
            </a:r>
          </a:p>
          <a:p>
            <a:pPr lvl="1"/>
            <a:r>
              <a:rPr lang="en-GB" dirty="0"/>
              <a:t>The different processing steps depend on whether we want to know emissivity data (e.g. for distinguishing between different geological surfaces) or actual surface temperature</a:t>
            </a:r>
          </a:p>
          <a:p>
            <a:r>
              <a:rPr lang="en-GB" dirty="0"/>
              <a:t>In some cases simple image enhancement techniques will work</a:t>
            </a:r>
          </a:p>
          <a:p>
            <a:pPr lvl="1"/>
            <a:r>
              <a:rPr lang="en-GB" dirty="0"/>
              <a:t>This allows us to delineate areas of differing surface emissivity or surface temperature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053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of Thermal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860247"/>
          </a:xfrm>
        </p:spPr>
        <p:txBody>
          <a:bodyPr/>
          <a:lstStyle/>
          <a:p>
            <a:r>
              <a:rPr lang="en-GB" dirty="0"/>
              <a:t>Taking a ratio of two thermal bands that are close to each other but on either side of a feature in the emissivity spectrum allows us to identify particular materials</a:t>
            </a:r>
          </a:p>
          <a:p>
            <a:pPr lvl="1"/>
            <a:r>
              <a:rPr lang="en-GB" dirty="0"/>
              <a:t>Spectral libraries exist that store the emissivity spectra of a variety of materials in order to identify where these sharp changes exist</a:t>
            </a:r>
          </a:p>
          <a:p>
            <a:r>
              <a:rPr lang="en-GB" dirty="0"/>
              <a:t>Band ratios also reduce the influence of differences in surface temperature</a:t>
            </a:r>
          </a:p>
          <a:p>
            <a:pPr lvl="1"/>
            <a:r>
              <a:rPr lang="en-GB" dirty="0"/>
              <a:t>Good for areas with differential heating, e.g. hill slopes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919197"/>
            <a:ext cx="4131300" cy="286024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In multispectral systems, the background temperature will look the same in all wavebands</a:t>
            </a:r>
          </a:p>
          <a:p>
            <a:pPr lvl="1"/>
            <a:r>
              <a:rPr lang="en-GB" dirty="0"/>
              <a:t>Wavebands where the brightness varies are therefore of more interest</a:t>
            </a:r>
          </a:p>
          <a:p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4" t="34913" r="48122" b="35258"/>
          <a:stretch/>
        </p:blipFill>
        <p:spPr>
          <a:xfrm>
            <a:off x="4891650" y="3919197"/>
            <a:ext cx="3978974" cy="263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0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DIURNAL TEMPERATURE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diurnal cycle</a:t>
            </a:r>
            <a:r>
              <a:rPr lang="en-GB" dirty="0"/>
              <a:t> is the 24-hour day-night cycle</a:t>
            </a:r>
          </a:p>
          <a:p>
            <a:r>
              <a:rPr lang="en-GB" dirty="0"/>
              <a:t>At sunrise the Earth begins to intercept the incoming short wavelength energy (0.4-0.7</a:t>
            </a:r>
            <a:r>
              <a:rPr lang="el-GR" dirty="0"/>
              <a:t>μ</a:t>
            </a:r>
            <a:r>
              <a:rPr lang="en-GB" dirty="0"/>
              <a:t>m)</a:t>
            </a:r>
          </a:p>
          <a:p>
            <a:pPr lvl="1"/>
            <a:r>
              <a:rPr lang="en-GB" dirty="0"/>
              <a:t>This incoming short wavelength radiation peaks at midday</a:t>
            </a:r>
          </a:p>
          <a:p>
            <a:pPr lvl="1"/>
            <a:r>
              <a:rPr lang="en-GB" dirty="0"/>
              <a:t>Between 6am and 8pm most of this is reflected back into the atmosphere as outgoing short wavelength radiation</a:t>
            </a:r>
          </a:p>
          <a:p>
            <a:r>
              <a:rPr lang="en-GB" dirty="0"/>
              <a:t>Some is absorbed by the terrain and then re-radiated as thermal infrared long wavelength radiation (3 – 100</a:t>
            </a:r>
            <a:r>
              <a:rPr lang="el-GR" dirty="0"/>
              <a:t>μ</a:t>
            </a:r>
            <a:r>
              <a:rPr lang="en-GB" dirty="0"/>
              <a:t>m)</a:t>
            </a:r>
          </a:p>
          <a:p>
            <a:pPr lvl="1"/>
            <a:r>
              <a:rPr lang="en-GB" dirty="0"/>
              <a:t>The outgoing longwave radiation is strongest during the day, peaking about 2-4 hours after midday due to the time taken for the soil to heat up</a:t>
            </a:r>
          </a:p>
          <a:p>
            <a:r>
              <a:rPr lang="en-GB" dirty="0"/>
              <a:t>Both incoming and outgoing short wavelength radiation become zero after sunset</a:t>
            </a:r>
          </a:p>
          <a:p>
            <a:r>
              <a:rPr lang="en-GB" dirty="0"/>
              <a:t>Outgoing longwave radiation continues all night</a:t>
            </a:r>
          </a:p>
        </p:txBody>
      </p:sp>
    </p:spTree>
    <p:extLst>
      <p:ext uri="{BB962C8B-B14F-4D97-AF65-F5344CB8AC3E}">
        <p14:creationId xmlns:p14="http://schemas.microsoft.com/office/powerpoint/2010/main" val="2081326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Diurnal temperature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241" y="970961"/>
            <a:ext cx="7420160" cy="561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46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Diurnal temperature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788057"/>
            <a:ext cx="8337223" cy="1036949"/>
          </a:xfrm>
        </p:spPr>
        <p:txBody>
          <a:bodyPr/>
          <a:lstStyle/>
          <a:p>
            <a:r>
              <a:rPr lang="en-GB" dirty="0"/>
              <a:t>At thermal crossover times most materials have the same radiant temperature, so these times should be avoided for thermal remote sensing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718" y="970961"/>
            <a:ext cx="7444327" cy="4843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309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D5ED1-8CED-D146-DF34-D293DD5DE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76CD-7842-5012-425A-0DBB8B647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effectLst/>
              </a:rPr>
              <a:t>How might diurnal temperature variations impact military or security operations </a:t>
            </a:r>
            <a:r>
              <a:rPr lang="en-US" b="0" i="0" dirty="0" err="1">
                <a:effectLst/>
              </a:rPr>
              <a:t>utilising</a:t>
            </a:r>
            <a:r>
              <a:rPr lang="en-US" b="0" i="0" dirty="0">
                <a:effectLst/>
              </a:rPr>
              <a:t> IR imaging? </a:t>
            </a:r>
          </a:p>
          <a:p>
            <a:r>
              <a:rPr lang="en-US" b="0" i="0" dirty="0">
                <a:effectLst/>
              </a:rPr>
              <a:t>How can the effects of these temperature variations be mitigated to maintain the efficacy of IR-based systems in such operations?</a:t>
            </a:r>
          </a:p>
          <a:p>
            <a:endParaRPr lang="en-US" dirty="0"/>
          </a:p>
          <a:p>
            <a:r>
              <a:rPr lang="en-US" dirty="0"/>
              <a:t>Discuss in groups and feed 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80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Infrared signatures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Thermal imaging is often used for night vision systems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642" y="1768410"/>
            <a:ext cx="6067425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802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Infrared signatures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Thermal imaging is often used for night vision systems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58" y="1702295"/>
            <a:ext cx="8427563" cy="372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082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1EF28-3DB6-D8A0-8512-10D4AB42F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Infrared signatures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337B-D791-EC52-CAAF-EB6E471CF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IR is often used to identify things when ‘normal’ vision is unavailable</a:t>
            </a:r>
          </a:p>
          <a:p>
            <a:pPr lvl="1"/>
            <a:r>
              <a:rPr lang="en-US" dirty="0"/>
              <a:t>Missile launches</a:t>
            </a:r>
          </a:p>
          <a:p>
            <a:pPr lvl="1"/>
            <a:r>
              <a:rPr lang="en-US" dirty="0"/>
              <a:t>Perimeter security</a:t>
            </a:r>
          </a:p>
          <a:p>
            <a:pPr lvl="1"/>
            <a:r>
              <a:rPr lang="en-US" dirty="0"/>
              <a:t>Can image through rain, dust, smoke, plastic, fog, sand, and darkness</a:t>
            </a:r>
          </a:p>
          <a:p>
            <a:pPr lvl="1"/>
            <a:r>
              <a:rPr lang="en-US" dirty="0"/>
              <a:t>Cannot image through glass, concrete, walls, metal, water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827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Infrared signatures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505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infrared signature depends on a wide variety of factors</a:t>
            </a:r>
          </a:p>
          <a:p>
            <a:pPr lvl="1"/>
            <a:r>
              <a:rPr lang="en-GB" dirty="0"/>
              <a:t>Shape and size of the object</a:t>
            </a:r>
          </a:p>
          <a:p>
            <a:pPr lvl="1"/>
            <a:r>
              <a:rPr lang="en-GB" dirty="0"/>
              <a:t>Temperature</a:t>
            </a:r>
          </a:p>
          <a:p>
            <a:pPr lvl="1"/>
            <a:r>
              <a:rPr lang="en-GB" dirty="0"/>
              <a:t>Emissivity</a:t>
            </a:r>
          </a:p>
          <a:p>
            <a:pPr lvl="1"/>
            <a:r>
              <a:rPr lang="en-GB" dirty="0"/>
              <a:t>Reflection of external sources (earthlight, sunlight, moonlight, starlight, artificial light)</a:t>
            </a:r>
          </a:p>
          <a:p>
            <a:pPr lvl="1"/>
            <a:r>
              <a:rPr lang="en-GB" dirty="0"/>
              <a:t>The background against which it is viewed</a:t>
            </a:r>
          </a:p>
          <a:p>
            <a:pPr lvl="1"/>
            <a:r>
              <a:rPr lang="en-GB" dirty="0"/>
              <a:t>The waveband of the detecting sensor</a:t>
            </a:r>
          </a:p>
          <a:p>
            <a:r>
              <a:rPr lang="en-GB" dirty="0"/>
              <a:t>The IR signature of a truck will vary depending on weather, time of day and engine loading</a:t>
            </a:r>
          </a:p>
          <a:p>
            <a:r>
              <a:rPr lang="en-GB" dirty="0"/>
              <a:t>Apparent Temperature Difference</a:t>
            </a:r>
          </a:p>
          <a:p>
            <a:pPr lvl="1"/>
            <a:r>
              <a:rPr lang="en-GB" dirty="0"/>
              <a:t>Physical temperature difference between target and background</a:t>
            </a:r>
          </a:p>
          <a:p>
            <a:r>
              <a:rPr lang="en-GB" dirty="0"/>
              <a:t>Contrast Radiant Intensity</a:t>
            </a:r>
          </a:p>
          <a:p>
            <a:pPr lvl="1"/>
            <a:r>
              <a:rPr lang="en-GB" dirty="0"/>
              <a:t>Difference in averaged radiance of the object and its background multiplied by the area of the </a:t>
            </a:r>
            <a:r>
              <a:rPr lang="en-GB" dirty="0" err="1"/>
              <a:t>obect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7388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Stealth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84593"/>
          </a:xfrm>
        </p:spPr>
        <p:txBody>
          <a:bodyPr/>
          <a:lstStyle/>
          <a:p>
            <a:r>
              <a:rPr lang="en-GB" dirty="0"/>
              <a:t>Reducing a platform’s IR signature reduces its susceptibility to IR guided weapons and IR surveillance</a:t>
            </a:r>
          </a:p>
          <a:p>
            <a:pPr lvl="1"/>
            <a:r>
              <a:rPr lang="en-GB" dirty="0"/>
              <a:t>Particularly useful to jets but also to other vehicles and troops</a:t>
            </a:r>
          </a:p>
          <a:p>
            <a:r>
              <a:rPr lang="en-GB" dirty="0"/>
              <a:t>Exhaust plumes generate large IR signatures which  need to be reduced</a:t>
            </a:r>
          </a:p>
          <a:p>
            <a:pPr lvl="1"/>
            <a:r>
              <a:rPr lang="en-GB" dirty="0"/>
              <a:t>Using a non-circular tail pipe to reduce the cross-sectional volume and maximise the mixing of hot exhaust gases with cooler ambient air (F-117 Nighthawk)</a:t>
            </a:r>
          </a:p>
          <a:p>
            <a:pPr lvl="1"/>
            <a:r>
              <a:rPr lang="en-GB" dirty="0"/>
              <a:t>Cool air may be injected into the exhaust (AQM-91 Firefly and B-2 Spirit)</a:t>
            </a:r>
          </a:p>
          <a:p>
            <a:pPr lvl="1"/>
            <a:r>
              <a:rPr lang="en-GB" dirty="0"/>
              <a:t>Exhaust gases may be vented above the wing to hide it from observers below the aircraft (F-117 Nighthawk)</a:t>
            </a:r>
          </a:p>
          <a:p>
            <a:r>
              <a:rPr lang="en-GB" dirty="0"/>
              <a:t>The exhaust gas must be cooled to temperatures where the brightest wavelengths are absorbed by atmospheric carbon dioxide and water vapour</a:t>
            </a:r>
          </a:p>
        </p:txBody>
      </p:sp>
    </p:spTree>
    <p:extLst>
      <p:ext uri="{BB962C8B-B14F-4D97-AF65-F5344CB8AC3E}">
        <p14:creationId xmlns:p14="http://schemas.microsoft.com/office/powerpoint/2010/main" val="26635714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Stealth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tanks and helicopters it is possible to use active IR masking technologies to ‘cloak’ a vehicle from thermal imaging</a:t>
            </a:r>
          </a:p>
          <a:p>
            <a:r>
              <a:rPr lang="en-GB" dirty="0"/>
              <a:t>BAE Systems ADAPTIV technology uses an array of hexagonal plates that can be heated or cooled to match live background IR data</a:t>
            </a:r>
          </a:p>
          <a:p>
            <a:pPr lvl="1"/>
            <a:r>
              <a:rPr lang="en-GB" dirty="0"/>
              <a:t>Mimesis – mimics the appearance of something else such as a large car or a rock</a:t>
            </a:r>
          </a:p>
          <a:p>
            <a:pPr lvl="1"/>
            <a:r>
              <a:rPr lang="en-GB" dirty="0" err="1"/>
              <a:t>Crypsis</a:t>
            </a:r>
            <a:r>
              <a:rPr lang="en-GB" dirty="0"/>
              <a:t> – shows an IR image of the vehicle’s background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6979" y="4113687"/>
            <a:ext cx="5229130" cy="251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461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41F48-85A8-D5FA-046D-D107CF620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IR Spectroscopy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5B36A-CEF5-946E-C16B-31D7CF5C1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While thermal imaging is mainly used to pick up the presence of warm targets, IR spectroscopy can determine what those targets are made from</a:t>
            </a:r>
          </a:p>
          <a:p>
            <a:r>
              <a:rPr lang="en-US" dirty="0"/>
              <a:t>Similar to visible spectroscopy, incident light is split by wavelength so that the intensity of light at each wavelength can be measured</a:t>
            </a:r>
          </a:p>
          <a:p>
            <a:r>
              <a:rPr lang="en-US" dirty="0"/>
              <a:t>Molecules in the target absorb IR light at preferred wavelengths</a:t>
            </a:r>
          </a:p>
          <a:p>
            <a:pPr lvl="1"/>
            <a:r>
              <a:rPr lang="en-US" dirty="0"/>
              <a:t>The absorbed frequencies are related to the vibrational frequencies of the atomic bonds in the molecule</a:t>
            </a:r>
          </a:p>
          <a:p>
            <a:pPr lvl="1"/>
            <a:r>
              <a:rPr lang="en-US" dirty="0"/>
              <a:t>Different bonds vibrate at different frequencies, depending on the atoms at each end of the bond, the type of vibration, and the bonds’ spatial arrangement relative to each other</a:t>
            </a:r>
          </a:p>
          <a:p>
            <a:pPr lvl="1"/>
            <a:r>
              <a:rPr lang="en-US" dirty="0"/>
              <a:t>This allows us to work out the structure of a molecule based upon its IR spectrum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277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D596A-0E5B-A35B-AC2F-47E31E33C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Infrared Bands</a:t>
            </a:r>
            <a:endParaRPr lang="en-GB" dirty="0"/>
          </a:p>
        </p:txBody>
      </p:sp>
      <p:pic>
        <p:nvPicPr>
          <p:cNvPr id="1026" name="Picture 2" descr="Infrared Spectroscopy">
            <a:extLst>
              <a:ext uri="{FF2B5EF4-FFF2-40B4-BE49-F238E27FC236}">
                <a16:creationId xmlns:a16="http://schemas.microsoft.com/office/drawing/2014/main" id="{9E477C7C-0458-3AA9-7F24-2FFA6ED30BD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382540"/>
            <a:ext cx="8337550" cy="436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3FF130-1C9B-D79D-7F6A-B282E57C1741}"/>
              </a:ext>
            </a:extLst>
          </p:cNvPr>
          <p:cNvSpPr txBox="1"/>
          <p:nvPr/>
        </p:nvSpPr>
        <p:spPr>
          <a:xfrm>
            <a:off x="3096668" y="5321571"/>
            <a:ext cx="21666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Wavelength (</a:t>
            </a:r>
            <a:r>
              <a:rPr lang="el-GR" sz="1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μ</a:t>
            </a:r>
            <a:r>
              <a:rPr lang="en-US" sz="1200" b="1" dirty="0">
                <a:solidFill>
                  <a:schemeClr val="bg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 = 1000nm)</a:t>
            </a:r>
            <a:endParaRPr lang="en-GB" sz="1200" b="1" dirty="0">
              <a:solidFill>
                <a:schemeClr val="bg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6469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103B461-323C-4912-BFFD-C37582662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05229" y="2963333"/>
            <a:ext cx="2236395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BC21318-F4F4-4524-95D1-6B7FE0A78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FFA8E5-974F-409E-89C6-E185BD909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384E2B1-7008-45EE-9F2E-FEF3A0897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563410-7FE9-4955-89C6-0FB9326CD3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AD14C0E-D5DF-4BDC-BD92-642CFF180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5C6ACA56-9AD4-4EE6-8F38-8C18968AC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83D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E655210-4EEB-44D9-B394-6FB4139B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of different colors&#10;&#10;Description automatically generated">
            <a:extLst>
              <a:ext uri="{FF2B5EF4-FFF2-40B4-BE49-F238E27FC236}">
                <a16:creationId xmlns:a16="http://schemas.microsoft.com/office/drawing/2014/main" id="{5FCB04AD-7EF2-8F6E-58C7-96F2676518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9224" y="643467"/>
            <a:ext cx="7605550" cy="557106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0D1286F-D5CF-362D-6B46-679856F45340}"/>
              </a:ext>
            </a:extLst>
          </p:cNvPr>
          <p:cNvSpPr/>
          <p:nvPr/>
        </p:nvSpPr>
        <p:spPr>
          <a:xfrm>
            <a:off x="635620" y="2252546"/>
            <a:ext cx="323385" cy="57986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1090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1441B-F07E-2F7D-52F3-5708E5825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Applications of IR Spectroscopy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D987B-F505-DB49-572D-8040CE383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Chemical warfare detection</a:t>
            </a:r>
          </a:p>
          <a:p>
            <a:pPr lvl="1"/>
            <a:r>
              <a:rPr lang="en-US" dirty="0"/>
              <a:t>Rapid detection and identification of chemical agents</a:t>
            </a:r>
          </a:p>
          <a:p>
            <a:r>
              <a:rPr lang="en-US" dirty="0" err="1"/>
              <a:t>Exposives</a:t>
            </a:r>
            <a:r>
              <a:rPr lang="en-US" dirty="0"/>
              <a:t> detection</a:t>
            </a:r>
          </a:p>
          <a:p>
            <a:pPr lvl="1"/>
            <a:r>
              <a:rPr lang="en-US" dirty="0"/>
              <a:t>Rapid detection and identification</a:t>
            </a:r>
          </a:p>
          <a:p>
            <a:pPr lvl="1"/>
            <a:r>
              <a:rPr lang="en-US" dirty="0"/>
              <a:t>Elsewhere in this module: Robots for Remote Sensing</a:t>
            </a:r>
          </a:p>
          <a:p>
            <a:r>
              <a:rPr lang="en-US" dirty="0"/>
              <a:t>Mine detection</a:t>
            </a:r>
          </a:p>
          <a:p>
            <a:pPr lvl="1"/>
            <a:r>
              <a:rPr lang="en-US" dirty="0"/>
              <a:t>Can identify both the heat within a mine and potentially the explosive type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0061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Principles of thermal remote sensing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Processing of thermal data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Thermal stealth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Thermal IR spectroscopy</a:t>
            </a:r>
          </a:p>
          <a:p>
            <a:r>
              <a:rPr lang="en-GB" dirty="0">
                <a:sym typeface="Wingdings" panose="05000000000000000000" pitchFamily="2" charset="2"/>
              </a:rPr>
              <a:t>Next session we will look at LiDAR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872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LiDAR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chapters 10 and 12 of </a:t>
            </a:r>
            <a:r>
              <a:rPr lang="en-GB" i="1" dirty="0"/>
              <a:t>Introduction to Remote Sensing </a:t>
            </a:r>
            <a:r>
              <a:rPr lang="en-GB" dirty="0"/>
              <a:t>by Campbell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187</TotalTime>
  <Words>1659</Words>
  <Application>Microsoft Office PowerPoint</Application>
  <PresentationFormat>On-screen Show (4:3)</PresentationFormat>
  <Paragraphs>147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Wingdings 3</vt:lpstr>
      <vt:lpstr>Cambria Math</vt:lpstr>
      <vt:lpstr>Arial</vt:lpstr>
      <vt:lpstr>Century Gothic</vt:lpstr>
      <vt:lpstr>Slice</vt:lpstr>
      <vt:lpstr>Remote sensing and imaging</vt:lpstr>
      <vt:lpstr>Introduction</vt:lpstr>
      <vt:lpstr>Thermal Remote Sensing</vt:lpstr>
      <vt:lpstr>Physical Laws</vt:lpstr>
      <vt:lpstr>Physical laws</vt:lpstr>
      <vt:lpstr>Exercise</vt:lpstr>
      <vt:lpstr>Black Bodies and Emissivity</vt:lpstr>
      <vt:lpstr>Radiant and Kinetic temperatures</vt:lpstr>
      <vt:lpstr>Processing of Thermal Data</vt:lpstr>
      <vt:lpstr>Processing of Thermal Data</vt:lpstr>
      <vt:lpstr>DIURNAL TEMPERATURE CYCLE</vt:lpstr>
      <vt:lpstr>Diurnal temperature cycle</vt:lpstr>
      <vt:lpstr>Diurnal temperature Cycle</vt:lpstr>
      <vt:lpstr>Exercise</vt:lpstr>
      <vt:lpstr>Infrared signatures</vt:lpstr>
      <vt:lpstr>Infrared signatures</vt:lpstr>
      <vt:lpstr>Infrared signatures</vt:lpstr>
      <vt:lpstr>Infrared signatures</vt:lpstr>
      <vt:lpstr>Thermal Stealth</vt:lpstr>
      <vt:lpstr>Thermal Stealth</vt:lpstr>
      <vt:lpstr>IR Spectroscopy</vt:lpstr>
      <vt:lpstr>Infrared Bands</vt:lpstr>
      <vt:lpstr>PowerPoint Presentation</vt:lpstr>
      <vt:lpstr>Applications of IR Spectroscopy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146</cp:revision>
  <dcterms:created xsi:type="dcterms:W3CDTF">2017-06-08T10:43:23Z</dcterms:created>
  <dcterms:modified xsi:type="dcterms:W3CDTF">2023-09-26T15:18:55Z</dcterms:modified>
</cp:coreProperties>
</file>