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96" name="Rectangle 4"/>
          <p:cNvGrpSpPr/>
          <p:nvPr/>
        </p:nvGrpSpPr>
        <p:grpSpPr>
          <a:xfrm>
            <a:off x="49614" y="1658362"/>
            <a:ext cx="3371766" cy="1785878"/>
            <a:chOff x="0" y="0"/>
            <a:chExt cx="3371765" cy="1785877"/>
          </a:xfrm>
        </p:grpSpPr>
        <p:sp>
          <p:nvSpPr>
            <p:cNvPr id="94" name="Rectangle"/>
            <p:cNvSpPr/>
            <p:nvPr/>
          </p:nvSpPr>
          <p:spPr>
            <a:xfrm>
              <a:off x="0" y="-1"/>
              <a:ext cx="3371766" cy="1785879"/>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defRPr sz="500">
                  <a:latin typeface="Times New Roman"/>
                  <a:ea typeface="Times New Roman"/>
                  <a:cs typeface="Times New Roman"/>
                  <a:sym typeface="Times New Roman"/>
                </a:defRPr>
              </a:pPr>
            </a:p>
          </p:txBody>
        </p:sp>
        <p:sp>
          <p:nvSpPr>
            <p:cNvPr id="95" name="Background…"/>
            <p:cNvSpPr txBox="1"/>
            <p:nvPr/>
          </p:nvSpPr>
          <p:spPr>
            <a:xfrm>
              <a:off x="52070" y="181817"/>
              <a:ext cx="3267626" cy="14222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Background</a:t>
              </a:r>
            </a:p>
            <a:p>
              <a:pPr algn="just">
                <a:defRPr sz="500">
                  <a:latin typeface="Times New Roman"/>
                  <a:ea typeface="Times New Roman"/>
                  <a:cs typeface="Times New Roman"/>
                  <a:sym typeface="Times New Roman"/>
                </a:defRPr>
              </a:pPr>
              <a:r>
                <a:t>● Cancer is one of the biggest challenges in public health in England that affects around 403,000 people in the UK every year (Cancer Research UK, 2026). In many cases, the cause of cancer is linked with the preventable risk factors like unhealthy diets, smoking, physical inactivity (Islami et al., 2024). Therefore, a proper public health promotion programme can easily reduce the number of cancers by making people aware about prevention initiatives.</a:t>
              </a:r>
              <a:endParaRPr>
                <a:solidFill>
                  <a:srgbClr val="FFFFFF"/>
                </a:solidFill>
              </a:endParaRPr>
            </a:p>
            <a:p>
              <a:pPr algn="just">
                <a:defRPr sz="500">
                  <a:latin typeface="Times New Roman"/>
                  <a:ea typeface="Times New Roman"/>
                  <a:cs typeface="Times New Roman"/>
                  <a:sym typeface="Times New Roman"/>
                </a:defRPr>
              </a:pPr>
              <a:r>
                <a:t>● The early intervention is necessary because the late diagnosis reduces the survival rate of patients and enhances pressure on NHS cancer care services. By promoting healthy lifestyle and encouraging regular screening, the health outcome of people can be developed and can detect cancer in early stages. </a:t>
              </a:r>
              <a:endParaRPr>
                <a:solidFill>
                  <a:srgbClr val="FFFFFF"/>
                </a:solidFill>
              </a:endParaRPr>
            </a:p>
            <a:p>
              <a:pPr algn="just">
                <a:defRPr sz="500">
                  <a:latin typeface="Times New Roman"/>
                  <a:ea typeface="Times New Roman"/>
                  <a:cs typeface="Times New Roman"/>
                  <a:sym typeface="Times New Roman"/>
                </a:defRPr>
              </a:pPr>
              <a:r>
                <a:t>● Different non-digital interventions such as smoking cessation services, NHS cancer screening programmes, lifestyle education programme, and community awareness campaign have been used for the prevention of cancer (Vernon et al., 2024). These interventions significantly encourage healthier behaviour of people but have lower reach due to the unequal access.</a:t>
              </a:r>
              <a:endParaRPr>
                <a:solidFill>
                  <a:srgbClr val="FFFFFF"/>
                </a:solidFill>
              </a:endParaRPr>
            </a:p>
            <a:p>
              <a:pPr algn="just">
                <a:defRPr sz="500">
                  <a:latin typeface="Times New Roman"/>
                  <a:ea typeface="Times New Roman"/>
                  <a:cs typeface="Times New Roman"/>
                  <a:sym typeface="Times New Roman"/>
                </a:defRPr>
              </a:pPr>
              <a:r>
                <a:t>● Digital interventions such as the NHS Cancer360 platform improves the care of cancer by integrating AI for supporting patient monitoring, faster diagnosis, and personalised care planning (NHS England, 2025). These digital technologies improve the accessibility of cancer care and it also supports healthcare professionals to make effective decisions timely. </a:t>
              </a:r>
              <a:endParaRPr>
                <a:solidFill>
                  <a:srgbClr val="FFFFFF"/>
                </a:solidFill>
              </a:endParaRPr>
            </a:p>
            <a:p>
              <a:pPr algn="just">
                <a:defRPr sz="500">
                  <a:latin typeface="Times New Roman"/>
                  <a:ea typeface="Times New Roman"/>
                  <a:cs typeface="Times New Roman"/>
                  <a:sym typeface="Times New Roman"/>
                </a:defRPr>
              </a:pPr>
              <a:r>
                <a:t>● However, the existing digital technology faces several challenges related to unequal access to older adults and people living in rural communities, data privacy concerns, and limited digital exclusion (Božić, 2023). These challenges reduce the effectiveness and accessibility of digital health promotion.</a:t>
              </a:r>
              <a:endParaRPr>
                <a:solidFill>
                  <a:srgbClr val="FFFFFF"/>
                </a:solidFill>
              </a:endParaRPr>
            </a:p>
            <a:p>
              <a:pPr algn="just">
                <a:defRPr sz="500">
                  <a:latin typeface="Times New Roman"/>
                  <a:ea typeface="Times New Roman"/>
                  <a:cs typeface="Times New Roman"/>
                  <a:sym typeface="Times New Roman"/>
                </a:defRPr>
              </a:pPr>
              <a:r>
                <a:t>● This poster is going to propose Cancer 360+, an advanced AI-powered platform that combines teleconsultation, meditation reminders, behavioural coaching, and personalised cancer prevention risk prediction for cancer. This intervention also aims to promote participation in cancer screening, healthier lifestyle, reduced inequalities in accessing cancer preventive care. </a:t>
              </a:r>
            </a:p>
          </p:txBody>
        </p:sp>
      </p:grpSp>
      <p:grpSp>
        <p:nvGrpSpPr>
          <p:cNvPr id="99" name="Rectangle 5"/>
          <p:cNvGrpSpPr/>
          <p:nvPr/>
        </p:nvGrpSpPr>
        <p:grpSpPr>
          <a:xfrm>
            <a:off x="49613" y="5108997"/>
            <a:ext cx="9611309" cy="1694042"/>
            <a:chOff x="0" y="0"/>
            <a:chExt cx="9611307" cy="1694040"/>
          </a:xfrm>
        </p:grpSpPr>
        <p:sp>
          <p:nvSpPr>
            <p:cNvPr id="97" name="Rectangle"/>
            <p:cNvSpPr/>
            <p:nvPr/>
          </p:nvSpPr>
          <p:spPr>
            <a:xfrm>
              <a:off x="0" y="0"/>
              <a:ext cx="9611309" cy="1694041"/>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defRPr sz="500">
                  <a:latin typeface="Times New Roman"/>
                  <a:ea typeface="Times New Roman"/>
                  <a:cs typeface="Times New Roman"/>
                  <a:sym typeface="Times New Roman"/>
                </a:defRPr>
              </a:pPr>
            </a:p>
          </p:txBody>
        </p:sp>
        <p:sp>
          <p:nvSpPr>
            <p:cNvPr id="98" name="6. References…"/>
            <p:cNvSpPr txBox="1"/>
            <p:nvPr/>
          </p:nvSpPr>
          <p:spPr>
            <a:xfrm>
              <a:off x="52070" y="135899"/>
              <a:ext cx="9507169" cy="14222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6. References </a:t>
              </a:r>
              <a:endParaRPr>
                <a:solidFill>
                  <a:srgbClr val="FFFFFF"/>
                </a:solidFill>
              </a:endParaRPr>
            </a:p>
            <a:p>
              <a:pPr algn="just">
                <a:defRPr sz="500">
                  <a:latin typeface="Times New Roman"/>
                  <a:ea typeface="Times New Roman"/>
                  <a:cs typeface="Times New Roman"/>
                  <a:sym typeface="Times New Roman"/>
                </a:defRPr>
              </a:pPr>
              <a:r>
                <a:t>Ahmad, A.S., Offman, J., Delon, C., North, B.V., Shelton, J. and Sasieni, P.D., (2023). Years of life lost due to cancer in the United Kingdom from 1988 to 2017. British Journal of Cancer, 129(10), pp.1558-1568. </a:t>
              </a:r>
              <a:endParaRPr>
                <a:solidFill>
                  <a:srgbClr val="FFFFFF"/>
                </a:solidFill>
              </a:endParaRPr>
            </a:p>
            <a:p>
              <a:pPr algn="just">
                <a:defRPr sz="500">
                  <a:latin typeface="Times New Roman"/>
                  <a:ea typeface="Times New Roman"/>
                  <a:cs typeface="Times New Roman"/>
                  <a:sym typeface="Times New Roman"/>
                </a:defRPr>
              </a:pPr>
              <a:r>
                <a:t>Božić, V., (2023). Artifical intelligence as the reason and the solution of digital divide. Language Education and Technology Journal, 3(2).</a:t>
              </a:r>
              <a:endParaRPr>
                <a:solidFill>
                  <a:srgbClr val="FFFFFF"/>
                </a:solidFill>
              </a:endParaRPr>
            </a:p>
            <a:p>
              <a:pPr algn="just">
                <a:defRPr sz="500">
                  <a:latin typeface="Times New Roman"/>
                  <a:ea typeface="Times New Roman"/>
                  <a:cs typeface="Times New Roman"/>
                  <a:sym typeface="Times New Roman"/>
                </a:defRPr>
              </a:pPr>
              <a:r>
                <a:t>Cancer Research UK, (2026). All cancers combined incidence statistics. Available at: https://www.cancerresearchuk.org/health-professional/cancer-statistics/statistics-by-cancer-type/all-cancers-combined/incidence </a:t>
              </a:r>
              <a:endParaRPr>
                <a:solidFill>
                  <a:srgbClr val="FFFFFF"/>
                </a:solidFill>
              </a:endParaRPr>
            </a:p>
            <a:p>
              <a:pPr algn="just">
                <a:defRPr sz="500">
                  <a:latin typeface="Times New Roman"/>
                  <a:ea typeface="Times New Roman"/>
                  <a:cs typeface="Times New Roman"/>
                  <a:sym typeface="Times New Roman"/>
                </a:defRPr>
              </a:pPr>
              <a:r>
                <a:t>Cerqueira, F., Ferreira, M.C., Campos, M.J. and Fernandes, C.S., (2025). Empowering cancer patients: a scoping review on gamified approaches to health literacy for self-care. Journal of Medical Systems, 49(1), p.111. </a:t>
              </a:r>
              <a:endParaRPr>
                <a:solidFill>
                  <a:srgbClr val="FFFFFF"/>
                </a:solidFill>
              </a:endParaRPr>
            </a:p>
            <a:p>
              <a:pPr algn="just">
                <a:defRPr sz="500">
                  <a:latin typeface="Times New Roman"/>
                  <a:ea typeface="Times New Roman"/>
                  <a:cs typeface="Times New Roman"/>
                  <a:sym typeface="Times New Roman"/>
                </a:defRPr>
              </a:pPr>
              <a:r>
                <a:t>Chavali, D., Dhiman, V.K. and Katari, S.C., (2024). AI-powered virtual health assistants: transforming patient engagement through virtual nursing. Int. J. Pharm. Sci, 2, pp.613-624. </a:t>
              </a:r>
              <a:endParaRPr>
                <a:solidFill>
                  <a:srgbClr val="FFFFFF"/>
                </a:solidFill>
              </a:endParaRPr>
            </a:p>
            <a:p>
              <a:pPr algn="just">
                <a:defRPr sz="500">
                  <a:latin typeface="Times New Roman"/>
                  <a:ea typeface="Times New Roman"/>
                  <a:cs typeface="Times New Roman"/>
                  <a:sym typeface="Times New Roman"/>
                </a:defRPr>
              </a:pPr>
              <a:r>
                <a:t>Chen, X. and Slade, E., (2025). Theory of planned behaviour: a review. </a:t>
              </a:r>
              <a:endParaRPr>
                <a:solidFill>
                  <a:srgbClr val="FFFFFF"/>
                </a:solidFill>
              </a:endParaRPr>
            </a:p>
            <a:p>
              <a:pPr algn="just">
                <a:defRPr sz="500">
                  <a:latin typeface="Times New Roman"/>
                  <a:ea typeface="Times New Roman"/>
                  <a:cs typeface="Times New Roman"/>
                  <a:sym typeface="Times New Roman"/>
                </a:defRPr>
              </a:pPr>
              <a:r>
                <a:t>Crafoord, M.T., (2023). Individualised care for patients with breast or prostate cancer aided by an interactive app: a frame of process evaluation. Karolinska Institutet (Sweden). </a:t>
              </a:r>
              <a:endParaRPr>
                <a:solidFill>
                  <a:srgbClr val="FFFFFF"/>
                </a:solidFill>
              </a:endParaRPr>
            </a:p>
            <a:p>
              <a:pPr algn="just">
                <a:defRPr sz="500">
                  <a:latin typeface="Times New Roman"/>
                  <a:ea typeface="Times New Roman"/>
                  <a:cs typeface="Times New Roman"/>
                  <a:sym typeface="Times New Roman"/>
                </a:defRPr>
              </a:pPr>
              <a:r>
                <a:t>Islami, F., Marlow, E.C., Thomson, B., McCullough, M.L., Rumgay, H., Gapstur, S.M., Patel, A.V., Soerjomataram, I. and Jemal, A., (2024). Proportion and number of cancer cases and deaths attributable to potentially modifiable risk factors in the United States, 2019. CA: a cancer journal for clinicians, 74(5), pp.405-432. </a:t>
              </a:r>
              <a:endParaRPr>
                <a:solidFill>
                  <a:srgbClr val="FFFFFF"/>
                </a:solidFill>
              </a:endParaRPr>
            </a:p>
            <a:p>
              <a:pPr algn="just">
                <a:defRPr sz="500">
                  <a:latin typeface="Times New Roman"/>
                  <a:ea typeface="Times New Roman"/>
                  <a:cs typeface="Times New Roman"/>
                  <a:sym typeface="Times New Roman"/>
                </a:defRPr>
              </a:pPr>
              <a:r>
                <a:t>Moulaei, K., Bahaadinbeigy, K., Mashoof, E. and Dinari, F., (2023). Design and development of a mobile-based self-care application for patients with depression and anxiety disorders. BMC Medical Informatics and Decision Making, 23(1), p.199. </a:t>
              </a:r>
              <a:endParaRPr>
                <a:solidFill>
                  <a:srgbClr val="FFFFFF"/>
                </a:solidFill>
              </a:endParaRPr>
            </a:p>
            <a:p>
              <a:pPr algn="just">
                <a:defRPr sz="500">
                  <a:latin typeface="Times New Roman"/>
                  <a:ea typeface="Times New Roman"/>
                  <a:cs typeface="Times New Roman"/>
                  <a:sym typeface="Times New Roman"/>
                </a:defRPr>
              </a:pPr>
              <a:r>
                <a:t>Nanavati, (2023). Cancer Prevention: How Can Healthy Lifestyle or Diet Reduce The Risk of Cancer?. Available at: https://www.nanavatimaxhospital.org/blogs/can-a-healthy-lifestyle-alleviate-your-risks-of-cancer</a:t>
              </a:r>
              <a:endParaRPr>
                <a:solidFill>
                  <a:srgbClr val="FFFFFF"/>
                </a:solidFill>
              </a:endParaRPr>
            </a:p>
            <a:p>
              <a:pPr algn="just">
                <a:defRPr sz="500">
                  <a:latin typeface="Times New Roman"/>
                  <a:ea typeface="Times New Roman"/>
                  <a:cs typeface="Times New Roman"/>
                  <a:sym typeface="Times New Roman"/>
                </a:defRPr>
              </a:pPr>
              <a:r>
                <a:t>NHS England, (2025). Cancer 360 streamlines patient pathways across NHS trusts. Available at: https://www.england.nhs.uk/long-read/cancer-360-streamlines-patient-pathways-across-nhs-trusts/</a:t>
              </a:r>
              <a:endParaRPr>
                <a:solidFill>
                  <a:srgbClr val="FFFFFF"/>
                </a:solidFill>
              </a:endParaRPr>
            </a:p>
            <a:p>
              <a:pPr algn="just">
                <a:defRPr sz="500">
                  <a:latin typeface="Times New Roman"/>
                  <a:ea typeface="Times New Roman"/>
                  <a:cs typeface="Times New Roman"/>
                  <a:sym typeface="Times New Roman"/>
                </a:defRPr>
              </a:pPr>
              <a:r>
                <a:t>Oyebode, O., Fowles, J., Steeves, D. and Orji, R., (2023). Machine learning techniques in adaptive and personalized systems for health and wellness. International Journal of Human–Computer Interaction, 39(9), pp.1938-1962. </a:t>
              </a:r>
              <a:endParaRPr>
                <a:solidFill>
                  <a:srgbClr val="FFFFFF"/>
                </a:solidFill>
              </a:endParaRPr>
            </a:p>
            <a:p>
              <a:pPr algn="just">
                <a:defRPr sz="500">
                  <a:latin typeface="Times New Roman"/>
                  <a:ea typeface="Times New Roman"/>
                  <a:cs typeface="Times New Roman"/>
                  <a:sym typeface="Times New Roman"/>
                </a:defRPr>
              </a:pPr>
              <a:r>
                <a:t>Riaz, I.B., Khan, M.A. and Osterman, T.J., (2025). Artificial intelligence across the cancer care continuum. Cancer, 131(16), p.e70050.  </a:t>
              </a:r>
              <a:endParaRPr>
                <a:solidFill>
                  <a:srgbClr val="FFFFFF"/>
                </a:solidFill>
              </a:endParaRPr>
            </a:p>
            <a:p>
              <a:pPr algn="just">
                <a:defRPr sz="500">
                  <a:latin typeface="Times New Roman"/>
                  <a:ea typeface="Times New Roman"/>
                  <a:cs typeface="Times New Roman"/>
                  <a:sym typeface="Times New Roman"/>
                </a:defRPr>
              </a:pPr>
              <a:r>
                <a:t>Santos Salas, A., Bassah, N., Pujadas Botey, A., Robson, P., Beranek, J., Iyiola, I. and Kennedy, M., (2024). Interventions to improve access to cancer care in underserved populations in high income countries: a systematic review. Oncology reviews, 18, p.1427441. </a:t>
              </a:r>
              <a:endParaRPr>
                <a:solidFill>
                  <a:srgbClr val="FFFFFF"/>
                </a:solidFill>
              </a:endParaRPr>
            </a:p>
            <a:p>
              <a:pPr algn="just">
                <a:defRPr sz="500">
                  <a:latin typeface="Times New Roman"/>
                  <a:ea typeface="Times New Roman"/>
                  <a:cs typeface="Times New Roman"/>
                  <a:sym typeface="Times New Roman"/>
                </a:defRPr>
              </a:pPr>
              <a:r>
                <a:t>Strategic Planet, (2026). Theory of Planned Behavior. Available at: https://www.strategic-planet.com/2013/01/theory-of-planned-behavior/</a:t>
              </a:r>
              <a:endParaRPr>
                <a:solidFill>
                  <a:srgbClr val="FFFFFF"/>
                </a:solidFill>
              </a:endParaRPr>
            </a:p>
            <a:p>
              <a:pPr algn="just">
                <a:defRPr sz="500">
                  <a:latin typeface="Times New Roman"/>
                  <a:ea typeface="Times New Roman"/>
                  <a:cs typeface="Times New Roman"/>
                  <a:sym typeface="Times New Roman"/>
                </a:defRPr>
              </a:pPr>
              <a:r>
                <a:t>UK Parliament, (2024). Cancer statistics for England. Available at: https://commonslibrary.parliament.uk/research-briefings/sn06887/</a:t>
              </a:r>
              <a:endParaRPr>
                <a:solidFill>
                  <a:srgbClr val="FFFFFF"/>
                </a:solidFill>
              </a:endParaRPr>
            </a:p>
            <a:p>
              <a:pPr algn="just">
                <a:defRPr sz="500">
                  <a:latin typeface="Times New Roman"/>
                  <a:ea typeface="Times New Roman"/>
                  <a:cs typeface="Times New Roman"/>
                  <a:sym typeface="Times New Roman"/>
                </a:defRPr>
              </a:pPr>
              <a:r>
                <a:t>Vernon, M., Coughlin, S.S., Tingen, M., Jones, S. and Heboyan, V., (2024). Cancer health awareness through screening and education: A community approach to healthy equity. Cancer Medicine, 13(13), p.e7357. </a:t>
              </a:r>
              <a:endParaRPr>
                <a:solidFill>
                  <a:srgbClr val="FFFFFF"/>
                </a:solidFill>
              </a:endParaRPr>
            </a:p>
            <a:p>
              <a:pPr algn="just">
                <a:defRPr sz="500">
                  <a:latin typeface="Times New Roman"/>
                  <a:ea typeface="Times New Roman"/>
                  <a:cs typeface="Times New Roman"/>
                  <a:sym typeface="Times New Roman"/>
                </a:defRPr>
              </a:pPr>
              <a:r>
                <a:t>WHO, (2026). Preventing cancer. Available at: https://www.who.int/activities/preventing-cancer</a:t>
              </a:r>
            </a:p>
            <a:p>
              <a:pPr algn="just">
                <a:defRPr sz="500">
                  <a:latin typeface="Times New Roman"/>
                  <a:ea typeface="Times New Roman"/>
                  <a:cs typeface="Times New Roman"/>
                  <a:sym typeface="Times New Roman"/>
                </a:defRPr>
              </a:pPr>
              <a:br/>
              <a:r>
                <a:t> </a:t>
              </a:r>
            </a:p>
          </p:txBody>
        </p:sp>
      </p:grpSp>
      <p:grpSp>
        <p:nvGrpSpPr>
          <p:cNvPr id="102" name="Rectangle 6"/>
          <p:cNvGrpSpPr/>
          <p:nvPr/>
        </p:nvGrpSpPr>
        <p:grpSpPr>
          <a:xfrm>
            <a:off x="3479810" y="1655533"/>
            <a:ext cx="1749448" cy="3388317"/>
            <a:chOff x="0" y="0"/>
            <a:chExt cx="1749447" cy="3388316"/>
          </a:xfrm>
        </p:grpSpPr>
        <p:sp>
          <p:nvSpPr>
            <p:cNvPr id="100" name="Rectangle"/>
            <p:cNvSpPr/>
            <p:nvPr/>
          </p:nvSpPr>
          <p:spPr>
            <a:xfrm>
              <a:off x="-1" y="-1"/>
              <a:ext cx="1749449" cy="3388318"/>
            </a:xfrm>
            <a:prstGeom prst="rect">
              <a:avLst/>
            </a:prstGeom>
            <a:solidFill>
              <a:srgbClr val="DBDBDB"/>
            </a:solidFill>
            <a:ln w="12700" cap="flat">
              <a:solidFill>
                <a:srgbClr val="42719B"/>
              </a:solidFill>
              <a:prstDash val="solid"/>
              <a:miter lim="800000"/>
            </a:ln>
            <a:effectLst/>
          </p:spPr>
          <p:txBody>
            <a:bodyPr wrap="square" lIns="45719" tIns="45719" rIns="45719" bIns="45719" numCol="1" anchor="ctr">
              <a:noAutofit/>
            </a:bodyPr>
            <a:lstStyle/>
            <a:p>
              <a:pPr algn="just">
                <a:defRPr sz="500">
                  <a:latin typeface="Times New Roman"/>
                  <a:ea typeface="Times New Roman"/>
                  <a:cs typeface="Times New Roman"/>
                  <a:sym typeface="Times New Roman"/>
                </a:defRPr>
              </a:pPr>
            </a:p>
          </p:txBody>
        </p:sp>
        <p:sp>
          <p:nvSpPr>
            <p:cNvPr id="101" name="Health promotion values and principles…"/>
            <p:cNvSpPr txBox="1"/>
            <p:nvPr/>
          </p:nvSpPr>
          <p:spPr>
            <a:xfrm>
              <a:off x="52069" y="570286"/>
              <a:ext cx="1645309" cy="224774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Health promotion values and principles </a:t>
              </a:r>
            </a:p>
            <a:p>
              <a:pPr algn="just">
                <a:defRPr sz="500">
                  <a:latin typeface="Times New Roman"/>
                  <a:ea typeface="Times New Roman"/>
                  <a:cs typeface="Times New Roman"/>
                  <a:sym typeface="Times New Roman"/>
                </a:defRPr>
              </a:pPr>
              <a:r>
                <a:t>● Health promotion focuses on helping people to develop their health by encouraging healthy lifestyle and preventing disease, and reducing health inequalities. The core value of the health promotion is to ensure person-centred care, empowerment, equity, and participation in the intervention. </a:t>
              </a:r>
              <a:endParaRPr>
                <a:solidFill>
                  <a:srgbClr val="FFFFFF"/>
                </a:solidFill>
              </a:endParaRPr>
            </a:p>
            <a:p>
              <a:pPr algn="just">
                <a:defRPr sz="500">
                  <a:latin typeface="Times New Roman"/>
                  <a:ea typeface="Times New Roman"/>
                  <a:cs typeface="Times New Roman"/>
                  <a:sym typeface="Times New Roman"/>
                </a:defRPr>
              </a:pPr>
              <a:r>
                <a:t>● By developing personal skills through the health education, behavioural coaching, and personalised cancer risk assessment, the Cancer360+ will be able to follow the Ottawa Charter for health promotion. These features are able to make users understand about the different activities that bring high risks of cancer and it encourages people to maintain healthier habits.</a:t>
              </a:r>
              <a:endParaRPr>
                <a:solidFill>
                  <a:srgbClr val="FFFFFF"/>
                </a:solidFill>
              </a:endParaRPr>
            </a:p>
            <a:p>
              <a:pPr algn="just">
                <a:defRPr sz="500">
                  <a:latin typeface="Times New Roman"/>
                  <a:ea typeface="Times New Roman"/>
                  <a:cs typeface="Times New Roman"/>
                  <a:sym typeface="Times New Roman"/>
                </a:defRPr>
              </a:pPr>
              <a:r>
                <a:t>● The platform ensures a supportive environment for everyone by providing 24/7 support, medication reminders, and teleconsultation that significantly develop the accessibility of the personalised health information. These features help users to stay engaged with the health well-being programmes (Oyebode et al., 2023).   </a:t>
              </a:r>
              <a:endParaRPr>
                <a:solidFill>
                  <a:srgbClr val="FFFFFF"/>
                </a:solidFill>
              </a:endParaRPr>
            </a:p>
            <a:p>
              <a:pPr algn="just">
                <a:defRPr sz="500">
                  <a:latin typeface="Times New Roman"/>
                  <a:ea typeface="Times New Roman"/>
                  <a:cs typeface="Times New Roman"/>
                  <a:sym typeface="Times New Roman"/>
                </a:defRPr>
              </a:pPr>
              <a:r>
                <a:t>● This intervention also supports the principles of equity by developing the access of cancer prevention services that is helpful for people who face barriers in availing traditional healthcare services and for the people living in the remote location. </a:t>
              </a:r>
              <a:endParaRPr>
                <a:solidFill>
                  <a:srgbClr val="FFFFFF"/>
                </a:solidFill>
              </a:endParaRPr>
            </a:p>
            <a:p>
              <a:pPr algn="just">
                <a:defRPr sz="500">
                  <a:latin typeface="Times New Roman"/>
                  <a:ea typeface="Times New Roman"/>
                  <a:cs typeface="Times New Roman"/>
                  <a:sym typeface="Times New Roman"/>
                </a:defRPr>
              </a:pPr>
              <a:r>
                <a:t>● The Cancer360+ also promotes person-centred care and empowerment by offering personalised recommendations based on an individual's lifestyle, risk factors, and health record. It encourages people to maintain active participation and support users to manage their own health (Crafoord, 2023).     </a:t>
              </a:r>
              <a:endParaRPr>
                <a:solidFill>
                  <a:srgbClr val="FFFFFF"/>
                </a:solidFill>
              </a:endParaRPr>
            </a:p>
            <a:p>
              <a:pPr algn="just">
                <a:defRPr sz="500">
                  <a:latin typeface="Times New Roman"/>
                  <a:ea typeface="Times New Roman"/>
                  <a:cs typeface="Times New Roman"/>
                  <a:sym typeface="Times New Roman"/>
                </a:defRPr>
              </a:pPr>
              <a:r>
                <a:t>● Although the implementation of AI technology improves access to preventive care, still it must be used as the supportive tools rather than replacing it with healthcare professionals. </a:t>
              </a:r>
            </a:p>
          </p:txBody>
        </p:sp>
      </p:grpSp>
      <p:grpSp>
        <p:nvGrpSpPr>
          <p:cNvPr id="105" name="Rectangle 7"/>
          <p:cNvGrpSpPr/>
          <p:nvPr/>
        </p:nvGrpSpPr>
        <p:grpSpPr>
          <a:xfrm>
            <a:off x="8944205" y="3698276"/>
            <a:ext cx="3128785" cy="1345575"/>
            <a:chOff x="0" y="0"/>
            <a:chExt cx="3128783" cy="1345573"/>
          </a:xfrm>
        </p:grpSpPr>
        <p:sp>
          <p:nvSpPr>
            <p:cNvPr id="103" name="Rectangle"/>
            <p:cNvSpPr/>
            <p:nvPr/>
          </p:nvSpPr>
          <p:spPr>
            <a:xfrm>
              <a:off x="-1" y="0"/>
              <a:ext cx="3128785" cy="1345574"/>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defRPr>
                  <a:solidFill>
                    <a:srgbClr val="FFFFFF"/>
                  </a:solidFill>
                </a:defRPr>
              </a:pPr>
            </a:p>
          </p:txBody>
        </p:sp>
        <p:sp>
          <p:nvSpPr>
            <p:cNvPr id="104" name="Conclusion…"/>
            <p:cNvSpPr txBox="1"/>
            <p:nvPr/>
          </p:nvSpPr>
          <p:spPr>
            <a:xfrm>
              <a:off x="52069" y="152165"/>
              <a:ext cx="3024645" cy="1041244"/>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Conclusion </a:t>
              </a:r>
            </a:p>
            <a:p>
              <a:pPr algn="just">
                <a:defRPr sz="500">
                  <a:latin typeface="Times New Roman"/>
                  <a:ea typeface="Times New Roman"/>
                  <a:cs typeface="Times New Roman"/>
                  <a:sym typeface="Times New Roman"/>
                </a:defRPr>
              </a:pPr>
              <a:r>
                <a:t>● Healthcare policies should ensure the ethical integration of AI technology in the healthcare setting such as Cancer360+ in NHS cancer treatment services. Strong data governance, regular monitoring, and GDPR compliance is essential for maintaining privacy of patients and gaining the public trust. </a:t>
              </a:r>
              <a:endParaRPr>
                <a:solidFill>
                  <a:srgbClr val="FFFFFF"/>
                </a:solidFill>
              </a:endParaRPr>
            </a:p>
            <a:p>
              <a:pPr algn="just">
                <a:defRPr sz="500">
                  <a:latin typeface="Times New Roman"/>
                  <a:ea typeface="Times New Roman"/>
                  <a:cs typeface="Times New Roman"/>
                  <a:sym typeface="Times New Roman"/>
                </a:defRPr>
              </a:pPr>
              <a:r>
                <a:t>● Policies should also ensure different factors like promoting digital inclusion by improving affordability of digital services and accessibility of the internet.  </a:t>
              </a:r>
              <a:endParaRPr>
                <a:solidFill>
                  <a:srgbClr val="FFFFFF"/>
                </a:solidFill>
              </a:endParaRPr>
            </a:p>
            <a:p>
              <a:pPr algn="just">
                <a:defRPr sz="500">
                  <a:latin typeface="Times New Roman"/>
                  <a:ea typeface="Times New Roman"/>
                  <a:cs typeface="Times New Roman"/>
                  <a:sym typeface="Times New Roman"/>
                </a:defRPr>
              </a:pPr>
              <a:r>
                <a:t>● Public health education should enhance the awareness about healthy lifestyle, cancer risk factors, and the importance of cancer screening. The digital literacy programme is also helpful to improve confidence of people about using the technology properly. </a:t>
              </a:r>
              <a:endParaRPr>
                <a:solidFill>
                  <a:srgbClr val="FFFFFF"/>
                </a:solidFill>
              </a:endParaRPr>
            </a:p>
            <a:p>
              <a:pPr algn="just">
                <a:defRPr sz="500">
                  <a:latin typeface="Times New Roman"/>
                  <a:ea typeface="Times New Roman"/>
                  <a:cs typeface="Times New Roman"/>
                  <a:sym typeface="Times New Roman"/>
                </a:defRPr>
              </a:pPr>
              <a:r>
                <a:t>● Healthcare professionals should also get training on using the AI-enabled tools so that they can easily use AI-powered devices as the additional support throughout the treatment process (Chavali et al., 2024). </a:t>
              </a:r>
              <a:endParaRPr>
                <a:solidFill>
                  <a:srgbClr val="FFFFFF"/>
                </a:solidFill>
              </a:endParaRPr>
            </a:p>
            <a:p>
              <a:pPr algn="just">
                <a:defRPr sz="500">
                  <a:latin typeface="Times New Roman"/>
                  <a:ea typeface="Times New Roman"/>
                  <a:cs typeface="Times New Roman"/>
                  <a:sym typeface="Times New Roman"/>
                </a:defRPr>
              </a:pPr>
              <a:r>
                <a:t>● The future research should ensure the long-term effectiveness of Cancer360+ in improving cancer screening, behaviour change across different population groups. Future research should also evaluate effectiveness of AI tools, its user satisfaction and cost-effectiveness. </a:t>
              </a:r>
              <a:endParaRPr>
                <a:solidFill>
                  <a:srgbClr val="FFFFFF"/>
                </a:solidFill>
              </a:endParaRPr>
            </a:p>
            <a:p>
              <a:pPr algn="just">
                <a:defRPr sz="500">
                  <a:latin typeface="Times New Roman"/>
                  <a:ea typeface="Times New Roman"/>
                  <a:cs typeface="Times New Roman"/>
                  <a:sym typeface="Times New Roman"/>
                </a:defRPr>
              </a:pPr>
              <a:r>
                <a:t>● Therefore, Cancer360+ is able to strengthen the cancer prevention process and develop overall public health. </a:t>
              </a:r>
            </a:p>
          </p:txBody>
        </p:sp>
      </p:grpSp>
      <p:grpSp>
        <p:nvGrpSpPr>
          <p:cNvPr id="108" name="Rectangle 8"/>
          <p:cNvGrpSpPr/>
          <p:nvPr/>
        </p:nvGrpSpPr>
        <p:grpSpPr>
          <a:xfrm>
            <a:off x="5287686" y="1653457"/>
            <a:ext cx="3479622" cy="1956326"/>
            <a:chOff x="0" y="0"/>
            <a:chExt cx="3479620" cy="1956324"/>
          </a:xfrm>
        </p:grpSpPr>
        <p:sp>
          <p:nvSpPr>
            <p:cNvPr id="106" name="Rectangle"/>
            <p:cNvSpPr/>
            <p:nvPr/>
          </p:nvSpPr>
          <p:spPr>
            <a:xfrm>
              <a:off x="-1" y="0"/>
              <a:ext cx="3479622" cy="1956325"/>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defRPr>
                  <a:solidFill>
                    <a:srgbClr val="FFFFFF"/>
                  </a:solidFill>
                </a:defRPr>
              </a:pPr>
            </a:p>
          </p:txBody>
        </p:sp>
        <p:sp>
          <p:nvSpPr>
            <p:cNvPr id="107" name="Behavioural change theory…"/>
            <p:cNvSpPr txBox="1"/>
            <p:nvPr/>
          </p:nvSpPr>
          <p:spPr>
            <a:xfrm>
              <a:off x="52069" y="330541"/>
              <a:ext cx="3375481" cy="12952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Behavioural change theory </a:t>
              </a:r>
            </a:p>
            <a:p>
              <a:pPr algn="just">
                <a:defRPr sz="500">
                  <a:latin typeface="Times New Roman"/>
                  <a:ea typeface="Times New Roman"/>
                  <a:cs typeface="Times New Roman"/>
                  <a:sym typeface="Times New Roman"/>
                </a:defRPr>
              </a:pPr>
              <a:r>
                <a:t>● The Theory of Planned Behaviour (TPB) describes that people highly seek adopting healthy behaviour when they have a positive attitude towards this behaviour and become encouraged by others (Chen and Slade, 2025). This theory is highly used to promote prevention of critical health problems.</a:t>
              </a:r>
              <a:endParaRPr>
                <a:solidFill>
                  <a:srgbClr val="FFFFFF"/>
                </a:solidFill>
              </a:endParaRPr>
            </a:p>
            <a:p>
              <a:pPr algn="just">
                <a:defRPr sz="500">
                  <a:latin typeface="Times New Roman"/>
                  <a:ea typeface="Times New Roman"/>
                  <a:cs typeface="Times New Roman"/>
                  <a:sym typeface="Times New Roman"/>
                </a:defRPr>
              </a:pPr>
              <a:r>
                <a:t>● Cancer 360+ improves positive attitudes by offering personalised risk assessment for cancer, behavioural coaching, and health education. These features help users to understand the benefits of daily physical activity, healthy eating, smoking cessation which encourage positive lifestyle. </a:t>
              </a:r>
              <a:endParaRPr>
                <a:solidFill>
                  <a:srgbClr val="FFFFFF"/>
                </a:solidFill>
              </a:endParaRPr>
            </a:p>
            <a:p>
              <a:pPr algn="just">
                <a:defRPr sz="500">
                  <a:latin typeface="Times New Roman"/>
                  <a:ea typeface="Times New Roman"/>
                  <a:cs typeface="Times New Roman"/>
                  <a:sym typeface="Times New Roman"/>
                </a:defRPr>
              </a:pPr>
              <a:r>
                <a:t>● The platform strengthens the subjective norms by ensuring proper communication with healthcare professionals through encouraging participation and teleconsultation. The personalised advice and regular reminders ensure motivating people towards maintaining healthy behaviour.</a:t>
              </a:r>
              <a:endParaRPr>
                <a:solidFill>
                  <a:srgbClr val="FFFFFF"/>
                </a:solidFill>
              </a:endParaRPr>
            </a:p>
            <a:p>
              <a:pPr algn="just">
                <a:defRPr sz="500">
                  <a:latin typeface="Times New Roman"/>
                  <a:ea typeface="Times New Roman"/>
                  <a:cs typeface="Times New Roman"/>
                  <a:sym typeface="Times New Roman"/>
                </a:defRPr>
              </a:pPr>
              <a:r>
                <a:t>● The perceived control is developed through easy access to meditation reminders, personalised health information, and lifestyle guidelines (Moulaei et al., 2023). These features will develop the confidence of people about whether they are maintaining a healthy lifestyle or not.      </a:t>
              </a:r>
              <a:endParaRPr>
                <a:solidFill>
                  <a:srgbClr val="FFFFFF"/>
                </a:solidFill>
              </a:endParaRPr>
            </a:p>
            <a:p>
              <a:pPr algn="just">
                <a:defRPr sz="500">
                  <a:latin typeface="Times New Roman"/>
                  <a:ea typeface="Times New Roman"/>
                  <a:cs typeface="Times New Roman"/>
                  <a:sym typeface="Times New Roman"/>
                </a:defRPr>
              </a:pPr>
              <a:r>
                <a:t>● By developing confidence and strengthening social support, Cancer360+ encourages the high participation of people in cancer prevention activities and supports long-term change in people’s behaviour. In the long run, it can ensure a healthier lifestyle by detecting cancer in the early stage. </a:t>
              </a:r>
              <a:endParaRPr>
                <a:solidFill>
                  <a:srgbClr val="FFFFFF"/>
                </a:solidFill>
              </a:endParaRPr>
            </a:p>
            <a:p>
              <a:pPr algn="just">
                <a:defRPr sz="500">
                  <a:latin typeface="Times New Roman"/>
                  <a:ea typeface="Times New Roman"/>
                  <a:cs typeface="Times New Roman"/>
                  <a:sym typeface="Times New Roman"/>
                </a:defRPr>
              </a:pPr>
              <a:r>
                <a:t>● Although for explaining behavioural intentions of people, the TPB is one of the effective models, still it limits some factors digital literacy, socio-economic inequality, and access to technology. Hence, it can be said that Cancer360+ should be focused on digital inclusion at the time of delivering support to people by developing a simple interface design. </a:t>
              </a:r>
            </a:p>
          </p:txBody>
        </p:sp>
      </p:grpSp>
      <p:sp>
        <p:nvSpPr>
          <p:cNvPr id="109" name="Rectangle 24"/>
          <p:cNvSpPr txBox="1"/>
          <p:nvPr/>
        </p:nvSpPr>
        <p:spPr>
          <a:xfrm>
            <a:off x="296958" y="195155"/>
            <a:ext cx="7272171" cy="97558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a:defRPr b="1" sz="900">
                <a:latin typeface="Times New Roman"/>
                <a:ea typeface="Times New Roman"/>
                <a:cs typeface="Times New Roman"/>
                <a:sym typeface="Times New Roman"/>
              </a:defRPr>
            </a:pPr>
            <a:r>
              <a:t>Programme: MSc Public Health and Social Care in Practice</a:t>
            </a:r>
          </a:p>
          <a:p>
            <a:pPr algn="just">
              <a:defRPr b="1" sz="900">
                <a:latin typeface="Times New Roman"/>
                <a:ea typeface="Times New Roman"/>
                <a:cs typeface="Times New Roman"/>
                <a:sym typeface="Times New Roman"/>
              </a:defRPr>
            </a:pPr>
            <a:r>
              <a:t>Module: Population Health and Digital Health Promotion</a:t>
            </a:r>
          </a:p>
          <a:p>
            <a:pPr algn="just">
              <a:defRPr b="1" sz="900">
                <a:latin typeface="Times New Roman"/>
                <a:ea typeface="Times New Roman"/>
                <a:cs typeface="Times New Roman"/>
                <a:sym typeface="Times New Roman"/>
              </a:defRPr>
            </a:pPr>
            <a:r>
              <a:t>Module code: LCHS7009</a:t>
            </a:r>
          </a:p>
          <a:p>
            <a:pPr algn="just">
              <a:defRPr b="1" sz="900">
                <a:latin typeface="Times New Roman"/>
                <a:ea typeface="Times New Roman"/>
                <a:cs typeface="Times New Roman"/>
                <a:sym typeface="Times New Roman"/>
              </a:defRPr>
            </a:pPr>
            <a:r>
              <a:t>Assignment Title: Cancer 360+: An AI-Driven Digital Health Intervention for Cancer Prevention in England. </a:t>
            </a:r>
          </a:p>
          <a:p>
            <a:pPr algn="just">
              <a:defRPr b="1" sz="900">
                <a:latin typeface="Times New Roman"/>
                <a:ea typeface="Times New Roman"/>
                <a:cs typeface="Times New Roman"/>
                <a:sym typeface="Times New Roman"/>
              </a:defRPr>
            </a:pPr>
            <a:r>
              <a:t>Student’s Name: Jahanvi</a:t>
            </a:r>
          </a:p>
          <a:p>
            <a:pPr algn="just">
              <a:defRPr b="1" sz="900">
                <a:latin typeface="Times New Roman"/>
                <a:ea typeface="Times New Roman"/>
                <a:cs typeface="Times New Roman"/>
                <a:sym typeface="Times New Roman"/>
              </a:defRPr>
            </a:pPr>
            <a:r>
              <a:t>Student’s ID: 2530085</a:t>
            </a:r>
          </a:p>
          <a:p>
            <a:pPr algn="just">
              <a:defRPr b="1" sz="900">
                <a:latin typeface="Times New Roman"/>
                <a:ea typeface="Times New Roman"/>
                <a:cs typeface="Times New Roman"/>
                <a:sym typeface="Times New Roman"/>
              </a:defRPr>
            </a:pPr>
            <a:r>
              <a:t>Lecturers’ Name: </a:t>
            </a:r>
            <a:r>
              <a:t>Diola</a:t>
            </a:r>
            <a:r>
              <a:t> Bijlhout` and Dr Ping Wu</a:t>
            </a:r>
          </a:p>
        </p:txBody>
      </p:sp>
      <p:pic>
        <p:nvPicPr>
          <p:cNvPr id="110" name="Picture 2" descr="Picture 2"/>
          <p:cNvPicPr>
            <a:picLocks noChangeAspect="1"/>
          </p:cNvPicPr>
          <p:nvPr/>
        </p:nvPicPr>
        <p:blipFill>
          <a:blip r:embed="rId2">
            <a:extLst/>
          </a:blip>
          <a:srcRect l="0" t="31118" r="0" b="29588"/>
          <a:stretch>
            <a:fillRect/>
          </a:stretch>
        </p:blipFill>
        <p:spPr>
          <a:xfrm>
            <a:off x="9477326" y="210891"/>
            <a:ext cx="2531078" cy="959849"/>
          </a:xfrm>
          <a:prstGeom prst="rect">
            <a:avLst/>
          </a:prstGeom>
          <a:ln w="12700">
            <a:miter lim="400000"/>
          </a:ln>
        </p:spPr>
      </p:pic>
      <p:sp>
        <p:nvSpPr>
          <p:cNvPr id="111" name="Straight Connector 32"/>
          <p:cNvSpPr/>
          <p:nvPr/>
        </p:nvSpPr>
        <p:spPr>
          <a:xfrm>
            <a:off x="130174" y="1254386"/>
            <a:ext cx="11878230" cy="1"/>
          </a:xfrm>
          <a:prstGeom prst="line">
            <a:avLst/>
          </a:prstGeom>
          <a:ln w="19050">
            <a:solidFill>
              <a:schemeClr val="accent1"/>
            </a:solidFill>
            <a:miter/>
          </a:ln>
        </p:spPr>
        <p:txBody>
          <a:bodyPr lIns="45719" rIns="45719"/>
          <a:lstStyle/>
          <a:p>
            <a:pPr/>
          </a:p>
        </p:txBody>
      </p:sp>
      <p:sp>
        <p:nvSpPr>
          <p:cNvPr id="112" name="Rectangle 37"/>
          <p:cNvSpPr txBox="1"/>
          <p:nvPr/>
        </p:nvSpPr>
        <p:spPr>
          <a:xfrm>
            <a:off x="-2108793" y="4832544"/>
            <a:ext cx="6004561" cy="21574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500">
                <a:latin typeface="Times New Roman"/>
                <a:ea typeface="Times New Roman"/>
                <a:cs typeface="Times New Roman"/>
                <a:sym typeface="Times New Roman"/>
              </a:defRPr>
            </a:pPr>
            <a:r>
              <a:t>Figure 1: </a:t>
            </a:r>
            <a:r>
              <a:t>Cancer incidence rate</a:t>
            </a:r>
          </a:p>
          <a:p>
            <a:pPr algn="ctr">
              <a:defRPr sz="500">
                <a:latin typeface="Times New Roman"/>
                <a:ea typeface="Times New Roman"/>
                <a:cs typeface="Times New Roman"/>
                <a:sym typeface="Times New Roman"/>
              </a:defRPr>
            </a:pPr>
            <a:r>
              <a:t>(source: UK Parliament, 2024)</a:t>
            </a:r>
          </a:p>
        </p:txBody>
      </p:sp>
      <p:sp>
        <p:nvSpPr>
          <p:cNvPr id="113" name="Rectangle 40"/>
          <p:cNvSpPr txBox="1"/>
          <p:nvPr/>
        </p:nvSpPr>
        <p:spPr>
          <a:xfrm>
            <a:off x="1799986" y="4775520"/>
            <a:ext cx="1648963" cy="21574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500">
                <a:latin typeface="Times New Roman"/>
                <a:ea typeface="Times New Roman"/>
                <a:cs typeface="Times New Roman"/>
                <a:sym typeface="Times New Roman"/>
              </a:defRPr>
            </a:pPr>
            <a:r>
              <a:t>Figure 2: Death rate for cancer</a:t>
            </a:r>
          </a:p>
          <a:p>
            <a:pPr algn="ctr">
              <a:defRPr sz="500">
                <a:latin typeface="Times New Roman"/>
                <a:ea typeface="Times New Roman"/>
                <a:cs typeface="Times New Roman"/>
                <a:sym typeface="Times New Roman"/>
              </a:defRPr>
            </a:pPr>
            <a:r>
              <a:t>(source: Ahmad et al., 2023) </a:t>
            </a:r>
          </a:p>
        </p:txBody>
      </p:sp>
      <p:grpSp>
        <p:nvGrpSpPr>
          <p:cNvPr id="116" name="Rectangle 42"/>
          <p:cNvGrpSpPr/>
          <p:nvPr/>
        </p:nvGrpSpPr>
        <p:grpSpPr>
          <a:xfrm>
            <a:off x="8825737" y="1653456"/>
            <a:ext cx="3266443" cy="1956326"/>
            <a:chOff x="0" y="0"/>
            <a:chExt cx="3266442" cy="1956324"/>
          </a:xfrm>
        </p:grpSpPr>
        <p:sp>
          <p:nvSpPr>
            <p:cNvPr id="114" name="Rectangle"/>
            <p:cNvSpPr/>
            <p:nvPr/>
          </p:nvSpPr>
          <p:spPr>
            <a:xfrm>
              <a:off x="-1" y="0"/>
              <a:ext cx="3266444" cy="1956325"/>
            </a:xfrm>
            <a:prstGeom prst="rect">
              <a:avLst/>
            </a:prstGeom>
            <a:solidFill>
              <a:srgbClr val="F2F2F2"/>
            </a:solidFill>
            <a:ln w="12700" cap="flat">
              <a:solidFill>
                <a:srgbClr val="42719B"/>
              </a:solidFill>
              <a:prstDash val="solid"/>
              <a:miter lim="800000"/>
            </a:ln>
            <a:effectLst/>
          </p:spPr>
          <p:txBody>
            <a:bodyPr wrap="square" lIns="45719" tIns="45719" rIns="45719" bIns="45719" numCol="1" anchor="ctr">
              <a:noAutofit/>
            </a:bodyPr>
            <a:lstStyle/>
            <a:p>
              <a:pPr algn="just">
                <a:defRPr sz="500">
                  <a:latin typeface="Times New Roman"/>
                  <a:ea typeface="Times New Roman"/>
                  <a:cs typeface="Times New Roman"/>
                  <a:sym typeface="Times New Roman"/>
                </a:defRPr>
              </a:pPr>
            </a:p>
          </p:txBody>
        </p:sp>
        <p:sp>
          <p:nvSpPr>
            <p:cNvPr id="115" name="Expected outcomes…"/>
            <p:cNvSpPr txBox="1"/>
            <p:nvPr/>
          </p:nvSpPr>
          <p:spPr>
            <a:xfrm>
              <a:off x="52069" y="171791"/>
              <a:ext cx="3162304" cy="161274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ctr">
              <a:spAutoFit/>
            </a:bodyPr>
            <a:lstStyle/>
            <a:p>
              <a:pPr algn="just">
                <a:defRPr b="1" sz="500">
                  <a:latin typeface="Times New Roman"/>
                  <a:ea typeface="Times New Roman"/>
                  <a:cs typeface="Times New Roman"/>
                  <a:sym typeface="Times New Roman"/>
                </a:defRPr>
              </a:pPr>
              <a:r>
                <a:t>Expected outcomes</a:t>
              </a:r>
            </a:p>
            <a:p>
              <a:pPr algn="just">
                <a:defRPr sz="500">
                  <a:latin typeface="Times New Roman"/>
                  <a:ea typeface="Times New Roman"/>
                  <a:cs typeface="Times New Roman"/>
                  <a:sym typeface="Times New Roman"/>
                </a:defRPr>
              </a:pPr>
              <a:r>
                <a:t>●Applying the Theory of Planned Behaviour through Cancer360+ encourages a behaviour for healthier lifestyle by increasing awareness of users about cancer prevention. Health education and personalised risk assessment motivate individuals to quit smoking, following a healthy diet, and performing physical activity daily for reducing the chances of cancer. </a:t>
              </a:r>
              <a:endParaRPr>
                <a:solidFill>
                  <a:srgbClr val="FFFFFF"/>
                </a:solidFill>
              </a:endParaRPr>
            </a:p>
            <a:p>
              <a:pPr algn="just">
                <a:defRPr sz="500">
                  <a:latin typeface="Times New Roman"/>
                  <a:ea typeface="Times New Roman"/>
                  <a:cs typeface="Times New Roman"/>
                  <a:sym typeface="Times New Roman"/>
                </a:defRPr>
              </a:pPr>
              <a:r>
                <a:t>● The platform is helpful to develop the cancer screening process and ensure its early detection with the help of personalised reminders, behavioural coaching. The early detection of cancer is necessary for increasing the chances of survival of cancer patients. </a:t>
              </a:r>
              <a:endParaRPr>
                <a:solidFill>
                  <a:srgbClr val="FFFFFF"/>
                </a:solidFill>
              </a:endParaRPr>
            </a:p>
            <a:p>
              <a:pPr algn="just">
                <a:defRPr sz="500">
                  <a:latin typeface="Times New Roman"/>
                  <a:ea typeface="Times New Roman"/>
                  <a:cs typeface="Times New Roman"/>
                  <a:sym typeface="Times New Roman"/>
                </a:defRPr>
              </a:pPr>
              <a:r>
                <a:t>● Cancer360+ enhances the ability of self-management of users by providing personalised advice about lifestyle and medication reminders. These features also boost the confidence of users about maintaining a healthy lifestyle (Cerqueira et al., 2025). </a:t>
              </a:r>
              <a:endParaRPr>
                <a:solidFill>
                  <a:srgbClr val="FFFFFF"/>
                </a:solidFill>
              </a:endParaRPr>
            </a:p>
            <a:p>
              <a:pPr algn="just">
                <a:defRPr sz="500">
                  <a:latin typeface="Times New Roman"/>
                  <a:ea typeface="Times New Roman"/>
                  <a:cs typeface="Times New Roman"/>
                  <a:sym typeface="Times New Roman"/>
                </a:defRPr>
              </a:pPr>
              <a:r>
                <a:t>● Considering the population level, the usage of Cancer360+ could reduce the pressure from NHS cancer services. Also, the healthcare professionals can utilise this resource to improve service efficiency as this intervention is able to detect cancer in an early stage. </a:t>
              </a:r>
              <a:endParaRPr>
                <a:solidFill>
                  <a:srgbClr val="FFFFFF"/>
                </a:solidFill>
              </a:endParaRPr>
            </a:p>
            <a:p>
              <a:pPr algn="just">
                <a:defRPr sz="500">
                  <a:latin typeface="Times New Roman"/>
                  <a:ea typeface="Times New Roman"/>
                  <a:cs typeface="Times New Roman"/>
                  <a:sym typeface="Times New Roman"/>
                </a:defRPr>
              </a:pPr>
              <a:r>
                <a:t>● The intervention is also responsible for reducing the healthcare inequalities by boosting the access of the healthcare services even in the remote locations (Santos Salas et al., 2024). However, it depends on digital literacy and accessibility of digital technology.  </a:t>
              </a:r>
              <a:endParaRPr>
                <a:solidFill>
                  <a:srgbClr val="FFFFFF"/>
                </a:solidFill>
              </a:endParaRPr>
            </a:p>
            <a:p>
              <a:pPr algn="just">
                <a:defRPr sz="500">
                  <a:latin typeface="Times New Roman"/>
                  <a:ea typeface="Times New Roman"/>
                  <a:cs typeface="Times New Roman"/>
                  <a:sym typeface="Times New Roman"/>
                </a:defRPr>
              </a:pPr>
              <a:r>
                <a:t>● Apart from the benefits, the effectiveness of the Cancer360+ is restricted by different factors such as limited internet access, data privacy concern, biassed AI-generated recommendations (Riaz et al., 2025). The elderly people and people with low digital literacy may need additional support to use this platform effectively. </a:t>
              </a:r>
              <a:endParaRPr>
                <a:solidFill>
                  <a:srgbClr val="FFFFFF"/>
                </a:solidFill>
              </a:endParaRPr>
            </a:p>
            <a:p>
              <a:pPr algn="just">
                <a:defRPr sz="500">
                  <a:latin typeface="Times New Roman"/>
                  <a:ea typeface="Times New Roman"/>
                  <a:cs typeface="Times New Roman"/>
                  <a:sym typeface="Times New Roman"/>
                </a:defRPr>
              </a:pPr>
              <a:r>
                <a:t>● Although Cancer360+ is effective to detect cancer in the early stage, still it can not be replaced by the professional clinical treatment and diagnosis. It can be used as the supportive tools; the critical treatment decisions must always be taken by healthcare professionals. </a:t>
              </a:r>
              <a:endParaRPr>
                <a:solidFill>
                  <a:srgbClr val="FFFFFF"/>
                </a:solidFill>
              </a:endParaRPr>
            </a:p>
            <a:p>
              <a:pPr algn="just">
                <a:defRPr sz="500">
                  <a:latin typeface="Times New Roman"/>
                  <a:ea typeface="Times New Roman"/>
                  <a:cs typeface="Times New Roman"/>
                  <a:sym typeface="Times New Roman"/>
                </a:defRPr>
              </a:pPr>
              <a:r>
                <a:t> </a:t>
              </a:r>
            </a:p>
          </p:txBody>
        </p:sp>
      </p:grpSp>
      <p:sp>
        <p:nvSpPr>
          <p:cNvPr id="117" name="Rectangle 43"/>
          <p:cNvSpPr/>
          <p:nvPr/>
        </p:nvSpPr>
        <p:spPr>
          <a:xfrm>
            <a:off x="49614" y="3521869"/>
            <a:ext cx="1687748" cy="1538813"/>
          </a:xfrm>
          <a:prstGeom prst="rect">
            <a:avLst/>
          </a:prstGeom>
          <a:ln w="12700">
            <a:solidFill>
              <a:srgbClr val="42719B"/>
            </a:solidFill>
            <a:miter/>
          </a:ln>
        </p:spPr>
        <p:txBody>
          <a:bodyPr lIns="45719" rIns="45719" anchor="ctr"/>
          <a:lstStyle/>
          <a:p>
            <a:pPr algn="ctr">
              <a:defRPr>
                <a:latin typeface="Times New Roman"/>
                <a:ea typeface="Times New Roman"/>
                <a:cs typeface="Times New Roman"/>
                <a:sym typeface="Times New Roman"/>
              </a:defRPr>
            </a:pPr>
          </a:p>
        </p:txBody>
      </p:sp>
      <p:sp>
        <p:nvSpPr>
          <p:cNvPr id="118" name="Rectangle 44"/>
          <p:cNvSpPr/>
          <p:nvPr/>
        </p:nvSpPr>
        <p:spPr>
          <a:xfrm>
            <a:off x="1780258" y="3521869"/>
            <a:ext cx="1641122" cy="1538813"/>
          </a:xfrm>
          <a:prstGeom prst="rect">
            <a:avLst/>
          </a:prstGeom>
          <a:ln w="12700">
            <a:solidFill>
              <a:srgbClr val="42719B"/>
            </a:solidFill>
            <a:miter/>
          </a:ln>
        </p:spPr>
        <p:txBody>
          <a:bodyPr lIns="45719" rIns="45719" anchor="ctr"/>
          <a:lstStyle/>
          <a:p>
            <a:pPr algn="ctr">
              <a:defRPr>
                <a:latin typeface="Times New Roman"/>
                <a:ea typeface="Times New Roman"/>
                <a:cs typeface="Times New Roman"/>
                <a:sym typeface="Times New Roman"/>
              </a:defRPr>
            </a:pPr>
          </a:p>
        </p:txBody>
      </p:sp>
      <p:sp>
        <p:nvSpPr>
          <p:cNvPr id="119" name="Rectangle 47"/>
          <p:cNvSpPr/>
          <p:nvPr/>
        </p:nvSpPr>
        <p:spPr>
          <a:xfrm>
            <a:off x="2889282" y="4503920"/>
            <a:ext cx="314592" cy="229925"/>
          </a:xfrm>
          <a:prstGeom prst="rect">
            <a:avLst/>
          </a:prstGeom>
          <a:solidFill>
            <a:srgbClr val="FFFFFF"/>
          </a:solidFill>
          <a:ln w="12700">
            <a:miter lim="400000"/>
          </a:ln>
        </p:spPr>
        <p:txBody>
          <a:bodyPr lIns="45719" rIns="45719" anchor="ctr"/>
          <a:lstStyle/>
          <a:p>
            <a:pPr algn="ctr">
              <a:defRPr>
                <a:latin typeface="Times New Roman"/>
                <a:ea typeface="Times New Roman"/>
                <a:cs typeface="Times New Roman"/>
                <a:sym typeface="Times New Roman"/>
              </a:defRPr>
            </a:pPr>
          </a:p>
        </p:txBody>
      </p:sp>
      <p:sp>
        <p:nvSpPr>
          <p:cNvPr id="120" name="Rectangle 48"/>
          <p:cNvSpPr/>
          <p:nvPr/>
        </p:nvSpPr>
        <p:spPr>
          <a:xfrm>
            <a:off x="5287686" y="3698276"/>
            <a:ext cx="2291777" cy="1345574"/>
          </a:xfrm>
          <a:prstGeom prst="rect">
            <a:avLst/>
          </a:prstGeom>
          <a:ln w="12700">
            <a:solidFill>
              <a:srgbClr val="42719B"/>
            </a:solidFill>
            <a:miter/>
          </a:ln>
        </p:spPr>
        <p:txBody>
          <a:bodyPr lIns="45719" rIns="45719" anchor="ctr"/>
          <a:lstStyle/>
          <a:p>
            <a:pPr algn="ctr">
              <a:defRPr>
                <a:latin typeface="Times New Roman"/>
                <a:ea typeface="Times New Roman"/>
                <a:cs typeface="Times New Roman"/>
                <a:sym typeface="Times New Roman"/>
              </a:defRPr>
            </a:pPr>
          </a:p>
        </p:txBody>
      </p:sp>
      <p:sp>
        <p:nvSpPr>
          <p:cNvPr id="121" name="Rectangle 50"/>
          <p:cNvSpPr txBox="1"/>
          <p:nvPr/>
        </p:nvSpPr>
        <p:spPr>
          <a:xfrm>
            <a:off x="5454536" y="4722945"/>
            <a:ext cx="1993379" cy="24614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lnSpc>
                <a:spcPct val="150000"/>
              </a:lnSpc>
              <a:defRPr sz="500">
                <a:latin typeface="Times New Roman"/>
                <a:ea typeface="Times New Roman"/>
                <a:cs typeface="Times New Roman"/>
                <a:sym typeface="Times New Roman"/>
              </a:defRPr>
            </a:pPr>
            <a:r>
              <a:t>Figure 3: </a:t>
            </a:r>
            <a:r>
              <a:t>Ways to reduce your cancer risk</a:t>
            </a:r>
          </a:p>
          <a:p>
            <a:pPr algn="ctr">
              <a:defRPr sz="500">
                <a:latin typeface="Times New Roman"/>
                <a:ea typeface="Times New Roman"/>
                <a:cs typeface="Times New Roman"/>
                <a:sym typeface="Times New Roman"/>
              </a:defRPr>
            </a:pPr>
            <a:r>
              <a:t>(source: WHO, 2026)</a:t>
            </a:r>
          </a:p>
        </p:txBody>
      </p:sp>
      <p:sp>
        <p:nvSpPr>
          <p:cNvPr id="122" name="Rectangle 51"/>
          <p:cNvSpPr/>
          <p:nvPr/>
        </p:nvSpPr>
        <p:spPr>
          <a:xfrm>
            <a:off x="7635240" y="3698276"/>
            <a:ext cx="1267672" cy="1345574"/>
          </a:xfrm>
          <a:prstGeom prst="rect">
            <a:avLst/>
          </a:prstGeom>
          <a:ln w="12700">
            <a:solidFill>
              <a:srgbClr val="42719B"/>
            </a:solidFill>
            <a:miter/>
          </a:ln>
        </p:spPr>
        <p:txBody>
          <a:bodyPr lIns="45719" rIns="45719" anchor="ctr"/>
          <a:lstStyle/>
          <a:p>
            <a:pPr algn="ctr">
              <a:defRPr>
                <a:latin typeface="Times New Roman"/>
                <a:ea typeface="Times New Roman"/>
                <a:cs typeface="Times New Roman"/>
                <a:sym typeface="Times New Roman"/>
              </a:defRPr>
            </a:pPr>
          </a:p>
        </p:txBody>
      </p:sp>
      <p:sp>
        <p:nvSpPr>
          <p:cNvPr id="123" name="Rectangle 52"/>
          <p:cNvSpPr/>
          <p:nvPr/>
        </p:nvSpPr>
        <p:spPr>
          <a:xfrm>
            <a:off x="9769033" y="5108997"/>
            <a:ext cx="2323148" cy="1694042"/>
          </a:xfrm>
          <a:prstGeom prst="rect">
            <a:avLst/>
          </a:prstGeom>
          <a:ln w="12700">
            <a:solidFill>
              <a:srgbClr val="42719B"/>
            </a:solidFill>
            <a:miter/>
          </a:ln>
        </p:spPr>
        <p:txBody>
          <a:bodyPr lIns="45719" rIns="45719" anchor="ctr"/>
          <a:lstStyle/>
          <a:p>
            <a:pPr algn="ctr">
              <a:defRPr>
                <a:latin typeface="Times New Roman"/>
                <a:ea typeface="Times New Roman"/>
                <a:cs typeface="Times New Roman"/>
                <a:sym typeface="Times New Roman"/>
              </a:defRPr>
            </a:pPr>
          </a:p>
        </p:txBody>
      </p:sp>
      <p:sp>
        <p:nvSpPr>
          <p:cNvPr id="124" name="Rectangle 54"/>
          <p:cNvSpPr txBox="1"/>
          <p:nvPr/>
        </p:nvSpPr>
        <p:spPr>
          <a:xfrm>
            <a:off x="7920836" y="6493786"/>
            <a:ext cx="6004561" cy="24614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lnSpc>
                <a:spcPct val="150000"/>
              </a:lnSpc>
              <a:defRPr sz="500">
                <a:latin typeface="Times New Roman"/>
                <a:ea typeface="Times New Roman"/>
                <a:cs typeface="Times New Roman"/>
                <a:sym typeface="Times New Roman"/>
              </a:defRPr>
            </a:pPr>
            <a:r>
              <a:t>Figure 5: Cancer awareness</a:t>
            </a:r>
          </a:p>
          <a:p>
            <a:pPr algn="ctr">
              <a:lnSpc>
                <a:spcPct val="150000"/>
              </a:lnSpc>
              <a:defRPr sz="500">
                <a:latin typeface="Times New Roman"/>
                <a:ea typeface="Times New Roman"/>
                <a:cs typeface="Times New Roman"/>
                <a:sym typeface="Times New Roman"/>
              </a:defRPr>
            </a:pPr>
            <a:r>
              <a:t>(source: Nanavati, 2023)</a:t>
            </a:r>
          </a:p>
        </p:txBody>
      </p:sp>
      <p:sp>
        <p:nvSpPr>
          <p:cNvPr id="125" name="Rectangle 56"/>
          <p:cNvSpPr txBox="1"/>
          <p:nvPr/>
        </p:nvSpPr>
        <p:spPr>
          <a:xfrm>
            <a:off x="5386733" y="4700697"/>
            <a:ext cx="6004561" cy="24614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lnSpc>
                <a:spcPct val="150000"/>
              </a:lnSpc>
              <a:defRPr sz="500">
                <a:latin typeface="Times New Roman"/>
                <a:ea typeface="Times New Roman"/>
                <a:cs typeface="Times New Roman"/>
                <a:sym typeface="Times New Roman"/>
              </a:defRPr>
            </a:pPr>
            <a:r>
              <a:t>Figure 4:Theory of planned behaviour</a:t>
            </a:r>
          </a:p>
          <a:p>
            <a:pPr algn="ctr">
              <a:lnSpc>
                <a:spcPct val="150000"/>
              </a:lnSpc>
              <a:defRPr sz="500">
                <a:latin typeface="Times New Roman"/>
                <a:ea typeface="Times New Roman"/>
                <a:cs typeface="Times New Roman"/>
                <a:sym typeface="Times New Roman"/>
              </a:defRPr>
            </a:pPr>
            <a:r>
              <a:t>(source: Strategic Planet, 2026)</a:t>
            </a:r>
          </a:p>
        </p:txBody>
      </p:sp>
      <p:sp>
        <p:nvSpPr>
          <p:cNvPr id="126" name="Rectangle 57"/>
          <p:cNvSpPr txBox="1"/>
          <p:nvPr/>
        </p:nvSpPr>
        <p:spPr>
          <a:xfrm>
            <a:off x="175894" y="1264516"/>
            <a:ext cx="11786790" cy="311408"/>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1600">
                <a:latin typeface="Times New Roman"/>
                <a:ea typeface="Times New Roman"/>
                <a:cs typeface="Times New Roman"/>
                <a:sym typeface="Times New Roman"/>
              </a:defRPr>
            </a:lvl1pPr>
          </a:lstStyle>
          <a:p>
            <a:pPr/>
            <a:r>
              <a:t> Cancer 360+: An AI-Driven Digital Health Intervention for Cancer Prevention in England</a:t>
            </a:r>
          </a:p>
        </p:txBody>
      </p:sp>
      <p:pic>
        <p:nvPicPr>
          <p:cNvPr id="127" name="image3.png" descr="image3.png"/>
          <p:cNvPicPr>
            <a:picLocks noChangeAspect="1"/>
          </p:cNvPicPr>
          <p:nvPr/>
        </p:nvPicPr>
        <p:blipFill>
          <a:blip r:embed="rId3">
            <a:extLst/>
          </a:blip>
          <a:stretch>
            <a:fillRect/>
          </a:stretch>
        </p:blipFill>
        <p:spPr>
          <a:xfrm>
            <a:off x="193609" y="3805709"/>
            <a:ext cx="1441517" cy="1004370"/>
          </a:xfrm>
          <a:prstGeom prst="rect">
            <a:avLst/>
          </a:prstGeom>
          <a:ln w="12700">
            <a:miter lim="400000"/>
          </a:ln>
        </p:spPr>
      </p:pic>
      <p:pic>
        <p:nvPicPr>
          <p:cNvPr id="128" name="image4.png" descr="image4.png"/>
          <p:cNvPicPr>
            <a:picLocks noChangeAspect="1"/>
          </p:cNvPicPr>
          <p:nvPr/>
        </p:nvPicPr>
        <p:blipFill>
          <a:blip r:embed="rId4">
            <a:extLst/>
          </a:blip>
          <a:stretch>
            <a:fillRect/>
          </a:stretch>
        </p:blipFill>
        <p:spPr>
          <a:xfrm>
            <a:off x="1877947" y="3794006"/>
            <a:ext cx="1459154" cy="948974"/>
          </a:xfrm>
          <a:prstGeom prst="rect">
            <a:avLst/>
          </a:prstGeom>
          <a:ln w="12700">
            <a:miter lim="400000"/>
          </a:ln>
        </p:spPr>
      </p:pic>
      <p:pic>
        <p:nvPicPr>
          <p:cNvPr id="129" name="image6.png" descr="image6.png"/>
          <p:cNvPicPr>
            <a:picLocks noChangeAspect="1"/>
          </p:cNvPicPr>
          <p:nvPr/>
        </p:nvPicPr>
        <p:blipFill>
          <a:blip r:embed="rId5">
            <a:extLst/>
          </a:blip>
          <a:stretch>
            <a:fillRect/>
          </a:stretch>
        </p:blipFill>
        <p:spPr>
          <a:xfrm>
            <a:off x="5859357" y="3771060"/>
            <a:ext cx="1217719" cy="989256"/>
          </a:xfrm>
          <a:prstGeom prst="rect">
            <a:avLst/>
          </a:prstGeom>
          <a:ln w="12700">
            <a:miter lim="400000"/>
          </a:ln>
        </p:spPr>
      </p:pic>
      <p:pic>
        <p:nvPicPr>
          <p:cNvPr id="130" name="image7.png" descr="image7.png"/>
          <p:cNvPicPr>
            <a:picLocks noChangeAspect="1"/>
          </p:cNvPicPr>
          <p:nvPr/>
        </p:nvPicPr>
        <p:blipFill>
          <a:blip r:embed="rId6">
            <a:extLst/>
          </a:blip>
          <a:stretch>
            <a:fillRect/>
          </a:stretch>
        </p:blipFill>
        <p:spPr>
          <a:xfrm>
            <a:off x="7743870" y="3834458"/>
            <a:ext cx="1111886" cy="873373"/>
          </a:xfrm>
          <a:prstGeom prst="rect">
            <a:avLst/>
          </a:prstGeom>
          <a:ln w="12700">
            <a:miter lim="400000"/>
          </a:ln>
        </p:spPr>
      </p:pic>
      <p:pic>
        <p:nvPicPr>
          <p:cNvPr id="131" name="image5.png" descr="image5.png"/>
          <p:cNvPicPr>
            <a:picLocks noChangeAspect="1"/>
          </p:cNvPicPr>
          <p:nvPr/>
        </p:nvPicPr>
        <p:blipFill>
          <a:blip r:embed="rId7">
            <a:extLst/>
          </a:blip>
          <a:stretch>
            <a:fillRect/>
          </a:stretch>
        </p:blipFill>
        <p:spPr>
          <a:xfrm>
            <a:off x="9880248" y="5247623"/>
            <a:ext cx="2085738" cy="1261606"/>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