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36FACE-0C90-9BC0-2B44-869B2332BE25}" v="55" dt="2024-08-20T13:59:02.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244" autoAdjust="0"/>
  </p:normalViewPr>
  <p:slideViewPr>
    <p:cSldViewPr snapToGrid="0">
      <p:cViewPr varScale="1">
        <p:scale>
          <a:sx n="59" d="100"/>
          <a:sy n="59" d="100"/>
        </p:scale>
        <p:origin x="25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30C96C-4C16-4B7E-8525-4BBE7A190ACD}" type="datetimeFigureOut">
              <a:rPr lang="en-US" smtClean="0"/>
              <a:t>8/20/2024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0EDBD8-E786-44E1-BC2E-6A87B46E6140}" type="slidenum">
              <a:rPr lang="en-US" smtClean="0"/>
              <a:t>‹#›</a:t>
            </a:fld>
            <a:endParaRPr lang="en-US"/>
          </a:p>
        </p:txBody>
      </p:sp>
    </p:spTree>
    <p:extLst>
      <p:ext uri="{BB962C8B-B14F-4D97-AF65-F5344CB8AC3E}">
        <p14:creationId xmlns:p14="http://schemas.microsoft.com/office/powerpoint/2010/main" val="2690373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0EDBD8-E786-44E1-BC2E-6A87B46E6140}" type="slidenum">
              <a:rPr lang="en-US" smtClean="0"/>
              <a:t>1</a:t>
            </a:fld>
            <a:endParaRPr lang="en-US"/>
          </a:p>
        </p:txBody>
      </p:sp>
    </p:spTree>
    <p:extLst>
      <p:ext uri="{BB962C8B-B14F-4D97-AF65-F5344CB8AC3E}">
        <p14:creationId xmlns:p14="http://schemas.microsoft.com/office/powerpoint/2010/main" val="125344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highlight>
                  <a:srgbClr val="FFFFFF"/>
                </a:highlight>
                <a:latin typeface="Arial"/>
                <a:cs typeface="Arial"/>
              </a:rPr>
              <a:t>In this presentation we will be discussing effective communication skills in the workplace.</a:t>
            </a:r>
          </a:p>
          <a:p>
            <a:endParaRPr lang="en-GB" sz="1800" dirty="0">
              <a:highlight>
                <a:srgbClr val="FFFFFF"/>
              </a:highlight>
              <a:latin typeface="Arial"/>
              <a:cs typeface="Arial"/>
            </a:endParaRPr>
          </a:p>
          <a:p>
            <a:r>
              <a:rPr lang="en-GB" sz="1800" dirty="0">
                <a:highlight>
                  <a:srgbClr val="FFFFFF"/>
                </a:highlight>
                <a:latin typeface="Arial"/>
                <a:cs typeface="Arial"/>
              </a:rPr>
              <a:t>Why are communication skills important in the workplace?</a:t>
            </a:r>
          </a:p>
          <a:p>
            <a:endParaRPr lang="en-GB" sz="1800" dirty="0">
              <a:highlight>
                <a:srgbClr val="FFFFFF"/>
              </a:highlight>
              <a:latin typeface="Arial"/>
              <a:cs typeface="Arial"/>
            </a:endParaRPr>
          </a:p>
          <a:p>
            <a:r>
              <a:rPr lang="en-GB" sz="1800" dirty="0">
                <a:highlight>
                  <a:srgbClr val="FFFFFF"/>
                </a:highlight>
                <a:latin typeface="Arial"/>
                <a:cs typeface="Arial"/>
              </a:rPr>
              <a:t>Communications skills are important in the work place because they influence more productivity, sharing ideas, as well as the general performance in the workplace. </a:t>
            </a:r>
            <a:endParaRPr lang="en-GB" dirty="0">
              <a:latin typeface="Aptos" panose="02110004020202020204"/>
              <a:cs typeface="Arial"/>
            </a:endParaRPr>
          </a:p>
          <a:p>
            <a:endParaRPr lang="en-GB" sz="1800" dirty="0">
              <a:highlight>
                <a:srgbClr val="FFFFFF"/>
              </a:highlight>
              <a:latin typeface="Arial"/>
              <a:cs typeface="Arial"/>
            </a:endParaRPr>
          </a:p>
          <a:p>
            <a:r>
              <a:rPr lang="en-GB" sz="1800" dirty="0">
                <a:highlight>
                  <a:srgbClr val="FFFFFF"/>
                </a:highlight>
                <a:latin typeface="Arial"/>
                <a:cs typeface="Arial"/>
              </a:rPr>
              <a:t>The use of Communication in assigned tasks minimizes misconceptions due to misunderstanding or lack of clarification, hence most tasks are done with precision. </a:t>
            </a:r>
            <a:endParaRPr lang="en-GB">
              <a:latin typeface="Aptos" panose="02110004020202020204"/>
              <a:cs typeface="Arial"/>
            </a:endParaRPr>
          </a:p>
          <a:p>
            <a:endParaRPr lang="en-GB" sz="1800" dirty="0">
              <a:highlight>
                <a:srgbClr val="FFFFFF"/>
              </a:highlight>
              <a:latin typeface="Arial"/>
              <a:cs typeface="Arial"/>
            </a:endParaRPr>
          </a:p>
          <a:p>
            <a:r>
              <a:rPr lang="en-GB" sz="1800" dirty="0">
                <a:highlight>
                  <a:srgbClr val="FFFFFF"/>
                </a:highlight>
                <a:latin typeface="Arial"/>
                <a:cs typeface="Arial"/>
              </a:rPr>
              <a:t>It also contributes to the development of other good interpersonal relationships with employees and customers to ensure that good working relationship is fostered in order to exchange ideas. </a:t>
            </a:r>
            <a:endParaRPr lang="en-GB" dirty="0">
              <a:latin typeface="Aptos" panose="02110004020202020204"/>
              <a:cs typeface="Arial"/>
            </a:endParaRPr>
          </a:p>
          <a:p>
            <a:endParaRPr lang="en-GB" dirty="0">
              <a:highlight>
                <a:srgbClr val="FFFFFF"/>
              </a:highlight>
              <a:latin typeface="Aptos" panose="02110004020202020204"/>
              <a:cs typeface="Arial"/>
            </a:endParaRPr>
          </a:p>
        </p:txBody>
      </p:sp>
      <p:sp>
        <p:nvSpPr>
          <p:cNvPr id="4" name="Slide Number Placeholder 3"/>
          <p:cNvSpPr>
            <a:spLocks noGrp="1"/>
          </p:cNvSpPr>
          <p:nvPr>
            <p:ph type="sldNum" sz="quarter" idx="5"/>
          </p:nvPr>
        </p:nvSpPr>
        <p:spPr/>
        <p:txBody>
          <a:bodyPr/>
          <a:lstStyle/>
          <a:p>
            <a:fld id="{080EDBD8-E786-44E1-BC2E-6A87B46E6140}" type="slidenum">
              <a:rPr lang="en-US" smtClean="0"/>
              <a:t>2</a:t>
            </a:fld>
            <a:endParaRPr lang="en-US"/>
          </a:p>
        </p:txBody>
      </p:sp>
    </p:spTree>
    <p:extLst>
      <p:ext uri="{BB962C8B-B14F-4D97-AF65-F5344CB8AC3E}">
        <p14:creationId xmlns:p14="http://schemas.microsoft.com/office/powerpoint/2010/main" val="2449205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Communication skills are important in the workplace because it involves with interacting with </a:t>
            </a:r>
            <a:r>
              <a:rPr lang="en-US" b="0" i="0" dirty="0">
                <a:solidFill>
                  <a:srgbClr val="E8E8E8"/>
                </a:solidFill>
                <a:effectLst/>
                <a:highlight>
                  <a:srgbClr val="1F1F1F"/>
                </a:highlight>
                <a:latin typeface="Google Sans"/>
              </a:rPr>
              <a:t>colleagues in the workplace</a:t>
            </a:r>
            <a:r>
              <a:rPr lang="en-US" dirty="0"/>
              <a:t> or customers.</a:t>
            </a:r>
          </a:p>
          <a:p>
            <a:endParaRPr lang="en-US" dirty="0"/>
          </a:p>
          <a:p>
            <a:r>
              <a:rPr lang="en-US" dirty="0"/>
              <a:t>By interacting with people, you are networking and making connections to potentially work together on any project or as a team depending on the role. Working as a team efficiently can make the work much easier and faster as two people working on a project will finish much faster than one person. This is because the team of two people can share ideas, spot any mistakes and improve them more </a:t>
            </a:r>
            <a:r>
              <a:rPr lang="en-US" dirty="0" err="1"/>
              <a:t>effieciently</a:t>
            </a:r>
            <a:r>
              <a:rPr lang="en-US" dirty="0"/>
              <a:t>. </a:t>
            </a:r>
          </a:p>
          <a:p>
            <a:endParaRPr lang="en-US" dirty="0"/>
          </a:p>
          <a:p>
            <a:r>
              <a:rPr lang="en-US" dirty="0"/>
              <a:t>Interacting with customers is also important to the success of the workplace as making connections and providing the correct customer service will lead to creating loyal returning customers. Customer service is all about communication; by following the correct customer service at the work place you will keep the customer interested in the product or service. This will not only benefit the business but even the employee as they will be constantly be learning from their own mistakes which will make them better and more valuable to the business. </a:t>
            </a:r>
          </a:p>
          <a:p>
            <a:endParaRPr lang="en-US" dirty="0"/>
          </a:p>
          <a:p>
            <a:r>
              <a:rPr lang="en-US" dirty="0"/>
              <a:t>In the past during my internship, I was new to the workplace and the whole environment of being in a office. I was new to the whole professional setting environment and new to making connections. By communicating I was able to receive and share ideas, opinions and recommendations, this has helped with organizational productivity as communicating helped to make things smoother and faster. This has left a positive impact on myself as it taught me how I must act in order to be successful in the next professional setting. </a:t>
            </a:r>
          </a:p>
          <a:p>
            <a:endParaRPr lang="en-US" dirty="0"/>
          </a:p>
          <a:p>
            <a:r>
              <a:rPr lang="en-US" dirty="0"/>
              <a:t>In a retail environment providing and using excellent communication skills can change an unhappy customer into a happy loyal customer. By actively listening and providing clear understandable information to the customer can improve the experience for the costumer, as the customer will feel welcomed and will feel that the customer service understand the customer's issue. For example if a customer has an issue with something it is always better to provide good customer care as it will make them feel welcome and taken care of. Rather than confronting them with the issue they have as it will lead to making the customer unhappy and will most likely never return to the business.</a:t>
            </a:r>
          </a:p>
          <a:p>
            <a:pPr>
              <a:defRPr/>
            </a:pPr>
            <a:endParaRPr lang="en-US" dirty="0"/>
          </a:p>
          <a:p>
            <a:pPr>
              <a:defRPr/>
            </a:pPr>
            <a:r>
              <a:rPr lang="en-US" dirty="0"/>
              <a:t>Another example can be as a Leadership role, using excellent communication skills will motivate to inspire the team to work much smarter and efficiently. It is important as a leader to have exceptional communication skills as it will benefit the workplace. </a:t>
            </a:r>
          </a:p>
          <a:p>
            <a:pPr>
              <a:defRPr/>
            </a:pPr>
            <a:endParaRPr lang="en-US" dirty="0"/>
          </a:p>
          <a:p>
            <a:pPr>
              <a:defRPr/>
            </a:pPr>
            <a:r>
              <a:rPr lang="en-US" b="1" dirty="0"/>
              <a:t>References:</a:t>
            </a:r>
            <a:endParaRPr lang="en-US" dirty="0"/>
          </a:p>
          <a:p>
            <a:pPr marL="171450" indent="-171450">
              <a:buFont typeface="Arial"/>
              <a:buChar char="•"/>
              <a:defRPr/>
            </a:pPr>
            <a:r>
              <a:rPr lang="en-US" dirty="0"/>
              <a:t>Brown, A. (2020). </a:t>
            </a:r>
            <a:r>
              <a:rPr lang="en-US" i="1" dirty="0"/>
              <a:t>The Importance of Effective Communication in Customer Service</a:t>
            </a:r>
            <a:r>
              <a:rPr lang="en-US" dirty="0"/>
              <a:t>. London: Business Publications.</a:t>
            </a:r>
          </a:p>
          <a:p>
            <a:pPr marL="171450" indent="-171450">
              <a:buFont typeface="Arial"/>
              <a:buChar char="•"/>
              <a:defRPr/>
            </a:pPr>
            <a:r>
              <a:rPr lang="en-US" dirty="0"/>
              <a:t>Johnson, C. (2019). </a:t>
            </a:r>
            <a:r>
              <a:rPr lang="en-US" i="1" dirty="0"/>
              <a:t>Customer Relationship Management: Strategies and Techniques</a:t>
            </a:r>
            <a:r>
              <a:rPr lang="en-US" dirty="0"/>
              <a:t>. Oxford: Oxford University Press.</a:t>
            </a:r>
          </a:p>
          <a:p>
            <a:pPr marL="171450" indent="-171450">
              <a:buFont typeface="Arial"/>
              <a:buChar char="•"/>
              <a:defRPr/>
            </a:pPr>
            <a:r>
              <a:rPr lang="en-US" dirty="0"/>
              <a:t>Jones, P. (2019). </a:t>
            </a:r>
            <a:r>
              <a:rPr lang="en-US" i="1" dirty="0"/>
              <a:t>Customer Loyalty and Satisfaction in Retail: The Role of Communication</a:t>
            </a:r>
            <a:r>
              <a:rPr lang="en-US" dirty="0"/>
              <a:t>. New York: Routledge.</a:t>
            </a:r>
          </a:p>
          <a:p>
            <a:pPr marL="171450" indent="-171450">
              <a:buFont typeface="Arial"/>
              <a:buChar char="•"/>
              <a:defRPr/>
            </a:pPr>
            <a:r>
              <a:rPr lang="en-US" dirty="0"/>
              <a:t>Miller, R. (2018). </a:t>
            </a:r>
            <a:r>
              <a:rPr lang="en-US" i="1" dirty="0"/>
              <a:t>Leadership Communication: Inspiring and Motivating Teams</a:t>
            </a:r>
            <a:r>
              <a:rPr lang="en-US" dirty="0"/>
              <a:t>. Boston: Harvard Business Review Press.</a:t>
            </a:r>
          </a:p>
          <a:p>
            <a:pPr marL="171450" indent="-171450">
              <a:buFont typeface="Arial"/>
              <a:buChar char="•"/>
              <a:defRPr/>
            </a:pPr>
            <a:r>
              <a:rPr lang="en-US" dirty="0"/>
              <a:t>Smith, T. (2018). </a:t>
            </a:r>
            <a:r>
              <a:rPr lang="en-US" i="1" dirty="0"/>
              <a:t>Effective Workplace Communication: Strategies for Success</a:t>
            </a:r>
            <a:r>
              <a:rPr lang="en-US" dirty="0"/>
              <a:t>. Chicago: University of Chicago Press.</a:t>
            </a:r>
          </a:p>
          <a:p>
            <a:pPr marL="171450" indent="-171450">
              <a:buFont typeface="Arial"/>
              <a:buChar char="•"/>
              <a:defRPr/>
            </a:pPr>
            <a:r>
              <a:rPr lang="en-US" dirty="0"/>
              <a:t>Taylor, M. (2017). </a:t>
            </a:r>
            <a:r>
              <a:rPr lang="en-US" i="1" dirty="0"/>
              <a:t>Interpersonal Communication in Organizations</a:t>
            </a:r>
            <a:r>
              <a:rPr lang="en-US" dirty="0"/>
              <a:t>. San Francisco: Jossey-Bass.</a:t>
            </a:r>
          </a:p>
          <a:p>
            <a:pPr>
              <a:defRPr/>
            </a:pPr>
            <a:endParaRPr lang="en-US" dirty="0"/>
          </a:p>
        </p:txBody>
      </p:sp>
      <p:sp>
        <p:nvSpPr>
          <p:cNvPr id="4" name="Slide Number Placeholder 3"/>
          <p:cNvSpPr>
            <a:spLocks noGrp="1"/>
          </p:cNvSpPr>
          <p:nvPr>
            <p:ph type="sldNum" sz="quarter" idx="5"/>
          </p:nvPr>
        </p:nvSpPr>
        <p:spPr/>
        <p:txBody>
          <a:bodyPr/>
          <a:lstStyle/>
          <a:p>
            <a:fld id="{080EDBD8-E786-44E1-BC2E-6A87B46E6140}" type="slidenum">
              <a:rPr lang="en-US" smtClean="0"/>
              <a:t>3</a:t>
            </a:fld>
            <a:endParaRPr lang="en-US"/>
          </a:p>
        </p:txBody>
      </p:sp>
    </p:spTree>
    <p:extLst>
      <p:ext uri="{BB962C8B-B14F-4D97-AF65-F5344CB8AC3E}">
        <p14:creationId xmlns:p14="http://schemas.microsoft.com/office/powerpoint/2010/main" val="370581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9477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1463562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1621700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954A89-7D1C-4AAA-A2CA-0A9AE08877E8}" type="datetimeFigureOut">
              <a:rPr lang="en-US" smtClean="0"/>
              <a:t>8/20/2024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407830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954A89-7D1C-4AAA-A2CA-0A9AE08877E8}" type="datetimeFigureOut">
              <a:rPr lang="en-US" smtClean="0"/>
              <a:t>8/20/2024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3982921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954A89-7D1C-4AAA-A2CA-0A9AE08877E8}" type="datetimeFigureOut">
              <a:rPr lang="en-US" smtClean="0"/>
              <a:t>8/20/2024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2877540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954A89-7D1C-4AAA-A2CA-0A9AE08877E8}" type="datetimeFigureOut">
              <a:rPr lang="en-US" smtClean="0"/>
              <a:t>8/20/2024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268442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954A89-7D1C-4AAA-A2CA-0A9AE08877E8}" type="datetimeFigureOut">
              <a:rPr lang="en-US" smtClean="0"/>
              <a:t>8/20/2024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2264444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954A89-7D1C-4AAA-A2CA-0A9AE08877E8}" type="datetimeFigureOut">
              <a:rPr lang="en-US" smtClean="0"/>
              <a:t>8/20/2024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3775776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86954A89-7D1C-4AAA-A2CA-0A9AE08877E8}" type="datetimeFigureOut">
              <a:rPr lang="en-US" smtClean="0"/>
              <a:t>8/20/2024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2474662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2557072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775014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3435505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436649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11780666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11751070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11984154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658E-73FA-1E13-5E31-BCDE683E98DC}"/>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D4B9E966-6A6A-0D1D-FE73-B24167B70DE4}"/>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227848-0FB2-77C2-29EB-E9EBAEB6E5F2}"/>
              </a:ext>
            </a:extLst>
          </p:cNvPr>
          <p:cNvSpPr>
            <a:spLocks noGrp="1"/>
          </p:cNvSpPr>
          <p:nvPr>
            <p:ph type="dt" sz="half" idx="10"/>
          </p:nvPr>
        </p:nvSpPr>
        <p:spPr/>
        <p:txBody>
          <a:bodyPr/>
          <a:lstStyle/>
          <a:p>
            <a:fld id="{86954A89-7D1C-4AAA-A2CA-0A9AE08877E8}" type="datetimeFigureOut">
              <a:rPr lang="en-US" smtClean="0"/>
              <a:t>8/20/2024</a:t>
            </a:fld>
            <a:endParaRPr lang="en-US"/>
          </a:p>
        </p:txBody>
      </p:sp>
      <p:sp>
        <p:nvSpPr>
          <p:cNvPr id="5" name="Footer Placeholder 4">
            <a:extLst>
              <a:ext uri="{FF2B5EF4-FFF2-40B4-BE49-F238E27FC236}">
                <a16:creationId xmlns:a16="http://schemas.microsoft.com/office/drawing/2014/main" id="{8915FCB8-4281-D0B1-C8E7-A0C2038719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E6F5B6-9EDD-8B00-7B0D-6B67751BFA17}"/>
              </a:ext>
            </a:extLst>
          </p:cNvPr>
          <p:cNvSpPr>
            <a:spLocks noGrp="1"/>
          </p:cNvSpPr>
          <p:nvPr>
            <p:ph type="sldNum" sz="quarter" idx="12"/>
          </p:nvPr>
        </p:nvSpPr>
        <p:spPr/>
        <p:txBody>
          <a:bodyPr/>
          <a:lstStyle/>
          <a:p>
            <a:fld id="{208442A6-50D4-40DD-9B76-E17FD28F4FCE}" type="slidenum">
              <a:rPr lang="en-US" smtClean="0"/>
              <a:t>‹#›</a:t>
            </a:fld>
            <a:endParaRPr lang="en-US"/>
          </a:p>
        </p:txBody>
      </p:sp>
    </p:spTree>
    <p:extLst>
      <p:ext uri="{BB962C8B-B14F-4D97-AF65-F5344CB8AC3E}">
        <p14:creationId xmlns:p14="http://schemas.microsoft.com/office/powerpoint/2010/main" val="1639332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86954A89-7D1C-4AAA-A2CA-0A9AE08877E8}" type="datetimeFigureOut">
              <a:rPr lang="en-US" smtClean="0"/>
              <a:t>8/20/2024</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208442A6-50D4-40DD-9B76-E17FD28F4FCE}" type="slidenum">
              <a:rPr lang="en-US" smtClean="0"/>
              <a:t>‹#›</a:t>
            </a:fld>
            <a:endParaRPr lang="en-US"/>
          </a:p>
        </p:txBody>
      </p:sp>
    </p:spTree>
    <p:extLst>
      <p:ext uri="{BB962C8B-B14F-4D97-AF65-F5344CB8AC3E}">
        <p14:creationId xmlns:p14="http://schemas.microsoft.com/office/powerpoint/2010/main" val="1942400895"/>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09862E-48F9-45AC-8D44-67A0268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97986E7-0E3C-4F64-886E-935DDCB83A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73033" y="1420238"/>
            <a:ext cx="4415786" cy="4751961"/>
            <a:chOff x="9206969" y="2963333"/>
            <a:chExt cx="2981858" cy="3208867"/>
          </a:xfrm>
        </p:grpSpPr>
        <p:cxnSp>
          <p:nvCxnSpPr>
            <p:cNvPr id="11" name="Straight Connector 10">
              <a:extLst>
                <a:ext uri="{FF2B5EF4-FFF2-40B4-BE49-F238E27FC236}">
                  <a16:creationId xmlns:a16="http://schemas.microsoft.com/office/drawing/2014/main" id="{B903D17F-F79E-40E5-9563-A1CFFCC06A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A5D5775-627F-4588-82B3-905EDF2313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D7F2A20-5DE4-4BC0-91EA-5FFE33A4D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D536BA0-56C7-429C-B41E-B5724F0CD4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F15726F-71BE-4007-B9B6-0A1AA0D520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973A6C96-2E0F-F721-3A62-4D920BF1E7C2}"/>
              </a:ext>
            </a:extLst>
          </p:cNvPr>
          <p:cNvSpPr>
            <a:spLocks noGrp="1"/>
          </p:cNvSpPr>
          <p:nvPr>
            <p:ph type="ctrTitle"/>
          </p:nvPr>
        </p:nvSpPr>
        <p:spPr>
          <a:xfrm>
            <a:off x="684211" y="685799"/>
            <a:ext cx="8420877" cy="2971801"/>
          </a:xfrm>
        </p:spPr>
        <p:txBody>
          <a:bodyPr>
            <a:normAutofit/>
          </a:bodyPr>
          <a:lstStyle/>
          <a:p>
            <a:r>
              <a:rPr lang="en-US"/>
              <a:t>Effective Communication Skills in the Workplace</a:t>
            </a:r>
          </a:p>
        </p:txBody>
      </p:sp>
      <p:sp>
        <p:nvSpPr>
          <p:cNvPr id="3" name="Subtitle 2">
            <a:extLst>
              <a:ext uri="{FF2B5EF4-FFF2-40B4-BE49-F238E27FC236}">
                <a16:creationId xmlns:a16="http://schemas.microsoft.com/office/drawing/2014/main" id="{DA72303C-3C21-EDB7-B6DE-EC4C6ACB39A0}"/>
              </a:ext>
            </a:extLst>
          </p:cNvPr>
          <p:cNvSpPr>
            <a:spLocks noGrp="1"/>
          </p:cNvSpPr>
          <p:nvPr>
            <p:ph type="subTitle" idx="1"/>
          </p:nvPr>
        </p:nvSpPr>
        <p:spPr>
          <a:xfrm>
            <a:off x="684212" y="3843867"/>
            <a:ext cx="6400800" cy="1947333"/>
          </a:xfrm>
        </p:spPr>
        <p:txBody>
          <a:bodyPr>
            <a:normAutofit/>
          </a:bodyPr>
          <a:lstStyle/>
          <a:p>
            <a:endParaRPr lang="en-US" dirty="0">
              <a:solidFill>
                <a:schemeClr val="tx2">
                  <a:lumMod val="75000"/>
                </a:schemeClr>
              </a:solidFill>
            </a:endParaRPr>
          </a:p>
          <a:p>
            <a:r>
              <a:rPr lang="en-US" dirty="0">
                <a:solidFill>
                  <a:schemeClr val="tx2">
                    <a:lumMod val="75000"/>
                  </a:schemeClr>
                </a:solidFill>
              </a:rPr>
              <a:t>Frantisek Bendik</a:t>
            </a:r>
          </a:p>
        </p:txBody>
      </p:sp>
    </p:spTree>
    <p:extLst>
      <p:ext uri="{BB962C8B-B14F-4D97-AF65-F5344CB8AC3E}">
        <p14:creationId xmlns:p14="http://schemas.microsoft.com/office/powerpoint/2010/main" val="4104136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9" name="Straight Connector 8">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5" name="Rectangle 14">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F7927-E0D5-9DFD-B773-97B2BD10AECF}"/>
              </a:ext>
            </a:extLst>
          </p:cNvPr>
          <p:cNvSpPr>
            <a:spLocks noGrp="1"/>
          </p:cNvSpPr>
          <p:nvPr>
            <p:ph type="title"/>
          </p:nvPr>
        </p:nvSpPr>
        <p:spPr>
          <a:xfrm>
            <a:off x="684212" y="485244"/>
            <a:ext cx="8534400" cy="1507067"/>
          </a:xfrm>
        </p:spPr>
        <p:txBody>
          <a:bodyPr vert="horz" lIns="91440" tIns="45720" rIns="91440" bIns="45720" rtlCol="0" anchor="ctr">
            <a:normAutofit/>
          </a:bodyPr>
          <a:lstStyle/>
          <a:p>
            <a:r>
              <a:rPr lang="en-US" dirty="0"/>
              <a:t>Introduction</a:t>
            </a:r>
          </a:p>
        </p:txBody>
      </p:sp>
      <p:grpSp>
        <p:nvGrpSpPr>
          <p:cNvPr id="17" name="Group 16">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8" name="Straight Connector 17">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Text Placeholder 2">
            <a:extLst>
              <a:ext uri="{FF2B5EF4-FFF2-40B4-BE49-F238E27FC236}">
                <a16:creationId xmlns:a16="http://schemas.microsoft.com/office/drawing/2014/main" id="{2F878862-5E60-5334-52A6-AE56B2BA15B7}"/>
              </a:ext>
            </a:extLst>
          </p:cNvPr>
          <p:cNvSpPr>
            <a:spLocks noGrp="1"/>
          </p:cNvSpPr>
          <p:nvPr>
            <p:ph type="body" idx="1"/>
          </p:nvPr>
        </p:nvSpPr>
        <p:spPr>
          <a:xfrm>
            <a:off x="684212" y="1435907"/>
            <a:ext cx="8534400" cy="3615267"/>
          </a:xfrm>
        </p:spPr>
        <p:txBody>
          <a:bodyPr vert="horz" lIns="91440" tIns="45720" rIns="91440" bIns="45720" rtlCol="0" anchor="ctr">
            <a:normAutofit/>
          </a:bodyPr>
          <a:lstStyle/>
          <a:p>
            <a:r>
              <a:rPr lang="en-US" dirty="0">
                <a:solidFill>
                  <a:schemeClr val="tx1"/>
                </a:solidFill>
              </a:rPr>
              <a:t>• Why are communication skills important in the workplace?</a:t>
            </a:r>
          </a:p>
          <a:p>
            <a:r>
              <a:rPr lang="en-US" dirty="0">
                <a:solidFill>
                  <a:schemeClr val="tx1"/>
                </a:solidFill>
              </a:rPr>
              <a:t>• Objectives of the presentation</a:t>
            </a:r>
          </a:p>
          <a:p>
            <a:r>
              <a:rPr lang="en-US" dirty="0">
                <a:solidFill>
                  <a:schemeClr val="tx1"/>
                </a:solidFill>
              </a:rPr>
              <a:t>• Outline of key areas to be discussed</a:t>
            </a:r>
          </a:p>
        </p:txBody>
      </p:sp>
    </p:spTree>
    <p:extLst>
      <p:ext uri="{BB962C8B-B14F-4D97-AF65-F5344CB8AC3E}">
        <p14:creationId xmlns:p14="http://schemas.microsoft.com/office/powerpoint/2010/main" val="4267825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CC7770B-E4E1-42D6-9437-DAA4A3A9E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5A26DE5B-A1A6-4746-8EF7-4D6809ED75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77A3DDA-BF17-4302-867E-EBFD777B0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CBE30704-4227-4B7B-BDB8-BFCF39086F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923B1E7-AEA4-42D8-8F4A-9D116F2966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321B6244-6EAE-442C-ACCF-8146103EC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8" name="Rectangle 1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0A11B-35DA-A21C-4975-0306E5038819}"/>
              </a:ext>
            </a:extLst>
          </p:cNvPr>
          <p:cNvSpPr>
            <a:spLocks noGrp="1"/>
          </p:cNvSpPr>
          <p:nvPr>
            <p:ph type="title"/>
          </p:nvPr>
        </p:nvSpPr>
        <p:spPr>
          <a:xfrm>
            <a:off x="684212" y="485244"/>
            <a:ext cx="8534400" cy="1507067"/>
          </a:xfrm>
        </p:spPr>
        <p:txBody>
          <a:bodyPr vert="horz" lIns="91440" tIns="45720" rIns="91440" bIns="45720" rtlCol="0" anchor="ctr">
            <a:normAutofit/>
          </a:bodyPr>
          <a:lstStyle/>
          <a:p>
            <a:r>
              <a:rPr lang="en-US" dirty="0"/>
              <a:t>Importance of Communication Skills</a:t>
            </a:r>
          </a:p>
        </p:txBody>
      </p:sp>
      <p:grpSp>
        <p:nvGrpSpPr>
          <p:cNvPr id="20" name="Group 1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1" name="Straight Connector 2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6" name="Rectangle 3">
            <a:extLst>
              <a:ext uri="{FF2B5EF4-FFF2-40B4-BE49-F238E27FC236}">
                <a16:creationId xmlns:a16="http://schemas.microsoft.com/office/drawing/2014/main" id="{6ABC3AC4-5C87-7250-08A7-1345990CB87A}"/>
              </a:ext>
            </a:extLst>
          </p:cNvPr>
          <p:cNvSpPr>
            <a:spLocks noGrp="1" noChangeArrowheads="1"/>
          </p:cNvSpPr>
          <p:nvPr>
            <p:ph type="body" idx="1"/>
          </p:nvPr>
        </p:nvSpPr>
        <p:spPr bwMode="auto">
          <a:xfrm>
            <a:off x="684212" y="2068511"/>
            <a:ext cx="8534400" cy="361526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indent="0" fontAlgn="base"/>
            <a:r>
              <a:rPr kumimoji="0" lang="en-US" altLang="en-US" b="1" i="0" u="none" strike="noStrike" normalizeH="0" baseline="0" dirty="0">
                <a:ln>
                  <a:noFill/>
                </a:ln>
                <a:solidFill>
                  <a:schemeClr val="tx1"/>
                </a:solidFill>
              </a:rPr>
              <a:t>Why Communication Skills are Crucial in the workplace?</a:t>
            </a:r>
          </a:p>
          <a:p>
            <a:pPr marL="0" indent="0" fontAlgn="base"/>
            <a:endParaRPr lang="en-US" altLang="en-US" b="1" dirty="0">
              <a:solidFill>
                <a:schemeClr val="tx1"/>
              </a:solidFill>
            </a:endParaRPr>
          </a:p>
          <a:p>
            <a:pPr marL="0" indent="0" fontAlgn="base"/>
            <a:r>
              <a:rPr lang="en-US" b="1" dirty="0">
                <a:solidFill>
                  <a:schemeClr val="tx1"/>
                </a:solidFill>
              </a:rPr>
              <a:t>Examples of situations where communication skills have made a significant impact in professional settings. </a:t>
            </a:r>
            <a:endParaRPr kumimoji="0" lang="en-US" altLang="en-US" b="1" i="0" u="none" strike="noStrike" normalizeH="0" baseline="0" dirty="0">
              <a:ln>
                <a:noFill/>
              </a:ln>
              <a:solidFill>
                <a:schemeClr val="tx1"/>
              </a:solidFill>
            </a:endParaRPr>
          </a:p>
          <a:p>
            <a:pPr marL="0" indent="0" fontAlgn="base"/>
            <a:endParaRPr kumimoji="0" lang="en-US" altLang="en-US" b="1" i="0" u="none" strike="noStrike" normalizeH="0" baseline="0" dirty="0">
              <a:ln>
                <a:noFill/>
              </a:ln>
              <a:solidFill>
                <a:schemeClr val="tx1"/>
              </a:solidFill>
            </a:endParaRPr>
          </a:p>
          <a:p>
            <a:pPr fontAlgn="base"/>
            <a:endParaRPr kumimoji="0" lang="en-US" altLang="en-US" b="1" i="0" u="none" strike="noStrike" normalizeH="0" baseline="0" dirty="0">
              <a:ln>
                <a:noFill/>
              </a:ln>
              <a:solidFill>
                <a:schemeClr val="tx1"/>
              </a:solidFill>
            </a:endParaRPr>
          </a:p>
          <a:p>
            <a:pPr marL="0" marR="0" lvl="0" indent="0" fontAlgn="base">
              <a:tabLst/>
            </a:pPr>
            <a:endParaRPr kumimoji="0" lang="en-US" altLang="en-US" b="0" i="0" u="none" strike="noStrike" normalizeH="0" baseline="0" dirty="0">
              <a:ln>
                <a:noFill/>
              </a:ln>
              <a:solidFill>
                <a:schemeClr val="tx1"/>
              </a:solidFill>
            </a:endParaRPr>
          </a:p>
        </p:txBody>
      </p:sp>
    </p:spTree>
    <p:extLst>
      <p:ext uri="{BB962C8B-B14F-4D97-AF65-F5344CB8AC3E}">
        <p14:creationId xmlns:p14="http://schemas.microsoft.com/office/powerpoint/2010/main" val="158998518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1</TotalTime>
  <Words>590</Words>
  <Application>Microsoft Office PowerPoint</Application>
  <PresentationFormat>Widescreen</PresentationFormat>
  <Paragraphs>47</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Slice</vt:lpstr>
      <vt:lpstr>Effective Communication Skills in the Workplace</vt:lpstr>
      <vt:lpstr>Introduction</vt:lpstr>
      <vt:lpstr>Importance of Communication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Communication Skills in the Workplace</dc:title>
  <dc:creator>hsart</dc:creator>
  <cp:lastModifiedBy>hsart</cp:lastModifiedBy>
  <cp:revision>213</cp:revision>
  <dcterms:created xsi:type="dcterms:W3CDTF">2024-06-30T20:47:24Z</dcterms:created>
  <dcterms:modified xsi:type="dcterms:W3CDTF">2024-08-20T14:03:23Z</dcterms:modified>
</cp:coreProperties>
</file>