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504" r:id="rId3"/>
    <p:sldId id="463" r:id="rId4"/>
    <p:sldId id="491" r:id="rId5"/>
    <p:sldId id="499" r:id="rId6"/>
    <p:sldId id="500" r:id="rId7"/>
    <p:sldId id="501" r:id="rId8"/>
    <p:sldId id="502" r:id="rId9"/>
    <p:sldId id="503" r:id="rId10"/>
    <p:sldId id="492" r:id="rId11"/>
    <p:sldId id="493" r:id="rId12"/>
    <p:sldId id="494" r:id="rId13"/>
    <p:sldId id="495" r:id="rId14"/>
    <p:sldId id="496" r:id="rId15"/>
    <p:sldId id="484" r:id="rId16"/>
    <p:sldId id="485" r:id="rId17"/>
    <p:sldId id="48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D7BBE-BE6C-E16B-11B9-A10328C422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89DA2-1A7C-D74E-1097-A1CF8B5F7F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FE788-C82E-7EFC-37E0-6670B1E3F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DCB22-DB4C-1610-B274-11DB75A34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2DD3C-0B38-7FB5-014F-408D1726B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8142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73925-250B-1A62-0A94-815312372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BA91D-7D2A-21CB-AF82-9FF05C3AC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6D725-B406-52AA-293C-D22BD0D72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1C9764-CC73-ADE3-B4D7-EDE15AC69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AD459-4A82-EECD-28CB-506A516E3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59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4CF5C-1B8D-6E70-0008-E39BDAC1E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3C4F6C-80AB-4217-75B9-26D5B7D1E7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8010B3-8265-A81A-CC8E-85188EDE3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B16C1C-6910-2E56-DEFD-AD0E6A173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F2AB5A-8209-4331-9653-CAD0B61F6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0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32183-EE94-EC9F-1CAD-051CD072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A7A88-9417-BFDA-B621-A48839E344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D13676-9309-300D-1678-5ABC9EB50E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8CAB5D-3B14-C0EA-9E53-8D4944D0F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C83447-6079-B991-85F6-8B85FEEFB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FA6478-6B2A-3B3A-1282-78FB6B89C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557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427FD-7410-3045-BD07-B721C4AEA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21C07A-3AF3-B8AF-A523-1A091D8482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52BBA4-5209-9944-BCF2-488E25C85F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127F6C-4809-8A8B-4F48-023BE1654B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F3AF06-5CB9-3FBD-3F75-9E9D6FBC82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DC2F0A-9760-839B-119B-0DFB28C61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B6CB05-2BAD-F2E4-C76A-38389A08A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610357-3F13-65E7-14D6-D2BBF6A62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058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5B237-3D1B-3F20-BCDC-B0B703612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0801A-481F-85CD-C342-5070CE425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E9B6B0-88D2-D7BD-1810-B9F60CAD9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2602E5-CEB2-A284-5EB6-E80A7B388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979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88D499-C9EF-DF61-1C7D-B742C56A2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C5EE24-3600-EBE5-3FB6-28744297E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848638-BF58-524B-9F1B-84BD1668E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814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6C4C8-52D5-E1FB-96DE-4EF959E1F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C885C-23C0-182D-66D0-55313618B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15C9F9-9D79-B741-676D-C54563BFFC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03659-57DB-9AED-0CD3-B979BC578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226929-722F-2478-1E67-D532E0CAA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2EECEC-10D2-AC01-D41C-BCAC23B3F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88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CAF9E-3CB4-2CB1-A3D5-6B8D96C57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961C04-7E07-8A29-C71B-B9CE6A860D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ED379C-6171-4C21-A0CB-A839C0DBC7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FB0EF2-C765-C02E-5CD7-5FE2CDC1B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5FA0D8-28DD-4F6A-479F-CC7ED1D7A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D24A3B-7A47-167B-3902-6CAB60327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618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508E1-2111-92E7-FB24-26FEEDE59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7AADA4-9063-DCEF-7934-9F36D45965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7727F-361A-C17F-239B-17719ABA1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1EF0BD-D7A9-287D-1776-B78E12ED5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20222-5D24-77D4-EACB-C88C52190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086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2E4EA7-400B-EBEA-5E56-F94E5AD1D5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3E85C3-253B-EE6C-C2FA-F56385F16D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CF2F8-C6DE-011E-34F0-22D582D4D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DA18C9-2DB3-0848-E5EB-8F3DA103A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52939-C516-A877-850B-2A8912FAF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106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C6EA63-9EC1-BB75-91C3-E9BC60594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404E0B-BAD4-A1BF-ED9B-545695D189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91C222-05E5-7B0A-3DB6-60DF1CD330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DFE388-E654-4AE5-A371-374046B79F7E}" type="datetimeFigureOut">
              <a:rPr lang="en-GB" smtClean="0"/>
              <a:t>01/05/2024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438E0-FBDD-8020-155A-062E6B5DC2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3F0B40-5920-F278-0B6D-5C36CB0426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694707-C569-4A1D-838F-0925B8C5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465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rc.org/en/document/what-difference-between-ihl-and-human-rights-law" TargetMode="External"/><Relationship Id="rId2" Type="http://schemas.openxmlformats.org/officeDocument/2006/relationships/hyperlink" Target="https://usidhr.org/human-rights-vs-civil-rights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82FC5-E127-37A0-140A-11F205E597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Global Governance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F2A12F-8D5A-1FFE-AF5C-E7DF0BDC8F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600" dirty="0"/>
              <a:t>Concluding Summary and Thoughts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234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FF90C-56C1-F82B-59BA-C4F2C3E2C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137E1-C262-942E-6139-092EEBB865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Human rights</a:t>
            </a:r>
          </a:p>
          <a:p>
            <a:pPr algn="ctr"/>
            <a:r>
              <a:rPr lang="en-GB" sz="4000" dirty="0"/>
              <a:t>Civil rights</a:t>
            </a:r>
          </a:p>
          <a:p>
            <a:pPr algn="ctr"/>
            <a:r>
              <a:rPr lang="en-GB" sz="4000" dirty="0"/>
              <a:t>Humanitarian law in </a:t>
            </a:r>
            <a:r>
              <a:rPr lang="en-GB" sz="4000"/>
              <a:t>armed conflict</a:t>
            </a:r>
          </a:p>
          <a:p>
            <a:pPr marL="0" indent="0" algn="ctr">
              <a:buNone/>
            </a:pPr>
            <a:endParaRPr lang="en-GB" sz="4000" dirty="0"/>
          </a:p>
          <a:p>
            <a:pPr algn="ctr"/>
            <a:r>
              <a:rPr lang="en-GB" sz="2800" dirty="0">
                <a:hlinkClick r:id="rId2"/>
              </a:rPr>
              <a:t>Human Rights vs Civil Rights (usidhr.org)</a:t>
            </a:r>
            <a:endParaRPr lang="en-GB" sz="4000" dirty="0"/>
          </a:p>
          <a:p>
            <a:pPr algn="ctr"/>
            <a:r>
              <a:rPr lang="en-GB" sz="2800" dirty="0">
                <a:hlinkClick r:id="rId3"/>
              </a:rPr>
              <a:t>Difference between IHL and human rights law | ICRC</a:t>
            </a:r>
            <a:endParaRPr lang="en-GB" sz="2800" dirty="0"/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496664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56753-F329-A18E-8C06-E1CC725C3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Global Governance: A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111FF-0AC5-CEA0-0239-3D01A8F90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Global Governance, Definitions and Criteria for Legitimacy</a:t>
            </a:r>
          </a:p>
          <a:p>
            <a:r>
              <a:rPr lang="en-GB" dirty="0"/>
              <a:t>Lecture 2: Global Governance in the context of IR Theories</a:t>
            </a:r>
          </a:p>
          <a:p>
            <a:r>
              <a:rPr lang="en-GB" dirty="0"/>
              <a:t>Lecture 3: Woodrow Wilson and the Fourteen Points</a:t>
            </a:r>
          </a:p>
          <a:p>
            <a:r>
              <a:rPr lang="en-GB" dirty="0"/>
              <a:t>Lecture 4: World War II</a:t>
            </a:r>
          </a:p>
          <a:p>
            <a:r>
              <a:rPr lang="en-GB" dirty="0"/>
              <a:t>Lecture 5: The Establishment of the United Nations and the Universal Declaration of Human Rights</a:t>
            </a:r>
          </a:p>
          <a:p>
            <a:r>
              <a:rPr lang="en-GB" dirty="0"/>
              <a:t>Lecture 6: The Cold War: The UN and Peacekeeping </a:t>
            </a:r>
          </a:p>
          <a:p>
            <a:r>
              <a:rPr lang="en-GB" dirty="0"/>
              <a:t>Lecture 7: Post-Cold War Era: Humanitarian Intervention </a:t>
            </a:r>
          </a:p>
          <a:p>
            <a:r>
              <a:rPr lang="en-GB" dirty="0"/>
              <a:t>Lecture 8: Human Rights and the Responsibility to Protect</a:t>
            </a:r>
          </a:p>
          <a:p>
            <a:r>
              <a:rPr lang="en-GB" dirty="0"/>
              <a:t>Lecture 9: The Just War Tradition and Proportionality: Jus ad bellum, Jus in bello </a:t>
            </a:r>
          </a:p>
          <a:p>
            <a:r>
              <a:rPr lang="en-GB" dirty="0"/>
              <a:t>Lecture 10: International Organizations Today</a:t>
            </a:r>
          </a:p>
          <a:p>
            <a:r>
              <a:rPr lang="en-GB" dirty="0"/>
              <a:t>Lecture 11: Civil Society Today </a:t>
            </a:r>
          </a:p>
        </p:txBody>
      </p:sp>
    </p:spTree>
    <p:extLst>
      <p:ext uri="{BB962C8B-B14F-4D97-AF65-F5344CB8AC3E}">
        <p14:creationId xmlns:p14="http://schemas.microsoft.com/office/powerpoint/2010/main" val="4142306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856-60BE-710B-E9B5-56F534C2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F1818-5CB9-E9E5-9D31-2E9A832F6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The world is an anarchy- rules apply as determined by states</a:t>
            </a:r>
          </a:p>
        </p:txBody>
      </p:sp>
    </p:spTree>
    <p:extLst>
      <p:ext uri="{BB962C8B-B14F-4D97-AF65-F5344CB8AC3E}">
        <p14:creationId xmlns:p14="http://schemas.microsoft.com/office/powerpoint/2010/main" val="1131178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856-60BE-710B-E9B5-56F534C2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F1818-5CB9-E9E5-9D31-2E9A832F6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Aspire for ideals with a realist frame of mind</a:t>
            </a:r>
          </a:p>
        </p:txBody>
      </p:sp>
    </p:spTree>
    <p:extLst>
      <p:ext uri="{BB962C8B-B14F-4D97-AF65-F5344CB8AC3E}">
        <p14:creationId xmlns:p14="http://schemas.microsoft.com/office/powerpoint/2010/main" val="3921290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856-60BE-710B-E9B5-56F534C2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F1818-5CB9-E9E5-9D31-2E9A832F6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Politics shape the world. Understand the politics that drive the environment around you to understand how to shape and influence it</a:t>
            </a:r>
          </a:p>
        </p:txBody>
      </p:sp>
    </p:spTree>
    <p:extLst>
      <p:ext uri="{BB962C8B-B14F-4D97-AF65-F5344CB8AC3E}">
        <p14:creationId xmlns:p14="http://schemas.microsoft.com/office/powerpoint/2010/main" val="3901115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856-60BE-710B-E9B5-56F534C2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F1818-5CB9-E9E5-9D31-2E9A832F6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The IR community is smaller than you think…Stand up and be a voice for the issues you care about</a:t>
            </a:r>
          </a:p>
        </p:txBody>
      </p:sp>
    </p:spTree>
    <p:extLst>
      <p:ext uri="{BB962C8B-B14F-4D97-AF65-F5344CB8AC3E}">
        <p14:creationId xmlns:p14="http://schemas.microsoft.com/office/powerpoint/2010/main" val="1317145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856-60BE-710B-E9B5-56F534C2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F1818-5CB9-E9E5-9D31-2E9A832F6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Human rights is about human dignity</a:t>
            </a:r>
          </a:p>
        </p:txBody>
      </p:sp>
    </p:spTree>
    <p:extLst>
      <p:ext uri="{BB962C8B-B14F-4D97-AF65-F5344CB8AC3E}">
        <p14:creationId xmlns:p14="http://schemas.microsoft.com/office/powerpoint/2010/main" val="3890810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856-60BE-710B-E9B5-56F534C2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F1818-5CB9-E9E5-9D31-2E9A832F6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The most rewarding things in life take a lot of effort and dedication. There are no shortcuts. Do work you enjoy and believe in and it won’t be work at all</a:t>
            </a:r>
          </a:p>
        </p:txBody>
      </p:sp>
    </p:spTree>
    <p:extLst>
      <p:ext uri="{BB962C8B-B14F-4D97-AF65-F5344CB8AC3E}">
        <p14:creationId xmlns:p14="http://schemas.microsoft.com/office/powerpoint/2010/main" val="2189661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856-60BE-710B-E9B5-56F534C2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F1818-5CB9-E9E5-9D31-2E9A832F6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Individuals matter; Leadership matters. Individuals can make all the difference in the world</a:t>
            </a:r>
          </a:p>
        </p:txBody>
      </p:sp>
    </p:spTree>
    <p:extLst>
      <p:ext uri="{BB962C8B-B14F-4D97-AF65-F5344CB8AC3E}">
        <p14:creationId xmlns:p14="http://schemas.microsoft.com/office/powerpoint/2010/main" val="2571047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856-60BE-710B-E9B5-56F534C2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F1818-5CB9-E9E5-9D31-2E9A832F6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Start where you are; for every challenge, there is always a solution to be found</a:t>
            </a:r>
          </a:p>
        </p:txBody>
      </p:sp>
    </p:spTree>
    <p:extLst>
      <p:ext uri="{BB962C8B-B14F-4D97-AF65-F5344CB8AC3E}">
        <p14:creationId xmlns:p14="http://schemas.microsoft.com/office/powerpoint/2010/main" val="1210458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6856-60BE-710B-E9B5-56F534C2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10 Things to Keep in Mind in IR…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F1818-5CB9-E9E5-9D31-2E9A832F6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You alone know your best path; follow your inner calling with conviction and with faith</a:t>
            </a:r>
          </a:p>
        </p:txBody>
      </p:sp>
    </p:spTree>
    <p:extLst>
      <p:ext uri="{BB962C8B-B14F-4D97-AF65-F5344CB8AC3E}">
        <p14:creationId xmlns:p14="http://schemas.microsoft.com/office/powerpoint/2010/main" val="946609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2603-43EE-688C-6724-1D74E1833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84B95-6136-558D-1431-CBF322E375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en-GB" sz="2800" dirty="0"/>
              <a:t>The world is an anarchy- rules apply as determined by states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800" dirty="0"/>
              <a:t>Aspire for ideals with a realist frame of mind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800" dirty="0"/>
              <a:t>Politics shape the world. Understand the politics that drive the environment around you to understand how to shape and influence it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800" dirty="0"/>
              <a:t>The IR community is smaller than you think… Stand up and be a voice for the issues you care about</a:t>
            </a:r>
          </a:p>
          <a:p>
            <a:pPr marL="514350" indent="-514350">
              <a:buFont typeface="+mj-lt"/>
              <a:buAutoNum type="arabicParenR"/>
            </a:pPr>
            <a:r>
              <a:rPr lang="en-GB" sz="2800" dirty="0"/>
              <a:t>Human rights is about human dignity.</a:t>
            </a:r>
          </a:p>
          <a:p>
            <a:pPr marL="0" indent="0">
              <a:buNone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68798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2603-43EE-688C-6724-1D74E1833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10 Things to Keep in Mind in IR…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84B95-6136-558D-1431-CBF322E375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arenR" startAt="6"/>
            </a:pPr>
            <a:r>
              <a:rPr lang="en-GB" sz="2800" dirty="0"/>
              <a:t>The most rewarding things in life take a lot of effort and dedication. There are no shortcuts. Do work you enjoy and believe in and it won’t be work at all</a:t>
            </a:r>
          </a:p>
          <a:p>
            <a:pPr marL="514350" indent="-514350">
              <a:buFont typeface="+mj-lt"/>
              <a:buAutoNum type="arabicParenR" startAt="6"/>
            </a:pPr>
            <a:r>
              <a:rPr lang="en-GB" dirty="0"/>
              <a:t>Life is full of distractions- You can get where you want to be if you stay focused</a:t>
            </a:r>
          </a:p>
          <a:p>
            <a:pPr marL="514350" indent="-514350">
              <a:buFont typeface="+mj-lt"/>
              <a:buAutoNum type="arabicParenR" startAt="6"/>
            </a:pPr>
            <a:r>
              <a:rPr lang="en-GB" dirty="0"/>
              <a:t>Individuals matter; Leadership matters. Individuals can make all the difference in the world</a:t>
            </a:r>
          </a:p>
          <a:p>
            <a:pPr marL="514350" indent="-514350">
              <a:buFont typeface="+mj-lt"/>
              <a:buAutoNum type="arabicParenR" startAt="6"/>
            </a:pPr>
            <a:r>
              <a:rPr lang="en-GB" dirty="0"/>
              <a:t>Start where you are; for every challenge, there is always a solution to be found</a:t>
            </a:r>
          </a:p>
          <a:p>
            <a:pPr marL="514350" indent="-514350">
              <a:buFont typeface="+mj-lt"/>
              <a:buAutoNum type="arabicParenR" startAt="6"/>
            </a:pPr>
            <a:r>
              <a:rPr lang="en-GB" dirty="0"/>
              <a:t>You alone know your best path; follow your inner calling with conviction and with faith</a:t>
            </a:r>
          </a:p>
          <a:p>
            <a:pPr marL="0" indent="0">
              <a:buNone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sz="2800" dirty="0"/>
          </a:p>
          <a:p>
            <a:pPr marL="514350" indent="-514350">
              <a:buFont typeface="+mj-lt"/>
              <a:buAutoNum type="arabi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623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3" name="Rectangle 1052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5" name="Rectangle 1054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6" name="Group 1045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047" name="Oval 1046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" name="Oval 1047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9" name="Oval 1048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0" name="Oval 1049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51" name="Oval 1050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2" name="Oval 1051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6" name="Rectangle 1055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8" name="Group 1057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059" name="Straight Connector 1058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0" name="Straight Connector 1059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1" name="Straight Connector 1060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2" name="Straight Connector 1061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id="{7C216DD6-9CEC-508A-595D-FFDD60807A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707"/>
          <a:stretch/>
        </p:blipFill>
        <p:spPr bwMode="auto">
          <a:xfrm>
            <a:off x="746190" y="491900"/>
            <a:ext cx="10721907" cy="5663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64" name="Group 1063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1065" name="Straight Connector 1064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6" name="Straight Connector 1065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7" name="Straight Connector 1066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8" name="Straight Connector 1067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661114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2" name="Rectangle 2061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4" name="Rectangle 2063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6" name="Rectangle 2065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Kofi Annan Quotes | Firstinspire - Stay Inspired">
            <a:extLst>
              <a:ext uri="{FF2B5EF4-FFF2-40B4-BE49-F238E27FC236}">
                <a16:creationId xmlns:a16="http://schemas.microsoft.com/office/drawing/2014/main" id="{709A2744-DBC6-694E-AB1C-19712B71D8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20477" y="1211820"/>
            <a:ext cx="9951041" cy="442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9599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4995E8B-DB3C-4E23-9186-1613402BF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CF21E7C5-2080-4549-97AA-9A6688257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6" name="Group 1045">
            <a:extLst>
              <a:ext uri="{FF2B5EF4-FFF2-40B4-BE49-F238E27FC236}">
                <a16:creationId xmlns:a16="http://schemas.microsoft.com/office/drawing/2014/main" id="{58454601-8C5B-41C4-8012-BF42AE4E1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038" name="Oval 1037">
              <a:extLst>
                <a:ext uri="{FF2B5EF4-FFF2-40B4-BE49-F238E27FC236}">
                  <a16:creationId xmlns:a16="http://schemas.microsoft.com/office/drawing/2014/main" id="{7DC402C5-77D9-4E58-85B2-94FDC43054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8" name="Oval 1047">
              <a:extLst>
                <a:ext uri="{FF2B5EF4-FFF2-40B4-BE49-F238E27FC236}">
                  <a16:creationId xmlns:a16="http://schemas.microsoft.com/office/drawing/2014/main" id="{1D68ED91-A5B1-47B2-93BF-9A7136A89B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0" name="Oval 1039">
              <a:extLst>
                <a:ext uri="{FF2B5EF4-FFF2-40B4-BE49-F238E27FC236}">
                  <a16:creationId xmlns:a16="http://schemas.microsoft.com/office/drawing/2014/main" id="{BE7D0AA1-7663-4AEB-906F-8C1983487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1" name="Oval 1040">
              <a:extLst>
                <a:ext uri="{FF2B5EF4-FFF2-40B4-BE49-F238E27FC236}">
                  <a16:creationId xmlns:a16="http://schemas.microsoft.com/office/drawing/2014/main" id="{FD0B5082-766B-4B9B-95AE-8345369B6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42" name="Oval 1041">
              <a:extLst>
                <a:ext uri="{FF2B5EF4-FFF2-40B4-BE49-F238E27FC236}">
                  <a16:creationId xmlns:a16="http://schemas.microsoft.com/office/drawing/2014/main" id="{C6EA71F2-5221-4164-8741-7AFF97E22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3" name="Oval 1042">
              <a:extLst>
                <a:ext uri="{FF2B5EF4-FFF2-40B4-BE49-F238E27FC236}">
                  <a16:creationId xmlns:a16="http://schemas.microsoft.com/office/drawing/2014/main" id="{A53567A6-853B-47EF-8846-22A1C0468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57957B04-C024-4B5F-B7C3-20FAE3F1D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C6FBFCE4-B693-49EB-9CE1-442033219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9" name="Group 1048">
            <a:extLst>
              <a:ext uri="{FF2B5EF4-FFF2-40B4-BE49-F238E27FC236}">
                <a16:creationId xmlns:a16="http://schemas.microsoft.com/office/drawing/2014/main" id="{8FFC4225-9683-4D55-8686-FCDDB8BCB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050" name="Straight Connector 1049">
              <a:extLst>
                <a:ext uri="{FF2B5EF4-FFF2-40B4-BE49-F238E27FC236}">
                  <a16:creationId xmlns:a16="http://schemas.microsoft.com/office/drawing/2014/main" id="{23CC42CD-CAE0-4CF0-B118-067FD44A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1" name="Straight Connector 1050">
              <a:extLst>
                <a:ext uri="{FF2B5EF4-FFF2-40B4-BE49-F238E27FC236}">
                  <a16:creationId xmlns:a16="http://schemas.microsoft.com/office/drawing/2014/main" id="{C53ED46F-B155-4F61-89A2-9811AA0F3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2" name="Straight Connector 1051">
              <a:extLst>
                <a:ext uri="{FF2B5EF4-FFF2-40B4-BE49-F238E27FC236}">
                  <a16:creationId xmlns:a16="http://schemas.microsoft.com/office/drawing/2014/main" id="{083B7973-20C3-4DB8-B3E0-064793F7A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3" name="Straight Connector 1052">
              <a:extLst>
                <a:ext uri="{FF2B5EF4-FFF2-40B4-BE49-F238E27FC236}">
                  <a16:creationId xmlns:a16="http://schemas.microsoft.com/office/drawing/2014/main" id="{DF30D744-3746-48BB-92A0-20B891DE8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8" name="Picture 4" descr="Top 25 Most Inspiring Mahatma Gandhi Quotes - Lifegram">
            <a:extLst>
              <a:ext uri="{FF2B5EF4-FFF2-40B4-BE49-F238E27FC236}">
                <a16:creationId xmlns:a16="http://schemas.microsoft.com/office/drawing/2014/main" id="{DBA583A4-C619-93A9-FBFC-D99D3584B1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3" r="-1" b="-1"/>
          <a:stretch/>
        </p:blipFill>
        <p:spPr bwMode="auto">
          <a:xfrm>
            <a:off x="746190" y="491900"/>
            <a:ext cx="10721907" cy="5663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55" name="Group 1054">
            <a:extLst>
              <a:ext uri="{FF2B5EF4-FFF2-40B4-BE49-F238E27FC236}">
                <a16:creationId xmlns:a16="http://schemas.microsoft.com/office/drawing/2014/main" id="{2993EE7D-6C2F-43A3-9C60-0C79DB9E5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588843" y="626533"/>
            <a:ext cx="304800" cy="429768"/>
            <a:chOff x="215328" y="-46937"/>
            <a:chExt cx="304800" cy="2773841"/>
          </a:xfrm>
        </p:grpSpPr>
        <p:cxnSp>
          <p:nvCxnSpPr>
            <p:cNvPr id="1056" name="Straight Connector 1055">
              <a:extLst>
                <a:ext uri="{FF2B5EF4-FFF2-40B4-BE49-F238E27FC236}">
                  <a16:creationId xmlns:a16="http://schemas.microsoft.com/office/drawing/2014/main" id="{4F4095D5-6DE8-4CF4-8418-1C6822E16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7" name="Straight Connector 1056">
              <a:extLst>
                <a:ext uri="{FF2B5EF4-FFF2-40B4-BE49-F238E27FC236}">
                  <a16:creationId xmlns:a16="http://schemas.microsoft.com/office/drawing/2014/main" id="{33CD50F6-3A5C-4547-BD23-ACBD8E391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8" name="Straight Connector 1057">
              <a:extLst>
                <a:ext uri="{FF2B5EF4-FFF2-40B4-BE49-F238E27FC236}">
                  <a16:creationId xmlns:a16="http://schemas.microsoft.com/office/drawing/2014/main" id="{6912E168-78F1-4E05-A8A5-65F2BAF59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9" name="Straight Connector 1058">
              <a:extLst>
                <a:ext uri="{FF2B5EF4-FFF2-40B4-BE49-F238E27FC236}">
                  <a16:creationId xmlns:a16="http://schemas.microsoft.com/office/drawing/2014/main" id="{7315E977-7B29-4DD8-9B9E-C63D97DF3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82904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958</TotalTime>
  <Words>568</Words>
  <Application>Microsoft Office PowerPoint</Application>
  <PresentationFormat>Widescreen</PresentationFormat>
  <Paragraphs>60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Global Governance</vt:lpstr>
      <vt:lpstr>PowerPoint Presentation</vt:lpstr>
      <vt:lpstr>Global Governance: A Summary</vt:lpstr>
      <vt:lpstr>10 Things to Keep in Mind in IR…</vt:lpstr>
      <vt:lpstr>10 Things to Keep in Mind in IR…</vt:lpstr>
      <vt:lpstr>10 Things to Keep in Mind in IR…</vt:lpstr>
      <vt:lpstr>10 Things to Keep in Mind in IR…</vt:lpstr>
      <vt:lpstr>10 Things to Keep in Mind in IR…</vt:lpstr>
      <vt:lpstr>10 Things to Keep in Mind in IR…</vt:lpstr>
      <vt:lpstr>10 Things to Keep in Mind in IR…</vt:lpstr>
      <vt:lpstr>10 Things to Keep in Mind in IR…</vt:lpstr>
      <vt:lpstr>10 Things to Keep in Mind in IR…</vt:lpstr>
      <vt:lpstr>10 Things to Keep in Mind in IR…</vt:lpstr>
      <vt:lpstr>10 Things to Keep in Mind in IR…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janieyh 10</dc:creator>
  <cp:lastModifiedBy>janieyh 10</cp:lastModifiedBy>
  <cp:revision>377</cp:revision>
  <dcterms:created xsi:type="dcterms:W3CDTF">2024-04-15T07:42:32Z</dcterms:created>
  <dcterms:modified xsi:type="dcterms:W3CDTF">2024-05-01T22:51:57Z</dcterms:modified>
</cp:coreProperties>
</file>