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56" r:id="rId2"/>
    <p:sldId id="278" r:id="rId3"/>
    <p:sldId id="289" r:id="rId4"/>
    <p:sldId id="290" r:id="rId5"/>
    <p:sldId id="291" r:id="rId6"/>
    <p:sldId id="296" r:id="rId7"/>
    <p:sldId id="298" r:id="rId8"/>
    <p:sldId id="301" r:id="rId9"/>
    <p:sldId id="300" r:id="rId10"/>
    <p:sldId id="297" r:id="rId11"/>
    <p:sldId id="292" r:id="rId12"/>
    <p:sldId id="293" r:id="rId13"/>
    <p:sldId id="295" r:id="rId14"/>
    <p:sldId id="303" r:id="rId15"/>
    <p:sldId id="29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17" autoAdjust="0"/>
    <p:restoredTop sz="94660"/>
  </p:normalViewPr>
  <p:slideViewPr>
    <p:cSldViewPr snapToGrid="0">
      <p:cViewPr varScale="1">
        <p:scale>
          <a:sx n="104" d="100"/>
          <a:sy n="104" d="100"/>
        </p:scale>
        <p:origin x="150"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DEC1B3-01CE-4969-9A2A-4FD3F1EE27AD}" type="datetimeFigureOut">
              <a:rPr lang="en-GB" smtClean="0"/>
              <a:t>01/05/2019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FF03F0-E35B-4FF1-8A79-2E0A9C003280}" type="slidenum">
              <a:rPr lang="en-GB" smtClean="0"/>
              <a:t>‹#›</a:t>
            </a:fld>
            <a:endParaRPr lang="en-GB"/>
          </a:p>
        </p:txBody>
      </p:sp>
    </p:spTree>
    <p:extLst>
      <p:ext uri="{BB962C8B-B14F-4D97-AF65-F5344CB8AC3E}">
        <p14:creationId xmlns:p14="http://schemas.microsoft.com/office/powerpoint/2010/main" val="4147755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A31C9774-DE49-4B31-8940-F0063B0FA55D}" type="datetimeFigureOut">
              <a:rPr lang="en-GB" smtClean="0"/>
              <a:t>01/05/2019</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243E9CAF-4CCA-4BCE-9F4A-0DFE8C473DE3}"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28299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1C9774-DE49-4B31-8940-F0063B0FA55D}"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4062193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1C9774-DE49-4B31-8940-F0063B0FA55D}"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2658104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1C9774-DE49-4B31-8940-F0063B0FA55D}"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3658415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1C9774-DE49-4B31-8940-F0063B0FA55D}" type="datetimeFigureOut">
              <a:rPr lang="en-GB" smtClean="0"/>
              <a:t>01/05/2019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3466778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1C9774-DE49-4B31-8940-F0063B0FA55D}" type="datetimeFigureOut">
              <a:rPr lang="en-GB" smtClean="0"/>
              <a:t>01/05/2019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1304995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1C9774-DE49-4B31-8940-F0063B0FA55D}" type="datetimeFigureOut">
              <a:rPr lang="en-GB" smtClean="0"/>
              <a:t>01/05/2019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49842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1C9774-DE49-4B31-8940-F0063B0FA55D}"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3306515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1C9774-DE49-4B31-8940-F0063B0FA55D}"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37992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1C9774-DE49-4B31-8940-F0063B0FA55D}"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70638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1C9774-DE49-4B31-8940-F0063B0FA55D}"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300386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1C9774-DE49-4B31-8940-F0063B0FA55D}"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E9CAF-4CCA-4BCE-9F4A-0DFE8C473DE3}"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94800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1C9774-DE49-4B31-8940-F0063B0FA55D}" type="datetimeFigureOut">
              <a:rPr lang="en-GB" smtClean="0"/>
              <a:t>01/05/2019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1460496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31C9774-DE49-4B31-8940-F0063B0FA55D}" type="datetimeFigureOut">
              <a:rPr lang="en-GB" smtClean="0"/>
              <a:t>01/05/2019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3083889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31C9774-DE49-4B31-8940-F0063B0FA55D}" type="datetimeFigureOut">
              <a:rPr lang="en-GB" smtClean="0"/>
              <a:t>01/05/2019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2523856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1C9774-DE49-4B31-8940-F0063B0FA55D}"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6196718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1C9774-DE49-4B31-8940-F0063B0FA55D}" type="datetimeFigureOut">
              <a:rPr lang="en-GB" smtClean="0"/>
              <a:t>01/05/2019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3E9CAF-4CCA-4BCE-9F4A-0DFE8C473DE3}" type="slidenum">
              <a:rPr lang="en-GB" smtClean="0"/>
              <a:t>‹#›</a:t>
            </a:fld>
            <a:endParaRPr lang="en-GB"/>
          </a:p>
        </p:txBody>
      </p:sp>
    </p:spTree>
    <p:extLst>
      <p:ext uri="{BB962C8B-B14F-4D97-AF65-F5344CB8AC3E}">
        <p14:creationId xmlns:p14="http://schemas.microsoft.com/office/powerpoint/2010/main" val="2452103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duotone>
              <a:schemeClr val="bg1">
                <a:shade val="48000"/>
                <a:satMod val="110000"/>
                <a:lumMod val="40000"/>
              </a:schemeClr>
              <a:schemeClr val="bg1">
                <a:tint val="90000"/>
                <a:lumMod val="106000"/>
              </a:schemeClr>
            </a:duotone>
            <a:extLst/>
          </a:blip>
          <a:srcRect/>
          <a:stretch>
            <a:fillRect/>
          </a:stretch>
        </a:blipFill>
        <a:effectLst/>
      </p:bgPr>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A31C9774-DE49-4B31-8940-F0063B0FA55D}" type="datetimeFigureOut">
              <a:rPr lang="en-GB" smtClean="0"/>
              <a:t>01/05/2019</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243E9CAF-4CCA-4BCE-9F4A-0DFE8C473DE3}" type="slidenum">
              <a:rPr lang="en-GB" smtClean="0"/>
              <a:t>‹#›</a:t>
            </a:fld>
            <a:endParaRPr lang="en-GB"/>
          </a:p>
        </p:txBody>
      </p:sp>
    </p:spTree>
    <p:extLst>
      <p:ext uri="{BB962C8B-B14F-4D97-AF65-F5344CB8AC3E}">
        <p14:creationId xmlns:p14="http://schemas.microsoft.com/office/powerpoint/2010/main" val="103376838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7" name="Picture 2" descr="https://i1.wp.com/www.techsavviest.com/wp-content/uploads/2018/04/Android-vs-iOS.jpg?fit=640%2C337&amp;ssl=1">
            <a:extLst>
              <a:ext uri="{FF2B5EF4-FFF2-40B4-BE49-F238E27FC236}">
                <a16:creationId xmlns:a16="http://schemas.microsoft.com/office/drawing/2014/main" id="{0053FF43-B67B-4006-83E1-7FA11E43D6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18" r="1" b="1"/>
          <a:stretch/>
        </p:blipFill>
        <p:spPr bwMode="auto">
          <a:xfrm>
            <a:off x="1137837" y="1003258"/>
            <a:ext cx="9916327" cy="476439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16E6809-9555-474C-92EA-143B84FABFF4}"/>
              </a:ext>
            </a:extLst>
          </p:cNvPr>
          <p:cNvSpPr/>
          <p:nvPr/>
        </p:nvSpPr>
        <p:spPr>
          <a:xfrm>
            <a:off x="1137836" y="2442898"/>
            <a:ext cx="9673599" cy="1569660"/>
          </a:xfrm>
          <a:prstGeom prst="rect">
            <a:avLst/>
          </a:prstGeom>
          <a:noFill/>
        </p:spPr>
        <p:txBody>
          <a:bodyPr wrap="square" lIns="91440" tIns="45720" rIns="91440" bIns="45720">
            <a:spAutoFit/>
          </a:bodyPr>
          <a:lstStyle/>
          <a:p>
            <a:pPr algn="ctr"/>
            <a:r>
              <a:rPr lang="en-US" sz="4800" b="1" i="1" cap="none" spc="0" dirty="0">
                <a:ln w="12700">
                  <a:solidFill>
                    <a:schemeClr val="tx2">
                      <a:lumMod val="75000"/>
                    </a:schemeClr>
                  </a:solidFill>
                  <a:prstDash val="solid"/>
                </a:ln>
                <a:solidFill>
                  <a:schemeClr val="tx2">
                    <a:lumMod val="20000"/>
                    <a:lumOff val="80000"/>
                    <a:alpha val="50000"/>
                  </a:schemeClr>
                </a:solidFill>
                <a:effectLst>
                  <a:outerShdw dist="38100" dir="2640000" algn="bl" rotWithShape="0">
                    <a:schemeClr val="tx2">
                      <a:lumMod val="75000"/>
                    </a:schemeClr>
                  </a:outerShdw>
                </a:effectLst>
                <a:latin typeface="Arial" panose="020B0604020202020204" pitchFamily="34" charset="0"/>
              </a:rPr>
              <a:t>Consumer’s Attitudes towards </a:t>
            </a:r>
          </a:p>
          <a:p>
            <a:pPr algn="ctr"/>
            <a:r>
              <a:rPr lang="en-US" sz="4800" b="1" i="1" cap="none" spc="0" dirty="0">
                <a:ln w="12700">
                  <a:solidFill>
                    <a:schemeClr val="tx2">
                      <a:lumMod val="75000"/>
                    </a:schemeClr>
                  </a:solidFill>
                  <a:prstDash val="solid"/>
                </a:ln>
                <a:solidFill>
                  <a:schemeClr val="tx2">
                    <a:lumMod val="20000"/>
                    <a:lumOff val="80000"/>
                    <a:alpha val="50000"/>
                  </a:schemeClr>
                </a:solidFill>
                <a:effectLst>
                  <a:outerShdw dist="38100" dir="2640000" algn="bl" rotWithShape="0">
                    <a:schemeClr val="tx2">
                      <a:lumMod val="75000"/>
                    </a:schemeClr>
                  </a:outerShdw>
                </a:effectLst>
                <a:latin typeface="Arial" panose="020B0604020202020204" pitchFamily="34" charset="0"/>
              </a:rPr>
              <a:t>Android and Apple iPhone</a:t>
            </a:r>
          </a:p>
        </p:txBody>
      </p:sp>
      <p:sp>
        <p:nvSpPr>
          <p:cNvPr id="5" name="TextBox 4">
            <a:extLst>
              <a:ext uri="{FF2B5EF4-FFF2-40B4-BE49-F238E27FC236}">
                <a16:creationId xmlns:a16="http://schemas.microsoft.com/office/drawing/2014/main" id="{138FF47D-3CEA-4A5F-9057-713702F16E02}"/>
              </a:ext>
            </a:extLst>
          </p:cNvPr>
          <p:cNvSpPr txBox="1"/>
          <p:nvPr/>
        </p:nvSpPr>
        <p:spPr>
          <a:xfrm>
            <a:off x="1137837" y="5430200"/>
            <a:ext cx="1734670" cy="381789"/>
          </a:xfrm>
          <a:prstGeom prst="rect">
            <a:avLst/>
          </a:prstGeom>
          <a:noFill/>
        </p:spPr>
        <p:txBody>
          <a:bodyPr wrap="square" rtlCol="0">
            <a:spAutoFit/>
          </a:bodyPr>
          <a:lstStyle/>
          <a:p>
            <a:r>
              <a:rPr lang="en-GB" dirty="0"/>
              <a:t>SSAP5003 </a:t>
            </a:r>
          </a:p>
        </p:txBody>
      </p:sp>
      <p:sp>
        <p:nvSpPr>
          <p:cNvPr id="6" name="TextBox 5">
            <a:extLst>
              <a:ext uri="{FF2B5EF4-FFF2-40B4-BE49-F238E27FC236}">
                <a16:creationId xmlns:a16="http://schemas.microsoft.com/office/drawing/2014/main" id="{15B4E413-D3B7-4BD4-BA14-E3069F65A4F6}"/>
              </a:ext>
            </a:extLst>
          </p:cNvPr>
          <p:cNvSpPr txBox="1"/>
          <p:nvPr/>
        </p:nvSpPr>
        <p:spPr>
          <a:xfrm flipH="1">
            <a:off x="9194260" y="4828484"/>
            <a:ext cx="1617175" cy="381789"/>
          </a:xfrm>
          <a:prstGeom prst="rect">
            <a:avLst/>
          </a:prstGeom>
          <a:noFill/>
        </p:spPr>
        <p:txBody>
          <a:bodyPr wrap="square" rtlCol="0">
            <a:spAutoFit/>
          </a:bodyPr>
          <a:lstStyle/>
          <a:p>
            <a:r>
              <a:rPr lang="en-GB" dirty="0"/>
              <a:t>1702538</a:t>
            </a:r>
          </a:p>
        </p:txBody>
      </p:sp>
      <p:sp>
        <p:nvSpPr>
          <p:cNvPr id="9" name="TextBox 8">
            <a:extLst>
              <a:ext uri="{FF2B5EF4-FFF2-40B4-BE49-F238E27FC236}">
                <a16:creationId xmlns:a16="http://schemas.microsoft.com/office/drawing/2014/main" id="{BC93312A-6315-4B43-8250-80361720C51E}"/>
              </a:ext>
            </a:extLst>
          </p:cNvPr>
          <p:cNvSpPr txBox="1"/>
          <p:nvPr/>
        </p:nvSpPr>
        <p:spPr>
          <a:xfrm>
            <a:off x="9076765" y="5311588"/>
            <a:ext cx="1734670" cy="369332"/>
          </a:xfrm>
          <a:prstGeom prst="rect">
            <a:avLst/>
          </a:prstGeom>
          <a:noFill/>
        </p:spPr>
        <p:txBody>
          <a:bodyPr wrap="square" rtlCol="0">
            <a:spAutoFit/>
          </a:bodyPr>
          <a:lstStyle/>
          <a:p>
            <a:r>
              <a:rPr lang="en-GB" dirty="0"/>
              <a:t>Jason Morgan</a:t>
            </a:r>
          </a:p>
        </p:txBody>
      </p:sp>
    </p:spTree>
    <p:extLst>
      <p:ext uri="{BB962C8B-B14F-4D97-AF65-F5344CB8AC3E}">
        <p14:creationId xmlns:p14="http://schemas.microsoft.com/office/powerpoint/2010/main" val="29083994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6" name="Rectangle 5">
            <a:extLst>
              <a:ext uri="{FF2B5EF4-FFF2-40B4-BE49-F238E27FC236}">
                <a16:creationId xmlns:a16="http://schemas.microsoft.com/office/drawing/2014/main" id="{F2F49D97-B397-470B-9E9C-972BE03EF8A9}"/>
              </a:ext>
            </a:extLst>
          </p:cNvPr>
          <p:cNvSpPr/>
          <p:nvPr/>
        </p:nvSpPr>
        <p:spPr>
          <a:xfrm>
            <a:off x="4530355" y="1035423"/>
            <a:ext cx="2751074" cy="923330"/>
          </a:xfrm>
          <a:prstGeom prst="rect">
            <a:avLst/>
          </a:prstGeom>
          <a:noFill/>
        </p:spPr>
        <p:txBody>
          <a:bodyPr wrap="square" lIns="91440" tIns="45720" rIns="91440" bIns="45720">
            <a:spAutoFit/>
          </a:bodyPr>
          <a:lstStyle/>
          <a:p>
            <a:pPr algn="ctr"/>
            <a:r>
              <a:rPr lang="en-US" sz="5400" b="1" cap="none" spc="0"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Contents</a:t>
            </a:r>
          </a:p>
        </p:txBody>
      </p:sp>
      <p:sp>
        <p:nvSpPr>
          <p:cNvPr id="24" name="TextBox 23">
            <a:extLst>
              <a:ext uri="{FF2B5EF4-FFF2-40B4-BE49-F238E27FC236}">
                <a16:creationId xmlns:a16="http://schemas.microsoft.com/office/drawing/2014/main" id="{A911C970-17EC-4B9E-BAA3-2079098A7A5F}"/>
              </a:ext>
            </a:extLst>
          </p:cNvPr>
          <p:cNvSpPr txBox="1"/>
          <p:nvPr/>
        </p:nvSpPr>
        <p:spPr>
          <a:xfrm>
            <a:off x="1167229" y="1846966"/>
            <a:ext cx="9477325" cy="3139321"/>
          </a:xfrm>
          <a:prstGeom prst="rect">
            <a:avLst/>
          </a:prstGeom>
          <a:noFill/>
        </p:spPr>
        <p:txBody>
          <a:bodyPr wrap="square" rtlCol="0">
            <a:spAutoFit/>
          </a:bodyPr>
          <a:lstStyle/>
          <a:p>
            <a:pPr marL="285750" indent="-285750">
              <a:buFont typeface="Arial" panose="020B0604020202020204" pitchFamily="34" charset="0"/>
              <a:buChar char="•"/>
            </a:pPr>
            <a:r>
              <a:rPr lang="en-GB" dirty="0"/>
              <a:t>Definitions </a:t>
            </a:r>
          </a:p>
          <a:p>
            <a:endParaRPr lang="en-GB" dirty="0"/>
          </a:p>
          <a:p>
            <a:pPr marL="285750" indent="-285750">
              <a:buFont typeface="Arial" panose="020B0604020202020204" pitchFamily="34" charset="0"/>
              <a:buChar char="•"/>
            </a:pPr>
            <a:r>
              <a:rPr lang="en-GB" dirty="0" smtClean="0"/>
              <a:t>Theory</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Introduction to the report </a:t>
            </a:r>
          </a:p>
          <a:p>
            <a:endParaRPr lang="en-GB" dirty="0"/>
          </a:p>
          <a:p>
            <a:pPr marL="285750" indent="-285750">
              <a:buFont typeface="Arial" panose="020B0604020202020204" pitchFamily="34" charset="0"/>
              <a:buChar char="•"/>
            </a:pPr>
            <a:r>
              <a:rPr lang="en-GB" dirty="0"/>
              <a:t>Methodology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Results/findings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Discussion and conclusion</a:t>
            </a:r>
          </a:p>
        </p:txBody>
      </p:sp>
    </p:spTree>
    <p:extLst>
      <p:ext uri="{BB962C8B-B14F-4D97-AF65-F5344CB8AC3E}">
        <p14:creationId xmlns:p14="http://schemas.microsoft.com/office/powerpoint/2010/main" val="10759097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6" name="Rectangle 5">
            <a:extLst>
              <a:ext uri="{FF2B5EF4-FFF2-40B4-BE49-F238E27FC236}">
                <a16:creationId xmlns:a16="http://schemas.microsoft.com/office/drawing/2014/main" id="{74D2415A-46BB-4860-BDFC-E056D389BC19}"/>
              </a:ext>
            </a:extLst>
          </p:cNvPr>
          <p:cNvSpPr/>
          <p:nvPr/>
        </p:nvSpPr>
        <p:spPr>
          <a:xfrm>
            <a:off x="4818988" y="869576"/>
            <a:ext cx="2499449" cy="707886"/>
          </a:xfrm>
          <a:prstGeom prst="rect">
            <a:avLst/>
          </a:prstGeom>
        </p:spPr>
        <p:txBody>
          <a:bodyPr wrap="square">
            <a:spAutoFit/>
          </a:bodyPr>
          <a:lstStyle/>
          <a:p>
            <a:pPr algn="ctr"/>
            <a:r>
              <a:rPr lang="en-US" sz="40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Definitions</a:t>
            </a:r>
            <a:endParaRPr lang="en-US" sz="32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endParaRPr>
          </a:p>
        </p:txBody>
      </p:sp>
      <p:sp>
        <p:nvSpPr>
          <p:cNvPr id="20" name="TextBox 19">
            <a:extLst>
              <a:ext uri="{FF2B5EF4-FFF2-40B4-BE49-F238E27FC236}">
                <a16:creationId xmlns:a16="http://schemas.microsoft.com/office/drawing/2014/main" id="{F3D675CC-86D3-4822-AAD9-E6013B4C06D8}"/>
              </a:ext>
            </a:extLst>
          </p:cNvPr>
          <p:cNvSpPr txBox="1"/>
          <p:nvPr/>
        </p:nvSpPr>
        <p:spPr>
          <a:xfrm>
            <a:off x="1837763" y="2387921"/>
            <a:ext cx="8516471"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Attitude -  a settled opinion, in which behaviour is based upon (Altmann 2008).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Android – Android is an operating system developed by google which is frequently used in smartphones, with this term commonly used to group smartphones together which are not run by the IOS operating system (which Apple use) (Whipple., </a:t>
            </a:r>
            <a:r>
              <a:rPr lang="en-GB" dirty="0" err="1">
                <a:latin typeface="Arial" panose="020B0604020202020204" pitchFamily="34" charset="0"/>
                <a:cs typeface="Arial" panose="020B0604020202020204" pitchFamily="34" charset="0"/>
              </a:rPr>
              <a:t>Arensman</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Boler</a:t>
            </a:r>
            <a:r>
              <a:rPr lang="en-GB" dirty="0">
                <a:latin typeface="Arial" panose="020B0604020202020204" pitchFamily="34" charset="0"/>
                <a:cs typeface="Arial" panose="020B0604020202020204" pitchFamily="34" charset="0"/>
              </a:rPr>
              <a:t> 2009).</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iPhone – iPhone is a make of smartphone created by apple and run the IOS operating system (Whipple., </a:t>
            </a:r>
            <a:r>
              <a:rPr lang="en-GB" dirty="0" err="1">
                <a:latin typeface="Arial" panose="020B0604020202020204" pitchFamily="34" charset="0"/>
                <a:cs typeface="Arial" panose="020B0604020202020204" pitchFamily="34" charset="0"/>
              </a:rPr>
              <a:t>Arensman</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Boler</a:t>
            </a:r>
            <a:r>
              <a:rPr lang="en-GB" dirty="0">
                <a:latin typeface="Arial" panose="020B0604020202020204" pitchFamily="34" charset="0"/>
                <a:cs typeface="Arial" panose="020B0604020202020204" pitchFamily="34" charset="0"/>
              </a:rPr>
              <a:t> 2009).</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58A090CB-A047-4091-9C41-DAAC36F1C24C}"/>
              </a:ext>
            </a:extLst>
          </p:cNvPr>
          <p:cNvSpPr txBox="1"/>
          <p:nvPr/>
        </p:nvSpPr>
        <p:spPr>
          <a:xfrm>
            <a:off x="1245704" y="4867835"/>
            <a:ext cx="9650895" cy="646331"/>
          </a:xfrm>
          <a:prstGeom prst="rect">
            <a:avLst/>
          </a:prstGeom>
          <a:noFill/>
        </p:spPr>
        <p:txBody>
          <a:bodyPr wrap="square" rtlCol="0">
            <a:spAutoFit/>
          </a:bodyPr>
          <a:lstStyle/>
          <a:p>
            <a:r>
              <a:rPr lang="en-GB" dirty="0"/>
              <a:t/>
            </a:r>
            <a:br>
              <a:rPr lang="en-GB" dirty="0"/>
            </a:br>
            <a:endParaRPr lang="en-GB" dirty="0"/>
          </a:p>
        </p:txBody>
      </p:sp>
    </p:spTree>
    <p:extLst>
      <p:ext uri="{BB962C8B-B14F-4D97-AF65-F5344CB8AC3E}">
        <p14:creationId xmlns:p14="http://schemas.microsoft.com/office/powerpoint/2010/main" val="31555697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4" name="Rectangle 3">
            <a:extLst>
              <a:ext uri="{FF2B5EF4-FFF2-40B4-BE49-F238E27FC236}">
                <a16:creationId xmlns:a16="http://schemas.microsoft.com/office/drawing/2014/main" id="{9FEA4E64-AD36-45D6-B03F-38C9B1C45FD4}"/>
              </a:ext>
            </a:extLst>
          </p:cNvPr>
          <p:cNvSpPr/>
          <p:nvPr/>
        </p:nvSpPr>
        <p:spPr>
          <a:xfrm>
            <a:off x="4821535" y="842210"/>
            <a:ext cx="2550920" cy="707886"/>
          </a:xfrm>
          <a:prstGeom prst="rect">
            <a:avLst/>
          </a:prstGeom>
        </p:spPr>
        <p:txBody>
          <a:bodyPr wrap="square">
            <a:spAutoFit/>
          </a:bodyPr>
          <a:lstStyle/>
          <a:p>
            <a:pPr algn="ctr"/>
            <a:r>
              <a:rPr lang="en-US" sz="40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Theory</a:t>
            </a:r>
            <a:endParaRPr lang="en-US" sz="40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endParaRPr>
          </a:p>
        </p:txBody>
      </p:sp>
      <p:sp>
        <p:nvSpPr>
          <p:cNvPr id="6" name="TextBox 5">
            <a:extLst>
              <a:ext uri="{FF2B5EF4-FFF2-40B4-BE49-F238E27FC236}">
                <a16:creationId xmlns:a16="http://schemas.microsoft.com/office/drawing/2014/main" id="{A87FC7ED-B9CC-4146-8193-86AB464E31A1}"/>
              </a:ext>
            </a:extLst>
          </p:cNvPr>
          <p:cNvSpPr txBox="1"/>
          <p:nvPr/>
        </p:nvSpPr>
        <p:spPr>
          <a:xfrm>
            <a:off x="1283204" y="2229542"/>
            <a:ext cx="7076661"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Theory of reasoned action</a:t>
            </a:r>
          </a:p>
          <a:p>
            <a:r>
              <a:rPr lang="en-GB" dirty="0">
                <a:latin typeface="Arial" panose="020B0604020202020204" pitchFamily="34" charset="0"/>
                <a:cs typeface="Arial" panose="020B0604020202020204" pitchFamily="34" charset="0"/>
              </a:rPr>
              <a:t>The theory of reasoned action suggests that individuals or consumers make decisions using information available to them. This theory aims to explain the relationship between behaviour and attitude, using variables such as beliefs/views, attitudes behaviour and intentions (Belleau., Summers., Xu and </a:t>
            </a:r>
            <a:r>
              <a:rPr lang="en-GB" dirty="0" err="1">
                <a:latin typeface="Arial" panose="020B0604020202020204" pitchFamily="34" charset="0"/>
                <a:cs typeface="Arial" panose="020B0604020202020204" pitchFamily="34" charset="0"/>
              </a:rPr>
              <a:t>Pinel</a:t>
            </a:r>
            <a:r>
              <a:rPr lang="en-GB" dirty="0">
                <a:latin typeface="Arial" panose="020B0604020202020204" pitchFamily="34" charset="0"/>
                <a:cs typeface="Arial" panose="020B0604020202020204" pitchFamily="34" charset="0"/>
              </a:rPr>
              <a:t>, 2007</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 theory of planned behaviour</a:t>
            </a:r>
          </a:p>
          <a:p>
            <a:r>
              <a:rPr lang="en-GB" dirty="0" smtClean="0">
                <a:latin typeface="Arial" panose="020B0604020202020204" pitchFamily="34" charset="0"/>
                <a:cs typeface="Arial" panose="020B0604020202020204" pitchFamily="34" charset="0"/>
              </a:rPr>
              <a:t>This theory is an expansion on the theory of reasoned action. This theory aims to explain human behaviour, including consumer behaviour using variables such as attitude, influence and subjective norms (</a:t>
            </a:r>
            <a:r>
              <a:rPr lang="en-GB" dirty="0" err="1" smtClean="0">
                <a:latin typeface="Arial" panose="020B0604020202020204" pitchFamily="34" charset="0"/>
                <a:cs typeface="Arial" panose="020B0604020202020204" pitchFamily="34" charset="0"/>
              </a:rPr>
              <a:t>Hegner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Fenko</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a:t>
            </a:r>
            <a:r>
              <a:rPr lang="en-GB" dirty="0" err="1" smtClean="0">
                <a:latin typeface="Arial" panose="020B0604020202020204" pitchFamily="34" charset="0"/>
                <a:cs typeface="Arial" panose="020B0604020202020204" pitchFamily="34" charset="0"/>
              </a:rPr>
              <a:t>Teravest</a:t>
            </a:r>
            <a:r>
              <a:rPr lang="en-GB" dirty="0" smtClean="0">
                <a:latin typeface="Arial" panose="020B0604020202020204" pitchFamily="34" charset="0"/>
                <a:cs typeface="Arial" panose="020B0604020202020204" pitchFamily="34" charset="0"/>
              </a:rPr>
              <a:t> 2017).</a:t>
            </a:r>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68390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4428232" y="949081"/>
            <a:ext cx="3082895" cy="769441"/>
          </a:xfrm>
          <a:prstGeom prst="rect">
            <a:avLst/>
          </a:prstGeom>
        </p:spPr>
        <p:txBody>
          <a:bodyPr wrap="none">
            <a:spAutoFit/>
          </a:bodyPr>
          <a:lstStyle/>
          <a:p>
            <a:pPr algn="ctr"/>
            <a:r>
              <a:rPr lang="en-US" sz="44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Introduction</a:t>
            </a:r>
            <a:endParaRPr lang="en-US" sz="44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endParaRPr>
          </a:p>
        </p:txBody>
      </p:sp>
      <p:sp>
        <p:nvSpPr>
          <p:cNvPr id="4" name="TextBox 3"/>
          <p:cNvSpPr txBox="1"/>
          <p:nvPr/>
        </p:nvSpPr>
        <p:spPr>
          <a:xfrm>
            <a:off x="1522254" y="1867381"/>
            <a:ext cx="9035934"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Mobile phones have shown a drastic evolution since the late 1980s when the first GSM phone came out. The rapid adoption is considered as one of the most significant developments in information technology over the past two decades (</a:t>
            </a:r>
            <a:r>
              <a:rPr lang="en-GB" dirty="0" err="1">
                <a:latin typeface="Arial" panose="020B0604020202020204" pitchFamily="34" charset="0"/>
                <a:cs typeface="Arial" panose="020B0604020202020204" pitchFamily="34" charset="0"/>
              </a:rPr>
              <a:t>Işıklar</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Büyüközkan</a:t>
            </a:r>
            <a:r>
              <a:rPr lang="en-GB" dirty="0">
                <a:latin typeface="Arial" panose="020B0604020202020204" pitchFamily="34" charset="0"/>
                <a:cs typeface="Arial" panose="020B0604020202020204" pitchFamily="34" charset="0"/>
              </a:rPr>
              <a:t>, 2007).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Mobile phone devices have been suggested to have become an essential part of the human life. Mobile phones have been described as being an intimate or personal part of an individual’s life and not a mere tool (</a:t>
            </a:r>
            <a:r>
              <a:rPr lang="en-GB" dirty="0" err="1">
                <a:latin typeface="Arial" panose="020B0604020202020204" pitchFamily="34" charset="0"/>
                <a:cs typeface="Arial" panose="020B0604020202020204" pitchFamily="34" charset="0"/>
              </a:rPr>
              <a:t>Ventä</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Isomursu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Ahtinen</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Ramiah</a:t>
            </a:r>
            <a:r>
              <a:rPr lang="en-GB" dirty="0">
                <a:latin typeface="Arial" panose="020B0604020202020204" pitchFamily="34" charset="0"/>
                <a:cs typeface="Arial" panose="020B0604020202020204" pitchFamily="34" charset="0"/>
              </a:rPr>
              <a:t>, 2008</a:t>
            </a:r>
            <a:r>
              <a:rPr lang="en-GB" dirty="0" smtClean="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4605199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4" name="TextBox 3"/>
          <p:cNvSpPr txBox="1"/>
          <p:nvPr/>
        </p:nvSpPr>
        <p:spPr>
          <a:xfrm>
            <a:off x="2257882" y="2005513"/>
            <a:ext cx="8429106" cy="2862322"/>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The past two decades, companies (of all types) have seen an increase in the acknowledgement of the importance of consumer satisfaction and loyalty. It is suggested that a companies long term success is based upon the ability to rapidly respond to ever changing needs and preferences by consumers (Bayraktar., </a:t>
            </a:r>
            <a:r>
              <a:rPr lang="en-GB" dirty="0" err="1" smtClean="0">
                <a:latin typeface="Arial" panose="020B0604020202020204" pitchFamily="34" charset="0"/>
                <a:cs typeface="Arial" panose="020B0604020202020204" pitchFamily="34" charset="0"/>
              </a:rPr>
              <a:t>Tatoglu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Turkyilmaz</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Delen</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a:t>
            </a:r>
            <a:r>
              <a:rPr lang="en-GB" dirty="0" err="1" smtClean="0">
                <a:latin typeface="Arial" panose="020B0604020202020204" pitchFamily="34" charset="0"/>
                <a:cs typeface="Arial" panose="020B0604020202020204" pitchFamily="34" charset="0"/>
              </a:rPr>
              <a:t>Zaim</a:t>
            </a:r>
            <a:r>
              <a:rPr lang="en-GB" dirty="0" smtClean="0">
                <a:latin typeface="Arial" panose="020B0604020202020204" pitchFamily="34" charset="0"/>
                <a:cs typeface="Arial" panose="020B0604020202020204" pitchFamily="34" charset="0"/>
              </a:rPr>
              <a:t> 2012</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endParaRPr lang="en-GB" dirty="0"/>
          </a:p>
          <a:p>
            <a:r>
              <a:rPr lang="en-GB" dirty="0" smtClean="0">
                <a:latin typeface="Arial" panose="020B0604020202020204" pitchFamily="34" charset="0"/>
                <a:cs typeface="Arial" panose="020B0604020202020204" pitchFamily="34" charset="0"/>
              </a:rPr>
              <a:t>It has </a:t>
            </a:r>
            <a:r>
              <a:rPr lang="en-GB" dirty="0">
                <a:latin typeface="Arial" panose="020B0604020202020204" pitchFamily="34" charset="0"/>
                <a:cs typeface="Arial" panose="020B0604020202020204" pitchFamily="34" charset="0"/>
              </a:rPr>
              <a:t>been suggested that the iPhone paved the way to what we know as a phone </a:t>
            </a:r>
            <a:r>
              <a:rPr lang="en-GB" dirty="0" smtClean="0">
                <a:latin typeface="Arial" panose="020B0604020202020204" pitchFamily="34" charset="0"/>
                <a:cs typeface="Arial" panose="020B0604020202020204" pitchFamily="34" charset="0"/>
              </a:rPr>
              <a:t>today </a:t>
            </a:r>
            <a:r>
              <a:rPr lang="en-GB" dirty="0">
                <a:latin typeface="Arial" panose="020B0604020202020204" pitchFamily="34" charset="0"/>
                <a:cs typeface="Arial" panose="020B0604020202020204" pitchFamily="34" charset="0"/>
              </a:rPr>
              <a:t>(Wilson and </a:t>
            </a:r>
            <a:r>
              <a:rPr lang="en-GB" dirty="0" err="1">
                <a:latin typeface="Arial" panose="020B0604020202020204" pitchFamily="34" charset="0"/>
                <a:cs typeface="Arial" panose="020B0604020202020204" pitchFamily="34" charset="0"/>
              </a:rPr>
              <a:t>Fenlon</a:t>
            </a:r>
            <a:r>
              <a:rPr lang="en-GB" dirty="0">
                <a:latin typeface="Arial" panose="020B0604020202020204" pitchFamily="34" charset="0"/>
                <a:cs typeface="Arial" panose="020B0604020202020204" pitchFamily="34" charset="0"/>
              </a:rPr>
              <a:t> 2007) and (Grossman 2007</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874237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3032560" y="679019"/>
            <a:ext cx="5710218" cy="1708160"/>
          </a:xfrm>
          <a:prstGeom prst="rect">
            <a:avLst/>
          </a:prstGeom>
        </p:spPr>
        <p:txBody>
          <a:bodyPr wrap="none">
            <a:spAutoFit/>
          </a:bodyPr>
          <a:lstStyle/>
          <a:p>
            <a:r>
              <a:rPr lang="en-US" sz="35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Steve Jobs (iPhone) compared</a:t>
            </a:r>
          </a:p>
          <a:p>
            <a:r>
              <a:rPr lang="en-US" sz="35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 to other phone companies</a:t>
            </a:r>
          </a:p>
          <a:p>
            <a:r>
              <a:rPr lang="en-US" sz="35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 with advertising</a:t>
            </a:r>
            <a:endParaRPr lang="en-GB" sz="3500" dirty="0"/>
          </a:p>
        </p:txBody>
      </p:sp>
      <p:sp>
        <p:nvSpPr>
          <p:cNvPr id="4" name="TextBox 3"/>
          <p:cNvSpPr txBox="1"/>
          <p:nvPr/>
        </p:nvSpPr>
        <p:spPr>
          <a:xfrm>
            <a:off x="1611744" y="2422731"/>
            <a:ext cx="8968509" cy="3139321"/>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Connection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Consumer feedback</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 Apple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 system</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a:p>
            <a:pPr marL="285750" indent="-285750">
              <a:buFont typeface="Arial" panose="020B0604020202020204" pitchFamily="34" charset="0"/>
              <a:buChar char="•"/>
            </a:pPr>
            <a:endParaRPr lang="en-GB" dirty="0" smtClean="0"/>
          </a:p>
          <a:p>
            <a:endParaRPr lang="en-GB" dirty="0"/>
          </a:p>
        </p:txBody>
      </p:sp>
      <p:sp>
        <p:nvSpPr>
          <p:cNvPr id="5" name="TextBox 4"/>
          <p:cNvSpPr txBox="1"/>
          <p:nvPr/>
        </p:nvSpPr>
        <p:spPr>
          <a:xfrm>
            <a:off x="1348372" y="4931610"/>
            <a:ext cx="9242611" cy="323165"/>
          </a:xfrm>
          <a:prstGeom prst="rect">
            <a:avLst/>
          </a:prstGeom>
          <a:noFill/>
        </p:spPr>
        <p:txBody>
          <a:bodyPr wrap="square" rtlCol="0">
            <a:spAutoFit/>
          </a:bodyPr>
          <a:lstStyle/>
          <a:p>
            <a:r>
              <a:rPr lang="en-GB" sz="1500" dirty="0" err="1" smtClean="0">
                <a:latin typeface="Arial" panose="020B0604020202020204" pitchFamily="34" charset="0"/>
                <a:cs typeface="Arial" panose="020B0604020202020204" pitchFamily="34" charset="0"/>
              </a:rPr>
              <a:t>Elkind</a:t>
            </a:r>
            <a:r>
              <a:rPr lang="en-GB" sz="1500" dirty="0" smtClean="0">
                <a:latin typeface="Arial" panose="020B0604020202020204" pitchFamily="34" charset="0"/>
                <a:cs typeface="Arial" panose="020B0604020202020204" pitchFamily="34" charset="0"/>
              </a:rPr>
              <a:t>, (2008), Gallo, (2010), Isaacson, W. (</a:t>
            </a:r>
            <a:r>
              <a:rPr lang="en-GB" sz="1500" dirty="0" err="1" smtClean="0">
                <a:latin typeface="Arial" panose="020B0604020202020204" pitchFamily="34" charset="0"/>
                <a:cs typeface="Arial" panose="020B0604020202020204" pitchFamily="34" charset="0"/>
              </a:rPr>
              <a:t>n.d.</a:t>
            </a:r>
            <a:r>
              <a:rPr lang="en-GB" sz="1500" dirty="0" smtClean="0">
                <a:latin typeface="Arial" panose="020B0604020202020204" pitchFamily="34" charset="0"/>
                <a:cs typeface="Arial" panose="020B0604020202020204" pitchFamily="34" charset="0"/>
              </a:rPr>
              <a:t>). </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57280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2136421" y="963334"/>
            <a:ext cx="7919156" cy="523220"/>
          </a:xfrm>
          <a:prstGeom prst="rect">
            <a:avLst/>
          </a:prstGeom>
        </p:spPr>
        <p:txBody>
          <a:bodyPr wrap="none">
            <a:spAutoFit/>
          </a:bodyPr>
          <a:lstStyle/>
          <a:p>
            <a:pPr algn="ctr"/>
            <a:r>
              <a:rPr lang="en-US" sz="28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so… what does the theory and research say?</a:t>
            </a:r>
            <a:endParaRPr lang="en-US" sz="28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latin typeface="Arial" panose="020B0604020202020204" pitchFamily="34" charset="0"/>
              <a:cs typeface="Arial" panose="020B0604020202020204" pitchFamily="34" charset="0"/>
            </a:endParaRPr>
          </a:p>
        </p:txBody>
      </p:sp>
      <p:sp>
        <p:nvSpPr>
          <p:cNvPr id="4" name="TextBox 3"/>
          <p:cNvSpPr txBox="1"/>
          <p:nvPr/>
        </p:nvSpPr>
        <p:spPr>
          <a:xfrm>
            <a:off x="1580572" y="2354745"/>
            <a:ext cx="9030854" cy="4247317"/>
          </a:xfrm>
          <a:prstGeom prst="rect">
            <a:avLst/>
          </a:prstGeom>
          <a:noFill/>
        </p:spPr>
        <p:txBody>
          <a:bodyPr wrap="square" rtlCol="0">
            <a:spAutoFit/>
          </a:bodyPr>
          <a:lstStyle/>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 theory of reasoned action and brand loyalty</a:t>
            </a:r>
          </a:p>
          <a:p>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Lyong Ha </a:t>
            </a:r>
            <a:r>
              <a:rPr lang="en-GB" dirty="0">
                <a:latin typeface="Arial" panose="020B0604020202020204" pitchFamily="34" charset="0"/>
                <a:cs typeface="Arial" panose="020B0604020202020204" pitchFamily="34" charset="0"/>
              </a:rPr>
              <a:t>(1998</a:t>
            </a:r>
            <a:r>
              <a:rPr lang="en-GB" dirty="0" smtClean="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 theory of reasoned action and brand commitment and habit</a:t>
            </a:r>
          </a:p>
          <a:p>
            <a:r>
              <a:rPr lang="en-GB" dirty="0" smtClean="0">
                <a:latin typeface="Arial" panose="020B0604020202020204" pitchFamily="34" charset="0"/>
                <a:cs typeface="Arial" panose="020B0604020202020204" pitchFamily="34" charset="0"/>
              </a:rPr>
              <a:t>     Beatty and </a:t>
            </a:r>
            <a:r>
              <a:rPr lang="en-GB" dirty="0" err="1" smtClean="0">
                <a:latin typeface="Arial" panose="020B0604020202020204" pitchFamily="34" charset="0"/>
                <a:cs typeface="Arial" panose="020B0604020202020204" pitchFamily="34" charset="0"/>
              </a:rPr>
              <a:t>Kahle</a:t>
            </a:r>
            <a:r>
              <a:rPr lang="en-GB" dirty="0" smtClean="0">
                <a:latin typeface="Arial" panose="020B0604020202020204" pitchFamily="34" charset="0"/>
                <a:cs typeface="Arial" panose="020B0604020202020204" pitchFamily="34" charset="0"/>
              </a:rPr>
              <a:t> (1988</a:t>
            </a:r>
            <a:r>
              <a:rPr lang="en-GB" dirty="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Purchase intention in young consumers</a:t>
            </a:r>
          </a:p>
          <a:p>
            <a:r>
              <a:rPr lang="en-GB" dirty="0" smtClean="0">
                <a:latin typeface="Arial" panose="020B0604020202020204" pitchFamily="34" charset="0"/>
                <a:cs typeface="Arial" panose="020B0604020202020204" pitchFamily="34" charset="0"/>
              </a:rPr>
              <a:t>    Belleau., Summers., </a:t>
            </a:r>
            <a:r>
              <a:rPr lang="en-GB" dirty="0" err="1">
                <a:latin typeface="Arial" panose="020B0604020202020204" pitchFamily="34" charset="0"/>
                <a:cs typeface="Arial" panose="020B0604020202020204" pitchFamily="34" charset="0"/>
              </a:rPr>
              <a:t>Yingjiao</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Xu</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a:t>
            </a:r>
            <a:r>
              <a:rPr lang="en-GB" dirty="0" err="1">
                <a:latin typeface="Arial" panose="020B0604020202020204" pitchFamily="34" charset="0"/>
                <a:cs typeface="Arial" panose="020B0604020202020204" pitchFamily="34" charset="0"/>
              </a:rPr>
              <a:t>Pinel</a:t>
            </a:r>
            <a:r>
              <a:rPr lang="en-GB" dirty="0">
                <a:latin typeface="Arial" panose="020B0604020202020204" pitchFamily="34" charset="0"/>
                <a:cs typeface="Arial" panose="020B0604020202020204" pitchFamily="34" charset="0"/>
              </a:rPr>
              <a:t>. (2007</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 role media play in advertising with association</a:t>
            </a:r>
          </a:p>
          <a:p>
            <a:r>
              <a:rPr lang="en-GB" dirty="0" smtClean="0">
                <a:latin typeface="Arial" panose="020B0604020202020204" pitchFamily="34" charset="0"/>
                <a:cs typeface="Arial" panose="020B0604020202020204" pitchFamily="34" charset="0"/>
              </a:rPr>
              <a:t>     Chi., </a:t>
            </a:r>
            <a:r>
              <a:rPr lang="en-GB" dirty="0" err="1" smtClean="0">
                <a:latin typeface="Arial" panose="020B0604020202020204" pitchFamily="34" charset="0"/>
                <a:cs typeface="Arial" panose="020B0604020202020204" pitchFamily="34" charset="0"/>
              </a:rPr>
              <a:t>Yeh</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Tsai</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(2011</a:t>
            </a:r>
            <a:r>
              <a:rPr lang="en-GB" dirty="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endParaRPr lang="en-GB" dirty="0"/>
          </a:p>
          <a:p>
            <a:r>
              <a:rPr lang="en-GB" dirty="0"/>
              <a:t/>
            </a:r>
            <a:br>
              <a:rPr lang="en-GB" dirty="0"/>
            </a:br>
            <a:endParaRPr lang="en-GB" dirty="0" smtClean="0"/>
          </a:p>
          <a:p>
            <a:endParaRPr lang="en-GB" dirty="0" smtClean="0"/>
          </a:p>
        </p:txBody>
      </p:sp>
    </p:spTree>
    <p:extLst>
      <p:ext uri="{BB962C8B-B14F-4D97-AF65-F5344CB8AC3E}">
        <p14:creationId xmlns:p14="http://schemas.microsoft.com/office/powerpoint/2010/main" val="34034988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4622552" y="869576"/>
            <a:ext cx="2566728" cy="769441"/>
          </a:xfrm>
          <a:prstGeom prst="rect">
            <a:avLst/>
          </a:prstGeom>
        </p:spPr>
        <p:txBody>
          <a:bodyPr wrap="none">
            <a:spAutoFit/>
          </a:bodyPr>
          <a:lstStyle/>
          <a:p>
            <a:r>
              <a:rPr lang="en-US" sz="44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This Study</a:t>
            </a:r>
            <a:endParaRPr lang="en-US" sz="44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endParaRPr>
          </a:p>
        </p:txBody>
      </p:sp>
      <p:sp>
        <p:nvSpPr>
          <p:cNvPr id="4" name="TextBox 3"/>
          <p:cNvSpPr txBox="1"/>
          <p:nvPr/>
        </p:nvSpPr>
        <p:spPr>
          <a:xfrm>
            <a:off x="2198255" y="2059709"/>
            <a:ext cx="8128000"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aim </a:t>
            </a:r>
            <a:r>
              <a:rPr lang="en-GB" dirty="0" smtClean="0">
                <a:latin typeface="Arial" panose="020B0604020202020204" pitchFamily="34" charset="0"/>
                <a:cs typeface="Arial" panose="020B0604020202020204" pitchFamily="34" charset="0"/>
              </a:rPr>
              <a:t>– To explore </a:t>
            </a:r>
            <a:r>
              <a:rPr lang="en-GB" dirty="0">
                <a:latin typeface="Arial" panose="020B0604020202020204" pitchFamily="34" charset="0"/>
                <a:cs typeface="Arial" panose="020B0604020202020204" pitchFamily="34" charset="0"/>
              </a:rPr>
              <a:t>consumer attitudes towards iPhone and android smartphones.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Hypothesis – Individuals </a:t>
            </a:r>
            <a:r>
              <a:rPr lang="en-GB" dirty="0">
                <a:latin typeface="Arial" panose="020B0604020202020204" pitchFamily="34" charset="0"/>
                <a:cs typeface="Arial" panose="020B0604020202020204" pitchFamily="34" charset="0"/>
              </a:rPr>
              <a:t>will prefer to have an IPhone rather than an android phone</a:t>
            </a:r>
          </a:p>
          <a:p>
            <a:pPr marL="285750" indent="-285750">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 DV for this study – The attitude score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The IV for this study – the type of phone (IPhone or Android)</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4250273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4437057" y="869576"/>
            <a:ext cx="3206327" cy="1046440"/>
          </a:xfrm>
          <a:prstGeom prst="rect">
            <a:avLst/>
          </a:prstGeom>
        </p:spPr>
        <p:txBody>
          <a:bodyPr wrap="none">
            <a:spAutoFit/>
          </a:bodyPr>
          <a:lstStyle/>
          <a:p>
            <a:r>
              <a:rPr lang="en-US" sz="44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Methodology</a:t>
            </a:r>
          </a:p>
          <a:p>
            <a:endParaRPr lang="en-GB" dirty="0"/>
          </a:p>
        </p:txBody>
      </p:sp>
      <p:sp>
        <p:nvSpPr>
          <p:cNvPr id="4" name="TextBox 3"/>
          <p:cNvSpPr txBox="1"/>
          <p:nvPr/>
        </p:nvSpPr>
        <p:spPr>
          <a:xfrm>
            <a:off x="1792937" y="2126777"/>
            <a:ext cx="7942648" cy="313932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Data collection</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Data analysis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Participants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Materials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Procedure</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p:txBody>
      </p:sp>
    </p:spTree>
    <p:extLst>
      <p:ext uri="{BB962C8B-B14F-4D97-AF65-F5344CB8AC3E}">
        <p14:creationId xmlns:p14="http://schemas.microsoft.com/office/powerpoint/2010/main" val="20160087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4625766" y="835241"/>
            <a:ext cx="1931939" cy="769441"/>
          </a:xfrm>
          <a:prstGeom prst="rect">
            <a:avLst/>
          </a:prstGeom>
        </p:spPr>
        <p:txBody>
          <a:bodyPr wrap="none">
            <a:spAutoFit/>
          </a:bodyPr>
          <a:lstStyle/>
          <a:p>
            <a:r>
              <a:rPr lang="en-US" sz="44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Results</a:t>
            </a:r>
            <a:endParaRPr lang="en-US" sz="44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endParaRPr>
          </a:p>
        </p:txBody>
      </p:sp>
      <p:graphicFrame>
        <p:nvGraphicFramePr>
          <p:cNvPr id="4" name="Table 3"/>
          <p:cNvGraphicFramePr>
            <a:graphicFrameLocks noGrp="1"/>
          </p:cNvGraphicFramePr>
          <p:nvPr>
            <p:extLst>
              <p:ext uri="{D42A27DB-BD31-4B8C-83A1-F6EECF244321}">
                <p14:modId xmlns:p14="http://schemas.microsoft.com/office/powerpoint/2010/main" val="594055503"/>
              </p:ext>
            </p:extLst>
          </p:nvPr>
        </p:nvGraphicFramePr>
        <p:xfrm>
          <a:off x="1782618" y="2424845"/>
          <a:ext cx="8127999" cy="1010920"/>
        </p:xfrm>
        <a:graphic>
          <a:graphicData uri="http://schemas.openxmlformats.org/drawingml/2006/table">
            <a:tbl>
              <a:tblPr firstRow="1" bandRow="1">
                <a:tableStyleId>{8EC20E35-A176-4012-BC5E-935CFFF8708E}</a:tableStyleId>
              </a:tblPr>
              <a:tblGrid>
                <a:gridCol w="2709333">
                  <a:extLst>
                    <a:ext uri="{9D8B030D-6E8A-4147-A177-3AD203B41FA5}">
                      <a16:colId xmlns:a16="http://schemas.microsoft.com/office/drawing/2014/main" val="1452305900"/>
                    </a:ext>
                  </a:extLst>
                </a:gridCol>
                <a:gridCol w="2709333">
                  <a:extLst>
                    <a:ext uri="{9D8B030D-6E8A-4147-A177-3AD203B41FA5}">
                      <a16:colId xmlns:a16="http://schemas.microsoft.com/office/drawing/2014/main" val="2377100488"/>
                    </a:ext>
                  </a:extLst>
                </a:gridCol>
                <a:gridCol w="2709333">
                  <a:extLst>
                    <a:ext uri="{9D8B030D-6E8A-4147-A177-3AD203B41FA5}">
                      <a16:colId xmlns:a16="http://schemas.microsoft.com/office/drawing/2014/main" val="3768566391"/>
                    </a:ext>
                  </a:extLst>
                </a:gridCol>
              </a:tblGrid>
              <a:tr h="370840">
                <a:tc>
                  <a:txBody>
                    <a:bodyPr/>
                    <a:lstStyle/>
                    <a:p>
                      <a:r>
                        <a:rPr lang="en-GB" dirty="0" smtClean="0">
                          <a:solidFill>
                            <a:schemeClr val="tx1"/>
                          </a:solidFill>
                          <a:latin typeface="Arial" panose="020B0604020202020204" pitchFamily="34" charset="0"/>
                          <a:cs typeface="Arial" panose="020B0604020202020204" pitchFamily="34" charset="0"/>
                        </a:rPr>
                        <a:t>Smartphone</a:t>
                      </a:r>
                      <a:r>
                        <a:rPr lang="en-GB" baseline="0" dirty="0" smtClean="0">
                          <a:solidFill>
                            <a:schemeClr val="tx1"/>
                          </a:solidFill>
                          <a:latin typeface="Arial" panose="020B0604020202020204" pitchFamily="34" charset="0"/>
                          <a:cs typeface="Arial" panose="020B0604020202020204" pitchFamily="34" charset="0"/>
                        </a:rPr>
                        <a:t> Model</a:t>
                      </a:r>
                      <a:endParaRPr lang="en-GB" dirty="0">
                        <a:solidFill>
                          <a:schemeClr val="tx1"/>
                        </a:solidFill>
                        <a:latin typeface="Arial" panose="020B0604020202020204" pitchFamily="34" charset="0"/>
                        <a:cs typeface="Arial" panose="020B0604020202020204" pitchFamily="34" charset="0"/>
                      </a:endParaRPr>
                    </a:p>
                  </a:txBody>
                  <a:tcPr>
                    <a:noFill/>
                  </a:tcPr>
                </a:tc>
                <a:tc>
                  <a:txBody>
                    <a:bodyPr/>
                    <a:lstStyle/>
                    <a:p>
                      <a:r>
                        <a:rPr lang="en-GB" dirty="0" smtClean="0">
                          <a:solidFill>
                            <a:schemeClr val="tx1"/>
                          </a:solidFill>
                          <a:latin typeface="Arial" panose="020B0604020202020204" pitchFamily="34" charset="0"/>
                          <a:cs typeface="Arial" panose="020B0604020202020204" pitchFamily="34" charset="0"/>
                        </a:rPr>
                        <a:t>Mean</a:t>
                      </a:r>
                      <a:endParaRPr lang="en-GB" dirty="0">
                        <a:solidFill>
                          <a:schemeClr val="tx1"/>
                        </a:solidFill>
                        <a:latin typeface="Arial" panose="020B0604020202020204" pitchFamily="34" charset="0"/>
                        <a:cs typeface="Arial" panose="020B0604020202020204" pitchFamily="34" charset="0"/>
                      </a:endParaRPr>
                    </a:p>
                  </a:txBody>
                  <a:tcPr>
                    <a:noFill/>
                  </a:tcPr>
                </a:tc>
                <a:tc>
                  <a:txBody>
                    <a:bodyPr/>
                    <a:lstStyle/>
                    <a:p>
                      <a:r>
                        <a:rPr lang="en-GB" dirty="0" smtClean="0">
                          <a:solidFill>
                            <a:schemeClr val="tx1"/>
                          </a:solidFill>
                          <a:latin typeface="Arial" panose="020B0604020202020204" pitchFamily="34" charset="0"/>
                          <a:cs typeface="Arial" panose="020B0604020202020204" pitchFamily="34" charset="0"/>
                        </a:rPr>
                        <a:t>SD</a:t>
                      </a:r>
                      <a:endParaRPr lang="en-GB" dirty="0">
                        <a:solidFill>
                          <a:schemeClr val="tx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1759281495"/>
                  </a:ext>
                </a:extLst>
              </a:tr>
              <a:tr h="370840">
                <a:tc>
                  <a:txBody>
                    <a:bodyPr/>
                    <a:lstStyle/>
                    <a:p>
                      <a:r>
                        <a:rPr lang="en-GB" dirty="0" smtClean="0">
                          <a:latin typeface="Arial" panose="020B0604020202020204" pitchFamily="34" charset="0"/>
                          <a:cs typeface="Arial" panose="020B0604020202020204" pitchFamily="34" charset="0"/>
                        </a:rPr>
                        <a:t>Apple IPhone</a:t>
                      </a:r>
                    </a:p>
                    <a:p>
                      <a:r>
                        <a:rPr lang="en-GB" dirty="0" smtClean="0">
                          <a:latin typeface="Arial" panose="020B0604020202020204" pitchFamily="34" charset="0"/>
                          <a:cs typeface="Arial" panose="020B0604020202020204" pitchFamily="34" charset="0"/>
                        </a:rPr>
                        <a:t>Android</a:t>
                      </a:r>
                      <a:endParaRPr lang="en-GB" dirty="0">
                        <a:latin typeface="Arial" panose="020B0604020202020204" pitchFamily="34" charset="0"/>
                        <a:cs typeface="Arial" panose="020B0604020202020204" pitchFamily="34" charset="0"/>
                      </a:endParaRPr>
                    </a:p>
                  </a:txBody>
                  <a:tcPr>
                    <a:noFill/>
                  </a:tcPr>
                </a:tc>
                <a:tc>
                  <a:txBody>
                    <a:bodyPr/>
                    <a:lstStyle/>
                    <a:p>
                      <a:r>
                        <a:rPr lang="en-GB" dirty="0" smtClean="0">
                          <a:solidFill>
                            <a:schemeClr val="tx1"/>
                          </a:solidFill>
                          <a:latin typeface="Arial" panose="020B0604020202020204" pitchFamily="34" charset="0"/>
                          <a:cs typeface="Arial" panose="020B0604020202020204" pitchFamily="34" charset="0"/>
                        </a:rPr>
                        <a:t>3.98</a:t>
                      </a:r>
                    </a:p>
                    <a:p>
                      <a:r>
                        <a:rPr lang="en-GB" dirty="0" smtClean="0">
                          <a:solidFill>
                            <a:schemeClr val="tx1"/>
                          </a:solidFill>
                          <a:latin typeface="Arial" panose="020B0604020202020204" pitchFamily="34" charset="0"/>
                          <a:cs typeface="Arial" panose="020B0604020202020204" pitchFamily="34" charset="0"/>
                        </a:rPr>
                        <a:t>4.42</a:t>
                      </a:r>
                      <a:endParaRPr lang="en-GB" dirty="0">
                        <a:solidFill>
                          <a:schemeClr val="tx1"/>
                        </a:solidFill>
                        <a:latin typeface="Arial" panose="020B0604020202020204" pitchFamily="34" charset="0"/>
                        <a:cs typeface="Arial" panose="020B0604020202020204" pitchFamily="34" charset="0"/>
                      </a:endParaRPr>
                    </a:p>
                  </a:txBody>
                  <a:tcPr>
                    <a:noFill/>
                  </a:tcPr>
                </a:tc>
                <a:tc>
                  <a:txBody>
                    <a:bodyPr/>
                    <a:lstStyle/>
                    <a:p>
                      <a:r>
                        <a:rPr lang="en-GB" dirty="0" smtClean="0">
                          <a:solidFill>
                            <a:schemeClr val="tx1"/>
                          </a:solidFill>
                          <a:latin typeface="Arial" panose="020B0604020202020204" pitchFamily="34" charset="0"/>
                          <a:cs typeface="Arial" panose="020B0604020202020204" pitchFamily="34" charset="0"/>
                        </a:rPr>
                        <a:t>.859</a:t>
                      </a:r>
                    </a:p>
                    <a:p>
                      <a:r>
                        <a:rPr lang="en-GB" dirty="0" smtClean="0">
                          <a:solidFill>
                            <a:schemeClr val="tx1"/>
                          </a:solidFill>
                          <a:latin typeface="Arial" panose="020B0604020202020204" pitchFamily="34" charset="0"/>
                          <a:cs typeface="Arial" panose="020B0604020202020204" pitchFamily="34" charset="0"/>
                        </a:rPr>
                        <a:t>.121</a:t>
                      </a:r>
                      <a:endParaRPr lang="en-GB" dirty="0">
                        <a:solidFill>
                          <a:schemeClr val="tx1"/>
                        </a:solidFill>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2111832295"/>
                  </a:ext>
                </a:extLst>
              </a:tr>
            </a:tbl>
          </a:graphicData>
        </a:graphic>
      </p:graphicFrame>
      <p:sp>
        <p:nvSpPr>
          <p:cNvPr id="5" name="TextBox 4"/>
          <p:cNvSpPr txBox="1"/>
          <p:nvPr/>
        </p:nvSpPr>
        <p:spPr>
          <a:xfrm>
            <a:off x="1782618" y="1770529"/>
            <a:ext cx="7924800" cy="646331"/>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Table 1</a:t>
            </a:r>
          </a:p>
          <a:p>
            <a:r>
              <a:rPr lang="en-GB" dirty="0" smtClean="0">
                <a:latin typeface="Arial" panose="020B0604020202020204" pitchFamily="34" charset="0"/>
                <a:cs typeface="Arial" panose="020B0604020202020204" pitchFamily="34" charset="0"/>
              </a:rPr>
              <a:t>Means and SD for attitudes towards IPhone and Android smartphones</a:t>
            </a:r>
            <a:endParaRPr lang="en-GB" dirty="0">
              <a:latin typeface="Arial" panose="020B0604020202020204" pitchFamily="34" charset="0"/>
              <a:cs typeface="Arial" panose="020B0604020202020204" pitchFamily="34" charset="0"/>
            </a:endParaRPr>
          </a:p>
        </p:txBody>
      </p:sp>
      <p:sp>
        <p:nvSpPr>
          <p:cNvPr id="6" name="TextBox 5"/>
          <p:cNvSpPr txBox="1"/>
          <p:nvPr/>
        </p:nvSpPr>
        <p:spPr>
          <a:xfrm>
            <a:off x="1782618" y="3587967"/>
            <a:ext cx="8229600" cy="2308324"/>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Table one shows the means and standard deviations for the two conditions. </a:t>
            </a:r>
          </a:p>
          <a:p>
            <a:r>
              <a:rPr lang="en-GB" dirty="0" smtClean="0">
                <a:latin typeface="Arial" panose="020B0604020202020204" pitchFamily="34" charset="0"/>
                <a:cs typeface="Arial" panose="020B0604020202020204" pitchFamily="34" charset="0"/>
              </a:rPr>
              <a:t>The data was analysed using a T-test</a:t>
            </a:r>
          </a:p>
          <a:p>
            <a:r>
              <a:rPr lang="en-GB" dirty="0" smtClean="0">
                <a:latin typeface="Arial" panose="020B0604020202020204" pitchFamily="34" charset="0"/>
                <a:cs typeface="Arial" panose="020B0604020202020204" pitchFamily="34" charset="0"/>
              </a:rPr>
              <a:t>This table show there was a significant difference between the conditions, </a:t>
            </a: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t(30)=1.59, </a:t>
            </a:r>
            <a:r>
              <a:rPr lang="en-GB" dirty="0">
                <a:latin typeface="Arial" panose="020B0604020202020204" pitchFamily="34" charset="0"/>
                <a:cs typeface="Arial" panose="020B0604020202020204" pitchFamily="34" charset="0"/>
              </a:rPr>
              <a:t>p</a:t>
            </a:r>
            <a:r>
              <a:rPr lang="en-GB" dirty="0" smtClean="0">
                <a:latin typeface="Arial" panose="020B0604020202020204" pitchFamily="34" charset="0"/>
                <a:cs typeface="Arial" panose="020B0604020202020204" pitchFamily="34" charset="0"/>
              </a:rPr>
              <a:t>=.05,).</a:t>
            </a:r>
          </a:p>
          <a:p>
            <a:r>
              <a:rPr lang="en-GB" dirty="0" smtClean="0">
                <a:latin typeface="Arial" panose="020B0604020202020204" pitchFamily="34" charset="0"/>
                <a:cs typeface="Arial" panose="020B0604020202020204" pitchFamily="34" charset="0"/>
              </a:rPr>
              <a:t>However, even though there was a significant difference between the conditions, this did not support the hypothesis</a:t>
            </a:r>
          </a:p>
          <a:p>
            <a:endParaRPr lang="en-GB" dirty="0" smtClean="0"/>
          </a:p>
          <a:p>
            <a:endParaRPr lang="en-GB" dirty="0"/>
          </a:p>
        </p:txBody>
      </p:sp>
    </p:spTree>
    <p:extLst>
      <p:ext uri="{BB962C8B-B14F-4D97-AF65-F5344CB8AC3E}">
        <p14:creationId xmlns:p14="http://schemas.microsoft.com/office/powerpoint/2010/main" val="32264929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4087283" y="871008"/>
            <a:ext cx="4392549" cy="769441"/>
          </a:xfrm>
          <a:prstGeom prst="rect">
            <a:avLst/>
          </a:prstGeom>
        </p:spPr>
        <p:txBody>
          <a:bodyPr wrap="none">
            <a:spAutoFit/>
          </a:bodyPr>
          <a:lstStyle/>
          <a:p>
            <a:r>
              <a:rPr lang="en-US" sz="44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Results continued</a:t>
            </a:r>
            <a:endParaRPr lang="en-GB" sz="4400" dirty="0"/>
          </a:p>
        </p:txBody>
      </p:sp>
      <p:sp>
        <p:nvSpPr>
          <p:cNvPr id="4" name="TextBox 3"/>
          <p:cNvSpPr txBox="1"/>
          <p:nvPr/>
        </p:nvSpPr>
        <p:spPr>
          <a:xfrm>
            <a:off x="2358102" y="2197653"/>
            <a:ext cx="7850909" cy="4247317"/>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Just some percentages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63% of participants owned an IPhone, 36% owned an android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63% of participants would purchase an IPhone if money was not an issue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20% of participants stated the logo of the brand to be an influential factor in purchasing a smartphone (all of these being IPhone owners)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latin typeface="Arial" panose="020B0604020202020204" pitchFamily="34" charset="0"/>
                <a:cs typeface="Arial" panose="020B0604020202020204" pitchFamily="34" charset="0"/>
              </a:rPr>
              <a:t>Out of the participants used within this study, IPhone users were less likely to recommend their phones to a friend, however were still very likely to purchase another IPhone themselves.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775761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3174356" y="764840"/>
            <a:ext cx="6466835" cy="769441"/>
          </a:xfrm>
          <a:prstGeom prst="rect">
            <a:avLst/>
          </a:prstGeom>
        </p:spPr>
        <p:txBody>
          <a:bodyPr wrap="none">
            <a:spAutoFit/>
          </a:bodyPr>
          <a:lstStyle/>
          <a:p>
            <a:r>
              <a:rPr lang="en-US" sz="4400"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latin typeface="Arial" panose="020B0604020202020204" pitchFamily="34" charset="0"/>
                <a:cs typeface="Arial" panose="020B0604020202020204" pitchFamily="34" charset="0"/>
              </a:rPr>
              <a:t>Discussion/Conclusion</a:t>
            </a:r>
            <a:r>
              <a:rPr lang="en-US" b="1" dirty="0" smtClean="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 </a:t>
            </a:r>
            <a:endParaRPr lang="en-GB" dirty="0"/>
          </a:p>
        </p:txBody>
      </p:sp>
      <p:sp>
        <p:nvSpPr>
          <p:cNvPr id="4" name="TextBox 3"/>
          <p:cNvSpPr txBox="1"/>
          <p:nvPr/>
        </p:nvSpPr>
        <p:spPr>
          <a:xfrm>
            <a:off x="1658470" y="2377231"/>
            <a:ext cx="8875058" cy="341632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This study did not support the hypothesis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It did support previous research exploring brand support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Why this type of study is important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Implication of this study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Future research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39741189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p:cNvSpPr/>
          <p:nvPr/>
        </p:nvSpPr>
        <p:spPr>
          <a:xfrm>
            <a:off x="4615792" y="869818"/>
            <a:ext cx="2848857" cy="769441"/>
          </a:xfrm>
          <a:prstGeom prst="rect">
            <a:avLst/>
          </a:prstGeom>
        </p:spPr>
        <p:txBody>
          <a:bodyPr wrap="none">
            <a:spAutoFit/>
          </a:bodyPr>
          <a:lstStyle/>
          <a:p>
            <a:r>
              <a:rPr lang="en-US" sz="44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References</a:t>
            </a:r>
            <a:endParaRPr lang="en-GB" sz="4400" dirty="0"/>
          </a:p>
        </p:txBody>
      </p:sp>
      <p:sp>
        <p:nvSpPr>
          <p:cNvPr id="4" name="TextBox 3"/>
          <p:cNvSpPr txBox="1"/>
          <p:nvPr/>
        </p:nvSpPr>
        <p:spPr>
          <a:xfrm>
            <a:off x="1463941" y="1661627"/>
            <a:ext cx="9152557" cy="4247317"/>
          </a:xfrm>
          <a:prstGeom prst="rect">
            <a:avLst/>
          </a:prstGeom>
          <a:noFill/>
        </p:spPr>
        <p:txBody>
          <a:bodyPr wrap="square" rtlCol="0">
            <a:spAutoFit/>
          </a:bodyPr>
          <a:lstStyle/>
          <a:p>
            <a:r>
              <a:rPr lang="en-GB" sz="1400" dirty="0" err="1">
                <a:latin typeface="Arial" panose="020B0604020202020204" pitchFamily="34" charset="0"/>
                <a:cs typeface="Arial" panose="020B0604020202020204" pitchFamily="34" charset="0"/>
              </a:rPr>
              <a:t>Altmann</a:t>
            </a:r>
            <a:r>
              <a:rPr lang="en-GB" sz="1400" dirty="0">
                <a:latin typeface="Arial" panose="020B0604020202020204" pitchFamily="34" charset="0"/>
                <a:cs typeface="Arial" panose="020B0604020202020204" pitchFamily="34" charset="0"/>
              </a:rPr>
              <a:t>, T. (2008). Attitude: A Concept Analysis. </a:t>
            </a:r>
            <a:r>
              <a:rPr lang="en-GB" sz="1400" i="1" dirty="0">
                <a:latin typeface="Arial" panose="020B0604020202020204" pitchFamily="34" charset="0"/>
                <a:cs typeface="Arial" panose="020B0604020202020204" pitchFamily="34" charset="0"/>
              </a:rPr>
              <a:t>Nursing Forum.,</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43</a:t>
            </a:r>
            <a:r>
              <a:rPr lang="en-GB" sz="1400" dirty="0">
                <a:latin typeface="Arial" panose="020B0604020202020204" pitchFamily="34" charset="0"/>
                <a:cs typeface="Arial" panose="020B0604020202020204" pitchFamily="34" charset="0"/>
              </a:rPr>
              <a:t>(3), 144-150</a:t>
            </a:r>
            <a:r>
              <a:rPr lang="en-GB" sz="1400" dirty="0" smtClean="0">
                <a:latin typeface="Arial" panose="020B0604020202020204" pitchFamily="34" charset="0"/>
                <a:cs typeface="Arial" panose="020B0604020202020204" pitchFamily="34" charset="0"/>
              </a:rPr>
              <a:t>.</a:t>
            </a:r>
          </a:p>
          <a:p>
            <a:endParaRPr lang="en-GB" sz="1400" dirty="0" smtClean="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Bayraktar, E., </a:t>
            </a:r>
            <a:r>
              <a:rPr lang="en-GB" sz="1400" dirty="0" err="1">
                <a:latin typeface="Arial" panose="020B0604020202020204" pitchFamily="34" charset="0"/>
                <a:cs typeface="Arial" panose="020B0604020202020204" pitchFamily="34" charset="0"/>
              </a:rPr>
              <a:t>Tatoglu</a:t>
            </a:r>
            <a:r>
              <a:rPr lang="en-GB" sz="1400" dirty="0">
                <a:latin typeface="Arial" panose="020B0604020202020204" pitchFamily="34" charset="0"/>
                <a:cs typeface="Arial" panose="020B0604020202020204" pitchFamily="34" charset="0"/>
              </a:rPr>
              <a:t>, E., </a:t>
            </a:r>
            <a:r>
              <a:rPr lang="en-GB" sz="1400" dirty="0" err="1">
                <a:latin typeface="Arial" panose="020B0604020202020204" pitchFamily="34" charset="0"/>
                <a:cs typeface="Arial" panose="020B0604020202020204" pitchFamily="34" charset="0"/>
              </a:rPr>
              <a:t>Turkyilmaz</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Delen</a:t>
            </a:r>
            <a:r>
              <a:rPr lang="en-GB" sz="1400" dirty="0">
                <a:latin typeface="Arial" panose="020B0604020202020204" pitchFamily="34" charset="0"/>
                <a:cs typeface="Arial" panose="020B0604020202020204" pitchFamily="34" charset="0"/>
              </a:rPr>
              <a:t>, D., &amp; </a:t>
            </a:r>
            <a:r>
              <a:rPr lang="en-GB" sz="1400" dirty="0" err="1">
                <a:latin typeface="Arial" panose="020B0604020202020204" pitchFamily="34" charset="0"/>
                <a:cs typeface="Arial" panose="020B0604020202020204" pitchFamily="34" charset="0"/>
              </a:rPr>
              <a:t>Zaim</a:t>
            </a:r>
            <a:r>
              <a:rPr lang="en-GB" sz="1400" dirty="0">
                <a:latin typeface="Arial" panose="020B0604020202020204" pitchFamily="34" charset="0"/>
                <a:cs typeface="Arial" panose="020B0604020202020204" pitchFamily="34" charset="0"/>
              </a:rPr>
              <a:t>, S. (2012). Measuring the efficiency of customer satisfaction and loyalty for mobile phone brands with DEA. </a:t>
            </a:r>
            <a:r>
              <a:rPr lang="en-GB" sz="1400" i="1" dirty="0">
                <a:latin typeface="Arial" panose="020B0604020202020204" pitchFamily="34" charset="0"/>
                <a:cs typeface="Arial" panose="020B0604020202020204" pitchFamily="34" charset="0"/>
              </a:rPr>
              <a:t>Expert Systems with Applications,</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39</a:t>
            </a:r>
            <a:r>
              <a:rPr lang="en-GB" sz="1400" dirty="0">
                <a:latin typeface="Arial" panose="020B0604020202020204" pitchFamily="34" charset="0"/>
                <a:cs typeface="Arial" panose="020B0604020202020204" pitchFamily="34" charset="0"/>
              </a:rPr>
              <a:t>(1), 99-106.</a:t>
            </a:r>
          </a:p>
          <a:p>
            <a:endParaRPr lang="en-GB" sz="1400" dirty="0" smtClean="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Beatty, S. E., &amp; </a:t>
            </a:r>
            <a:r>
              <a:rPr lang="en-GB" sz="1400" dirty="0" err="1">
                <a:latin typeface="Arial" panose="020B0604020202020204" pitchFamily="34" charset="0"/>
                <a:cs typeface="Arial" panose="020B0604020202020204" pitchFamily="34" charset="0"/>
              </a:rPr>
              <a:t>Kahle</a:t>
            </a:r>
            <a:r>
              <a:rPr lang="en-GB" sz="1400" dirty="0">
                <a:latin typeface="Arial" panose="020B0604020202020204" pitchFamily="34" charset="0"/>
                <a:cs typeface="Arial" panose="020B0604020202020204" pitchFamily="34" charset="0"/>
              </a:rPr>
              <a:t>, L. R. (1988). Alternative hierarchies of the attitude-</a:t>
            </a:r>
            <a:r>
              <a:rPr lang="en-GB" sz="1400" dirty="0" err="1">
                <a:latin typeface="Arial" panose="020B0604020202020204" pitchFamily="34" charset="0"/>
                <a:cs typeface="Arial" panose="020B0604020202020204" pitchFamily="34" charset="0"/>
              </a:rPr>
              <a:t>behavior</a:t>
            </a:r>
            <a:r>
              <a:rPr lang="en-GB" sz="1400" dirty="0">
                <a:latin typeface="Arial" panose="020B0604020202020204" pitchFamily="34" charset="0"/>
                <a:cs typeface="Arial" panose="020B0604020202020204" pitchFamily="34" charset="0"/>
              </a:rPr>
              <a:t> relationship: The impact of brand commitment and habit. Journal of the Academy of Marketing Science, 16(2), 1-10.</a:t>
            </a:r>
            <a:br>
              <a:rPr lang="en-GB" sz="1400" dirty="0">
                <a:latin typeface="Arial" panose="020B0604020202020204" pitchFamily="34" charset="0"/>
                <a:cs typeface="Arial" panose="020B0604020202020204" pitchFamily="34" charset="0"/>
              </a:rPr>
            </a:br>
            <a:endParaRPr lang="en-GB" sz="1400" dirty="0" smtClean="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Belleau, B., Summers, </a:t>
            </a:r>
            <a:r>
              <a:rPr lang="en-GB" sz="1400" dirty="0" err="1">
                <a:latin typeface="Arial" panose="020B0604020202020204" pitchFamily="34" charset="0"/>
                <a:cs typeface="Arial" panose="020B0604020202020204" pitchFamily="34" charset="0"/>
              </a:rPr>
              <a:t>Yingjiao</a:t>
            </a:r>
            <a:r>
              <a:rPr lang="en-GB" sz="1400" dirty="0">
                <a:latin typeface="Arial" panose="020B0604020202020204" pitchFamily="34" charset="0"/>
                <a:cs typeface="Arial" panose="020B0604020202020204" pitchFamily="34" charset="0"/>
              </a:rPr>
              <a:t> Xu, &amp; </a:t>
            </a:r>
            <a:r>
              <a:rPr lang="en-GB" sz="1400" dirty="0" err="1">
                <a:latin typeface="Arial" panose="020B0604020202020204" pitchFamily="34" charset="0"/>
                <a:cs typeface="Arial" panose="020B0604020202020204" pitchFamily="34" charset="0"/>
              </a:rPr>
              <a:t>Pinel</a:t>
            </a:r>
            <a:r>
              <a:rPr lang="en-GB" sz="1400" dirty="0">
                <a:latin typeface="Arial" panose="020B0604020202020204" pitchFamily="34" charset="0"/>
                <a:cs typeface="Arial" panose="020B0604020202020204" pitchFamily="34" charset="0"/>
              </a:rPr>
              <a:t>. (2007). Theory of Reasoned Action. </a:t>
            </a:r>
            <a:r>
              <a:rPr lang="en-GB" sz="1400" i="1" dirty="0">
                <a:latin typeface="Arial" panose="020B0604020202020204" pitchFamily="34" charset="0"/>
                <a:cs typeface="Arial" panose="020B0604020202020204" pitchFamily="34" charset="0"/>
              </a:rPr>
              <a:t>Clothing and Textiles Research Journal /,25</a:t>
            </a:r>
            <a:r>
              <a:rPr lang="en-GB" sz="1400" dirty="0">
                <a:latin typeface="Arial" panose="020B0604020202020204" pitchFamily="34" charset="0"/>
                <a:cs typeface="Arial" panose="020B0604020202020204" pitchFamily="34" charset="0"/>
              </a:rPr>
              <a:t>(3), 244-257</a:t>
            </a:r>
            <a:r>
              <a:rPr lang="en-GB" sz="1400" dirty="0" smtClean="0">
                <a:latin typeface="Arial" panose="020B0604020202020204" pitchFamily="34" charset="0"/>
                <a:cs typeface="Arial" panose="020B0604020202020204" pitchFamily="34" charset="0"/>
              </a:rPr>
              <a:t>.</a:t>
            </a:r>
          </a:p>
          <a:p>
            <a:endParaRPr lang="en-GB" sz="1400" dirty="0" smtClean="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Belleau, B. D., Summers, T. A., Xu, Y., &amp; </a:t>
            </a:r>
            <a:r>
              <a:rPr lang="en-GB" sz="1400" dirty="0" err="1">
                <a:latin typeface="Arial" panose="020B0604020202020204" pitchFamily="34" charset="0"/>
                <a:cs typeface="Arial" panose="020B0604020202020204" pitchFamily="34" charset="0"/>
              </a:rPr>
              <a:t>Pinel</a:t>
            </a:r>
            <a:r>
              <a:rPr lang="en-GB" sz="1400" dirty="0">
                <a:latin typeface="Arial" panose="020B0604020202020204" pitchFamily="34" charset="0"/>
                <a:cs typeface="Arial" panose="020B0604020202020204" pitchFamily="34" charset="0"/>
              </a:rPr>
              <a:t>, R. (2007). Theory of reasoned action: Purchase intention of young consumers. </a:t>
            </a:r>
            <a:r>
              <a:rPr lang="en-GB" sz="1400" i="1" dirty="0">
                <a:latin typeface="Arial" panose="020B0604020202020204" pitchFamily="34" charset="0"/>
                <a:cs typeface="Arial" panose="020B0604020202020204" pitchFamily="34" charset="0"/>
              </a:rPr>
              <a:t>Clothing and Textiles Research Journal</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25</a:t>
            </a:r>
            <a:r>
              <a:rPr lang="en-GB" sz="1400" dirty="0">
                <a:latin typeface="Arial" panose="020B0604020202020204" pitchFamily="34" charset="0"/>
                <a:cs typeface="Arial" panose="020B0604020202020204" pitchFamily="34" charset="0"/>
              </a:rPr>
              <a:t>(3), 244-257.</a:t>
            </a:r>
          </a:p>
          <a:p>
            <a:endParaRPr lang="en-GB" sz="1400" dirty="0" smtClean="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Chi, H., </a:t>
            </a:r>
            <a:r>
              <a:rPr lang="en-GB" sz="1400" dirty="0" err="1">
                <a:latin typeface="Arial" panose="020B0604020202020204" pitchFamily="34" charset="0"/>
                <a:cs typeface="Arial" panose="020B0604020202020204" pitchFamily="34" charset="0"/>
              </a:rPr>
              <a:t>Yeh</a:t>
            </a:r>
            <a:r>
              <a:rPr lang="en-GB" sz="1400" dirty="0">
                <a:latin typeface="Arial" panose="020B0604020202020204" pitchFamily="34" charset="0"/>
                <a:cs typeface="Arial" panose="020B0604020202020204" pitchFamily="34" charset="0"/>
              </a:rPr>
              <a:t>, H. R., &amp; Tsai, Y. C. (2011). The influences of perceived value on consumer purchase intention: the moderating effect of advertising endorser. Journal of International Management Studies, 6(1), 1-6.</a:t>
            </a:r>
          </a:p>
          <a:p>
            <a:endParaRPr lang="en-GB" sz="1400" dirty="0" smtClean="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1078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12"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3" name="Graphic 2" descr="Smart Phone">
            <a:extLst>
              <a:ext uri="{FF2B5EF4-FFF2-40B4-BE49-F238E27FC236}">
                <a16:creationId xmlns:a16="http://schemas.microsoft.com/office/drawing/2014/main" id="{BEEC808D-4E30-4A03-9CDC-3C52B3AE484D}"/>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87283" y="4661647"/>
            <a:ext cx="735106" cy="735106"/>
          </a:xfrm>
          <a:prstGeom prst="rect">
            <a:avLst/>
          </a:prstGeom>
        </p:spPr>
      </p:pic>
      <p:pic>
        <p:nvPicPr>
          <p:cNvPr id="7" name="Graphic 6" descr="Smart Phone">
            <a:extLst>
              <a:ext uri="{FF2B5EF4-FFF2-40B4-BE49-F238E27FC236}">
                <a16:creationId xmlns:a16="http://schemas.microsoft.com/office/drawing/2014/main" id="{DB05E562-617F-479C-B342-52E468B8891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0161493" y="2198437"/>
            <a:ext cx="735106" cy="735106"/>
          </a:xfrm>
          <a:prstGeom prst="rect">
            <a:avLst/>
          </a:prstGeom>
        </p:spPr>
      </p:pic>
      <p:pic>
        <p:nvPicPr>
          <p:cNvPr id="9" name="Graphic 8" descr="Smart Phone">
            <a:extLst>
              <a:ext uri="{FF2B5EF4-FFF2-40B4-BE49-F238E27FC236}">
                <a16:creationId xmlns:a16="http://schemas.microsoft.com/office/drawing/2014/main" id="{ED5948BA-73A1-435B-A8E8-7EE832D5EACB}"/>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583331" y="4867835"/>
            <a:ext cx="735106" cy="735106"/>
          </a:xfrm>
          <a:prstGeom prst="rect">
            <a:avLst/>
          </a:prstGeom>
        </p:spPr>
      </p:pic>
      <p:pic>
        <p:nvPicPr>
          <p:cNvPr id="11" name="Graphic 10" descr="Smart Phone">
            <a:extLst>
              <a:ext uri="{FF2B5EF4-FFF2-40B4-BE49-F238E27FC236}">
                <a16:creationId xmlns:a16="http://schemas.microsoft.com/office/drawing/2014/main" id="{4BC0D844-0395-4E6E-8679-778AC0232EA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1770529"/>
            <a:ext cx="735106" cy="735106"/>
          </a:xfrm>
          <a:prstGeom prst="rect">
            <a:avLst/>
          </a:prstGeom>
        </p:spPr>
      </p:pic>
      <p:pic>
        <p:nvPicPr>
          <p:cNvPr id="13" name="Graphic 12" descr="Smart Phone">
            <a:extLst>
              <a:ext uri="{FF2B5EF4-FFF2-40B4-BE49-F238E27FC236}">
                <a16:creationId xmlns:a16="http://schemas.microsoft.com/office/drawing/2014/main" id="{EF33E1BC-1D61-42BF-8E41-6A839053E990}"/>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397624" y="869576"/>
            <a:ext cx="735106" cy="735106"/>
          </a:xfrm>
          <a:prstGeom prst="rect">
            <a:avLst/>
          </a:prstGeom>
        </p:spPr>
      </p:pic>
      <p:pic>
        <p:nvPicPr>
          <p:cNvPr id="14" name="Graphic 13" descr="Smart Phone">
            <a:extLst>
              <a:ext uri="{FF2B5EF4-FFF2-40B4-BE49-F238E27FC236}">
                <a16:creationId xmlns:a16="http://schemas.microsoft.com/office/drawing/2014/main" id="{1BA32465-7BC5-48F6-A54D-62F36C73C587}"/>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653988" y="5029200"/>
            <a:ext cx="735106" cy="735106"/>
          </a:xfrm>
          <a:prstGeom prst="rect">
            <a:avLst/>
          </a:prstGeom>
        </p:spPr>
      </p:pic>
      <p:pic>
        <p:nvPicPr>
          <p:cNvPr id="15" name="Graphic 14" descr="Smart Phone">
            <a:extLst>
              <a:ext uri="{FF2B5EF4-FFF2-40B4-BE49-F238E27FC236}">
                <a16:creationId xmlns:a16="http://schemas.microsoft.com/office/drawing/2014/main" id="{B934D492-CC28-439A-82A9-922F9E86F4B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040221" y="1770529"/>
            <a:ext cx="735106" cy="735106"/>
          </a:xfrm>
          <a:prstGeom prst="rect">
            <a:avLst/>
          </a:prstGeom>
        </p:spPr>
      </p:pic>
      <p:pic>
        <p:nvPicPr>
          <p:cNvPr id="16" name="Graphic 15" descr="Smart Phone">
            <a:extLst>
              <a:ext uri="{FF2B5EF4-FFF2-40B4-BE49-F238E27FC236}">
                <a16:creationId xmlns:a16="http://schemas.microsoft.com/office/drawing/2014/main" id="{B2E68467-1941-4C0E-A258-F56FDD8B3324}"/>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9435353" y="4468906"/>
            <a:ext cx="735106" cy="735106"/>
          </a:xfrm>
          <a:prstGeom prst="rect">
            <a:avLst/>
          </a:prstGeom>
        </p:spPr>
      </p:pic>
      <p:pic>
        <p:nvPicPr>
          <p:cNvPr id="17" name="Graphic 16" descr="Smart Phone">
            <a:extLst>
              <a:ext uri="{FF2B5EF4-FFF2-40B4-BE49-F238E27FC236}">
                <a16:creationId xmlns:a16="http://schemas.microsoft.com/office/drawing/2014/main" id="{38E47404-1285-4E8A-85BF-19C6E0970B1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94377" y="1035423"/>
            <a:ext cx="735106" cy="735106"/>
          </a:xfrm>
          <a:prstGeom prst="rect">
            <a:avLst/>
          </a:prstGeom>
        </p:spPr>
      </p:pic>
      <p:pic>
        <p:nvPicPr>
          <p:cNvPr id="18" name="Graphic 17" descr="Smart Phone">
            <a:extLst>
              <a:ext uri="{FF2B5EF4-FFF2-40B4-BE49-F238E27FC236}">
                <a16:creationId xmlns:a16="http://schemas.microsoft.com/office/drawing/2014/main" id="{2796F731-4D6D-4A50-8529-1E5B46AB4BE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015808" y="3012979"/>
            <a:ext cx="735106" cy="735106"/>
          </a:xfrm>
          <a:prstGeom prst="rect">
            <a:avLst/>
          </a:prstGeom>
        </p:spPr>
      </p:pic>
      <p:pic>
        <p:nvPicPr>
          <p:cNvPr id="19" name="Graphic 18" descr="Smart Phone">
            <a:extLst>
              <a:ext uri="{FF2B5EF4-FFF2-40B4-BE49-F238E27FC236}">
                <a16:creationId xmlns:a16="http://schemas.microsoft.com/office/drawing/2014/main" id="{99FC5E48-0497-4F79-852C-C9C2E16819F1}"/>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938247" y="2852861"/>
            <a:ext cx="735106" cy="735106"/>
          </a:xfrm>
          <a:prstGeom prst="rect">
            <a:avLst/>
          </a:prstGeom>
        </p:spPr>
      </p:pic>
      <p:sp>
        <p:nvSpPr>
          <p:cNvPr id="2" name="Rectangle 1">
            <a:extLst>
              <a:ext uri="{FF2B5EF4-FFF2-40B4-BE49-F238E27FC236}">
                <a16:creationId xmlns:a16="http://schemas.microsoft.com/office/drawing/2014/main" id="{9D355C75-1299-4768-9AEC-8B6B9FCFCCCF}"/>
              </a:ext>
            </a:extLst>
          </p:cNvPr>
          <p:cNvSpPr/>
          <p:nvPr/>
        </p:nvSpPr>
        <p:spPr>
          <a:xfrm>
            <a:off x="4621877" y="835241"/>
            <a:ext cx="2948243" cy="769441"/>
          </a:xfrm>
          <a:prstGeom prst="rect">
            <a:avLst/>
          </a:prstGeom>
        </p:spPr>
        <p:txBody>
          <a:bodyPr wrap="none">
            <a:spAutoFit/>
          </a:bodyPr>
          <a:lstStyle/>
          <a:p>
            <a:r>
              <a:rPr lang="en-US" sz="4400" b="1" dirty="0">
                <a:ln w="12700">
                  <a:solidFill>
                    <a:schemeClr val="tx2">
                      <a:lumMod val="75000"/>
                    </a:schemeClr>
                  </a:solidFill>
                  <a:prstDash val="solid"/>
                </a:ln>
                <a:solidFill>
                  <a:schemeClr val="bg2">
                    <a:lumMod val="20000"/>
                    <a:lumOff val="80000"/>
                    <a:alpha val="50000"/>
                  </a:schemeClr>
                </a:solidFill>
                <a:effectLst>
                  <a:outerShdw dist="38100" dir="2640000" algn="bl" rotWithShape="0">
                    <a:schemeClr val="tx2">
                      <a:lumMod val="75000"/>
                    </a:schemeClr>
                  </a:outerShdw>
                </a:effectLst>
              </a:rPr>
              <a:t>References</a:t>
            </a:r>
            <a:endParaRPr lang="en-GB" sz="4400" dirty="0"/>
          </a:p>
        </p:txBody>
      </p:sp>
      <p:sp>
        <p:nvSpPr>
          <p:cNvPr id="5" name="TextBox 4">
            <a:extLst>
              <a:ext uri="{FF2B5EF4-FFF2-40B4-BE49-F238E27FC236}">
                <a16:creationId xmlns:a16="http://schemas.microsoft.com/office/drawing/2014/main" id="{D6898768-A58C-44F0-815A-B8658470AD13}"/>
              </a:ext>
            </a:extLst>
          </p:cNvPr>
          <p:cNvSpPr txBox="1"/>
          <p:nvPr/>
        </p:nvSpPr>
        <p:spPr>
          <a:xfrm>
            <a:off x="1384652" y="1770529"/>
            <a:ext cx="9965634" cy="7140416"/>
          </a:xfrm>
          <a:prstGeom prst="rect">
            <a:avLst/>
          </a:prstGeom>
          <a:noFill/>
        </p:spPr>
        <p:txBody>
          <a:bodyPr wrap="square" rtlCol="0">
            <a:spAutoFit/>
          </a:bodyPr>
          <a:lstStyle/>
          <a:p>
            <a:r>
              <a:rPr lang="en-GB" sz="1400" dirty="0" err="1">
                <a:latin typeface="Arial" panose="020B0604020202020204" pitchFamily="34" charset="0"/>
                <a:cs typeface="Arial" panose="020B0604020202020204" pitchFamily="34" charset="0"/>
              </a:rPr>
              <a:t>Elkind</a:t>
            </a:r>
            <a:r>
              <a:rPr lang="en-GB" sz="1400" dirty="0">
                <a:latin typeface="Arial" panose="020B0604020202020204" pitchFamily="34" charset="0"/>
                <a:cs typeface="Arial" panose="020B0604020202020204" pitchFamily="34" charset="0"/>
              </a:rPr>
              <a:t>, P. (2008). The trouble with Steve jobs. </a:t>
            </a:r>
            <a:r>
              <a:rPr lang="en-GB" sz="1400" i="1" dirty="0">
                <a:latin typeface="Arial" panose="020B0604020202020204" pitchFamily="34" charset="0"/>
                <a:cs typeface="Arial" panose="020B0604020202020204" pitchFamily="34" charset="0"/>
              </a:rPr>
              <a:t>Fortune International.,</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157</a:t>
            </a:r>
            <a:r>
              <a:rPr lang="en-GB" sz="1400" dirty="0">
                <a:latin typeface="Arial" panose="020B0604020202020204" pitchFamily="34" charset="0"/>
                <a:cs typeface="Arial" panose="020B0604020202020204" pitchFamily="34" charset="0"/>
              </a:rPr>
              <a:t>(5), 54</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Gallo, C. (2010). The presentation secrets of Steve Jobs: How to be insanely great in front of any audience. Prentice Hall.</a:t>
            </a:r>
          </a:p>
          <a:p>
            <a:endParaRPr lang="en-GB" sz="1400" dirty="0" smtClean="0">
              <a:latin typeface="Arial" panose="020B0604020202020204" pitchFamily="34" charset="0"/>
              <a:cs typeface="Arial" panose="020B0604020202020204" pitchFamily="34" charset="0"/>
            </a:endParaRPr>
          </a:p>
          <a:p>
            <a:r>
              <a:rPr lang="en-GB" sz="1400" dirty="0" err="1" smtClean="0">
                <a:latin typeface="Arial" panose="020B0604020202020204" pitchFamily="34" charset="0"/>
                <a:cs typeface="Arial" panose="020B0604020202020204" pitchFamily="34" charset="0"/>
              </a:rPr>
              <a:t>Hegner</a:t>
            </a:r>
            <a:r>
              <a:rPr lang="en-GB" sz="1400" dirty="0">
                <a:latin typeface="Arial" panose="020B0604020202020204" pitchFamily="34" charset="0"/>
                <a:cs typeface="Arial" panose="020B0604020202020204" pitchFamily="34" charset="0"/>
              </a:rPr>
              <a:t>, S. M., </a:t>
            </a:r>
            <a:r>
              <a:rPr lang="en-GB" sz="1400" dirty="0" err="1">
                <a:latin typeface="Arial" panose="020B0604020202020204" pitchFamily="34" charset="0"/>
                <a:cs typeface="Arial" panose="020B0604020202020204" pitchFamily="34" charset="0"/>
              </a:rPr>
              <a:t>Fenko</a:t>
            </a:r>
            <a:r>
              <a:rPr lang="en-GB" sz="1400" dirty="0">
                <a:latin typeface="Arial" panose="020B0604020202020204" pitchFamily="34" charset="0"/>
                <a:cs typeface="Arial" panose="020B0604020202020204" pitchFamily="34" charset="0"/>
              </a:rPr>
              <a:t>, A., &amp; </a:t>
            </a:r>
            <a:r>
              <a:rPr lang="en-GB" sz="1400" dirty="0" err="1">
                <a:latin typeface="Arial" panose="020B0604020202020204" pitchFamily="34" charset="0"/>
                <a:cs typeface="Arial" panose="020B0604020202020204" pitchFamily="34" charset="0"/>
              </a:rPr>
              <a:t>Teravest</a:t>
            </a:r>
            <a:r>
              <a:rPr lang="en-GB" sz="1400" dirty="0">
                <a:latin typeface="Arial" panose="020B0604020202020204" pitchFamily="34" charset="0"/>
                <a:cs typeface="Arial" panose="020B0604020202020204" pitchFamily="34" charset="0"/>
              </a:rPr>
              <a:t>, A. (2017). Using the theory of planned behaviour to understand brand love. </a:t>
            </a:r>
            <a:r>
              <a:rPr lang="en-GB" sz="1400" i="1" dirty="0">
                <a:latin typeface="Arial" panose="020B0604020202020204" pitchFamily="34" charset="0"/>
                <a:cs typeface="Arial" panose="020B0604020202020204" pitchFamily="34" charset="0"/>
              </a:rPr>
              <a:t>Journal of Product &amp; Brand Management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26</a:t>
            </a:r>
            <a:r>
              <a:rPr lang="en-GB" sz="1400" dirty="0">
                <a:latin typeface="Arial" panose="020B0604020202020204" pitchFamily="34" charset="0"/>
                <a:cs typeface="Arial" panose="020B0604020202020204" pitchFamily="34" charset="0"/>
              </a:rPr>
              <a:t>(1), 26-41.</a:t>
            </a:r>
          </a:p>
          <a:p>
            <a:endParaRPr lang="en-GB" sz="1400" dirty="0" smtClean="0">
              <a:latin typeface="Arial" panose="020B0604020202020204" pitchFamily="34" charset="0"/>
              <a:cs typeface="Arial" panose="020B0604020202020204" pitchFamily="34" charset="0"/>
            </a:endParaRPr>
          </a:p>
          <a:p>
            <a:r>
              <a:rPr lang="en-GB" sz="1400" dirty="0" smtClean="0">
                <a:latin typeface="Arial" panose="020B0604020202020204" pitchFamily="34" charset="0"/>
                <a:cs typeface="Arial" panose="020B0604020202020204" pitchFamily="34" charset="0"/>
              </a:rPr>
              <a:t>Isaacson</a:t>
            </a:r>
            <a:r>
              <a:rPr lang="en-GB" sz="1400" dirty="0">
                <a:latin typeface="Arial" panose="020B0604020202020204" pitchFamily="34" charset="0"/>
                <a:cs typeface="Arial" panose="020B0604020202020204" pitchFamily="34" charset="0"/>
              </a:rPr>
              <a:t>, W.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The real leadership lessons of Steve Jobs. </a:t>
            </a:r>
            <a:r>
              <a:rPr lang="en-GB" sz="1400" i="1" dirty="0">
                <a:latin typeface="Arial" panose="020B0604020202020204" pitchFamily="34" charset="0"/>
                <a:cs typeface="Arial" panose="020B0604020202020204" pitchFamily="34" charset="0"/>
              </a:rPr>
              <a:t>Harvard Business Review.,</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90</a:t>
            </a:r>
            <a:r>
              <a:rPr lang="en-GB" sz="1400" dirty="0">
                <a:latin typeface="Arial" panose="020B0604020202020204" pitchFamily="34" charset="0"/>
                <a:cs typeface="Arial" panose="020B0604020202020204" pitchFamily="34" charset="0"/>
              </a:rPr>
              <a:t>(4), 92-100, 102, 146.</a:t>
            </a:r>
          </a:p>
          <a:p>
            <a:endParaRPr lang="en-GB" sz="1400" dirty="0" smtClean="0">
              <a:latin typeface="Arial" panose="020B0604020202020204" pitchFamily="34" charset="0"/>
              <a:cs typeface="Arial" panose="020B0604020202020204" pitchFamily="34" charset="0"/>
            </a:endParaRPr>
          </a:p>
          <a:p>
            <a:r>
              <a:rPr lang="en-GB" sz="1400" dirty="0" smtClean="0">
                <a:latin typeface="Arial" panose="020B0604020202020204" pitchFamily="34" charset="0"/>
                <a:cs typeface="Arial" panose="020B0604020202020204" pitchFamily="34" charset="0"/>
              </a:rPr>
              <a:t>Lyong </a:t>
            </a:r>
            <a:r>
              <a:rPr lang="en-GB" sz="1400" dirty="0">
                <a:latin typeface="Arial" panose="020B0604020202020204" pitchFamily="34" charset="0"/>
                <a:cs typeface="Arial" panose="020B0604020202020204" pitchFamily="34" charset="0"/>
              </a:rPr>
              <a:t>Ha, C. (1998). The theory of reasoned action applied to brand loyalty. </a:t>
            </a:r>
            <a:r>
              <a:rPr lang="en-GB" sz="1400" i="1" dirty="0">
                <a:latin typeface="Arial" panose="020B0604020202020204" pitchFamily="34" charset="0"/>
                <a:cs typeface="Arial" panose="020B0604020202020204" pitchFamily="34" charset="0"/>
              </a:rPr>
              <a:t>Journal of Product &amp; Brand Management.,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7</a:t>
            </a:r>
            <a:r>
              <a:rPr lang="en-GB" sz="1400" dirty="0">
                <a:latin typeface="Arial" panose="020B0604020202020204" pitchFamily="34" charset="0"/>
                <a:cs typeface="Arial" panose="020B0604020202020204" pitchFamily="34" charset="0"/>
              </a:rPr>
              <a:t>(1), 51-61.</a:t>
            </a:r>
          </a:p>
          <a:p>
            <a:endParaRPr lang="en-GB" sz="1400" dirty="0" smtClean="0">
              <a:latin typeface="Arial" panose="020B0604020202020204" pitchFamily="34" charset="0"/>
              <a:cs typeface="Arial" panose="020B0604020202020204" pitchFamily="34" charset="0"/>
            </a:endParaRPr>
          </a:p>
          <a:p>
            <a:r>
              <a:rPr lang="en-GB" sz="1400" dirty="0" smtClean="0">
                <a:latin typeface="Arial" panose="020B0604020202020204" pitchFamily="34" charset="0"/>
                <a:cs typeface="Arial" panose="020B0604020202020204" pitchFamily="34" charset="0"/>
              </a:rPr>
              <a:t>Whipple</a:t>
            </a:r>
            <a:r>
              <a:rPr lang="en-GB" sz="1400" dirty="0">
                <a:latin typeface="Arial" panose="020B0604020202020204" pitchFamily="34" charset="0"/>
                <a:cs typeface="Arial" panose="020B0604020202020204" pitchFamily="34" charset="0"/>
              </a:rPr>
              <a:t>, J., </a:t>
            </a:r>
            <a:r>
              <a:rPr lang="en-GB" sz="1400" dirty="0" err="1">
                <a:latin typeface="Arial" panose="020B0604020202020204" pitchFamily="34" charset="0"/>
                <a:cs typeface="Arial" panose="020B0604020202020204" pitchFamily="34" charset="0"/>
              </a:rPr>
              <a:t>Arensman</a:t>
            </a:r>
            <a:r>
              <a:rPr lang="en-GB" sz="1400" dirty="0">
                <a:latin typeface="Arial" panose="020B0604020202020204" pitchFamily="34" charset="0"/>
                <a:cs typeface="Arial" panose="020B0604020202020204" pitchFamily="34" charset="0"/>
              </a:rPr>
              <a:t>, W., &amp; </a:t>
            </a:r>
            <a:r>
              <a:rPr lang="en-GB" sz="1400" dirty="0" err="1">
                <a:latin typeface="Arial" panose="020B0604020202020204" pitchFamily="34" charset="0"/>
                <a:cs typeface="Arial" panose="020B0604020202020204" pitchFamily="34" charset="0"/>
              </a:rPr>
              <a:t>Boler</a:t>
            </a:r>
            <a:r>
              <a:rPr lang="en-GB" sz="1400" dirty="0">
                <a:latin typeface="Arial" panose="020B0604020202020204" pitchFamily="34" charset="0"/>
                <a:cs typeface="Arial" panose="020B0604020202020204" pitchFamily="34" charset="0"/>
              </a:rPr>
              <a:t>, M. (2009). A public safety application of GPS-enabled smartphones and the android operating system. </a:t>
            </a:r>
            <a:r>
              <a:rPr lang="en-GB" sz="1400" i="1" dirty="0">
                <a:latin typeface="Arial" panose="020B0604020202020204" pitchFamily="34" charset="0"/>
                <a:cs typeface="Arial" panose="020B0604020202020204" pitchFamily="34" charset="0"/>
              </a:rPr>
              <a:t>2009 IEEE International Conference on Systems, Man and Cybernetics,</a:t>
            </a:r>
            <a:r>
              <a:rPr lang="en-GB" sz="1400" dirty="0">
                <a:latin typeface="Arial" panose="020B0604020202020204" pitchFamily="34" charset="0"/>
                <a:cs typeface="Arial" panose="020B0604020202020204" pitchFamily="34" charset="0"/>
              </a:rPr>
              <a:t> 2059-2061.</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400" dirty="0"/>
              <a:t/>
            </a:r>
            <a:br>
              <a:rPr lang="en-GB" sz="1400" dirty="0"/>
            </a:br>
            <a:endParaRPr lang="en-GB" sz="1400" dirty="0">
              <a:latin typeface="Arial" panose="020B0604020202020204" pitchFamily="34" charset="0"/>
              <a:cs typeface="Arial" panose="020B0604020202020204" pitchFamily="34" charset="0"/>
            </a:endParaRPr>
          </a:p>
          <a:p>
            <a:endParaRPr lang="en-GB" sz="1400" dirty="0" smtClean="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r>
              <a:rPr lang="en-GB" sz="1400" dirty="0"/>
              <a:t/>
            </a:r>
            <a:br>
              <a:rPr lang="en-GB" sz="1400" dirty="0"/>
            </a:br>
            <a:endParaRPr lang="en-GB" sz="1400" dirty="0"/>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t/>
            </a:r>
            <a:br>
              <a:rPr lang="en-GB" dirty="0"/>
            </a:br>
            <a:endParaRPr lang="en-GB" dirty="0"/>
          </a:p>
          <a:p>
            <a:endParaRPr lang="en-GB" dirty="0"/>
          </a:p>
        </p:txBody>
      </p:sp>
    </p:spTree>
    <p:extLst>
      <p:ext uri="{BB962C8B-B14F-4D97-AF65-F5344CB8AC3E}">
        <p14:creationId xmlns:p14="http://schemas.microsoft.com/office/powerpoint/2010/main" val="7030265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TotalTime>
  <Words>815</Words>
  <Application>Microsoft Office PowerPoint</Application>
  <PresentationFormat>Widescreen</PresentationFormat>
  <Paragraphs>158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Impact</vt:lpstr>
      <vt:lpstr>Main Event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jones</dc:creator>
  <cp:lastModifiedBy>Jason Morgan (1702538)</cp:lastModifiedBy>
  <cp:revision>27</cp:revision>
  <dcterms:created xsi:type="dcterms:W3CDTF">2019-04-30T10:44:50Z</dcterms:created>
  <dcterms:modified xsi:type="dcterms:W3CDTF">2019-05-01T20:04:37Z</dcterms:modified>
</cp:coreProperties>
</file>