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363" r:id="rId2"/>
    <p:sldId id="331" r:id="rId3"/>
    <p:sldId id="430" r:id="rId4"/>
    <p:sldId id="423" r:id="rId5"/>
    <p:sldId id="426" r:id="rId6"/>
    <p:sldId id="436" r:id="rId7"/>
    <p:sldId id="442" r:id="rId8"/>
    <p:sldId id="427" r:id="rId9"/>
    <p:sldId id="425" r:id="rId10"/>
    <p:sldId id="437" r:id="rId11"/>
    <p:sldId id="438" r:id="rId12"/>
    <p:sldId id="439" r:id="rId13"/>
    <p:sldId id="440" r:id="rId14"/>
    <p:sldId id="441" r:id="rId15"/>
    <p:sldId id="422" r:id="rId16"/>
    <p:sldId id="443" r:id="rId17"/>
    <p:sldId id="369" r:id="rId1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7824" autoAdjust="0"/>
  </p:normalViewPr>
  <p:slideViewPr>
    <p:cSldViewPr>
      <p:cViewPr varScale="1">
        <p:scale>
          <a:sx n="78" d="100"/>
          <a:sy n="78" d="100"/>
        </p:scale>
        <p:origin x="1692"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26109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Behaviors determining leaders’ success: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How they attend to tasks.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How they attend to their relationships with people.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Two dimensions of leadership behavior are: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Task behaviors.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Relationship behaviors.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A leader’s challenge is to integrate and optimize these dimensions in leadership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Personal styles</a:t>
            </a:r>
            <a:r>
              <a:rPr kumimoji="0" lang="en-US" sz="1200" b="0" i="0" u="none" strike="noStrike" kern="1200" cap="none" spc="0" normalizeH="0" baseline="0" noProof="0" dirty="0">
                <a:ln>
                  <a:noFill/>
                </a:ln>
                <a:solidFill>
                  <a:prstClr val="black"/>
                </a:solidFill>
                <a:effectLst/>
                <a:uLnTx/>
                <a:uFillTx/>
                <a:latin typeface="Calibri"/>
                <a:ea typeface="+mn-ea"/>
                <a:cs typeface="+mn-cs"/>
              </a:rPr>
              <a:t>: All of us have developed unique habits regarding work and play, which have been ingrained over many years. These habits form a very real part of who we are as people and of how we function.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351630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Task oriented people are Goal oriented: They want to achieve, they are organized, and they find meaning in doing.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Tasks and a sense of control: In his book, </a:t>
            </a:r>
            <a:r>
              <a:rPr kumimoji="0" lang="en-US" sz="1200" b="0" i="1" u="none" strike="noStrike" kern="1200" cap="none" spc="0" normalizeH="0" baseline="0" noProof="0" dirty="0">
                <a:ln>
                  <a:noFill/>
                </a:ln>
                <a:solidFill>
                  <a:prstClr val="black"/>
                </a:solidFill>
                <a:effectLst/>
                <a:uLnTx/>
                <a:uFillTx/>
                <a:latin typeface="Calibri"/>
                <a:ea typeface="+mn-ea"/>
                <a:cs typeface="+mn-cs"/>
              </a:rPr>
              <a:t>Work and Love: The Crucial Balance</a:t>
            </a:r>
            <a:r>
              <a:rPr kumimoji="0" lang="en-US" sz="1200" b="0" i="0" u="none" strike="noStrike" kern="1200" cap="none" spc="0" normalizeH="0" baseline="0" noProof="0" dirty="0">
                <a:ln>
                  <a:noFill/>
                </a:ln>
                <a:solidFill>
                  <a:prstClr val="black"/>
                </a:solidFill>
                <a:effectLst/>
                <a:uLnTx/>
                <a:uFillTx/>
                <a:latin typeface="Calibri"/>
                <a:ea typeface="+mn-ea"/>
                <a:cs typeface="+mn-cs"/>
              </a:rPr>
              <a:t> (1980), psychiatrist Jay </a:t>
            </a:r>
            <a:r>
              <a:rPr kumimoji="0" lang="en-US" sz="1200" b="0" i="0" u="none" strike="noStrike" kern="1200" cap="none" spc="0" normalizeH="0" baseline="0" noProof="0" dirty="0" err="1">
                <a:ln>
                  <a:noFill/>
                </a:ln>
                <a:solidFill>
                  <a:prstClr val="black"/>
                </a:solidFill>
                <a:effectLst/>
                <a:uLnTx/>
                <a:uFillTx/>
                <a:latin typeface="Calibri"/>
                <a:ea typeface="+mn-ea"/>
                <a:cs typeface="+mn-cs"/>
              </a:rPr>
              <a:t>Rohrlich</a:t>
            </a:r>
            <a:r>
              <a:rPr kumimoji="0" lang="en-US" sz="1200" b="0" i="0" u="none" strike="noStrike" kern="1200" cap="none" spc="0" normalizeH="0" baseline="0" noProof="0" dirty="0">
                <a:ln>
                  <a:noFill/>
                </a:ln>
                <a:solidFill>
                  <a:prstClr val="black"/>
                </a:solidFill>
                <a:effectLst/>
                <a:uLnTx/>
                <a:uFillTx/>
                <a:latin typeface="Calibri"/>
                <a:ea typeface="+mn-ea"/>
                <a:cs typeface="+mn-cs"/>
              </a:rPr>
              <a:t> shows how doing tasks gives people a sense of control and self-mastery. Achievement sharpens our self-image and helps us define ourselves.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Calibri"/>
                <a:ea typeface="+mn-ea"/>
                <a:cs typeface="+mn-cs"/>
              </a:rPr>
              <a:t>Characteristics of task-oriented people: </a:t>
            </a:r>
            <a:r>
              <a:rPr kumimoji="0" lang="en-US" sz="1200" b="0" i="0" u="none" strike="noStrike" kern="1200" cap="none" spc="0" normalizeH="0" baseline="0" noProof="0" dirty="0">
                <a:ln>
                  <a:noFill/>
                </a:ln>
                <a:solidFill>
                  <a:prstClr val="black"/>
                </a:solidFill>
                <a:effectLst/>
                <a:uLnTx/>
                <a:uFillTx/>
                <a:latin typeface="Calibri"/>
                <a:ea typeface="+mn-ea"/>
                <a:cs typeface="+mn-cs"/>
              </a:rPr>
              <a:t>Some clear characteristics of task-oriented people include:</a:t>
            </a:r>
            <a:endParaRPr kumimoji="0" lang="en-IN" sz="1200" b="0" i="0" u="none" strike="noStrike" kern="1200" cap="none" spc="0" normalizeH="0" baseline="0" noProof="0" dirty="0">
              <a:ln>
                <a:noFill/>
              </a:ln>
              <a:solidFill>
                <a:prstClr val="black"/>
              </a:solidFill>
              <a:effectLst/>
              <a:uLnTx/>
              <a:uFillTx/>
              <a:latin typeface="Calibri"/>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IN" sz="1200" b="0" i="0" u="none" strike="noStrike" kern="1200" cap="none" spc="0" normalizeH="0" baseline="0" noProof="0" dirty="0">
                <a:ln>
                  <a:noFill/>
                </a:ln>
                <a:solidFill>
                  <a:prstClr val="black"/>
                </a:solidFill>
                <a:effectLst/>
                <a:uLnTx/>
                <a:uFillTx/>
                <a:latin typeface="Calibri"/>
                <a:ea typeface="+mn-ea"/>
                <a:cs typeface="+mn-cs"/>
              </a:rPr>
              <a:t>They u</a:t>
            </a:r>
            <a:r>
              <a:rPr kumimoji="0" lang="en-US" sz="1200" b="0" i="0" u="none" strike="noStrike" kern="1200" cap="none" spc="0" normalizeH="0" baseline="0" noProof="0" dirty="0">
                <a:ln>
                  <a:noFill/>
                </a:ln>
                <a:solidFill>
                  <a:prstClr val="black"/>
                </a:solidFill>
                <a:effectLst/>
                <a:uLnTx/>
                <a:uFillTx/>
                <a:latin typeface="Calibri"/>
                <a:ea typeface="+mn-ea"/>
                <a:cs typeface="+mn-cs"/>
              </a:rPr>
              <a:t>se color codes in their daily planners.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They have sticky notes in every room of their house.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They have finished all chores by 10:00 a.m. on Saturday.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They like to make a list of everything.</a:t>
            </a: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18713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Relationship-oriented people are not goal directed: The relationship-oriented person finds meaning in being rather than in doing. Instead of seeking out tasks, relationship-oriented people want to connect with people. </a:t>
            </a: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Strong orientation in the present: They find meaning in the moment rather than in some future objective to be accomplished.</a:t>
            </a: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Value trust in strong relationships: At the workplace, the relationship-oriented person wants to connect or attach with others. They value the trust that develops in a group when relationships are strong.</a:t>
            </a: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209146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268137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The figure illustrates dimensions of leadership along a task–relationship continuum.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Task-oriented leadership</a:t>
            </a:r>
            <a:r>
              <a:rPr kumimoji="0" lang="en-US" sz="1200" b="0" i="0" u="none" strike="noStrike" kern="1200" cap="none" spc="0" normalizeH="0" baseline="0" noProof="0" dirty="0">
                <a:ln>
                  <a:noFill/>
                </a:ln>
                <a:solidFill>
                  <a:prstClr val="black"/>
                </a:solidFill>
                <a:effectLst/>
                <a:uLnTx/>
                <a:uFillTx/>
                <a:latin typeface="Calibri"/>
                <a:ea typeface="+mn-ea"/>
                <a:cs typeface="+mn-cs"/>
              </a:rPr>
              <a:t>, which appears on the left end of the continuum, represents leadership that is focused predominantly on procedures, activities, and goal accomplishments.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Relationship-oriented leadership</a:t>
            </a:r>
            <a:r>
              <a:rPr kumimoji="0" lang="en-US" sz="1200" b="0" i="0" u="none" strike="noStrike" kern="1200" cap="none" spc="0" normalizeH="0" baseline="0" noProof="0" dirty="0">
                <a:ln>
                  <a:noFill/>
                </a:ln>
                <a:solidFill>
                  <a:prstClr val="black"/>
                </a:solidFill>
                <a:effectLst/>
                <a:uLnTx/>
                <a:uFillTx/>
                <a:latin typeface="Calibri"/>
                <a:ea typeface="+mn-ea"/>
                <a:cs typeface="+mn-cs"/>
              </a:rPr>
              <a:t>, which appears on the right end of the continuum, represents leadership that is focused primarily on the well-being of followers, how they relate to each other, and the atmosphere in which they work.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Most leadership falls midway between the two extremes of task- and relationship-oriented leadership. This style of leadership is represented by the midrange area, a blend of the two types of leadership.</a:t>
            </a:r>
          </a:p>
          <a:p>
            <a:pPr lvl="0"/>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2336625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Facilitate goal accomplishment:</a:t>
            </a:r>
            <a:r>
              <a:rPr lang="en-US" sz="1200" baseline="0" dirty="0"/>
              <a:t> </a:t>
            </a:r>
            <a:r>
              <a:rPr lang="en-US" sz="1200" kern="1200" dirty="0">
                <a:solidFill>
                  <a:schemeClr val="tx1"/>
                </a:solidFill>
                <a:latin typeface="+mn-lt"/>
                <a:ea typeface="+mn-ea"/>
                <a:cs typeface="+mn-cs"/>
              </a:rPr>
              <a:t>Task leadership behaviors facilitate goal accomplishment.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They are behaviors that help group members to achieve their objectives.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Labels of task leadership:</a:t>
            </a:r>
            <a:endParaRPr lang="en-US" sz="1200" kern="1200" dirty="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Initiating structure</a:t>
            </a:r>
            <a:r>
              <a:rPr lang="en-US" sz="1200" kern="1200" dirty="0">
                <a:solidFill>
                  <a:schemeClr val="tx1"/>
                </a:solidFill>
                <a:latin typeface="+mn-lt"/>
                <a:ea typeface="+mn-ea"/>
                <a:cs typeface="+mn-cs"/>
              </a:rPr>
              <a:t>, which means the leader organizes work, defines role responsibilities, and schedules work activities.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Production orientation</a:t>
            </a:r>
            <a:r>
              <a:rPr lang="en-US" sz="1200" kern="1200" dirty="0">
                <a:solidFill>
                  <a:schemeClr val="tx1"/>
                </a:solidFill>
                <a:latin typeface="+mn-lt"/>
                <a:ea typeface="+mn-ea"/>
                <a:cs typeface="+mn-cs"/>
              </a:rPr>
              <a:t>, which means the leader stresses the production and technical aspects of the job. From this perspective, the leader pays attention to new product development, workload matters, and sales volume, to name a few aspects.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Concern for production</a:t>
            </a:r>
            <a:r>
              <a:rPr lang="en-US" sz="1200" kern="1200" dirty="0">
                <a:solidFill>
                  <a:schemeClr val="tx1"/>
                </a:solidFill>
                <a:latin typeface="+mn-lt"/>
                <a:ea typeface="+mn-ea"/>
                <a:cs typeface="+mn-cs"/>
              </a:rPr>
              <a:t> includes policy decisions, new product development, workload, sales volume, or whatever the organization is seeking to accomplish.</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4085068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Includes many behaviors:</a:t>
            </a:r>
            <a:r>
              <a:rPr lang="en-US" sz="1200" baseline="0" dirty="0"/>
              <a:t> </a:t>
            </a:r>
            <a:r>
              <a:rPr lang="en-US" dirty="0"/>
              <a:t>Task</a:t>
            </a:r>
            <a:r>
              <a:rPr lang="en-US" baseline="0" dirty="0"/>
              <a:t> leadership includes many behaviors, but common to each is influencing people toward goal achievement.</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Varies in ability:</a:t>
            </a:r>
            <a:r>
              <a:rPr lang="en-US" sz="1200" baseline="0" dirty="0"/>
              <a:t> </a:t>
            </a:r>
            <a:r>
              <a:rPr lang="en-US" baseline="0" dirty="0"/>
              <a:t>People vary in their ability to show task-oriented leadership.</a:t>
            </a:r>
          </a:p>
          <a:p>
            <a:endParaRPr lang="en-US" baseline="0" dirty="0"/>
          </a:p>
          <a:p>
            <a:r>
              <a:rPr lang="en-US" baseline="0" dirty="0"/>
              <a:t>Effect of personal style: Those who are task oriented in their personal lives are naturally more task oriented in their leadership, and vice versa.</a:t>
            </a: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2521311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Followers feel comfortable in any situation: Relationship leadership behaviors help followers feel comfortable with themselves, each other, and the situation.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Labels of relationship leadership:</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Consideration behavior</a:t>
            </a:r>
            <a:r>
              <a:rPr kumimoji="0" lang="en-US" sz="1200" b="0" i="0" u="none" strike="noStrike" kern="1200" cap="none" spc="0" normalizeH="0" baseline="0" noProof="0" dirty="0">
                <a:ln>
                  <a:noFill/>
                </a:ln>
                <a:solidFill>
                  <a:prstClr val="black"/>
                </a:solidFill>
                <a:effectLst/>
                <a:uLnTx/>
                <a:uFillTx/>
                <a:latin typeface="Calibri"/>
                <a:ea typeface="+mn-ea"/>
                <a:cs typeface="+mn-cs"/>
              </a:rPr>
              <a:t>:</a:t>
            </a:r>
            <a:r>
              <a:rPr kumimoji="0" lang="en-US" sz="1200" b="1" i="0" u="none" strike="noStrike" kern="1200" cap="none" spc="0" normalizeH="0" baseline="0" noProof="0" dirty="0">
                <a:ln>
                  <a:noFill/>
                </a:ln>
                <a:solidFill>
                  <a:prstClr val="black"/>
                </a:solidFill>
                <a:effectLst/>
                <a:uLnTx/>
                <a:uFillTx/>
                <a:latin typeface="Calibri"/>
                <a:ea typeface="+mn-ea"/>
                <a:cs typeface="+mn-cs"/>
              </a:rPr>
              <a:t> </a:t>
            </a:r>
            <a:r>
              <a:rPr kumimoji="0" lang="en-US" sz="1200" b="0" i="0" u="none" strike="noStrike" kern="1200" cap="none" spc="0" normalizeH="0" baseline="0" noProof="0" dirty="0">
                <a:ln>
                  <a:noFill/>
                </a:ln>
                <a:solidFill>
                  <a:prstClr val="black"/>
                </a:solidFill>
                <a:effectLst/>
                <a:uLnTx/>
                <a:uFillTx/>
                <a:latin typeface="Calibri"/>
                <a:ea typeface="+mn-ea"/>
                <a:cs typeface="+mn-cs"/>
              </a:rPr>
              <a:t>includes building camaraderie, respect, trust, and regard between leaders and followers.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Employee orientation</a:t>
            </a:r>
            <a:r>
              <a:rPr kumimoji="0" lang="en-US" sz="1200" b="0" i="0" u="none" strike="noStrike" kern="1200" cap="none" spc="0" normalizeH="0" baseline="0" noProof="0" dirty="0">
                <a:ln>
                  <a:noFill/>
                </a:ln>
                <a:solidFill>
                  <a:prstClr val="black"/>
                </a:solidFill>
                <a:effectLst/>
                <a:uLnTx/>
                <a:uFillTx/>
                <a:latin typeface="Calibri"/>
                <a:ea typeface="+mn-ea"/>
                <a:cs typeface="+mn-cs"/>
              </a:rPr>
              <a:t>: which involves taking an interest in workers as human beings, valuing their uniqueness, and giving special attention to their personal needs.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Concern for people</a:t>
            </a:r>
            <a:r>
              <a:rPr kumimoji="0" lang="en-US" sz="1200" b="0" i="0" u="none" strike="noStrike" kern="1200" cap="none" spc="0" normalizeH="0" baseline="0" noProof="0" dirty="0">
                <a:ln>
                  <a:noFill/>
                </a:ln>
                <a:solidFill>
                  <a:prstClr val="black"/>
                </a:solidFill>
                <a:effectLst/>
                <a:uLnTx/>
                <a:uFillTx/>
                <a:latin typeface="Calibri"/>
                <a:ea typeface="+mn-ea"/>
                <a:cs typeface="+mn-cs"/>
              </a:rPr>
              <a:t>: which includes building trust, providing good working conditions, maintaining a fair salary structure, and promoting good social relations.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828898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Three things central to this behavior:</a:t>
            </a:r>
            <a:endParaRPr lang="en-US" dirty="0"/>
          </a:p>
          <a:p>
            <a:pPr marL="228600" indent="-228600">
              <a:buFont typeface="+mj-lt"/>
              <a:buAutoNum type="arabicPeriod"/>
            </a:pPr>
            <a:r>
              <a:rPr lang="en-US" dirty="0"/>
              <a:t>Treating</a:t>
            </a:r>
            <a:r>
              <a:rPr lang="en-US" baseline="0" dirty="0"/>
              <a:t> followers with dignity and respect.</a:t>
            </a:r>
          </a:p>
          <a:p>
            <a:pPr marL="228600" indent="-228600">
              <a:buFont typeface="+mj-lt"/>
              <a:buAutoNum type="arabicPeriod"/>
            </a:pPr>
            <a:r>
              <a:rPr lang="en-US" baseline="0" dirty="0"/>
              <a:t>Building relationships and helping people get along.</a:t>
            </a:r>
          </a:p>
          <a:p>
            <a:pPr marL="228600" indent="-228600">
              <a:buFont typeface="+mj-lt"/>
              <a:buAutoNum type="arabicPeriod"/>
            </a:pPr>
            <a:r>
              <a:rPr lang="en-US" baseline="0" dirty="0"/>
              <a:t>Making the work setting a pleasant place.</a:t>
            </a:r>
          </a:p>
          <a:p>
            <a:endParaRPr lang="en-US" baseline="0" dirty="0"/>
          </a:p>
          <a:p>
            <a:r>
              <a:rPr lang="en-US" baseline="0" dirty="0"/>
              <a:t>A leader’s challenge is to integrate the two types of leadership behaviors in an optimal way while effectively adapting to followers’ needs.</a:t>
            </a: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614060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Third category: Yukl and colleagues</a:t>
            </a:r>
            <a:r>
              <a:rPr lang="en-US" sz="1200" baseline="0" dirty="0"/>
              <a:t> identified a third category of leader behavior which they </a:t>
            </a:r>
            <a:r>
              <a:rPr lang="en-US" sz="1200" b="0" i="0" baseline="0" dirty="0"/>
              <a:t>labeled change behavior.</a:t>
            </a:r>
          </a:p>
          <a:p>
            <a:endParaRPr lang="en-US" sz="1200" i="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Four components to change behavior:</a:t>
            </a:r>
            <a:r>
              <a:rPr lang="en-US" sz="1200" baseline="0" dirty="0"/>
              <a:t> </a:t>
            </a:r>
            <a:r>
              <a:rPr lang="en-US" sz="1200" i="0" baseline="0" dirty="0"/>
              <a:t>The four components to change behavior are visioning, intellectual stimulation, risk-taking, and external monitoring.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0" baseline="0" dirty="0"/>
          </a:p>
          <a:p>
            <a:r>
              <a:rPr lang="en-US" sz="1200" dirty="0"/>
              <a:t>An</a:t>
            </a:r>
            <a:r>
              <a:rPr lang="en-US" sz="1200" baseline="0" dirty="0"/>
              <a:t> e</a:t>
            </a:r>
            <a:r>
              <a:rPr lang="en-US" sz="1200" dirty="0"/>
              <a:t>ffective leader:</a:t>
            </a:r>
          </a:p>
          <a:p>
            <a:pPr marL="228600" indent="-228600">
              <a:buFont typeface="+mj-lt"/>
              <a:buAutoNum type="arabicPeriod"/>
            </a:pPr>
            <a:r>
              <a:rPr lang="en-US" sz="1200" dirty="0"/>
              <a:t>Adapts to followers’ needs.</a:t>
            </a:r>
          </a:p>
          <a:p>
            <a:pPr marL="228600" indent="-228600">
              <a:buFont typeface="+mj-lt"/>
              <a:buAutoNum type="arabicPeriod"/>
            </a:pPr>
            <a:r>
              <a:rPr lang="en-US" sz="1200" dirty="0"/>
              <a:t>Helps to achieve goals.</a:t>
            </a:r>
          </a:p>
          <a:p>
            <a:pPr marL="228600" indent="-228600">
              <a:buFont typeface="+mj-lt"/>
              <a:buAutoNum type="arabicPeriod"/>
            </a:pPr>
            <a:r>
              <a:rPr lang="en-US" sz="1200" dirty="0"/>
              <a:t>Attends to each follower.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746647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475182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42928213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aqEUyzrcMVA?feature=oembed" TargetMode="External"/><Relationship Id="rId5" Type="http://schemas.openxmlformats.org/officeDocument/2006/relationships/image" Target="../media/image5.jpeg"/><Relationship Id="rId4" Type="http://schemas.openxmlformats.org/officeDocument/2006/relationships/hyperlink" Target="https://www.youtube.com/watch?v=aqEUyzrcMVA"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trepreneur.com/article/288780"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9416" y="3717032"/>
            <a:ext cx="10513168"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4</a:t>
            </a:r>
          </a:p>
          <a:p>
            <a:pPr eaLnBrk="1" hangingPunct="1"/>
            <a:r>
              <a:rPr lang="en-GB" altLang="en-US" sz="4800" dirty="0">
                <a:solidFill>
                  <a:srgbClr val="FFFF00"/>
                </a:solidFill>
              </a:rPr>
              <a:t>Tasks and Relationships Behaviour of Leadership</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altLang="en-US" sz="3200" dirty="0"/>
              <a:t>Explain the task and relationship styles of leadership.</a:t>
            </a:r>
          </a:p>
          <a:p>
            <a:pPr algn="just"/>
            <a:endParaRPr lang="en-GB" altLang="en-US" sz="3200" dirty="0"/>
          </a:p>
          <a:p>
            <a:pPr algn="just"/>
            <a:r>
              <a:rPr lang="en-GB" altLang="en-US" sz="3200" dirty="0"/>
              <a:t>Describing the use of task and relationship leadership in practice.</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57418" y="1448780"/>
            <a:ext cx="10477164"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600" dirty="0"/>
              <a:t>We all have unique habits regarding our balance of work and play.</a:t>
            </a:r>
          </a:p>
          <a:p>
            <a:pPr algn="just"/>
            <a:r>
              <a:rPr lang="en-GB" sz="3600" dirty="0"/>
              <a:t>Two dimensions of leadership behaviour:</a:t>
            </a:r>
          </a:p>
          <a:p>
            <a:pPr lvl="1" algn="just"/>
            <a:r>
              <a:rPr lang="en-GB" sz="3200" dirty="0"/>
              <a:t>Task </a:t>
            </a:r>
          </a:p>
          <a:p>
            <a:pPr lvl="1" algn="just"/>
            <a:r>
              <a:rPr lang="en-GB" sz="3200" dirty="0"/>
              <a:t>Relationship </a:t>
            </a:r>
          </a:p>
          <a:p>
            <a:pPr algn="just"/>
            <a:r>
              <a:rPr lang="en-GB" sz="3600" dirty="0"/>
              <a:t>Personal styles: Unique.</a:t>
            </a:r>
          </a:p>
          <a:p>
            <a:endParaRPr lang="en-US" dirty="0"/>
          </a:p>
          <a:p>
            <a:pPr marL="0" indent="0" eaLnBrk="1" hangingPunct="1">
              <a:buFont typeface="Arial" panose="020B0604020202020204" pitchFamily="34" charset="0"/>
              <a:buNone/>
              <a:defRPr/>
            </a:pPr>
            <a:endParaRPr lang="en-GB" altLang="en-US" sz="2800" dirty="0"/>
          </a:p>
        </p:txBody>
      </p:sp>
      <p:pic>
        <p:nvPicPr>
          <p:cNvPr id="4" name="Picture 3">
            <a:extLst>
              <a:ext uri="{FF2B5EF4-FFF2-40B4-BE49-F238E27FC236}">
                <a16:creationId xmlns:a16="http://schemas.microsoft.com/office/drawing/2014/main" id="{4B528D42-E6D2-4101-9350-F1221A5473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3187561"/>
            <a:ext cx="3816424" cy="2541459"/>
          </a:xfrm>
          <a:prstGeom prst="rect">
            <a:avLst/>
          </a:prstGeom>
        </p:spPr>
      </p:pic>
    </p:spTree>
    <p:extLst>
      <p:ext uri="{BB962C8B-B14F-4D97-AF65-F5344CB8AC3E}">
        <p14:creationId xmlns:p14="http://schemas.microsoft.com/office/powerpoint/2010/main" val="1662402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E0A16-CD24-41C3-9A5E-8B9897D392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2128434"/>
            <a:ext cx="2601131" cy="2601131"/>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Discussion Questions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8586955"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spcAft>
                <a:spcPct val="20000"/>
              </a:spcAft>
              <a:defRPr/>
            </a:pPr>
            <a:r>
              <a:rPr lang="en-US" dirty="0">
                <a:latin typeface="Arial" charset="0"/>
                <a:cs typeface="Arial" charset="0"/>
              </a:rPr>
              <a:t>What are some of the tasks you must attend to as a leader?</a:t>
            </a:r>
          </a:p>
          <a:p>
            <a:pPr marL="457200" indent="-457200" algn="just">
              <a:spcAft>
                <a:spcPct val="20000"/>
              </a:spcAft>
              <a:defRPr/>
            </a:pPr>
            <a:r>
              <a:rPr lang="en-US" dirty="0">
                <a:latin typeface="Arial" charset="0"/>
                <a:cs typeface="Arial" charset="0"/>
              </a:rPr>
              <a:t>Does that affect your ability to handle relationships?</a:t>
            </a:r>
          </a:p>
          <a:p>
            <a:pPr marL="457200" indent="-457200" algn="just">
              <a:spcAft>
                <a:spcPct val="20000"/>
              </a:spcAft>
              <a:defRPr/>
            </a:pPr>
            <a:r>
              <a:rPr lang="en-US" dirty="0">
                <a:latin typeface="Arial" charset="0"/>
                <a:cs typeface="Arial" charset="0"/>
              </a:rPr>
              <a:t>Do you spend more time on tasks or dealing with relational issues when you lead? Why?</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414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Task and Relationship Styles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400" b="1" dirty="0"/>
              <a:t>Task Style</a:t>
            </a:r>
          </a:p>
          <a:p>
            <a:pPr lvl="1">
              <a:buFont typeface="Wingdings" panose="05000000000000000000" pitchFamily="2" charset="2"/>
              <a:buChar char="§"/>
            </a:pPr>
            <a:r>
              <a:rPr lang="en-US" sz="3200" dirty="0"/>
              <a:t>Task oriented: Goal oriented.</a:t>
            </a:r>
          </a:p>
          <a:p>
            <a:pPr lvl="1">
              <a:buFont typeface="Wingdings" panose="05000000000000000000" pitchFamily="2" charset="2"/>
              <a:buChar char="§"/>
            </a:pPr>
            <a:r>
              <a:rPr lang="en-US" sz="3200" dirty="0"/>
              <a:t>Tasks and a sense of control.</a:t>
            </a:r>
          </a:p>
          <a:p>
            <a:pPr lvl="1">
              <a:buFont typeface="Wingdings" panose="05000000000000000000" pitchFamily="2" charset="2"/>
              <a:buChar char="§"/>
            </a:pPr>
            <a:r>
              <a:rPr lang="en-US" sz="3200" dirty="0"/>
              <a:t>They want to achieve.</a:t>
            </a:r>
            <a:endParaRPr lang="en-IN" sz="3200" dirty="0"/>
          </a:p>
          <a:p>
            <a:pPr lvl="1">
              <a:buFont typeface="Wingdings" panose="05000000000000000000" pitchFamily="2" charset="2"/>
              <a:buChar char="§"/>
            </a:pPr>
            <a:r>
              <a:rPr lang="en-IN" sz="3200" dirty="0"/>
              <a:t>Characteristics of task-oriented people.</a:t>
            </a:r>
          </a:p>
          <a:p>
            <a:pPr lvl="1">
              <a:spcBef>
                <a:spcPts val="0"/>
              </a:spcBef>
            </a:pPr>
            <a:endParaRPr lang="en-US" sz="32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366385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Task and Relationship Styles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400" b="1" dirty="0"/>
              <a:t>Relationship Style</a:t>
            </a:r>
          </a:p>
          <a:p>
            <a:pPr lvl="1">
              <a:buFont typeface="Wingdings" panose="05000000000000000000" pitchFamily="2" charset="2"/>
              <a:buChar char="§"/>
            </a:pPr>
            <a:r>
              <a:rPr lang="en-GB" sz="3200" dirty="0"/>
              <a:t>Relationship-oriented: Not goal directed.</a:t>
            </a:r>
          </a:p>
          <a:p>
            <a:pPr lvl="1">
              <a:buFont typeface="Wingdings" panose="05000000000000000000" pitchFamily="2" charset="2"/>
              <a:buChar char="§"/>
            </a:pPr>
            <a:r>
              <a:rPr lang="en-GB" sz="3200" dirty="0"/>
              <a:t>Strong orientation in the present.</a:t>
            </a:r>
          </a:p>
          <a:p>
            <a:pPr lvl="1">
              <a:buFont typeface="Wingdings" panose="05000000000000000000" pitchFamily="2" charset="2"/>
              <a:buChar char="§"/>
            </a:pPr>
            <a:r>
              <a:rPr lang="en-GB" sz="3200" dirty="0"/>
              <a:t>Find meaning in being rather than doing.</a:t>
            </a:r>
          </a:p>
          <a:p>
            <a:pPr lvl="1">
              <a:buFont typeface="Wingdings" panose="05000000000000000000" pitchFamily="2" charset="2"/>
              <a:buChar char="§"/>
            </a:pPr>
            <a:r>
              <a:rPr lang="en-GB" sz="3200" dirty="0"/>
              <a:t>Value trust in strong relationships.</a:t>
            </a:r>
          </a:p>
          <a:p>
            <a:pPr lvl="1">
              <a:spcBef>
                <a:spcPts val="0"/>
              </a:spcBef>
            </a:pPr>
            <a:endParaRPr lang="en-US" sz="32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559364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Relationship and Task Based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5445224"/>
            <a:ext cx="10747195" cy="246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Aft>
                <a:spcPct val="20000"/>
              </a:spcAft>
              <a:buNone/>
              <a:defRPr/>
            </a:pPr>
            <a:r>
              <a:rPr lang="en-US" sz="1400" dirty="0">
                <a:latin typeface="Arial" charset="0"/>
                <a:cs typeface="Arial" charset="0"/>
                <a:hlinkClick r:id="rId4"/>
              </a:rPr>
              <a:t>https://www.youtube.com/watch?v=aqEUyzrcMVA</a:t>
            </a:r>
            <a:endParaRPr lang="en-US" sz="1400" dirty="0">
              <a:latin typeface="Arial" charset="0"/>
              <a:cs typeface="Arial" charset="0"/>
            </a:endParaRPr>
          </a:p>
          <a:p>
            <a:pPr marL="457200" indent="-457200" algn="ctr">
              <a:spcAft>
                <a:spcPct val="20000"/>
              </a:spcAft>
              <a:defRPr/>
            </a:pPr>
            <a:endParaRPr lang="en-GB" sz="1400" dirty="0"/>
          </a:p>
          <a:p>
            <a:pPr algn="ctr"/>
            <a:endParaRPr lang="en-GB" sz="1400" dirty="0"/>
          </a:p>
          <a:p>
            <a:pPr algn="ctr"/>
            <a:endParaRPr lang="en-GB" sz="1400" dirty="0"/>
          </a:p>
          <a:p>
            <a:pPr algn="ctr"/>
            <a:endParaRPr lang="en-US" sz="1200" dirty="0"/>
          </a:p>
          <a:p>
            <a:pPr marL="0" indent="0" algn="ctr" eaLnBrk="1" hangingPunct="1">
              <a:buFont typeface="Arial" panose="020B0604020202020204" pitchFamily="34" charset="0"/>
              <a:buNone/>
              <a:defRPr/>
            </a:pPr>
            <a:endParaRPr lang="en-GB" altLang="en-US" sz="1100" dirty="0"/>
          </a:p>
        </p:txBody>
      </p:sp>
      <p:pic>
        <p:nvPicPr>
          <p:cNvPr id="2" name="Online Media 1" title="Relationship and Task Based Leadership">
            <a:hlinkClick r:id="" action="ppaction://media"/>
            <a:extLst>
              <a:ext uri="{FF2B5EF4-FFF2-40B4-BE49-F238E27FC236}">
                <a16:creationId xmlns:a16="http://schemas.microsoft.com/office/drawing/2014/main" id="{F736546A-779B-499A-8518-1804BC28B0DC}"/>
              </a:ext>
            </a:extLst>
          </p:cNvPr>
          <p:cNvPicPr>
            <a:picLocks noRot="1" noChangeAspect="1"/>
          </p:cNvPicPr>
          <p:nvPr>
            <a:videoFile r:link="rId1"/>
          </p:nvPr>
        </p:nvPicPr>
        <p:blipFill>
          <a:blip r:embed="rId5"/>
          <a:stretch>
            <a:fillRect/>
          </a:stretch>
        </p:blipFill>
        <p:spPr>
          <a:xfrm>
            <a:off x="1275965" y="903797"/>
            <a:ext cx="9640070" cy="4541427"/>
          </a:xfrm>
          <a:prstGeom prst="rect">
            <a:avLst/>
          </a:prstGeom>
        </p:spPr>
      </p:pic>
    </p:spTree>
    <p:extLst>
      <p:ext uri="{BB962C8B-B14F-4D97-AF65-F5344CB8AC3E}">
        <p14:creationId xmlns:p14="http://schemas.microsoft.com/office/powerpoint/2010/main" val="59494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Task and Relationship Styles in Practice </a:t>
            </a:r>
          </a:p>
        </p:txBody>
      </p:sp>
      <p:pic>
        <p:nvPicPr>
          <p:cNvPr id="3" name="Picture 2">
            <a:extLst>
              <a:ext uri="{FF2B5EF4-FFF2-40B4-BE49-F238E27FC236}">
                <a16:creationId xmlns:a16="http://schemas.microsoft.com/office/drawing/2014/main" id="{152E62C0-C1A0-4051-86BA-C7F551A25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571" y="1556792"/>
            <a:ext cx="10742857" cy="3514286"/>
          </a:xfrm>
          <a:prstGeom prst="rect">
            <a:avLst/>
          </a:prstGeom>
        </p:spPr>
      </p:pic>
    </p:spTree>
    <p:extLst>
      <p:ext uri="{BB962C8B-B14F-4D97-AF65-F5344CB8AC3E}">
        <p14:creationId xmlns:p14="http://schemas.microsoft.com/office/powerpoint/2010/main" val="2891227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Task Leadership Style in Practice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b="1" dirty="0"/>
              <a:t>Task Leadership</a:t>
            </a:r>
          </a:p>
          <a:p>
            <a:r>
              <a:rPr lang="en-US" sz="3200" dirty="0"/>
              <a:t>Facilitate goal accomplishment.</a:t>
            </a:r>
          </a:p>
          <a:p>
            <a:r>
              <a:rPr lang="en-US" sz="3200" dirty="0"/>
              <a:t>Labels of task leadership:</a:t>
            </a:r>
          </a:p>
          <a:p>
            <a:pPr lvl="1"/>
            <a:r>
              <a:rPr lang="en-US" dirty="0"/>
              <a:t>Initiating structure.</a:t>
            </a:r>
          </a:p>
          <a:p>
            <a:pPr lvl="1"/>
            <a:r>
              <a:rPr lang="en-US" dirty="0"/>
              <a:t>Production orientation.</a:t>
            </a:r>
          </a:p>
          <a:p>
            <a:pPr lvl="1"/>
            <a:r>
              <a:rPr lang="en-US" dirty="0"/>
              <a:t>Concern for production.</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369771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Task Leadership Style in Practice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b="1" dirty="0"/>
              <a:t>Task Leadership</a:t>
            </a:r>
          </a:p>
          <a:p>
            <a:r>
              <a:rPr lang="en-GB" sz="3200" dirty="0"/>
              <a:t>Includes many behaviours such as influencing people toward goals.</a:t>
            </a:r>
          </a:p>
          <a:p>
            <a:r>
              <a:rPr lang="en-GB" sz="3200" dirty="0"/>
              <a:t>Varies in ability.</a:t>
            </a:r>
          </a:p>
          <a:p>
            <a:r>
              <a:rPr lang="en-GB" sz="3200" dirty="0"/>
              <a:t>Effect of personal style: task oriented in personal life means task oriented in leadership.</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095335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1" y="23217"/>
            <a:ext cx="11665296" cy="1143000"/>
          </a:xfrm>
        </p:spPr>
        <p:txBody>
          <a:bodyPr/>
          <a:lstStyle/>
          <a:p>
            <a:pPr eaLnBrk="1" hangingPunct="1"/>
            <a:r>
              <a:rPr lang="en-GB" altLang="en-US" sz="3600" b="1" dirty="0">
                <a:solidFill>
                  <a:schemeClr val="tx2">
                    <a:lumMod val="75000"/>
                  </a:schemeClr>
                </a:solidFill>
              </a:rPr>
              <a:t>Relationship Leadership Style in Practice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556792"/>
            <a:ext cx="10405157" cy="4134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b="1" dirty="0"/>
              <a:t>Relationship Leadership</a:t>
            </a:r>
          </a:p>
          <a:p>
            <a:r>
              <a:rPr lang="en-US" sz="3200" dirty="0"/>
              <a:t>Followers feel comfortable in any situation.</a:t>
            </a:r>
          </a:p>
          <a:p>
            <a:r>
              <a:rPr lang="en-US" sz="3200" dirty="0"/>
              <a:t>Labels of relationship leadership</a:t>
            </a:r>
            <a:r>
              <a:rPr lang="en-IN" sz="3200" dirty="0"/>
              <a:t>:</a:t>
            </a:r>
          </a:p>
          <a:p>
            <a:pPr lvl="1"/>
            <a:r>
              <a:rPr lang="en-US" dirty="0"/>
              <a:t>Consideration behavior.</a:t>
            </a:r>
          </a:p>
          <a:p>
            <a:pPr lvl="1"/>
            <a:r>
              <a:rPr lang="en-US" dirty="0"/>
              <a:t>Employee orientation.</a:t>
            </a:r>
          </a:p>
          <a:p>
            <a:pPr lvl="1"/>
            <a:r>
              <a:rPr lang="en-US" dirty="0"/>
              <a:t>Concern for people.</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169121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1" y="23217"/>
            <a:ext cx="11665296" cy="1143000"/>
          </a:xfrm>
        </p:spPr>
        <p:txBody>
          <a:bodyPr/>
          <a:lstStyle/>
          <a:p>
            <a:pPr eaLnBrk="1" hangingPunct="1"/>
            <a:r>
              <a:rPr lang="en-GB" altLang="en-US" sz="3600" b="1" dirty="0">
                <a:solidFill>
                  <a:schemeClr val="tx2">
                    <a:lumMod val="75000"/>
                  </a:schemeClr>
                </a:solidFill>
              </a:rPr>
              <a:t>Relationship Leadership Style in Practice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556792"/>
            <a:ext cx="10405157" cy="4134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b="1" dirty="0"/>
              <a:t>Relationship Leadership</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Three things central to this behavior:</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Dignity and respect.</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Building relationships.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Making workplace pleasant.</a:t>
            </a:r>
          </a:p>
          <a:p>
            <a:pPr marL="51435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Challenge in integrating the two.</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735360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1" y="23217"/>
            <a:ext cx="11665296" cy="1143000"/>
          </a:xfrm>
        </p:spPr>
        <p:txBody>
          <a:bodyPr/>
          <a:lstStyle/>
          <a:p>
            <a:pPr eaLnBrk="1" hangingPunct="1"/>
            <a:r>
              <a:rPr lang="en-GB" altLang="en-US" sz="3600" b="1" dirty="0">
                <a:solidFill>
                  <a:schemeClr val="tx2">
                    <a:lumMod val="75000"/>
                  </a:schemeClr>
                </a:solidFill>
              </a:rPr>
              <a:t>Relationship Leadership Style in Practice (3)</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556792"/>
            <a:ext cx="10405157" cy="4134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b="1" dirty="0"/>
              <a:t>Relationship Leadership</a:t>
            </a:r>
          </a:p>
          <a:p>
            <a:r>
              <a:rPr lang="en-US" sz="3200" dirty="0"/>
              <a:t>Third category: Change Behavior.</a:t>
            </a:r>
          </a:p>
          <a:p>
            <a:r>
              <a:rPr lang="en-US" sz="3200" dirty="0"/>
              <a:t>Four components to change behavior:</a:t>
            </a:r>
          </a:p>
          <a:p>
            <a:r>
              <a:rPr lang="en-US" sz="3200" dirty="0"/>
              <a:t>An effective leader:</a:t>
            </a:r>
          </a:p>
          <a:p>
            <a:pPr lvl="1"/>
            <a:r>
              <a:rPr lang="en-US" dirty="0"/>
              <a:t>Adapts to followers’ needs.</a:t>
            </a:r>
          </a:p>
          <a:p>
            <a:pPr lvl="1"/>
            <a:r>
              <a:rPr lang="en-US" dirty="0"/>
              <a:t>Helps to achieve goals.</a:t>
            </a:r>
          </a:p>
          <a:p>
            <a:pPr lvl="1"/>
            <a:r>
              <a:rPr lang="en-US" dirty="0"/>
              <a:t>Attends to each follower.</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15152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 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b="1" dirty="0"/>
              <a:t>Task and Relationship Questionnaire</a:t>
            </a:r>
          </a:p>
          <a:p>
            <a:pPr marL="0" indent="0" algn="ctr">
              <a:buNone/>
            </a:pPr>
            <a:endParaRPr lang="en-GB" sz="1400" dirty="0"/>
          </a:p>
          <a:p>
            <a:pPr marL="0" indent="0" algn="just">
              <a:buNone/>
            </a:pPr>
            <a:r>
              <a:rPr lang="en-GB" dirty="0"/>
              <a:t>Purpose</a:t>
            </a:r>
          </a:p>
          <a:p>
            <a:pPr marL="914400" lvl="1" indent="-514350" algn="just">
              <a:buFont typeface="+mj-lt"/>
              <a:buAutoNum type="arabicPeriod"/>
            </a:pPr>
            <a:r>
              <a:rPr lang="en-GB" dirty="0"/>
              <a:t>To identify how much you emphasize task and relationship behaviours in your life</a:t>
            </a:r>
          </a:p>
          <a:p>
            <a:pPr marL="914400" lvl="1" indent="-514350" algn="just">
              <a:buFont typeface="+mj-lt"/>
              <a:buAutoNum type="arabicPeriod"/>
            </a:pPr>
            <a:r>
              <a:rPr lang="en-GB" dirty="0"/>
              <a:t>To explore how your task behaviour is related to your relationship behaviour</a:t>
            </a:r>
            <a:endParaRPr lang="en-GB" sz="2400" dirty="0"/>
          </a:p>
          <a:p>
            <a:pPr marL="914400" lvl="1" indent="-514350" algn="just">
              <a:buFont typeface="+mj-lt"/>
              <a:buAutoNum type="arabicPeriod"/>
            </a:pPr>
            <a:endParaRPr lang="en-GB" sz="4400" dirty="0"/>
          </a:p>
          <a:p>
            <a:pPr marL="400050" lvl="1" indent="0" algn="ctr">
              <a:buNone/>
            </a:pPr>
            <a:r>
              <a:rPr lang="en-GB" sz="2000" dirty="0"/>
              <a:t>Please find the related information on the module page </a:t>
            </a:r>
          </a:p>
          <a:p>
            <a:pPr marL="914400" lvl="1" indent="-514350" algn="just">
              <a:buFont typeface="+mj-lt"/>
              <a:buAutoNum type="arabicPeriod"/>
            </a:pPr>
            <a:endParaRPr lang="en-GB" dirty="0"/>
          </a:p>
        </p:txBody>
      </p:sp>
    </p:spTree>
    <p:extLst>
      <p:ext uri="{BB962C8B-B14F-4D97-AF65-F5344CB8AC3E}">
        <p14:creationId xmlns:p14="http://schemas.microsoft.com/office/powerpoint/2010/main" val="59609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2" end="2"/>
                                            </p:txEl>
                                          </p:spTgt>
                                        </p:tgtEl>
                                        <p:attrNameLst>
                                          <p:attrName>style.visibility</p:attrName>
                                        </p:attrNameLst>
                                      </p:cBhvr>
                                      <p:to>
                                        <p:strVal val="visible"/>
                                      </p:to>
                                    </p:set>
                                    <p:animEffect transition="in" filter="fade">
                                      <p:cBhvr>
                                        <p:cTn id="7" dur="1000"/>
                                        <p:tgtEl>
                                          <p:spTgt spid="7172">
                                            <p:txEl>
                                              <p:pRg st="2" end="2"/>
                                            </p:txEl>
                                          </p:spTgt>
                                        </p:tgtEl>
                                      </p:cBhvr>
                                    </p:animEffect>
                                    <p:anim calcmode="lin" valueType="num">
                                      <p:cBhvr>
                                        <p:cTn id="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6" end="6"/>
                                            </p:txEl>
                                          </p:spTgt>
                                        </p:tgtEl>
                                        <p:attrNameLst>
                                          <p:attrName>style.visibility</p:attrName>
                                        </p:attrNameLst>
                                      </p:cBhvr>
                                      <p:to>
                                        <p:strVal val="visible"/>
                                      </p:to>
                                    </p:set>
                                    <p:animEffect transition="in" filter="fade">
                                      <p:cBhvr>
                                        <p:cTn id="14" dur="1000"/>
                                        <p:tgtEl>
                                          <p:spTgt spid="7172">
                                            <p:txEl>
                                              <p:pRg st="6" end="6"/>
                                            </p:txEl>
                                          </p:spTgt>
                                        </p:tgtEl>
                                      </p:cBhvr>
                                    </p:animEffect>
                                    <p:anim calcmode="lin" valueType="num">
                                      <p:cBhvr>
                                        <p:cTn id="15"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b="1" dirty="0"/>
              <a:t>From Two to One</a:t>
            </a:r>
          </a:p>
          <a:p>
            <a:pPr marL="0" indent="0" algn="ctr">
              <a:buNone/>
            </a:pPr>
            <a:endParaRPr lang="en-GB" sz="100" dirty="0"/>
          </a:p>
          <a:p>
            <a:pPr marL="0" indent="0" algn="just">
              <a:buNone/>
            </a:pPr>
            <a:r>
              <a:rPr lang="en-GB" sz="2400" dirty="0"/>
              <a:t>1. Using ideas from today’s session, describe Dan’s and Asher’s styles of leadership.</a:t>
            </a:r>
          </a:p>
          <a:p>
            <a:pPr marL="0" indent="0" algn="just">
              <a:buNone/>
            </a:pPr>
            <a:r>
              <a:rPr lang="en-GB" sz="2400" dirty="0"/>
              <a:t>2. How will Asher’s employees, who are used to being able to manage themselves in their own way, respond to Dan’s task-oriented style?</a:t>
            </a:r>
          </a:p>
          <a:p>
            <a:pPr marL="0" indent="0" algn="just">
              <a:buNone/>
            </a:pPr>
            <a:r>
              <a:rPr lang="en-GB" sz="2400" dirty="0"/>
              <a:t>3. How will Dan’s employees, who are used to being given clear direction and procedures, respond to Asher’s more relationship-oriented style?</a:t>
            </a:r>
          </a:p>
          <a:p>
            <a:pPr marL="0" indent="0" algn="just">
              <a:buNone/>
            </a:pPr>
            <a:r>
              <a:rPr lang="en-GB" sz="2400" dirty="0"/>
              <a:t>4. If you were an employee at Co-Ed Cleaners, would you want Mark to let Dan or Asher go? Explain your choice.</a:t>
            </a:r>
          </a:p>
          <a:p>
            <a:pPr marL="914400" lvl="1" indent="-514350" algn="just">
              <a:buFont typeface="+mj-lt"/>
              <a:buAutoNum type="arabicPeriod"/>
            </a:pPr>
            <a:endParaRPr lang="en-GB" sz="1800" dirty="0"/>
          </a:p>
          <a:p>
            <a:pPr marL="400050" lvl="1" indent="0" algn="ctr">
              <a:buNone/>
            </a:pPr>
            <a:r>
              <a:rPr lang="en-GB" sz="2000" dirty="0"/>
              <a:t>Please find the related information on the module page </a:t>
            </a:r>
          </a:p>
          <a:p>
            <a:pPr marL="914400" lvl="1" indent="-514350" algn="just">
              <a:buFont typeface="+mj-lt"/>
              <a:buAutoNum type="arabicPeriod"/>
            </a:pPr>
            <a:endParaRPr lang="en-GB" dirty="0"/>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7" end="7"/>
                                            </p:txEl>
                                          </p:spTgt>
                                        </p:tgtEl>
                                        <p:attrNameLst>
                                          <p:attrName>style.visibility</p:attrName>
                                        </p:attrNameLst>
                                      </p:cBhvr>
                                      <p:to>
                                        <p:strVal val="visible"/>
                                      </p:to>
                                    </p:set>
                                    <p:animEffect transition="in" filter="fade">
                                      <p:cBhvr>
                                        <p:cTn id="7" dur="1000"/>
                                        <p:tgtEl>
                                          <p:spTgt spid="7172">
                                            <p:txEl>
                                              <p:pRg st="7" end="7"/>
                                            </p:txEl>
                                          </p:spTgt>
                                        </p:tgtEl>
                                      </p:cBhvr>
                                    </p:animEffect>
                                    <p:anim calcmode="lin" valueType="num">
                                      <p:cBhvr>
                                        <p:cTn id="8"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Group 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dirty="0"/>
              <a:t>Please read this article and discuss the importance of building relationships in the workplace in group.</a:t>
            </a:r>
          </a:p>
          <a:p>
            <a:pPr marL="0" indent="0" algn="ctr">
              <a:buNone/>
            </a:pPr>
            <a:endParaRPr lang="en-GB" b="1" dirty="0"/>
          </a:p>
          <a:p>
            <a:pPr marL="0" indent="0" algn="ctr">
              <a:buNone/>
            </a:pPr>
            <a:endParaRPr lang="en-GB" b="1" dirty="0"/>
          </a:p>
          <a:p>
            <a:pPr marL="0" indent="0" algn="ctr">
              <a:buNone/>
            </a:pPr>
            <a:r>
              <a:rPr lang="en-GB" b="1" dirty="0"/>
              <a:t> </a:t>
            </a:r>
          </a:p>
          <a:p>
            <a:pPr marL="0" indent="0" algn="ctr">
              <a:buNone/>
            </a:pPr>
            <a:endParaRPr lang="en-GB" b="1" dirty="0"/>
          </a:p>
          <a:p>
            <a:pPr marL="0" indent="0" algn="ctr">
              <a:buNone/>
            </a:pPr>
            <a:r>
              <a:rPr lang="en-GB" b="1" dirty="0">
                <a:hlinkClick r:id="rId3"/>
              </a:rPr>
              <a:t>Why </a:t>
            </a:r>
            <a:r>
              <a:rPr lang="en-GB" sz="2800" b="1" dirty="0">
                <a:hlinkClick r:id="rId3"/>
              </a:rPr>
              <a:t>Building Relationships with Your Employees Is Better Than Just Managing Them?</a:t>
            </a:r>
            <a:endParaRPr lang="en-GB" dirty="0"/>
          </a:p>
        </p:txBody>
      </p:sp>
      <p:pic>
        <p:nvPicPr>
          <p:cNvPr id="3" name="Picture 2">
            <a:extLst>
              <a:ext uri="{FF2B5EF4-FFF2-40B4-BE49-F238E27FC236}">
                <a16:creationId xmlns:a16="http://schemas.microsoft.com/office/drawing/2014/main" id="{1808C737-D085-4238-A508-4F1674C1DC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61774" y="2279522"/>
            <a:ext cx="4068452" cy="2298955"/>
          </a:xfrm>
          <a:prstGeom prst="rect">
            <a:avLst/>
          </a:prstGeom>
        </p:spPr>
      </p:pic>
    </p:spTree>
    <p:extLst>
      <p:ext uri="{BB962C8B-B14F-4D97-AF65-F5344CB8AC3E}">
        <p14:creationId xmlns:p14="http://schemas.microsoft.com/office/powerpoint/2010/main" val="2213360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3284</TotalTime>
  <Words>1398</Words>
  <Application>Microsoft Office PowerPoint</Application>
  <PresentationFormat>Widescreen</PresentationFormat>
  <Paragraphs>205</Paragraphs>
  <Slides>17</Slides>
  <Notes>17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Aharoni</vt:lpstr>
      <vt:lpstr>Arial</vt:lpstr>
      <vt:lpstr>Calibri</vt:lpstr>
      <vt:lpstr>Candara</vt:lpstr>
      <vt:lpstr>Myriad Pro</vt:lpstr>
      <vt:lpstr>Symbol</vt:lpstr>
      <vt:lpstr>Verdana</vt:lpstr>
      <vt:lpstr>Wingdings</vt:lpstr>
      <vt:lpstr>20140311PresentationUWTSDTemplate</vt:lpstr>
      <vt:lpstr>BMSW6101 </vt:lpstr>
      <vt:lpstr>Learning Objectives</vt:lpstr>
      <vt:lpstr>Introduction</vt:lpstr>
      <vt:lpstr>Discussion Questions</vt:lpstr>
      <vt:lpstr>Task and Relationship Styles (1)</vt:lpstr>
      <vt:lpstr>Task and Relationship Styles (2)</vt:lpstr>
      <vt:lpstr>Relationship and Task Based Leadership</vt:lpstr>
      <vt:lpstr>Task and Relationship Styles in Practice </vt:lpstr>
      <vt:lpstr>Task Leadership Style in Practice (1)</vt:lpstr>
      <vt:lpstr>Task Leadership Style in Practice (2)</vt:lpstr>
      <vt:lpstr>Relationship Leadership Style in Practice (1)</vt:lpstr>
      <vt:lpstr>Relationship Leadership Style in Practice (2)</vt:lpstr>
      <vt:lpstr>Relationship Leadership Style in Practice (3)</vt:lpstr>
      <vt:lpstr>Class Activity 1</vt:lpstr>
      <vt:lpstr>Case Study 1</vt:lpstr>
      <vt:lpstr>Group Activity 1</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238</cp:revision>
  <cp:lastPrinted>2018-07-09T15:27:01Z</cp:lastPrinted>
  <dcterms:created xsi:type="dcterms:W3CDTF">2002-10-07T19:43:58Z</dcterms:created>
  <dcterms:modified xsi:type="dcterms:W3CDTF">2022-02-10T15:02:17Z</dcterms:modified>
</cp:coreProperties>
</file>