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49A360-FADF-474E-A4B2-19DD17F4A56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3514277-B5DE-4472-83B5-FB9A8E653A61}">
      <dgm:prSet/>
      <dgm:spPr/>
      <dgm:t>
        <a:bodyPr/>
        <a:lstStyle/>
        <a:p>
          <a:r>
            <a:rPr lang="en-US" b="1" i="0" dirty="0"/>
            <a:t>Game Situations (6):</a:t>
          </a:r>
          <a:endParaRPr lang="en-US" dirty="0"/>
        </a:p>
      </dgm:t>
    </dgm:pt>
    <dgm:pt modelId="{BE413B2B-F162-4456-97F1-18256DDDF924}" type="parTrans" cxnId="{0CDA7460-453E-4525-A8E8-429773B8407D}">
      <dgm:prSet/>
      <dgm:spPr/>
      <dgm:t>
        <a:bodyPr/>
        <a:lstStyle/>
        <a:p>
          <a:endParaRPr lang="en-US"/>
        </a:p>
      </dgm:t>
    </dgm:pt>
    <dgm:pt modelId="{95E70E0F-750C-4763-91B0-83C6CEE62BC9}" type="sibTrans" cxnId="{0CDA7460-453E-4525-A8E8-429773B8407D}">
      <dgm:prSet/>
      <dgm:spPr/>
      <dgm:t>
        <a:bodyPr/>
        <a:lstStyle/>
        <a:p>
          <a:endParaRPr lang="en-US"/>
        </a:p>
      </dgm:t>
    </dgm:pt>
    <dgm:pt modelId="{6AA7DF91-8ACE-4265-B003-DE7546FEB86C}">
      <dgm:prSet/>
      <dgm:spPr/>
      <dgm:t>
        <a:bodyPr/>
        <a:lstStyle/>
        <a:p>
          <a:r>
            <a:rPr lang="en-US" b="1" i="0" dirty="0">
              <a:highlight>
                <a:srgbClr val="00FF00"/>
              </a:highlight>
            </a:rPr>
            <a:t>Serving</a:t>
          </a:r>
          <a:endParaRPr lang="en-US" dirty="0">
            <a:highlight>
              <a:srgbClr val="00FF00"/>
            </a:highlight>
          </a:endParaRPr>
        </a:p>
      </dgm:t>
    </dgm:pt>
    <dgm:pt modelId="{5EFF3A12-E33D-4A12-85E1-DF27421F09C7}" type="parTrans" cxnId="{575A33AE-84BF-4976-840F-9E7FA8A7683C}">
      <dgm:prSet/>
      <dgm:spPr/>
      <dgm:t>
        <a:bodyPr/>
        <a:lstStyle/>
        <a:p>
          <a:endParaRPr lang="en-US"/>
        </a:p>
      </dgm:t>
    </dgm:pt>
    <dgm:pt modelId="{855DD098-4D97-4572-88EB-0A6DBCFE9940}" type="sibTrans" cxnId="{575A33AE-84BF-4976-840F-9E7FA8A7683C}">
      <dgm:prSet/>
      <dgm:spPr/>
      <dgm:t>
        <a:bodyPr/>
        <a:lstStyle/>
        <a:p>
          <a:endParaRPr lang="en-US"/>
        </a:p>
      </dgm:t>
    </dgm:pt>
    <dgm:pt modelId="{80D3D5FF-EC90-4733-BEA0-50322A49C79A}">
      <dgm:prSet/>
      <dgm:spPr/>
      <dgm:t>
        <a:bodyPr/>
        <a:lstStyle/>
        <a:p>
          <a:r>
            <a:rPr lang="en-US" b="0" i="0"/>
            <a:t>Starting the point with a first or second serve.</a:t>
          </a:r>
          <a:endParaRPr lang="en-US"/>
        </a:p>
      </dgm:t>
    </dgm:pt>
    <dgm:pt modelId="{9A5A9DBB-CA02-4335-B520-6285D68D8A6D}" type="parTrans" cxnId="{0F7E7E05-760B-4BDE-865E-44F78666EA7A}">
      <dgm:prSet/>
      <dgm:spPr/>
      <dgm:t>
        <a:bodyPr/>
        <a:lstStyle/>
        <a:p>
          <a:endParaRPr lang="en-US"/>
        </a:p>
      </dgm:t>
    </dgm:pt>
    <dgm:pt modelId="{DF069C30-8EAF-4A6F-883D-93A82721E316}" type="sibTrans" cxnId="{0F7E7E05-760B-4BDE-865E-44F78666EA7A}">
      <dgm:prSet/>
      <dgm:spPr/>
      <dgm:t>
        <a:bodyPr/>
        <a:lstStyle/>
        <a:p>
          <a:endParaRPr lang="en-US"/>
        </a:p>
      </dgm:t>
    </dgm:pt>
    <dgm:pt modelId="{3BAD79C3-FE74-4700-A64D-7238D34FA819}">
      <dgm:prSet/>
      <dgm:spPr/>
      <dgm:t>
        <a:bodyPr/>
        <a:lstStyle/>
        <a:p>
          <a:r>
            <a:rPr lang="en-US" b="1" i="0" dirty="0">
              <a:highlight>
                <a:srgbClr val="00FF00"/>
              </a:highlight>
            </a:rPr>
            <a:t>Returning</a:t>
          </a:r>
          <a:endParaRPr lang="en-US" dirty="0">
            <a:highlight>
              <a:srgbClr val="00FF00"/>
            </a:highlight>
          </a:endParaRPr>
        </a:p>
      </dgm:t>
    </dgm:pt>
    <dgm:pt modelId="{BE8363D5-EE36-42E4-8127-EFF7DDB0A50A}" type="parTrans" cxnId="{FC144FB4-18FC-453C-A188-21E7A5D61AD2}">
      <dgm:prSet/>
      <dgm:spPr/>
      <dgm:t>
        <a:bodyPr/>
        <a:lstStyle/>
        <a:p>
          <a:endParaRPr lang="en-US"/>
        </a:p>
      </dgm:t>
    </dgm:pt>
    <dgm:pt modelId="{13EECA7E-8B41-4E1A-A557-9FCAF7352E6A}" type="sibTrans" cxnId="{FC144FB4-18FC-453C-A188-21E7A5D61AD2}">
      <dgm:prSet/>
      <dgm:spPr/>
      <dgm:t>
        <a:bodyPr/>
        <a:lstStyle/>
        <a:p>
          <a:endParaRPr lang="en-US"/>
        </a:p>
      </dgm:t>
    </dgm:pt>
    <dgm:pt modelId="{B33E1B5B-E700-497D-84E7-DA9AE12DBB4E}">
      <dgm:prSet/>
      <dgm:spPr/>
      <dgm:t>
        <a:bodyPr/>
        <a:lstStyle/>
        <a:p>
          <a:r>
            <a:rPr lang="en-US" b="0" i="0"/>
            <a:t>Starting the point by returning a first or second serve.</a:t>
          </a:r>
          <a:endParaRPr lang="en-US"/>
        </a:p>
      </dgm:t>
    </dgm:pt>
    <dgm:pt modelId="{96C24454-6144-4228-A805-B9EA9AE372EE}" type="parTrans" cxnId="{0040BA61-2A12-470C-BE5D-B6974D42BA9F}">
      <dgm:prSet/>
      <dgm:spPr/>
      <dgm:t>
        <a:bodyPr/>
        <a:lstStyle/>
        <a:p>
          <a:endParaRPr lang="en-US"/>
        </a:p>
      </dgm:t>
    </dgm:pt>
    <dgm:pt modelId="{5049B7B0-2FCF-48E8-B00E-B19699AF8804}" type="sibTrans" cxnId="{0040BA61-2A12-470C-BE5D-B6974D42BA9F}">
      <dgm:prSet/>
      <dgm:spPr/>
      <dgm:t>
        <a:bodyPr/>
        <a:lstStyle/>
        <a:p>
          <a:endParaRPr lang="en-US"/>
        </a:p>
      </dgm:t>
    </dgm:pt>
    <dgm:pt modelId="{CCCDF55F-AC65-41BF-A40E-14F7FE8FD372}">
      <dgm:prSet/>
      <dgm:spPr/>
      <dgm:t>
        <a:bodyPr/>
        <a:lstStyle/>
        <a:p>
          <a:r>
            <a:rPr lang="en-US" b="1" i="0" dirty="0">
              <a:highlight>
                <a:srgbClr val="00FF00"/>
              </a:highlight>
            </a:rPr>
            <a:t>Both Back</a:t>
          </a:r>
          <a:endParaRPr lang="en-US" dirty="0">
            <a:highlight>
              <a:srgbClr val="00FF00"/>
            </a:highlight>
          </a:endParaRPr>
        </a:p>
      </dgm:t>
    </dgm:pt>
    <dgm:pt modelId="{51111F65-93AB-4E98-AF8A-242516E0D662}" type="parTrans" cxnId="{EFAEE906-18DC-40A5-AE47-853C16EF5548}">
      <dgm:prSet/>
      <dgm:spPr/>
      <dgm:t>
        <a:bodyPr/>
        <a:lstStyle/>
        <a:p>
          <a:endParaRPr lang="en-US"/>
        </a:p>
      </dgm:t>
    </dgm:pt>
    <dgm:pt modelId="{353B7387-09A0-4F20-8923-0CC3AF7C7021}" type="sibTrans" cxnId="{EFAEE906-18DC-40A5-AE47-853C16EF5548}">
      <dgm:prSet/>
      <dgm:spPr/>
      <dgm:t>
        <a:bodyPr/>
        <a:lstStyle/>
        <a:p>
          <a:endParaRPr lang="en-US"/>
        </a:p>
      </dgm:t>
    </dgm:pt>
    <dgm:pt modelId="{CF6A338B-6ABC-4597-A87A-3F80E457D23E}">
      <dgm:prSet/>
      <dgm:spPr/>
      <dgm:t>
        <a:bodyPr/>
        <a:lstStyle/>
        <a:p>
          <a:r>
            <a:rPr lang="en-US" b="0" i="0"/>
            <a:t>Both players are playing from the baseline.</a:t>
          </a:r>
          <a:endParaRPr lang="en-US"/>
        </a:p>
      </dgm:t>
    </dgm:pt>
    <dgm:pt modelId="{57B1ABB7-941B-433C-81CA-49F83C0F3D3E}" type="parTrans" cxnId="{07AFBE13-D82D-4A88-AFB2-322E4C2AE861}">
      <dgm:prSet/>
      <dgm:spPr/>
      <dgm:t>
        <a:bodyPr/>
        <a:lstStyle/>
        <a:p>
          <a:endParaRPr lang="en-US"/>
        </a:p>
      </dgm:t>
    </dgm:pt>
    <dgm:pt modelId="{5FD2143C-2B2A-4B1B-9DDD-7B28D34B9228}" type="sibTrans" cxnId="{07AFBE13-D82D-4A88-AFB2-322E4C2AE861}">
      <dgm:prSet/>
      <dgm:spPr/>
      <dgm:t>
        <a:bodyPr/>
        <a:lstStyle/>
        <a:p>
          <a:endParaRPr lang="en-US"/>
        </a:p>
      </dgm:t>
    </dgm:pt>
    <dgm:pt modelId="{E7380AC1-0848-4B0B-BD6F-46975B8A8046}">
      <dgm:prSet/>
      <dgm:spPr/>
      <dgm:t>
        <a:bodyPr/>
        <a:lstStyle/>
        <a:p>
          <a:r>
            <a:rPr lang="en-US" b="1" i="0"/>
            <a:t>At or Approaching the Net</a:t>
          </a:r>
          <a:endParaRPr lang="en-US"/>
        </a:p>
      </dgm:t>
    </dgm:pt>
    <dgm:pt modelId="{8BF85F79-93AE-46A1-957B-BB7AD0CB6507}" type="parTrans" cxnId="{93955CBD-6B9E-43B7-806A-F7AA0B01A744}">
      <dgm:prSet/>
      <dgm:spPr/>
      <dgm:t>
        <a:bodyPr/>
        <a:lstStyle/>
        <a:p>
          <a:endParaRPr lang="en-US"/>
        </a:p>
      </dgm:t>
    </dgm:pt>
    <dgm:pt modelId="{8FE8816F-E133-4DAA-94D5-4AF497E44861}" type="sibTrans" cxnId="{93955CBD-6B9E-43B7-806A-F7AA0B01A744}">
      <dgm:prSet/>
      <dgm:spPr/>
      <dgm:t>
        <a:bodyPr/>
        <a:lstStyle/>
        <a:p>
          <a:endParaRPr lang="en-US"/>
        </a:p>
      </dgm:t>
    </dgm:pt>
    <dgm:pt modelId="{A4E0CF0C-2E76-44E7-8515-6409435F7A04}">
      <dgm:prSet/>
      <dgm:spPr/>
      <dgm:t>
        <a:bodyPr/>
        <a:lstStyle/>
        <a:p>
          <a:r>
            <a:rPr lang="en-US" b="0" i="0"/>
            <a:t>At, or moving to the net with the other player at the baseline.</a:t>
          </a:r>
          <a:endParaRPr lang="en-US"/>
        </a:p>
      </dgm:t>
    </dgm:pt>
    <dgm:pt modelId="{0AD2788D-0ACC-466E-A940-56F0DDA90361}" type="parTrans" cxnId="{6DBB0230-DB3D-49E6-9D96-6347D6E4979F}">
      <dgm:prSet/>
      <dgm:spPr/>
      <dgm:t>
        <a:bodyPr/>
        <a:lstStyle/>
        <a:p>
          <a:endParaRPr lang="en-US"/>
        </a:p>
      </dgm:t>
    </dgm:pt>
    <dgm:pt modelId="{D22D1CFC-FE15-41CF-A4F9-EFD6E925313A}" type="sibTrans" cxnId="{6DBB0230-DB3D-49E6-9D96-6347D6E4979F}">
      <dgm:prSet/>
      <dgm:spPr/>
      <dgm:t>
        <a:bodyPr/>
        <a:lstStyle/>
        <a:p>
          <a:endParaRPr lang="en-US"/>
        </a:p>
      </dgm:t>
    </dgm:pt>
    <dgm:pt modelId="{19054591-167E-42DC-8849-5288E831BD10}">
      <dgm:prSet/>
      <dgm:spPr/>
      <dgm:t>
        <a:bodyPr/>
        <a:lstStyle/>
        <a:p>
          <a:r>
            <a:rPr lang="en-US" b="1" i="0"/>
            <a:t>Opponent at or approaching the net</a:t>
          </a:r>
          <a:endParaRPr lang="en-US"/>
        </a:p>
      </dgm:t>
    </dgm:pt>
    <dgm:pt modelId="{CE6ED7CE-9C3F-4486-8FD6-8E96BBE8FDF5}" type="parTrans" cxnId="{A8F78242-6FBA-489F-82A9-DB134FF8DF4E}">
      <dgm:prSet/>
      <dgm:spPr/>
      <dgm:t>
        <a:bodyPr/>
        <a:lstStyle/>
        <a:p>
          <a:endParaRPr lang="en-US"/>
        </a:p>
      </dgm:t>
    </dgm:pt>
    <dgm:pt modelId="{684B65B1-DC2D-4FD8-8723-20D17FD028B5}" type="sibTrans" cxnId="{A8F78242-6FBA-489F-82A9-DB134FF8DF4E}">
      <dgm:prSet/>
      <dgm:spPr/>
      <dgm:t>
        <a:bodyPr/>
        <a:lstStyle/>
        <a:p>
          <a:endParaRPr lang="en-US"/>
        </a:p>
      </dgm:t>
    </dgm:pt>
    <dgm:pt modelId="{82139471-BAFF-4D00-B6A7-2DED07AD9B75}">
      <dgm:prSet/>
      <dgm:spPr/>
      <dgm:t>
        <a:bodyPr/>
        <a:lstStyle/>
        <a:p>
          <a:r>
            <a:rPr lang="en-US" b="0" i="0" dirty="0"/>
            <a:t>A player at the baseline who is playing against a player at or moving to the net.</a:t>
          </a:r>
          <a:endParaRPr lang="en-US" dirty="0"/>
        </a:p>
      </dgm:t>
    </dgm:pt>
    <dgm:pt modelId="{705D188C-7FF6-46CC-80B8-8BBE5EB64850}" type="parTrans" cxnId="{233FD5FF-6BBE-410B-8B22-D7B395ACB52E}">
      <dgm:prSet/>
      <dgm:spPr/>
      <dgm:t>
        <a:bodyPr/>
        <a:lstStyle/>
        <a:p>
          <a:endParaRPr lang="en-US"/>
        </a:p>
      </dgm:t>
    </dgm:pt>
    <dgm:pt modelId="{DD79A709-4650-42E6-A96A-276CA0BE7C93}" type="sibTrans" cxnId="{233FD5FF-6BBE-410B-8B22-D7B395ACB52E}">
      <dgm:prSet/>
      <dgm:spPr/>
      <dgm:t>
        <a:bodyPr/>
        <a:lstStyle/>
        <a:p>
          <a:endParaRPr lang="en-US"/>
        </a:p>
      </dgm:t>
    </dgm:pt>
    <dgm:pt modelId="{A377F4FE-F815-410D-B460-B34ECAFCD9CC}">
      <dgm:prSet/>
      <dgm:spPr/>
      <dgm:t>
        <a:bodyPr/>
        <a:lstStyle/>
        <a:p>
          <a:r>
            <a:rPr lang="en-US" b="1" i="0"/>
            <a:t>Both players at the net in singles</a:t>
          </a:r>
          <a:endParaRPr lang="en-US"/>
        </a:p>
      </dgm:t>
    </dgm:pt>
    <dgm:pt modelId="{9FBB60C0-7FB7-4E60-8301-FB14E516F021}" type="parTrans" cxnId="{72284873-C619-4133-92F9-024084CC71CC}">
      <dgm:prSet/>
      <dgm:spPr/>
      <dgm:t>
        <a:bodyPr/>
        <a:lstStyle/>
        <a:p>
          <a:endParaRPr lang="en-US"/>
        </a:p>
      </dgm:t>
    </dgm:pt>
    <dgm:pt modelId="{8CAE3AEF-BC16-4A60-9E61-9FE9AB544458}" type="sibTrans" cxnId="{72284873-C619-4133-92F9-024084CC71CC}">
      <dgm:prSet/>
      <dgm:spPr/>
      <dgm:t>
        <a:bodyPr/>
        <a:lstStyle/>
        <a:p>
          <a:endParaRPr lang="en-US"/>
        </a:p>
      </dgm:t>
    </dgm:pt>
    <dgm:pt modelId="{E6792B19-5958-4C0A-ABDE-FEC9B0D63A95}">
      <dgm:prSet/>
      <dgm:spPr/>
      <dgm:t>
        <a:bodyPr/>
        <a:lstStyle/>
        <a:p>
          <a:r>
            <a:rPr lang="en-US" b="0" i="0"/>
            <a:t>This is a rare occurrence and not often taught in isolation.</a:t>
          </a:r>
          <a:endParaRPr lang="en-US"/>
        </a:p>
      </dgm:t>
    </dgm:pt>
    <dgm:pt modelId="{A77A62F3-EE25-44A7-98AC-9F9E9FFBEF8C}" type="parTrans" cxnId="{E03BC540-0E40-4920-871F-0958B31CC342}">
      <dgm:prSet/>
      <dgm:spPr/>
      <dgm:t>
        <a:bodyPr/>
        <a:lstStyle/>
        <a:p>
          <a:endParaRPr lang="en-US"/>
        </a:p>
      </dgm:t>
    </dgm:pt>
    <dgm:pt modelId="{C4E33599-CD3F-4426-8883-F88DC349F708}" type="sibTrans" cxnId="{E03BC540-0E40-4920-871F-0958B31CC342}">
      <dgm:prSet/>
      <dgm:spPr/>
      <dgm:t>
        <a:bodyPr/>
        <a:lstStyle/>
        <a:p>
          <a:endParaRPr lang="en-US"/>
        </a:p>
      </dgm:t>
    </dgm:pt>
    <dgm:pt modelId="{6BA18B0D-F1E0-4EFD-AA3B-7F30F04456BA}" type="pres">
      <dgm:prSet presAssocID="{D249A360-FADF-474E-A4B2-19DD17F4A56F}" presName="vert0" presStyleCnt="0">
        <dgm:presLayoutVars>
          <dgm:dir/>
          <dgm:animOne val="branch"/>
          <dgm:animLvl val="lvl"/>
        </dgm:presLayoutVars>
      </dgm:prSet>
      <dgm:spPr/>
    </dgm:pt>
    <dgm:pt modelId="{96AEA5D5-C8E8-488D-B578-CBCAE27CAFCA}" type="pres">
      <dgm:prSet presAssocID="{13514277-B5DE-4472-83B5-FB9A8E653A61}" presName="thickLine" presStyleLbl="alignNode1" presStyleIdx="0" presStyleCnt="13"/>
      <dgm:spPr/>
    </dgm:pt>
    <dgm:pt modelId="{6357DCE8-FBAF-400E-B1DD-B80D834FA342}" type="pres">
      <dgm:prSet presAssocID="{13514277-B5DE-4472-83B5-FB9A8E653A61}" presName="horz1" presStyleCnt="0"/>
      <dgm:spPr/>
    </dgm:pt>
    <dgm:pt modelId="{898D14BA-6A1B-4366-A934-840ABBAC451C}" type="pres">
      <dgm:prSet presAssocID="{13514277-B5DE-4472-83B5-FB9A8E653A61}" presName="tx1" presStyleLbl="revTx" presStyleIdx="0" presStyleCnt="13"/>
      <dgm:spPr/>
    </dgm:pt>
    <dgm:pt modelId="{26BB3C80-D1E3-4C63-ACF4-0D65FF5204B3}" type="pres">
      <dgm:prSet presAssocID="{13514277-B5DE-4472-83B5-FB9A8E653A61}" presName="vert1" presStyleCnt="0"/>
      <dgm:spPr/>
    </dgm:pt>
    <dgm:pt modelId="{D8DD4BB0-2C74-4AE8-A970-7175ED2E7911}" type="pres">
      <dgm:prSet presAssocID="{6AA7DF91-8ACE-4265-B003-DE7546FEB86C}" presName="thickLine" presStyleLbl="alignNode1" presStyleIdx="1" presStyleCnt="13"/>
      <dgm:spPr/>
    </dgm:pt>
    <dgm:pt modelId="{B763FCFC-4A70-4687-8E84-5F2476EA99AC}" type="pres">
      <dgm:prSet presAssocID="{6AA7DF91-8ACE-4265-B003-DE7546FEB86C}" presName="horz1" presStyleCnt="0"/>
      <dgm:spPr/>
    </dgm:pt>
    <dgm:pt modelId="{F152B369-12AC-460F-8FB7-1C8D948A11D4}" type="pres">
      <dgm:prSet presAssocID="{6AA7DF91-8ACE-4265-B003-DE7546FEB86C}" presName="tx1" presStyleLbl="revTx" presStyleIdx="1" presStyleCnt="13"/>
      <dgm:spPr/>
    </dgm:pt>
    <dgm:pt modelId="{6C821DDD-DA99-442D-A21F-7843B7AB8D1B}" type="pres">
      <dgm:prSet presAssocID="{6AA7DF91-8ACE-4265-B003-DE7546FEB86C}" presName="vert1" presStyleCnt="0"/>
      <dgm:spPr/>
    </dgm:pt>
    <dgm:pt modelId="{B8194057-AB9A-4715-873E-FF8E2102F7D0}" type="pres">
      <dgm:prSet presAssocID="{80D3D5FF-EC90-4733-BEA0-50322A49C79A}" presName="thickLine" presStyleLbl="alignNode1" presStyleIdx="2" presStyleCnt="13"/>
      <dgm:spPr/>
    </dgm:pt>
    <dgm:pt modelId="{AEE2ED0C-4D5C-480C-8968-3AD35DBB4DB2}" type="pres">
      <dgm:prSet presAssocID="{80D3D5FF-EC90-4733-BEA0-50322A49C79A}" presName="horz1" presStyleCnt="0"/>
      <dgm:spPr/>
    </dgm:pt>
    <dgm:pt modelId="{4CE02481-BCC6-49C7-BA22-4B133505E756}" type="pres">
      <dgm:prSet presAssocID="{80D3D5FF-EC90-4733-BEA0-50322A49C79A}" presName="tx1" presStyleLbl="revTx" presStyleIdx="2" presStyleCnt="13"/>
      <dgm:spPr/>
    </dgm:pt>
    <dgm:pt modelId="{CA0E93E1-7DA5-4009-8E51-0E3F9A593408}" type="pres">
      <dgm:prSet presAssocID="{80D3D5FF-EC90-4733-BEA0-50322A49C79A}" presName="vert1" presStyleCnt="0"/>
      <dgm:spPr/>
    </dgm:pt>
    <dgm:pt modelId="{29B0D325-C8DC-45F5-ABEE-4E2221604BFB}" type="pres">
      <dgm:prSet presAssocID="{3BAD79C3-FE74-4700-A64D-7238D34FA819}" presName="thickLine" presStyleLbl="alignNode1" presStyleIdx="3" presStyleCnt="13"/>
      <dgm:spPr/>
    </dgm:pt>
    <dgm:pt modelId="{36BA4D9E-3E3B-486A-9F2A-B58C0BC56F2B}" type="pres">
      <dgm:prSet presAssocID="{3BAD79C3-FE74-4700-A64D-7238D34FA819}" presName="horz1" presStyleCnt="0"/>
      <dgm:spPr/>
    </dgm:pt>
    <dgm:pt modelId="{B61D7B3E-3A2A-41C6-9550-3A06CFCA7C11}" type="pres">
      <dgm:prSet presAssocID="{3BAD79C3-FE74-4700-A64D-7238D34FA819}" presName="tx1" presStyleLbl="revTx" presStyleIdx="3" presStyleCnt="13"/>
      <dgm:spPr/>
    </dgm:pt>
    <dgm:pt modelId="{D41D5805-E34C-420F-A9E0-F340866A13BA}" type="pres">
      <dgm:prSet presAssocID="{3BAD79C3-FE74-4700-A64D-7238D34FA819}" presName="vert1" presStyleCnt="0"/>
      <dgm:spPr/>
    </dgm:pt>
    <dgm:pt modelId="{DCA6BA7C-B64D-4773-AE56-1FEB23759EE1}" type="pres">
      <dgm:prSet presAssocID="{B33E1B5B-E700-497D-84E7-DA9AE12DBB4E}" presName="thickLine" presStyleLbl="alignNode1" presStyleIdx="4" presStyleCnt="13"/>
      <dgm:spPr/>
    </dgm:pt>
    <dgm:pt modelId="{4BF0409D-11FF-4671-ABC4-D1455A755FA7}" type="pres">
      <dgm:prSet presAssocID="{B33E1B5B-E700-497D-84E7-DA9AE12DBB4E}" presName="horz1" presStyleCnt="0"/>
      <dgm:spPr/>
    </dgm:pt>
    <dgm:pt modelId="{3EC71E73-6F6A-448F-8142-1A8C4700D6E0}" type="pres">
      <dgm:prSet presAssocID="{B33E1B5B-E700-497D-84E7-DA9AE12DBB4E}" presName="tx1" presStyleLbl="revTx" presStyleIdx="4" presStyleCnt="13"/>
      <dgm:spPr/>
    </dgm:pt>
    <dgm:pt modelId="{1A538541-7F61-442A-9817-9293D0093BFB}" type="pres">
      <dgm:prSet presAssocID="{B33E1B5B-E700-497D-84E7-DA9AE12DBB4E}" presName="vert1" presStyleCnt="0"/>
      <dgm:spPr/>
    </dgm:pt>
    <dgm:pt modelId="{8D2AEEB2-3E8D-4003-9A67-A05BBDF2F3CF}" type="pres">
      <dgm:prSet presAssocID="{CCCDF55F-AC65-41BF-A40E-14F7FE8FD372}" presName="thickLine" presStyleLbl="alignNode1" presStyleIdx="5" presStyleCnt="13"/>
      <dgm:spPr/>
    </dgm:pt>
    <dgm:pt modelId="{774C006E-A8DD-4557-A668-0F231DFAFF01}" type="pres">
      <dgm:prSet presAssocID="{CCCDF55F-AC65-41BF-A40E-14F7FE8FD372}" presName="horz1" presStyleCnt="0"/>
      <dgm:spPr/>
    </dgm:pt>
    <dgm:pt modelId="{A3842B54-6857-4736-B025-0E551B94299F}" type="pres">
      <dgm:prSet presAssocID="{CCCDF55F-AC65-41BF-A40E-14F7FE8FD372}" presName="tx1" presStyleLbl="revTx" presStyleIdx="5" presStyleCnt="13"/>
      <dgm:spPr/>
    </dgm:pt>
    <dgm:pt modelId="{2BF12C1D-34B3-4B1E-A9FB-E43B033D5B5F}" type="pres">
      <dgm:prSet presAssocID="{CCCDF55F-AC65-41BF-A40E-14F7FE8FD372}" presName="vert1" presStyleCnt="0"/>
      <dgm:spPr/>
    </dgm:pt>
    <dgm:pt modelId="{37B961B3-E4A9-4526-912B-8F3B908E29F8}" type="pres">
      <dgm:prSet presAssocID="{CF6A338B-6ABC-4597-A87A-3F80E457D23E}" presName="thickLine" presStyleLbl="alignNode1" presStyleIdx="6" presStyleCnt="13"/>
      <dgm:spPr/>
    </dgm:pt>
    <dgm:pt modelId="{DE9591F4-94A1-497C-88C9-4EA8AA87EBDE}" type="pres">
      <dgm:prSet presAssocID="{CF6A338B-6ABC-4597-A87A-3F80E457D23E}" presName="horz1" presStyleCnt="0"/>
      <dgm:spPr/>
    </dgm:pt>
    <dgm:pt modelId="{1A24D49F-D47D-4ED4-B6BE-D5E9A54FAF16}" type="pres">
      <dgm:prSet presAssocID="{CF6A338B-6ABC-4597-A87A-3F80E457D23E}" presName="tx1" presStyleLbl="revTx" presStyleIdx="6" presStyleCnt="13"/>
      <dgm:spPr/>
    </dgm:pt>
    <dgm:pt modelId="{F735EC27-91F1-47C4-9BDB-6F384B6CCA22}" type="pres">
      <dgm:prSet presAssocID="{CF6A338B-6ABC-4597-A87A-3F80E457D23E}" presName="vert1" presStyleCnt="0"/>
      <dgm:spPr/>
    </dgm:pt>
    <dgm:pt modelId="{1DCF46F2-772A-447D-86BC-DBC7CDBFA887}" type="pres">
      <dgm:prSet presAssocID="{E7380AC1-0848-4B0B-BD6F-46975B8A8046}" presName="thickLine" presStyleLbl="alignNode1" presStyleIdx="7" presStyleCnt="13"/>
      <dgm:spPr/>
    </dgm:pt>
    <dgm:pt modelId="{177ACEDE-5AF0-4AC2-BA67-DD24DF70692F}" type="pres">
      <dgm:prSet presAssocID="{E7380AC1-0848-4B0B-BD6F-46975B8A8046}" presName="horz1" presStyleCnt="0"/>
      <dgm:spPr/>
    </dgm:pt>
    <dgm:pt modelId="{5289F6F8-D46F-4388-9890-EFA172D823EF}" type="pres">
      <dgm:prSet presAssocID="{E7380AC1-0848-4B0B-BD6F-46975B8A8046}" presName="tx1" presStyleLbl="revTx" presStyleIdx="7" presStyleCnt="13"/>
      <dgm:spPr/>
    </dgm:pt>
    <dgm:pt modelId="{B8761E28-4575-4CC4-90B2-2629067FE9CD}" type="pres">
      <dgm:prSet presAssocID="{E7380AC1-0848-4B0B-BD6F-46975B8A8046}" presName="vert1" presStyleCnt="0"/>
      <dgm:spPr/>
    </dgm:pt>
    <dgm:pt modelId="{E6F33686-6ABA-4283-AB7B-DC69FCF7A141}" type="pres">
      <dgm:prSet presAssocID="{A4E0CF0C-2E76-44E7-8515-6409435F7A04}" presName="thickLine" presStyleLbl="alignNode1" presStyleIdx="8" presStyleCnt="13"/>
      <dgm:spPr/>
    </dgm:pt>
    <dgm:pt modelId="{245C577B-BA65-42F4-814D-D68716A7EB2B}" type="pres">
      <dgm:prSet presAssocID="{A4E0CF0C-2E76-44E7-8515-6409435F7A04}" presName="horz1" presStyleCnt="0"/>
      <dgm:spPr/>
    </dgm:pt>
    <dgm:pt modelId="{F64C8CFF-98A4-4C30-B787-6F95A1529F13}" type="pres">
      <dgm:prSet presAssocID="{A4E0CF0C-2E76-44E7-8515-6409435F7A04}" presName="tx1" presStyleLbl="revTx" presStyleIdx="8" presStyleCnt="13"/>
      <dgm:spPr/>
    </dgm:pt>
    <dgm:pt modelId="{9835CD72-4D88-4E1E-AF88-ADD6C9E96E46}" type="pres">
      <dgm:prSet presAssocID="{A4E0CF0C-2E76-44E7-8515-6409435F7A04}" presName="vert1" presStyleCnt="0"/>
      <dgm:spPr/>
    </dgm:pt>
    <dgm:pt modelId="{ABD6F9DE-C27B-46EF-9B9D-D9E121F9AD08}" type="pres">
      <dgm:prSet presAssocID="{19054591-167E-42DC-8849-5288E831BD10}" presName="thickLine" presStyleLbl="alignNode1" presStyleIdx="9" presStyleCnt="13"/>
      <dgm:spPr/>
    </dgm:pt>
    <dgm:pt modelId="{084EEC67-CF1B-411B-A8D9-E4EF01B8635D}" type="pres">
      <dgm:prSet presAssocID="{19054591-167E-42DC-8849-5288E831BD10}" presName="horz1" presStyleCnt="0"/>
      <dgm:spPr/>
    </dgm:pt>
    <dgm:pt modelId="{CAE57DA7-EAA7-487E-8188-3406ED1B1594}" type="pres">
      <dgm:prSet presAssocID="{19054591-167E-42DC-8849-5288E831BD10}" presName="tx1" presStyleLbl="revTx" presStyleIdx="9" presStyleCnt="13"/>
      <dgm:spPr/>
    </dgm:pt>
    <dgm:pt modelId="{80AC5F10-3550-4335-9896-443DA02C6428}" type="pres">
      <dgm:prSet presAssocID="{19054591-167E-42DC-8849-5288E831BD10}" presName="vert1" presStyleCnt="0"/>
      <dgm:spPr/>
    </dgm:pt>
    <dgm:pt modelId="{546A701E-80FA-4BF9-96B8-5EDE39518C68}" type="pres">
      <dgm:prSet presAssocID="{82139471-BAFF-4D00-B6A7-2DED07AD9B75}" presName="thickLine" presStyleLbl="alignNode1" presStyleIdx="10" presStyleCnt="13"/>
      <dgm:spPr/>
    </dgm:pt>
    <dgm:pt modelId="{A377A551-927C-4201-BEE7-4FEA8E9F6525}" type="pres">
      <dgm:prSet presAssocID="{82139471-BAFF-4D00-B6A7-2DED07AD9B75}" presName="horz1" presStyleCnt="0"/>
      <dgm:spPr/>
    </dgm:pt>
    <dgm:pt modelId="{57E5B191-3BAA-449D-A373-E9E326C042CA}" type="pres">
      <dgm:prSet presAssocID="{82139471-BAFF-4D00-B6A7-2DED07AD9B75}" presName="tx1" presStyleLbl="revTx" presStyleIdx="10" presStyleCnt="13"/>
      <dgm:spPr/>
    </dgm:pt>
    <dgm:pt modelId="{A8C01C22-DDA1-434E-BC14-085492DD7CF4}" type="pres">
      <dgm:prSet presAssocID="{82139471-BAFF-4D00-B6A7-2DED07AD9B75}" presName="vert1" presStyleCnt="0"/>
      <dgm:spPr/>
    </dgm:pt>
    <dgm:pt modelId="{9168A4D9-087C-4142-B558-33E3A299CCD0}" type="pres">
      <dgm:prSet presAssocID="{A377F4FE-F815-410D-B460-B34ECAFCD9CC}" presName="thickLine" presStyleLbl="alignNode1" presStyleIdx="11" presStyleCnt="13"/>
      <dgm:spPr/>
    </dgm:pt>
    <dgm:pt modelId="{70A5B88D-4D23-4400-8FA4-1488B077AA4E}" type="pres">
      <dgm:prSet presAssocID="{A377F4FE-F815-410D-B460-B34ECAFCD9CC}" presName="horz1" presStyleCnt="0"/>
      <dgm:spPr/>
    </dgm:pt>
    <dgm:pt modelId="{5B28A952-FF6A-4325-A501-409B4E5203FA}" type="pres">
      <dgm:prSet presAssocID="{A377F4FE-F815-410D-B460-B34ECAFCD9CC}" presName="tx1" presStyleLbl="revTx" presStyleIdx="11" presStyleCnt="13"/>
      <dgm:spPr/>
    </dgm:pt>
    <dgm:pt modelId="{997D3A9A-3350-43C5-B1B8-F0F7D70E4517}" type="pres">
      <dgm:prSet presAssocID="{A377F4FE-F815-410D-B460-B34ECAFCD9CC}" presName="vert1" presStyleCnt="0"/>
      <dgm:spPr/>
    </dgm:pt>
    <dgm:pt modelId="{5FF3B765-9F70-4082-9435-7D003C44174A}" type="pres">
      <dgm:prSet presAssocID="{E6792B19-5958-4C0A-ABDE-FEC9B0D63A95}" presName="thickLine" presStyleLbl="alignNode1" presStyleIdx="12" presStyleCnt="13"/>
      <dgm:spPr/>
    </dgm:pt>
    <dgm:pt modelId="{1958200F-A98C-417F-AE4A-2064377ABA65}" type="pres">
      <dgm:prSet presAssocID="{E6792B19-5958-4C0A-ABDE-FEC9B0D63A95}" presName="horz1" presStyleCnt="0"/>
      <dgm:spPr/>
    </dgm:pt>
    <dgm:pt modelId="{14E117E9-B521-4399-B9A0-17A22B81478C}" type="pres">
      <dgm:prSet presAssocID="{E6792B19-5958-4C0A-ABDE-FEC9B0D63A95}" presName="tx1" presStyleLbl="revTx" presStyleIdx="12" presStyleCnt="13"/>
      <dgm:spPr/>
    </dgm:pt>
    <dgm:pt modelId="{807F2716-D3E5-4545-A3E4-2254B9A87D4C}" type="pres">
      <dgm:prSet presAssocID="{E6792B19-5958-4C0A-ABDE-FEC9B0D63A95}" presName="vert1" presStyleCnt="0"/>
      <dgm:spPr/>
    </dgm:pt>
  </dgm:ptLst>
  <dgm:cxnLst>
    <dgm:cxn modelId="{0F7E7E05-760B-4BDE-865E-44F78666EA7A}" srcId="{D249A360-FADF-474E-A4B2-19DD17F4A56F}" destId="{80D3D5FF-EC90-4733-BEA0-50322A49C79A}" srcOrd="2" destOrd="0" parTransId="{9A5A9DBB-CA02-4335-B520-6285D68D8A6D}" sibTransId="{DF069C30-8EAF-4A6F-883D-93A82721E316}"/>
    <dgm:cxn modelId="{EFAEE906-18DC-40A5-AE47-853C16EF5548}" srcId="{D249A360-FADF-474E-A4B2-19DD17F4A56F}" destId="{CCCDF55F-AC65-41BF-A40E-14F7FE8FD372}" srcOrd="5" destOrd="0" parTransId="{51111F65-93AB-4E98-AF8A-242516E0D662}" sibTransId="{353B7387-09A0-4F20-8923-0CC3AF7C7021}"/>
    <dgm:cxn modelId="{07AFBE13-D82D-4A88-AFB2-322E4C2AE861}" srcId="{D249A360-FADF-474E-A4B2-19DD17F4A56F}" destId="{CF6A338B-6ABC-4597-A87A-3F80E457D23E}" srcOrd="6" destOrd="0" parTransId="{57B1ABB7-941B-433C-81CA-49F83C0F3D3E}" sibTransId="{5FD2143C-2B2A-4B1B-9DDD-7B28D34B9228}"/>
    <dgm:cxn modelId="{D747021F-9F8E-4441-960B-47661CEB3A1D}" type="presOf" srcId="{E6792B19-5958-4C0A-ABDE-FEC9B0D63A95}" destId="{14E117E9-B521-4399-B9A0-17A22B81478C}" srcOrd="0" destOrd="0" presId="urn:microsoft.com/office/officeart/2008/layout/LinedList"/>
    <dgm:cxn modelId="{6DBB0230-DB3D-49E6-9D96-6347D6E4979F}" srcId="{D249A360-FADF-474E-A4B2-19DD17F4A56F}" destId="{A4E0CF0C-2E76-44E7-8515-6409435F7A04}" srcOrd="8" destOrd="0" parTransId="{0AD2788D-0ACC-466E-A940-56F0DDA90361}" sibTransId="{D22D1CFC-FE15-41CF-A4F9-EFD6E925313A}"/>
    <dgm:cxn modelId="{57249B3F-4481-40BB-9D0D-5C7DA1098733}" type="presOf" srcId="{19054591-167E-42DC-8849-5288E831BD10}" destId="{CAE57DA7-EAA7-487E-8188-3406ED1B1594}" srcOrd="0" destOrd="0" presId="urn:microsoft.com/office/officeart/2008/layout/LinedList"/>
    <dgm:cxn modelId="{E03BC540-0E40-4920-871F-0958B31CC342}" srcId="{D249A360-FADF-474E-A4B2-19DD17F4A56F}" destId="{E6792B19-5958-4C0A-ABDE-FEC9B0D63A95}" srcOrd="12" destOrd="0" parTransId="{A77A62F3-EE25-44A7-98AC-9F9E9FFBEF8C}" sibTransId="{C4E33599-CD3F-4426-8883-F88DC349F708}"/>
    <dgm:cxn modelId="{0CDA7460-453E-4525-A8E8-429773B8407D}" srcId="{D249A360-FADF-474E-A4B2-19DD17F4A56F}" destId="{13514277-B5DE-4472-83B5-FB9A8E653A61}" srcOrd="0" destOrd="0" parTransId="{BE413B2B-F162-4456-97F1-18256DDDF924}" sibTransId="{95E70E0F-750C-4763-91B0-83C6CEE62BC9}"/>
    <dgm:cxn modelId="{0040BA61-2A12-470C-BE5D-B6974D42BA9F}" srcId="{D249A360-FADF-474E-A4B2-19DD17F4A56F}" destId="{B33E1B5B-E700-497D-84E7-DA9AE12DBB4E}" srcOrd="4" destOrd="0" parTransId="{96C24454-6144-4228-A805-B9EA9AE372EE}" sibTransId="{5049B7B0-2FCF-48E8-B00E-B19699AF8804}"/>
    <dgm:cxn modelId="{07561342-A7E5-4AAA-BA87-CA02C64909C3}" type="presOf" srcId="{D249A360-FADF-474E-A4B2-19DD17F4A56F}" destId="{6BA18B0D-F1E0-4EFD-AA3B-7F30F04456BA}" srcOrd="0" destOrd="0" presId="urn:microsoft.com/office/officeart/2008/layout/LinedList"/>
    <dgm:cxn modelId="{A8F78242-6FBA-489F-82A9-DB134FF8DF4E}" srcId="{D249A360-FADF-474E-A4B2-19DD17F4A56F}" destId="{19054591-167E-42DC-8849-5288E831BD10}" srcOrd="9" destOrd="0" parTransId="{CE6ED7CE-9C3F-4486-8FD6-8E96BBE8FDF5}" sibTransId="{684B65B1-DC2D-4FD8-8723-20D17FD028B5}"/>
    <dgm:cxn modelId="{12B3C56F-91A6-42CF-998D-297313DCA4BF}" type="presOf" srcId="{6AA7DF91-8ACE-4265-B003-DE7546FEB86C}" destId="{F152B369-12AC-460F-8FB7-1C8D948A11D4}" srcOrd="0" destOrd="0" presId="urn:microsoft.com/office/officeart/2008/layout/LinedList"/>
    <dgm:cxn modelId="{FA4CFE72-35F4-4F8C-8028-1750951C47A5}" type="presOf" srcId="{B33E1B5B-E700-497D-84E7-DA9AE12DBB4E}" destId="{3EC71E73-6F6A-448F-8142-1A8C4700D6E0}" srcOrd="0" destOrd="0" presId="urn:microsoft.com/office/officeart/2008/layout/LinedList"/>
    <dgm:cxn modelId="{72284873-C619-4133-92F9-024084CC71CC}" srcId="{D249A360-FADF-474E-A4B2-19DD17F4A56F}" destId="{A377F4FE-F815-410D-B460-B34ECAFCD9CC}" srcOrd="11" destOrd="0" parTransId="{9FBB60C0-7FB7-4E60-8301-FB14E516F021}" sibTransId="{8CAE3AEF-BC16-4A60-9E61-9FE9AB544458}"/>
    <dgm:cxn modelId="{49733876-BDCC-4015-9D7A-E1C37F969F76}" type="presOf" srcId="{3BAD79C3-FE74-4700-A64D-7238D34FA819}" destId="{B61D7B3E-3A2A-41C6-9550-3A06CFCA7C11}" srcOrd="0" destOrd="0" presId="urn:microsoft.com/office/officeart/2008/layout/LinedList"/>
    <dgm:cxn modelId="{E69DF199-5DB6-4919-BE5F-7C0D61E504C9}" type="presOf" srcId="{80D3D5FF-EC90-4733-BEA0-50322A49C79A}" destId="{4CE02481-BCC6-49C7-BA22-4B133505E756}" srcOrd="0" destOrd="0" presId="urn:microsoft.com/office/officeart/2008/layout/LinedList"/>
    <dgm:cxn modelId="{317FDD9C-8E43-4144-9AF6-2EC97C71A1BD}" type="presOf" srcId="{A377F4FE-F815-410D-B460-B34ECAFCD9CC}" destId="{5B28A952-FF6A-4325-A501-409B4E5203FA}" srcOrd="0" destOrd="0" presId="urn:microsoft.com/office/officeart/2008/layout/LinedList"/>
    <dgm:cxn modelId="{AD170BA2-3CAD-49EE-AC7E-B0EF652713E8}" type="presOf" srcId="{E7380AC1-0848-4B0B-BD6F-46975B8A8046}" destId="{5289F6F8-D46F-4388-9890-EFA172D823EF}" srcOrd="0" destOrd="0" presId="urn:microsoft.com/office/officeart/2008/layout/LinedList"/>
    <dgm:cxn modelId="{E18DFAA5-8B76-4FD8-8FF8-2758A347D074}" type="presOf" srcId="{A4E0CF0C-2E76-44E7-8515-6409435F7A04}" destId="{F64C8CFF-98A4-4C30-B787-6F95A1529F13}" srcOrd="0" destOrd="0" presId="urn:microsoft.com/office/officeart/2008/layout/LinedList"/>
    <dgm:cxn modelId="{575A33AE-84BF-4976-840F-9E7FA8A7683C}" srcId="{D249A360-FADF-474E-A4B2-19DD17F4A56F}" destId="{6AA7DF91-8ACE-4265-B003-DE7546FEB86C}" srcOrd="1" destOrd="0" parTransId="{5EFF3A12-E33D-4A12-85E1-DF27421F09C7}" sibTransId="{855DD098-4D97-4572-88EB-0A6DBCFE9940}"/>
    <dgm:cxn modelId="{FC144FB4-18FC-453C-A188-21E7A5D61AD2}" srcId="{D249A360-FADF-474E-A4B2-19DD17F4A56F}" destId="{3BAD79C3-FE74-4700-A64D-7238D34FA819}" srcOrd="3" destOrd="0" parTransId="{BE8363D5-EE36-42E4-8127-EFF7DDB0A50A}" sibTransId="{13EECA7E-8B41-4E1A-A557-9FCAF7352E6A}"/>
    <dgm:cxn modelId="{93955CBD-6B9E-43B7-806A-F7AA0B01A744}" srcId="{D249A360-FADF-474E-A4B2-19DD17F4A56F}" destId="{E7380AC1-0848-4B0B-BD6F-46975B8A8046}" srcOrd="7" destOrd="0" parTransId="{8BF85F79-93AE-46A1-957B-BB7AD0CB6507}" sibTransId="{8FE8816F-E133-4DAA-94D5-4AF497E44861}"/>
    <dgm:cxn modelId="{A68431CC-CFF8-407C-BC0F-666ECC65F07F}" type="presOf" srcId="{82139471-BAFF-4D00-B6A7-2DED07AD9B75}" destId="{57E5B191-3BAA-449D-A373-E9E326C042CA}" srcOrd="0" destOrd="0" presId="urn:microsoft.com/office/officeart/2008/layout/LinedList"/>
    <dgm:cxn modelId="{E2D46BDC-6AD0-4983-982D-98405BF52F5F}" type="presOf" srcId="{13514277-B5DE-4472-83B5-FB9A8E653A61}" destId="{898D14BA-6A1B-4366-A934-840ABBAC451C}" srcOrd="0" destOrd="0" presId="urn:microsoft.com/office/officeart/2008/layout/LinedList"/>
    <dgm:cxn modelId="{1F875EEE-A2D3-4DFA-8011-4CB69923D583}" type="presOf" srcId="{CF6A338B-6ABC-4597-A87A-3F80E457D23E}" destId="{1A24D49F-D47D-4ED4-B6BE-D5E9A54FAF16}" srcOrd="0" destOrd="0" presId="urn:microsoft.com/office/officeart/2008/layout/LinedList"/>
    <dgm:cxn modelId="{72653DF1-0641-495B-9F45-CC5295AC4A35}" type="presOf" srcId="{CCCDF55F-AC65-41BF-A40E-14F7FE8FD372}" destId="{A3842B54-6857-4736-B025-0E551B94299F}" srcOrd="0" destOrd="0" presId="urn:microsoft.com/office/officeart/2008/layout/LinedList"/>
    <dgm:cxn modelId="{233FD5FF-6BBE-410B-8B22-D7B395ACB52E}" srcId="{D249A360-FADF-474E-A4B2-19DD17F4A56F}" destId="{82139471-BAFF-4D00-B6A7-2DED07AD9B75}" srcOrd="10" destOrd="0" parTransId="{705D188C-7FF6-46CC-80B8-8BBE5EB64850}" sibTransId="{DD79A709-4650-42E6-A96A-276CA0BE7C93}"/>
    <dgm:cxn modelId="{B2686824-2DFE-4EFE-BA7A-6499E2CDF92E}" type="presParOf" srcId="{6BA18B0D-F1E0-4EFD-AA3B-7F30F04456BA}" destId="{96AEA5D5-C8E8-488D-B578-CBCAE27CAFCA}" srcOrd="0" destOrd="0" presId="urn:microsoft.com/office/officeart/2008/layout/LinedList"/>
    <dgm:cxn modelId="{79243EE6-3CD4-40E1-85CA-A27B3326B4D9}" type="presParOf" srcId="{6BA18B0D-F1E0-4EFD-AA3B-7F30F04456BA}" destId="{6357DCE8-FBAF-400E-B1DD-B80D834FA342}" srcOrd="1" destOrd="0" presId="urn:microsoft.com/office/officeart/2008/layout/LinedList"/>
    <dgm:cxn modelId="{0D0B6B46-2CA5-41DB-A00D-555E7B106257}" type="presParOf" srcId="{6357DCE8-FBAF-400E-B1DD-B80D834FA342}" destId="{898D14BA-6A1B-4366-A934-840ABBAC451C}" srcOrd="0" destOrd="0" presId="urn:microsoft.com/office/officeart/2008/layout/LinedList"/>
    <dgm:cxn modelId="{91640959-6B78-4ABC-B7A8-8FFEDCE1D2E4}" type="presParOf" srcId="{6357DCE8-FBAF-400E-B1DD-B80D834FA342}" destId="{26BB3C80-D1E3-4C63-ACF4-0D65FF5204B3}" srcOrd="1" destOrd="0" presId="urn:microsoft.com/office/officeart/2008/layout/LinedList"/>
    <dgm:cxn modelId="{7BF032F4-D0CA-43E0-A43D-7ADBB274CB07}" type="presParOf" srcId="{6BA18B0D-F1E0-4EFD-AA3B-7F30F04456BA}" destId="{D8DD4BB0-2C74-4AE8-A970-7175ED2E7911}" srcOrd="2" destOrd="0" presId="urn:microsoft.com/office/officeart/2008/layout/LinedList"/>
    <dgm:cxn modelId="{EE70103B-EC51-4FE4-95A7-4269553C13FD}" type="presParOf" srcId="{6BA18B0D-F1E0-4EFD-AA3B-7F30F04456BA}" destId="{B763FCFC-4A70-4687-8E84-5F2476EA99AC}" srcOrd="3" destOrd="0" presId="urn:microsoft.com/office/officeart/2008/layout/LinedList"/>
    <dgm:cxn modelId="{4EB3A41E-D996-4C68-9545-C5E3FD8E7D83}" type="presParOf" srcId="{B763FCFC-4A70-4687-8E84-5F2476EA99AC}" destId="{F152B369-12AC-460F-8FB7-1C8D948A11D4}" srcOrd="0" destOrd="0" presId="urn:microsoft.com/office/officeart/2008/layout/LinedList"/>
    <dgm:cxn modelId="{5B814B40-3746-493C-8745-265D88D8F9D7}" type="presParOf" srcId="{B763FCFC-4A70-4687-8E84-5F2476EA99AC}" destId="{6C821DDD-DA99-442D-A21F-7843B7AB8D1B}" srcOrd="1" destOrd="0" presId="urn:microsoft.com/office/officeart/2008/layout/LinedList"/>
    <dgm:cxn modelId="{5B9168C6-572E-426D-942B-818AF732DD16}" type="presParOf" srcId="{6BA18B0D-F1E0-4EFD-AA3B-7F30F04456BA}" destId="{B8194057-AB9A-4715-873E-FF8E2102F7D0}" srcOrd="4" destOrd="0" presId="urn:microsoft.com/office/officeart/2008/layout/LinedList"/>
    <dgm:cxn modelId="{D3C4186B-BDA5-4CAC-A97E-E87A84643F2B}" type="presParOf" srcId="{6BA18B0D-F1E0-4EFD-AA3B-7F30F04456BA}" destId="{AEE2ED0C-4D5C-480C-8968-3AD35DBB4DB2}" srcOrd="5" destOrd="0" presId="urn:microsoft.com/office/officeart/2008/layout/LinedList"/>
    <dgm:cxn modelId="{3EF6366C-9C79-4E0C-9A5A-CBD810F1CAEF}" type="presParOf" srcId="{AEE2ED0C-4D5C-480C-8968-3AD35DBB4DB2}" destId="{4CE02481-BCC6-49C7-BA22-4B133505E756}" srcOrd="0" destOrd="0" presId="urn:microsoft.com/office/officeart/2008/layout/LinedList"/>
    <dgm:cxn modelId="{E1CD78EB-6541-4DA3-826B-1EAB1048AE8E}" type="presParOf" srcId="{AEE2ED0C-4D5C-480C-8968-3AD35DBB4DB2}" destId="{CA0E93E1-7DA5-4009-8E51-0E3F9A593408}" srcOrd="1" destOrd="0" presId="urn:microsoft.com/office/officeart/2008/layout/LinedList"/>
    <dgm:cxn modelId="{B2A57C59-3637-4160-A2CC-A6C69E3287A8}" type="presParOf" srcId="{6BA18B0D-F1E0-4EFD-AA3B-7F30F04456BA}" destId="{29B0D325-C8DC-45F5-ABEE-4E2221604BFB}" srcOrd="6" destOrd="0" presId="urn:microsoft.com/office/officeart/2008/layout/LinedList"/>
    <dgm:cxn modelId="{FDD43FA2-73D7-46D3-9318-CA5A7C691DBF}" type="presParOf" srcId="{6BA18B0D-F1E0-4EFD-AA3B-7F30F04456BA}" destId="{36BA4D9E-3E3B-486A-9F2A-B58C0BC56F2B}" srcOrd="7" destOrd="0" presId="urn:microsoft.com/office/officeart/2008/layout/LinedList"/>
    <dgm:cxn modelId="{7395E13F-81BC-4DC4-AB6D-F93CDA1585DF}" type="presParOf" srcId="{36BA4D9E-3E3B-486A-9F2A-B58C0BC56F2B}" destId="{B61D7B3E-3A2A-41C6-9550-3A06CFCA7C11}" srcOrd="0" destOrd="0" presId="urn:microsoft.com/office/officeart/2008/layout/LinedList"/>
    <dgm:cxn modelId="{BEA4F789-01C9-4151-ABE5-3DC8BF445CD8}" type="presParOf" srcId="{36BA4D9E-3E3B-486A-9F2A-B58C0BC56F2B}" destId="{D41D5805-E34C-420F-A9E0-F340866A13BA}" srcOrd="1" destOrd="0" presId="urn:microsoft.com/office/officeart/2008/layout/LinedList"/>
    <dgm:cxn modelId="{9FE64354-C8AF-4948-B622-82F92DA6189D}" type="presParOf" srcId="{6BA18B0D-F1E0-4EFD-AA3B-7F30F04456BA}" destId="{DCA6BA7C-B64D-4773-AE56-1FEB23759EE1}" srcOrd="8" destOrd="0" presId="urn:microsoft.com/office/officeart/2008/layout/LinedList"/>
    <dgm:cxn modelId="{9F70029A-0DE0-42AF-AAAF-8B67E44A1E09}" type="presParOf" srcId="{6BA18B0D-F1E0-4EFD-AA3B-7F30F04456BA}" destId="{4BF0409D-11FF-4671-ABC4-D1455A755FA7}" srcOrd="9" destOrd="0" presId="urn:microsoft.com/office/officeart/2008/layout/LinedList"/>
    <dgm:cxn modelId="{C5E7AF41-5CF1-452E-ACC4-F2324D9DB1EE}" type="presParOf" srcId="{4BF0409D-11FF-4671-ABC4-D1455A755FA7}" destId="{3EC71E73-6F6A-448F-8142-1A8C4700D6E0}" srcOrd="0" destOrd="0" presId="urn:microsoft.com/office/officeart/2008/layout/LinedList"/>
    <dgm:cxn modelId="{4AC87E11-ABA7-4EAF-B919-EDE397FB43EA}" type="presParOf" srcId="{4BF0409D-11FF-4671-ABC4-D1455A755FA7}" destId="{1A538541-7F61-442A-9817-9293D0093BFB}" srcOrd="1" destOrd="0" presId="urn:microsoft.com/office/officeart/2008/layout/LinedList"/>
    <dgm:cxn modelId="{99071DA2-FA3A-4D14-B188-6A19434B3FC6}" type="presParOf" srcId="{6BA18B0D-F1E0-4EFD-AA3B-7F30F04456BA}" destId="{8D2AEEB2-3E8D-4003-9A67-A05BBDF2F3CF}" srcOrd="10" destOrd="0" presId="urn:microsoft.com/office/officeart/2008/layout/LinedList"/>
    <dgm:cxn modelId="{47295135-65C3-4866-8E3B-C59A81719D04}" type="presParOf" srcId="{6BA18B0D-F1E0-4EFD-AA3B-7F30F04456BA}" destId="{774C006E-A8DD-4557-A668-0F231DFAFF01}" srcOrd="11" destOrd="0" presId="urn:microsoft.com/office/officeart/2008/layout/LinedList"/>
    <dgm:cxn modelId="{6F18D495-E7A7-4D71-9C05-7254843911A9}" type="presParOf" srcId="{774C006E-A8DD-4557-A668-0F231DFAFF01}" destId="{A3842B54-6857-4736-B025-0E551B94299F}" srcOrd="0" destOrd="0" presId="urn:microsoft.com/office/officeart/2008/layout/LinedList"/>
    <dgm:cxn modelId="{A8EBE518-DC3C-4614-97DA-D58665965756}" type="presParOf" srcId="{774C006E-A8DD-4557-A668-0F231DFAFF01}" destId="{2BF12C1D-34B3-4B1E-A9FB-E43B033D5B5F}" srcOrd="1" destOrd="0" presId="urn:microsoft.com/office/officeart/2008/layout/LinedList"/>
    <dgm:cxn modelId="{5F68ECB9-E053-4714-A62A-8DE79BC6568E}" type="presParOf" srcId="{6BA18B0D-F1E0-4EFD-AA3B-7F30F04456BA}" destId="{37B961B3-E4A9-4526-912B-8F3B908E29F8}" srcOrd="12" destOrd="0" presId="urn:microsoft.com/office/officeart/2008/layout/LinedList"/>
    <dgm:cxn modelId="{D6862D51-CEC1-4ADD-B527-7C6EEA2C87B8}" type="presParOf" srcId="{6BA18B0D-F1E0-4EFD-AA3B-7F30F04456BA}" destId="{DE9591F4-94A1-497C-88C9-4EA8AA87EBDE}" srcOrd="13" destOrd="0" presId="urn:microsoft.com/office/officeart/2008/layout/LinedList"/>
    <dgm:cxn modelId="{4309B64E-CF39-4F3A-801A-BD9FD537D53F}" type="presParOf" srcId="{DE9591F4-94A1-497C-88C9-4EA8AA87EBDE}" destId="{1A24D49F-D47D-4ED4-B6BE-D5E9A54FAF16}" srcOrd="0" destOrd="0" presId="urn:microsoft.com/office/officeart/2008/layout/LinedList"/>
    <dgm:cxn modelId="{4163B886-4DF7-494B-A423-4C939B42076C}" type="presParOf" srcId="{DE9591F4-94A1-497C-88C9-4EA8AA87EBDE}" destId="{F735EC27-91F1-47C4-9BDB-6F384B6CCA22}" srcOrd="1" destOrd="0" presId="urn:microsoft.com/office/officeart/2008/layout/LinedList"/>
    <dgm:cxn modelId="{6A67E76B-E094-4BF1-8083-D07D542B542D}" type="presParOf" srcId="{6BA18B0D-F1E0-4EFD-AA3B-7F30F04456BA}" destId="{1DCF46F2-772A-447D-86BC-DBC7CDBFA887}" srcOrd="14" destOrd="0" presId="urn:microsoft.com/office/officeart/2008/layout/LinedList"/>
    <dgm:cxn modelId="{CCF5ABDA-1E58-4993-BA90-30BB3E9A7390}" type="presParOf" srcId="{6BA18B0D-F1E0-4EFD-AA3B-7F30F04456BA}" destId="{177ACEDE-5AF0-4AC2-BA67-DD24DF70692F}" srcOrd="15" destOrd="0" presId="urn:microsoft.com/office/officeart/2008/layout/LinedList"/>
    <dgm:cxn modelId="{ADE23D20-865B-4CCB-9CF4-3E3FA17FE778}" type="presParOf" srcId="{177ACEDE-5AF0-4AC2-BA67-DD24DF70692F}" destId="{5289F6F8-D46F-4388-9890-EFA172D823EF}" srcOrd="0" destOrd="0" presId="urn:microsoft.com/office/officeart/2008/layout/LinedList"/>
    <dgm:cxn modelId="{046A28C6-3E69-40C8-B34D-D625A05D83AD}" type="presParOf" srcId="{177ACEDE-5AF0-4AC2-BA67-DD24DF70692F}" destId="{B8761E28-4575-4CC4-90B2-2629067FE9CD}" srcOrd="1" destOrd="0" presId="urn:microsoft.com/office/officeart/2008/layout/LinedList"/>
    <dgm:cxn modelId="{308AA165-95D3-4CAE-8A8F-765A89409A84}" type="presParOf" srcId="{6BA18B0D-F1E0-4EFD-AA3B-7F30F04456BA}" destId="{E6F33686-6ABA-4283-AB7B-DC69FCF7A141}" srcOrd="16" destOrd="0" presId="urn:microsoft.com/office/officeart/2008/layout/LinedList"/>
    <dgm:cxn modelId="{F339A047-9714-450F-AE38-C584BD8ED767}" type="presParOf" srcId="{6BA18B0D-F1E0-4EFD-AA3B-7F30F04456BA}" destId="{245C577B-BA65-42F4-814D-D68716A7EB2B}" srcOrd="17" destOrd="0" presId="urn:microsoft.com/office/officeart/2008/layout/LinedList"/>
    <dgm:cxn modelId="{15976368-5EC6-4A67-97F1-A6A35E7991C7}" type="presParOf" srcId="{245C577B-BA65-42F4-814D-D68716A7EB2B}" destId="{F64C8CFF-98A4-4C30-B787-6F95A1529F13}" srcOrd="0" destOrd="0" presId="urn:microsoft.com/office/officeart/2008/layout/LinedList"/>
    <dgm:cxn modelId="{B6F6EB5A-5081-462D-BAB9-79E9A94CA32B}" type="presParOf" srcId="{245C577B-BA65-42F4-814D-D68716A7EB2B}" destId="{9835CD72-4D88-4E1E-AF88-ADD6C9E96E46}" srcOrd="1" destOrd="0" presId="urn:microsoft.com/office/officeart/2008/layout/LinedList"/>
    <dgm:cxn modelId="{35D9DC4C-1059-4451-88A8-614C5D27825E}" type="presParOf" srcId="{6BA18B0D-F1E0-4EFD-AA3B-7F30F04456BA}" destId="{ABD6F9DE-C27B-46EF-9B9D-D9E121F9AD08}" srcOrd="18" destOrd="0" presId="urn:microsoft.com/office/officeart/2008/layout/LinedList"/>
    <dgm:cxn modelId="{370F7063-4F98-4DCA-8D49-76205091EB70}" type="presParOf" srcId="{6BA18B0D-F1E0-4EFD-AA3B-7F30F04456BA}" destId="{084EEC67-CF1B-411B-A8D9-E4EF01B8635D}" srcOrd="19" destOrd="0" presId="urn:microsoft.com/office/officeart/2008/layout/LinedList"/>
    <dgm:cxn modelId="{392A6AE4-33F2-472E-8CF1-F488AAB06157}" type="presParOf" srcId="{084EEC67-CF1B-411B-A8D9-E4EF01B8635D}" destId="{CAE57DA7-EAA7-487E-8188-3406ED1B1594}" srcOrd="0" destOrd="0" presId="urn:microsoft.com/office/officeart/2008/layout/LinedList"/>
    <dgm:cxn modelId="{9477E6D9-DB7F-4DF1-AB3B-87CC6009F1BD}" type="presParOf" srcId="{084EEC67-CF1B-411B-A8D9-E4EF01B8635D}" destId="{80AC5F10-3550-4335-9896-443DA02C6428}" srcOrd="1" destOrd="0" presId="urn:microsoft.com/office/officeart/2008/layout/LinedList"/>
    <dgm:cxn modelId="{F225162E-E4CA-438B-9258-0D1B4DC9E6AF}" type="presParOf" srcId="{6BA18B0D-F1E0-4EFD-AA3B-7F30F04456BA}" destId="{546A701E-80FA-4BF9-96B8-5EDE39518C68}" srcOrd="20" destOrd="0" presId="urn:microsoft.com/office/officeart/2008/layout/LinedList"/>
    <dgm:cxn modelId="{D5C2539D-9681-4C03-811C-AD7B644C61D1}" type="presParOf" srcId="{6BA18B0D-F1E0-4EFD-AA3B-7F30F04456BA}" destId="{A377A551-927C-4201-BEE7-4FEA8E9F6525}" srcOrd="21" destOrd="0" presId="urn:microsoft.com/office/officeart/2008/layout/LinedList"/>
    <dgm:cxn modelId="{760C2F8C-1388-4A81-A8D8-100BABD303B0}" type="presParOf" srcId="{A377A551-927C-4201-BEE7-4FEA8E9F6525}" destId="{57E5B191-3BAA-449D-A373-E9E326C042CA}" srcOrd="0" destOrd="0" presId="urn:microsoft.com/office/officeart/2008/layout/LinedList"/>
    <dgm:cxn modelId="{D9E86824-E8E1-41D5-B159-B66B80D1DD45}" type="presParOf" srcId="{A377A551-927C-4201-BEE7-4FEA8E9F6525}" destId="{A8C01C22-DDA1-434E-BC14-085492DD7CF4}" srcOrd="1" destOrd="0" presId="urn:microsoft.com/office/officeart/2008/layout/LinedList"/>
    <dgm:cxn modelId="{C8D7232E-6548-4A5C-84C0-936FC15ED9F3}" type="presParOf" srcId="{6BA18B0D-F1E0-4EFD-AA3B-7F30F04456BA}" destId="{9168A4D9-087C-4142-B558-33E3A299CCD0}" srcOrd="22" destOrd="0" presId="urn:microsoft.com/office/officeart/2008/layout/LinedList"/>
    <dgm:cxn modelId="{1766FEA8-BA14-4FCE-9FCB-A4425A71ACA9}" type="presParOf" srcId="{6BA18B0D-F1E0-4EFD-AA3B-7F30F04456BA}" destId="{70A5B88D-4D23-4400-8FA4-1488B077AA4E}" srcOrd="23" destOrd="0" presId="urn:microsoft.com/office/officeart/2008/layout/LinedList"/>
    <dgm:cxn modelId="{7A7BB51B-7C28-414D-8FD1-33623CA808CB}" type="presParOf" srcId="{70A5B88D-4D23-4400-8FA4-1488B077AA4E}" destId="{5B28A952-FF6A-4325-A501-409B4E5203FA}" srcOrd="0" destOrd="0" presId="urn:microsoft.com/office/officeart/2008/layout/LinedList"/>
    <dgm:cxn modelId="{68FA8B27-A3EE-4682-B8B6-54C4F4197C38}" type="presParOf" srcId="{70A5B88D-4D23-4400-8FA4-1488B077AA4E}" destId="{997D3A9A-3350-43C5-B1B8-F0F7D70E4517}" srcOrd="1" destOrd="0" presId="urn:microsoft.com/office/officeart/2008/layout/LinedList"/>
    <dgm:cxn modelId="{FBDD736A-CF46-40E0-9955-47D4C50AF9A1}" type="presParOf" srcId="{6BA18B0D-F1E0-4EFD-AA3B-7F30F04456BA}" destId="{5FF3B765-9F70-4082-9435-7D003C44174A}" srcOrd="24" destOrd="0" presId="urn:microsoft.com/office/officeart/2008/layout/LinedList"/>
    <dgm:cxn modelId="{7C08155F-F7C3-4DD6-8E5A-090D49A594D5}" type="presParOf" srcId="{6BA18B0D-F1E0-4EFD-AA3B-7F30F04456BA}" destId="{1958200F-A98C-417F-AE4A-2064377ABA65}" srcOrd="25" destOrd="0" presId="urn:microsoft.com/office/officeart/2008/layout/LinedList"/>
    <dgm:cxn modelId="{32D78446-665A-4004-B750-59AFCD78EDF3}" type="presParOf" srcId="{1958200F-A98C-417F-AE4A-2064377ABA65}" destId="{14E117E9-B521-4399-B9A0-17A22B81478C}" srcOrd="0" destOrd="0" presId="urn:microsoft.com/office/officeart/2008/layout/LinedList"/>
    <dgm:cxn modelId="{A0DB7D3F-A928-4CAF-BD30-B1D06DFA9258}" type="presParOf" srcId="{1958200F-A98C-417F-AE4A-2064377ABA65}" destId="{807F2716-D3E5-4545-A3E4-2254B9A87D4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AEA5D5-C8E8-488D-B578-CBCAE27CAFCA}">
      <dsp:nvSpPr>
        <dsp:cNvPr id="0" name=""/>
        <dsp:cNvSpPr/>
      </dsp:nvSpPr>
      <dsp:spPr>
        <a:xfrm>
          <a:off x="0" y="623"/>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8D14BA-6A1B-4366-A934-840ABBAC451C}">
      <dsp:nvSpPr>
        <dsp:cNvPr id="0" name=""/>
        <dsp:cNvSpPr/>
      </dsp:nvSpPr>
      <dsp:spPr>
        <a:xfrm>
          <a:off x="0" y="623"/>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dirty="0"/>
            <a:t>Game Situations (6):</a:t>
          </a:r>
          <a:endParaRPr lang="en-US" sz="1500" kern="1200" dirty="0"/>
        </a:p>
      </dsp:txBody>
      <dsp:txXfrm>
        <a:off x="0" y="623"/>
        <a:ext cx="6492875" cy="392627"/>
      </dsp:txXfrm>
    </dsp:sp>
    <dsp:sp modelId="{D8DD4BB0-2C74-4AE8-A970-7175ED2E7911}">
      <dsp:nvSpPr>
        <dsp:cNvPr id="0" name=""/>
        <dsp:cNvSpPr/>
      </dsp:nvSpPr>
      <dsp:spPr>
        <a:xfrm>
          <a:off x="0" y="393250"/>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52B369-12AC-460F-8FB7-1C8D948A11D4}">
      <dsp:nvSpPr>
        <dsp:cNvPr id="0" name=""/>
        <dsp:cNvSpPr/>
      </dsp:nvSpPr>
      <dsp:spPr>
        <a:xfrm>
          <a:off x="0" y="393250"/>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dirty="0">
              <a:highlight>
                <a:srgbClr val="00FF00"/>
              </a:highlight>
            </a:rPr>
            <a:t>Serving</a:t>
          </a:r>
          <a:endParaRPr lang="en-US" sz="1500" kern="1200" dirty="0">
            <a:highlight>
              <a:srgbClr val="00FF00"/>
            </a:highlight>
          </a:endParaRPr>
        </a:p>
      </dsp:txBody>
      <dsp:txXfrm>
        <a:off x="0" y="393250"/>
        <a:ext cx="6492875" cy="392627"/>
      </dsp:txXfrm>
    </dsp:sp>
    <dsp:sp modelId="{B8194057-AB9A-4715-873E-FF8E2102F7D0}">
      <dsp:nvSpPr>
        <dsp:cNvPr id="0" name=""/>
        <dsp:cNvSpPr/>
      </dsp:nvSpPr>
      <dsp:spPr>
        <a:xfrm>
          <a:off x="0" y="785877"/>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E02481-BCC6-49C7-BA22-4B133505E756}">
      <dsp:nvSpPr>
        <dsp:cNvPr id="0" name=""/>
        <dsp:cNvSpPr/>
      </dsp:nvSpPr>
      <dsp:spPr>
        <a:xfrm>
          <a:off x="0" y="785877"/>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a:t>Starting the point with a first or second serve.</a:t>
          </a:r>
          <a:endParaRPr lang="en-US" sz="1500" kern="1200"/>
        </a:p>
      </dsp:txBody>
      <dsp:txXfrm>
        <a:off x="0" y="785877"/>
        <a:ext cx="6492875" cy="392627"/>
      </dsp:txXfrm>
    </dsp:sp>
    <dsp:sp modelId="{29B0D325-C8DC-45F5-ABEE-4E2221604BFB}">
      <dsp:nvSpPr>
        <dsp:cNvPr id="0" name=""/>
        <dsp:cNvSpPr/>
      </dsp:nvSpPr>
      <dsp:spPr>
        <a:xfrm>
          <a:off x="0" y="1178504"/>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1D7B3E-3A2A-41C6-9550-3A06CFCA7C11}">
      <dsp:nvSpPr>
        <dsp:cNvPr id="0" name=""/>
        <dsp:cNvSpPr/>
      </dsp:nvSpPr>
      <dsp:spPr>
        <a:xfrm>
          <a:off x="0" y="1178504"/>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dirty="0">
              <a:highlight>
                <a:srgbClr val="00FF00"/>
              </a:highlight>
            </a:rPr>
            <a:t>Returning</a:t>
          </a:r>
          <a:endParaRPr lang="en-US" sz="1500" kern="1200" dirty="0">
            <a:highlight>
              <a:srgbClr val="00FF00"/>
            </a:highlight>
          </a:endParaRPr>
        </a:p>
      </dsp:txBody>
      <dsp:txXfrm>
        <a:off x="0" y="1178504"/>
        <a:ext cx="6492875" cy="392627"/>
      </dsp:txXfrm>
    </dsp:sp>
    <dsp:sp modelId="{DCA6BA7C-B64D-4773-AE56-1FEB23759EE1}">
      <dsp:nvSpPr>
        <dsp:cNvPr id="0" name=""/>
        <dsp:cNvSpPr/>
      </dsp:nvSpPr>
      <dsp:spPr>
        <a:xfrm>
          <a:off x="0" y="1571132"/>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C71E73-6F6A-448F-8142-1A8C4700D6E0}">
      <dsp:nvSpPr>
        <dsp:cNvPr id="0" name=""/>
        <dsp:cNvSpPr/>
      </dsp:nvSpPr>
      <dsp:spPr>
        <a:xfrm>
          <a:off x="0" y="1571132"/>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a:t>Starting the point by returning a first or second serve.</a:t>
          </a:r>
          <a:endParaRPr lang="en-US" sz="1500" kern="1200"/>
        </a:p>
      </dsp:txBody>
      <dsp:txXfrm>
        <a:off x="0" y="1571132"/>
        <a:ext cx="6492875" cy="392627"/>
      </dsp:txXfrm>
    </dsp:sp>
    <dsp:sp modelId="{8D2AEEB2-3E8D-4003-9A67-A05BBDF2F3CF}">
      <dsp:nvSpPr>
        <dsp:cNvPr id="0" name=""/>
        <dsp:cNvSpPr/>
      </dsp:nvSpPr>
      <dsp:spPr>
        <a:xfrm>
          <a:off x="0" y="1963759"/>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842B54-6857-4736-B025-0E551B94299F}">
      <dsp:nvSpPr>
        <dsp:cNvPr id="0" name=""/>
        <dsp:cNvSpPr/>
      </dsp:nvSpPr>
      <dsp:spPr>
        <a:xfrm>
          <a:off x="0" y="1963759"/>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dirty="0">
              <a:highlight>
                <a:srgbClr val="00FF00"/>
              </a:highlight>
            </a:rPr>
            <a:t>Both Back</a:t>
          </a:r>
          <a:endParaRPr lang="en-US" sz="1500" kern="1200" dirty="0">
            <a:highlight>
              <a:srgbClr val="00FF00"/>
            </a:highlight>
          </a:endParaRPr>
        </a:p>
      </dsp:txBody>
      <dsp:txXfrm>
        <a:off x="0" y="1963759"/>
        <a:ext cx="6492875" cy="392627"/>
      </dsp:txXfrm>
    </dsp:sp>
    <dsp:sp modelId="{37B961B3-E4A9-4526-912B-8F3B908E29F8}">
      <dsp:nvSpPr>
        <dsp:cNvPr id="0" name=""/>
        <dsp:cNvSpPr/>
      </dsp:nvSpPr>
      <dsp:spPr>
        <a:xfrm>
          <a:off x="0" y="2356386"/>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24D49F-D47D-4ED4-B6BE-D5E9A54FAF16}">
      <dsp:nvSpPr>
        <dsp:cNvPr id="0" name=""/>
        <dsp:cNvSpPr/>
      </dsp:nvSpPr>
      <dsp:spPr>
        <a:xfrm>
          <a:off x="0" y="2356386"/>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a:t>Both players are playing from the baseline.</a:t>
          </a:r>
          <a:endParaRPr lang="en-US" sz="1500" kern="1200"/>
        </a:p>
      </dsp:txBody>
      <dsp:txXfrm>
        <a:off x="0" y="2356386"/>
        <a:ext cx="6492875" cy="392627"/>
      </dsp:txXfrm>
    </dsp:sp>
    <dsp:sp modelId="{1DCF46F2-772A-447D-86BC-DBC7CDBFA887}">
      <dsp:nvSpPr>
        <dsp:cNvPr id="0" name=""/>
        <dsp:cNvSpPr/>
      </dsp:nvSpPr>
      <dsp:spPr>
        <a:xfrm>
          <a:off x="0" y="2749013"/>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89F6F8-D46F-4388-9890-EFA172D823EF}">
      <dsp:nvSpPr>
        <dsp:cNvPr id="0" name=""/>
        <dsp:cNvSpPr/>
      </dsp:nvSpPr>
      <dsp:spPr>
        <a:xfrm>
          <a:off x="0" y="2749013"/>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a:t>At or Approaching the Net</a:t>
          </a:r>
          <a:endParaRPr lang="en-US" sz="1500" kern="1200"/>
        </a:p>
      </dsp:txBody>
      <dsp:txXfrm>
        <a:off x="0" y="2749013"/>
        <a:ext cx="6492875" cy="392627"/>
      </dsp:txXfrm>
    </dsp:sp>
    <dsp:sp modelId="{E6F33686-6ABA-4283-AB7B-DC69FCF7A141}">
      <dsp:nvSpPr>
        <dsp:cNvPr id="0" name=""/>
        <dsp:cNvSpPr/>
      </dsp:nvSpPr>
      <dsp:spPr>
        <a:xfrm>
          <a:off x="0" y="3141640"/>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4C8CFF-98A4-4C30-B787-6F95A1529F13}">
      <dsp:nvSpPr>
        <dsp:cNvPr id="0" name=""/>
        <dsp:cNvSpPr/>
      </dsp:nvSpPr>
      <dsp:spPr>
        <a:xfrm>
          <a:off x="0" y="3141640"/>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a:t>At, or moving to the net with the other player at the baseline.</a:t>
          </a:r>
          <a:endParaRPr lang="en-US" sz="1500" kern="1200"/>
        </a:p>
      </dsp:txBody>
      <dsp:txXfrm>
        <a:off x="0" y="3141640"/>
        <a:ext cx="6492875" cy="392627"/>
      </dsp:txXfrm>
    </dsp:sp>
    <dsp:sp modelId="{ABD6F9DE-C27B-46EF-9B9D-D9E121F9AD08}">
      <dsp:nvSpPr>
        <dsp:cNvPr id="0" name=""/>
        <dsp:cNvSpPr/>
      </dsp:nvSpPr>
      <dsp:spPr>
        <a:xfrm>
          <a:off x="0" y="3534267"/>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E57DA7-EAA7-487E-8188-3406ED1B1594}">
      <dsp:nvSpPr>
        <dsp:cNvPr id="0" name=""/>
        <dsp:cNvSpPr/>
      </dsp:nvSpPr>
      <dsp:spPr>
        <a:xfrm>
          <a:off x="0" y="3534267"/>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a:t>Opponent at or approaching the net</a:t>
          </a:r>
          <a:endParaRPr lang="en-US" sz="1500" kern="1200"/>
        </a:p>
      </dsp:txBody>
      <dsp:txXfrm>
        <a:off x="0" y="3534267"/>
        <a:ext cx="6492875" cy="392627"/>
      </dsp:txXfrm>
    </dsp:sp>
    <dsp:sp modelId="{546A701E-80FA-4BF9-96B8-5EDE39518C68}">
      <dsp:nvSpPr>
        <dsp:cNvPr id="0" name=""/>
        <dsp:cNvSpPr/>
      </dsp:nvSpPr>
      <dsp:spPr>
        <a:xfrm>
          <a:off x="0" y="3926895"/>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E5B191-3BAA-449D-A373-E9E326C042CA}">
      <dsp:nvSpPr>
        <dsp:cNvPr id="0" name=""/>
        <dsp:cNvSpPr/>
      </dsp:nvSpPr>
      <dsp:spPr>
        <a:xfrm>
          <a:off x="0" y="3926895"/>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dirty="0"/>
            <a:t>A player at the baseline who is playing against a player at or moving to the net.</a:t>
          </a:r>
          <a:endParaRPr lang="en-US" sz="1500" kern="1200" dirty="0"/>
        </a:p>
      </dsp:txBody>
      <dsp:txXfrm>
        <a:off x="0" y="3926895"/>
        <a:ext cx="6492875" cy="392627"/>
      </dsp:txXfrm>
    </dsp:sp>
    <dsp:sp modelId="{9168A4D9-087C-4142-B558-33E3A299CCD0}">
      <dsp:nvSpPr>
        <dsp:cNvPr id="0" name=""/>
        <dsp:cNvSpPr/>
      </dsp:nvSpPr>
      <dsp:spPr>
        <a:xfrm>
          <a:off x="0" y="4319522"/>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28A952-FF6A-4325-A501-409B4E5203FA}">
      <dsp:nvSpPr>
        <dsp:cNvPr id="0" name=""/>
        <dsp:cNvSpPr/>
      </dsp:nvSpPr>
      <dsp:spPr>
        <a:xfrm>
          <a:off x="0" y="4319522"/>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a:t>Both players at the net in singles</a:t>
          </a:r>
          <a:endParaRPr lang="en-US" sz="1500" kern="1200"/>
        </a:p>
      </dsp:txBody>
      <dsp:txXfrm>
        <a:off x="0" y="4319522"/>
        <a:ext cx="6492875" cy="392627"/>
      </dsp:txXfrm>
    </dsp:sp>
    <dsp:sp modelId="{5FF3B765-9F70-4082-9435-7D003C44174A}">
      <dsp:nvSpPr>
        <dsp:cNvPr id="0" name=""/>
        <dsp:cNvSpPr/>
      </dsp:nvSpPr>
      <dsp:spPr>
        <a:xfrm>
          <a:off x="0" y="4712149"/>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E117E9-B521-4399-B9A0-17A22B81478C}">
      <dsp:nvSpPr>
        <dsp:cNvPr id="0" name=""/>
        <dsp:cNvSpPr/>
      </dsp:nvSpPr>
      <dsp:spPr>
        <a:xfrm>
          <a:off x="0" y="4712149"/>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a:t>This is a rare occurrence and not often taught in isolation.</a:t>
          </a:r>
          <a:endParaRPr lang="en-US" sz="1500" kern="1200"/>
        </a:p>
      </dsp:txBody>
      <dsp:txXfrm>
        <a:off x="0" y="4712149"/>
        <a:ext cx="6492875" cy="3926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DD314-E90B-D532-F63C-54BD2DB108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C6060A-F353-6197-D711-C0A889F5B9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1ABF03-942F-771D-9F22-F3FB5797E8F9}"/>
              </a:ext>
            </a:extLst>
          </p:cNvPr>
          <p:cNvSpPr>
            <a:spLocks noGrp="1"/>
          </p:cNvSpPr>
          <p:nvPr>
            <p:ph type="dt" sz="half" idx="10"/>
          </p:nvPr>
        </p:nvSpPr>
        <p:spPr/>
        <p:txBody>
          <a:bodyPr/>
          <a:lstStyle/>
          <a:p>
            <a:fld id="{E571B5FA-3B39-4EE9-AB74-0F25E35B0598}" type="datetimeFigureOut">
              <a:rPr lang="en-GB" smtClean="0"/>
              <a:t>11/10/2022</a:t>
            </a:fld>
            <a:endParaRPr lang="en-GB"/>
          </a:p>
        </p:txBody>
      </p:sp>
      <p:sp>
        <p:nvSpPr>
          <p:cNvPr id="5" name="Footer Placeholder 4">
            <a:extLst>
              <a:ext uri="{FF2B5EF4-FFF2-40B4-BE49-F238E27FC236}">
                <a16:creationId xmlns:a16="http://schemas.microsoft.com/office/drawing/2014/main" id="{B10AA81B-882F-2F2F-F7D7-F989A0E147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5AD185-133D-018A-88B2-DC965E65496F}"/>
              </a:ext>
            </a:extLst>
          </p:cNvPr>
          <p:cNvSpPr>
            <a:spLocks noGrp="1"/>
          </p:cNvSpPr>
          <p:nvPr>
            <p:ph type="sldNum" sz="quarter" idx="12"/>
          </p:nvPr>
        </p:nvSpPr>
        <p:spPr/>
        <p:txBody>
          <a:bodyPr/>
          <a:lstStyle/>
          <a:p>
            <a:fld id="{A7349ED6-E0CE-4BDF-9587-37EDF6635450}" type="slidenum">
              <a:rPr lang="en-GB" smtClean="0"/>
              <a:t>‹#›</a:t>
            </a:fld>
            <a:endParaRPr lang="en-GB"/>
          </a:p>
        </p:txBody>
      </p:sp>
    </p:spTree>
    <p:extLst>
      <p:ext uri="{BB962C8B-B14F-4D97-AF65-F5344CB8AC3E}">
        <p14:creationId xmlns:p14="http://schemas.microsoft.com/office/powerpoint/2010/main" val="3848642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D3FE7-3AFC-BE5F-7B61-EB4397D590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92603D-C928-F704-25FE-BCEC6B73A4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1AB22B-0E5D-2A50-BB3A-957BDE3FBCB4}"/>
              </a:ext>
            </a:extLst>
          </p:cNvPr>
          <p:cNvSpPr>
            <a:spLocks noGrp="1"/>
          </p:cNvSpPr>
          <p:nvPr>
            <p:ph type="dt" sz="half" idx="10"/>
          </p:nvPr>
        </p:nvSpPr>
        <p:spPr/>
        <p:txBody>
          <a:bodyPr/>
          <a:lstStyle/>
          <a:p>
            <a:fld id="{E571B5FA-3B39-4EE9-AB74-0F25E35B0598}" type="datetimeFigureOut">
              <a:rPr lang="en-GB" smtClean="0"/>
              <a:t>11/10/2022</a:t>
            </a:fld>
            <a:endParaRPr lang="en-GB"/>
          </a:p>
        </p:txBody>
      </p:sp>
      <p:sp>
        <p:nvSpPr>
          <p:cNvPr id="5" name="Footer Placeholder 4">
            <a:extLst>
              <a:ext uri="{FF2B5EF4-FFF2-40B4-BE49-F238E27FC236}">
                <a16:creationId xmlns:a16="http://schemas.microsoft.com/office/drawing/2014/main" id="{CF424663-0F2A-C4FD-5D2F-A728B652E1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9AEAF7-D1D2-18F1-57BB-E06E674DF537}"/>
              </a:ext>
            </a:extLst>
          </p:cNvPr>
          <p:cNvSpPr>
            <a:spLocks noGrp="1"/>
          </p:cNvSpPr>
          <p:nvPr>
            <p:ph type="sldNum" sz="quarter" idx="12"/>
          </p:nvPr>
        </p:nvSpPr>
        <p:spPr/>
        <p:txBody>
          <a:bodyPr/>
          <a:lstStyle/>
          <a:p>
            <a:fld id="{A7349ED6-E0CE-4BDF-9587-37EDF6635450}" type="slidenum">
              <a:rPr lang="en-GB" smtClean="0"/>
              <a:t>‹#›</a:t>
            </a:fld>
            <a:endParaRPr lang="en-GB"/>
          </a:p>
        </p:txBody>
      </p:sp>
    </p:spTree>
    <p:extLst>
      <p:ext uri="{BB962C8B-B14F-4D97-AF65-F5344CB8AC3E}">
        <p14:creationId xmlns:p14="http://schemas.microsoft.com/office/powerpoint/2010/main" val="1822837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B6580-7235-8B11-0609-8A51321E0A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B317EC-A1B9-07A5-37A8-DFCA0C79C73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CA38E2-BEBC-EA65-376A-D1DE3A2E795E}"/>
              </a:ext>
            </a:extLst>
          </p:cNvPr>
          <p:cNvSpPr>
            <a:spLocks noGrp="1"/>
          </p:cNvSpPr>
          <p:nvPr>
            <p:ph type="dt" sz="half" idx="10"/>
          </p:nvPr>
        </p:nvSpPr>
        <p:spPr/>
        <p:txBody>
          <a:bodyPr/>
          <a:lstStyle/>
          <a:p>
            <a:fld id="{E571B5FA-3B39-4EE9-AB74-0F25E35B0598}" type="datetimeFigureOut">
              <a:rPr lang="en-GB" smtClean="0"/>
              <a:t>11/10/2022</a:t>
            </a:fld>
            <a:endParaRPr lang="en-GB"/>
          </a:p>
        </p:txBody>
      </p:sp>
      <p:sp>
        <p:nvSpPr>
          <p:cNvPr id="5" name="Footer Placeholder 4">
            <a:extLst>
              <a:ext uri="{FF2B5EF4-FFF2-40B4-BE49-F238E27FC236}">
                <a16:creationId xmlns:a16="http://schemas.microsoft.com/office/drawing/2014/main" id="{D04F3543-9FFD-2D35-847E-1ACCEEE6FE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71EBEB-C947-0362-48B0-FD973EEE9AD1}"/>
              </a:ext>
            </a:extLst>
          </p:cNvPr>
          <p:cNvSpPr>
            <a:spLocks noGrp="1"/>
          </p:cNvSpPr>
          <p:nvPr>
            <p:ph type="sldNum" sz="quarter" idx="12"/>
          </p:nvPr>
        </p:nvSpPr>
        <p:spPr/>
        <p:txBody>
          <a:bodyPr/>
          <a:lstStyle/>
          <a:p>
            <a:fld id="{A7349ED6-E0CE-4BDF-9587-37EDF6635450}" type="slidenum">
              <a:rPr lang="en-GB" smtClean="0"/>
              <a:t>‹#›</a:t>
            </a:fld>
            <a:endParaRPr lang="en-GB"/>
          </a:p>
        </p:txBody>
      </p:sp>
    </p:spTree>
    <p:extLst>
      <p:ext uri="{BB962C8B-B14F-4D97-AF65-F5344CB8AC3E}">
        <p14:creationId xmlns:p14="http://schemas.microsoft.com/office/powerpoint/2010/main" val="4191690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6894-85FD-5CE7-B65F-FBEB199247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D85249-05B8-E843-89C5-DF6FE9252B5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B81BFC-AF9A-7275-1727-61E2C40F0A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19F791-3C6C-EEE0-7130-8BD619876606}"/>
              </a:ext>
            </a:extLst>
          </p:cNvPr>
          <p:cNvSpPr>
            <a:spLocks noGrp="1"/>
          </p:cNvSpPr>
          <p:nvPr>
            <p:ph type="dt" sz="half" idx="10"/>
          </p:nvPr>
        </p:nvSpPr>
        <p:spPr/>
        <p:txBody>
          <a:bodyPr/>
          <a:lstStyle/>
          <a:p>
            <a:fld id="{E571B5FA-3B39-4EE9-AB74-0F25E35B0598}" type="datetimeFigureOut">
              <a:rPr lang="en-GB" smtClean="0"/>
              <a:t>11/10/2022</a:t>
            </a:fld>
            <a:endParaRPr lang="en-GB"/>
          </a:p>
        </p:txBody>
      </p:sp>
      <p:sp>
        <p:nvSpPr>
          <p:cNvPr id="6" name="Footer Placeholder 5">
            <a:extLst>
              <a:ext uri="{FF2B5EF4-FFF2-40B4-BE49-F238E27FC236}">
                <a16:creationId xmlns:a16="http://schemas.microsoft.com/office/drawing/2014/main" id="{4BA252E5-B7FA-7DD1-DEB1-70E00ECDBB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6BB3C7-414B-F8D9-8BD9-B4C18A2935AC}"/>
              </a:ext>
            </a:extLst>
          </p:cNvPr>
          <p:cNvSpPr>
            <a:spLocks noGrp="1"/>
          </p:cNvSpPr>
          <p:nvPr>
            <p:ph type="sldNum" sz="quarter" idx="12"/>
          </p:nvPr>
        </p:nvSpPr>
        <p:spPr/>
        <p:txBody>
          <a:bodyPr/>
          <a:lstStyle/>
          <a:p>
            <a:fld id="{A7349ED6-E0CE-4BDF-9587-37EDF6635450}" type="slidenum">
              <a:rPr lang="en-GB" smtClean="0"/>
              <a:t>‹#›</a:t>
            </a:fld>
            <a:endParaRPr lang="en-GB"/>
          </a:p>
        </p:txBody>
      </p:sp>
    </p:spTree>
    <p:extLst>
      <p:ext uri="{BB962C8B-B14F-4D97-AF65-F5344CB8AC3E}">
        <p14:creationId xmlns:p14="http://schemas.microsoft.com/office/powerpoint/2010/main" val="4108086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4B616-83E2-E193-F0E3-6F54C0F55BE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8ABD6C-8F79-8127-0DB3-8F3DAFB1A1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231DCF-F6B7-C97D-126E-8344CEA8102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0877ACE-BCB8-2CFE-6AD7-267B838A05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CA4D41-6935-5C28-6E5F-21259DED0C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3D43EF-77E7-E9CF-8493-D4A27ED637A1}"/>
              </a:ext>
            </a:extLst>
          </p:cNvPr>
          <p:cNvSpPr>
            <a:spLocks noGrp="1"/>
          </p:cNvSpPr>
          <p:nvPr>
            <p:ph type="dt" sz="half" idx="10"/>
          </p:nvPr>
        </p:nvSpPr>
        <p:spPr/>
        <p:txBody>
          <a:bodyPr/>
          <a:lstStyle/>
          <a:p>
            <a:fld id="{E571B5FA-3B39-4EE9-AB74-0F25E35B0598}" type="datetimeFigureOut">
              <a:rPr lang="en-GB" smtClean="0"/>
              <a:t>11/10/2022</a:t>
            </a:fld>
            <a:endParaRPr lang="en-GB"/>
          </a:p>
        </p:txBody>
      </p:sp>
      <p:sp>
        <p:nvSpPr>
          <p:cNvPr id="8" name="Footer Placeholder 7">
            <a:extLst>
              <a:ext uri="{FF2B5EF4-FFF2-40B4-BE49-F238E27FC236}">
                <a16:creationId xmlns:a16="http://schemas.microsoft.com/office/drawing/2014/main" id="{879E6085-636A-A9DD-B5C7-D6546AB21D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FB4FBA-3CCC-751D-164A-119D4F2A3ADD}"/>
              </a:ext>
            </a:extLst>
          </p:cNvPr>
          <p:cNvSpPr>
            <a:spLocks noGrp="1"/>
          </p:cNvSpPr>
          <p:nvPr>
            <p:ph type="sldNum" sz="quarter" idx="12"/>
          </p:nvPr>
        </p:nvSpPr>
        <p:spPr/>
        <p:txBody>
          <a:bodyPr/>
          <a:lstStyle/>
          <a:p>
            <a:fld id="{A7349ED6-E0CE-4BDF-9587-37EDF6635450}" type="slidenum">
              <a:rPr lang="en-GB" smtClean="0"/>
              <a:t>‹#›</a:t>
            </a:fld>
            <a:endParaRPr lang="en-GB"/>
          </a:p>
        </p:txBody>
      </p:sp>
    </p:spTree>
    <p:extLst>
      <p:ext uri="{BB962C8B-B14F-4D97-AF65-F5344CB8AC3E}">
        <p14:creationId xmlns:p14="http://schemas.microsoft.com/office/powerpoint/2010/main" val="3220179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4454D-4935-A4E4-95AA-0FC765F4ADA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C0DCBD-1617-8A23-5C78-AB11046A4602}"/>
              </a:ext>
            </a:extLst>
          </p:cNvPr>
          <p:cNvSpPr>
            <a:spLocks noGrp="1"/>
          </p:cNvSpPr>
          <p:nvPr>
            <p:ph type="dt" sz="half" idx="10"/>
          </p:nvPr>
        </p:nvSpPr>
        <p:spPr/>
        <p:txBody>
          <a:bodyPr/>
          <a:lstStyle/>
          <a:p>
            <a:fld id="{E571B5FA-3B39-4EE9-AB74-0F25E35B0598}" type="datetimeFigureOut">
              <a:rPr lang="en-GB" smtClean="0"/>
              <a:t>11/10/2022</a:t>
            </a:fld>
            <a:endParaRPr lang="en-GB"/>
          </a:p>
        </p:txBody>
      </p:sp>
      <p:sp>
        <p:nvSpPr>
          <p:cNvPr id="4" name="Footer Placeholder 3">
            <a:extLst>
              <a:ext uri="{FF2B5EF4-FFF2-40B4-BE49-F238E27FC236}">
                <a16:creationId xmlns:a16="http://schemas.microsoft.com/office/drawing/2014/main" id="{1B834AFF-11C2-1E89-010B-84C0ADB176C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6E738E-DB6D-FB49-5826-3B8902EE8710}"/>
              </a:ext>
            </a:extLst>
          </p:cNvPr>
          <p:cNvSpPr>
            <a:spLocks noGrp="1"/>
          </p:cNvSpPr>
          <p:nvPr>
            <p:ph type="sldNum" sz="quarter" idx="12"/>
          </p:nvPr>
        </p:nvSpPr>
        <p:spPr/>
        <p:txBody>
          <a:bodyPr/>
          <a:lstStyle/>
          <a:p>
            <a:fld id="{A7349ED6-E0CE-4BDF-9587-37EDF6635450}" type="slidenum">
              <a:rPr lang="en-GB" smtClean="0"/>
              <a:t>‹#›</a:t>
            </a:fld>
            <a:endParaRPr lang="en-GB"/>
          </a:p>
        </p:txBody>
      </p:sp>
    </p:spTree>
    <p:extLst>
      <p:ext uri="{BB962C8B-B14F-4D97-AF65-F5344CB8AC3E}">
        <p14:creationId xmlns:p14="http://schemas.microsoft.com/office/powerpoint/2010/main" val="769640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659D7B-B879-08B1-1D88-455A37DB71DA}"/>
              </a:ext>
            </a:extLst>
          </p:cNvPr>
          <p:cNvSpPr>
            <a:spLocks noGrp="1"/>
          </p:cNvSpPr>
          <p:nvPr>
            <p:ph type="dt" sz="half" idx="10"/>
          </p:nvPr>
        </p:nvSpPr>
        <p:spPr/>
        <p:txBody>
          <a:bodyPr/>
          <a:lstStyle/>
          <a:p>
            <a:fld id="{E571B5FA-3B39-4EE9-AB74-0F25E35B0598}" type="datetimeFigureOut">
              <a:rPr lang="en-GB" smtClean="0"/>
              <a:t>11/10/2022</a:t>
            </a:fld>
            <a:endParaRPr lang="en-GB"/>
          </a:p>
        </p:txBody>
      </p:sp>
      <p:sp>
        <p:nvSpPr>
          <p:cNvPr id="3" name="Footer Placeholder 2">
            <a:extLst>
              <a:ext uri="{FF2B5EF4-FFF2-40B4-BE49-F238E27FC236}">
                <a16:creationId xmlns:a16="http://schemas.microsoft.com/office/drawing/2014/main" id="{A73ABBFC-7416-9EA2-7223-E9AAB5456C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0941182-7B46-C53B-5011-925D6CBD4FB7}"/>
              </a:ext>
            </a:extLst>
          </p:cNvPr>
          <p:cNvSpPr>
            <a:spLocks noGrp="1"/>
          </p:cNvSpPr>
          <p:nvPr>
            <p:ph type="sldNum" sz="quarter" idx="12"/>
          </p:nvPr>
        </p:nvSpPr>
        <p:spPr/>
        <p:txBody>
          <a:bodyPr/>
          <a:lstStyle/>
          <a:p>
            <a:fld id="{A7349ED6-E0CE-4BDF-9587-37EDF6635450}" type="slidenum">
              <a:rPr lang="en-GB" smtClean="0"/>
              <a:t>‹#›</a:t>
            </a:fld>
            <a:endParaRPr lang="en-GB"/>
          </a:p>
        </p:txBody>
      </p:sp>
    </p:spTree>
    <p:extLst>
      <p:ext uri="{BB962C8B-B14F-4D97-AF65-F5344CB8AC3E}">
        <p14:creationId xmlns:p14="http://schemas.microsoft.com/office/powerpoint/2010/main" val="1617884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DB577-81E1-9502-ED62-EA8F04E25A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C17E01-CF8A-C92D-1B18-B01E688E08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56B4E4-B3F9-3B92-A10D-B9807FCAF0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3CAFB4-B838-7006-F30E-9E0D8D2859B1}"/>
              </a:ext>
            </a:extLst>
          </p:cNvPr>
          <p:cNvSpPr>
            <a:spLocks noGrp="1"/>
          </p:cNvSpPr>
          <p:nvPr>
            <p:ph type="dt" sz="half" idx="10"/>
          </p:nvPr>
        </p:nvSpPr>
        <p:spPr/>
        <p:txBody>
          <a:bodyPr/>
          <a:lstStyle/>
          <a:p>
            <a:fld id="{E571B5FA-3B39-4EE9-AB74-0F25E35B0598}" type="datetimeFigureOut">
              <a:rPr lang="en-GB" smtClean="0"/>
              <a:t>11/10/2022</a:t>
            </a:fld>
            <a:endParaRPr lang="en-GB"/>
          </a:p>
        </p:txBody>
      </p:sp>
      <p:sp>
        <p:nvSpPr>
          <p:cNvPr id="6" name="Footer Placeholder 5">
            <a:extLst>
              <a:ext uri="{FF2B5EF4-FFF2-40B4-BE49-F238E27FC236}">
                <a16:creationId xmlns:a16="http://schemas.microsoft.com/office/drawing/2014/main" id="{C2C76D23-62EB-9802-C9DB-5B3F528C80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28F770-3FB1-1283-17B2-3FF097BBE73F}"/>
              </a:ext>
            </a:extLst>
          </p:cNvPr>
          <p:cNvSpPr>
            <a:spLocks noGrp="1"/>
          </p:cNvSpPr>
          <p:nvPr>
            <p:ph type="sldNum" sz="quarter" idx="12"/>
          </p:nvPr>
        </p:nvSpPr>
        <p:spPr/>
        <p:txBody>
          <a:bodyPr/>
          <a:lstStyle/>
          <a:p>
            <a:fld id="{A7349ED6-E0CE-4BDF-9587-37EDF6635450}" type="slidenum">
              <a:rPr lang="en-GB" smtClean="0"/>
              <a:t>‹#›</a:t>
            </a:fld>
            <a:endParaRPr lang="en-GB"/>
          </a:p>
        </p:txBody>
      </p:sp>
    </p:spTree>
    <p:extLst>
      <p:ext uri="{BB962C8B-B14F-4D97-AF65-F5344CB8AC3E}">
        <p14:creationId xmlns:p14="http://schemas.microsoft.com/office/powerpoint/2010/main" val="856838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5EC5F-91F4-A9A8-5640-057B7EB0DB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82376A-9B35-1165-4515-5176130B20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A2FCED-02C1-7CB2-EBA3-BD8C125C08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35B463-B744-28EB-82DE-E8D8E3A660DD}"/>
              </a:ext>
            </a:extLst>
          </p:cNvPr>
          <p:cNvSpPr>
            <a:spLocks noGrp="1"/>
          </p:cNvSpPr>
          <p:nvPr>
            <p:ph type="dt" sz="half" idx="10"/>
          </p:nvPr>
        </p:nvSpPr>
        <p:spPr/>
        <p:txBody>
          <a:bodyPr/>
          <a:lstStyle/>
          <a:p>
            <a:fld id="{E571B5FA-3B39-4EE9-AB74-0F25E35B0598}" type="datetimeFigureOut">
              <a:rPr lang="en-GB" smtClean="0"/>
              <a:t>11/10/2022</a:t>
            </a:fld>
            <a:endParaRPr lang="en-GB"/>
          </a:p>
        </p:txBody>
      </p:sp>
      <p:sp>
        <p:nvSpPr>
          <p:cNvPr id="6" name="Footer Placeholder 5">
            <a:extLst>
              <a:ext uri="{FF2B5EF4-FFF2-40B4-BE49-F238E27FC236}">
                <a16:creationId xmlns:a16="http://schemas.microsoft.com/office/drawing/2014/main" id="{B212704B-7630-26DC-1DE7-8F7C516C76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A5A76E-C0C5-5132-F2D2-D7B43BA8E804}"/>
              </a:ext>
            </a:extLst>
          </p:cNvPr>
          <p:cNvSpPr>
            <a:spLocks noGrp="1"/>
          </p:cNvSpPr>
          <p:nvPr>
            <p:ph type="sldNum" sz="quarter" idx="12"/>
          </p:nvPr>
        </p:nvSpPr>
        <p:spPr/>
        <p:txBody>
          <a:bodyPr/>
          <a:lstStyle/>
          <a:p>
            <a:fld id="{A7349ED6-E0CE-4BDF-9587-37EDF6635450}" type="slidenum">
              <a:rPr lang="en-GB" smtClean="0"/>
              <a:t>‹#›</a:t>
            </a:fld>
            <a:endParaRPr lang="en-GB"/>
          </a:p>
        </p:txBody>
      </p:sp>
    </p:spTree>
    <p:extLst>
      <p:ext uri="{BB962C8B-B14F-4D97-AF65-F5344CB8AC3E}">
        <p14:creationId xmlns:p14="http://schemas.microsoft.com/office/powerpoint/2010/main" val="2456079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412DA-E34A-20FE-46B2-B9633B24725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663F5E-7B65-0469-BAA4-BA440C7703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5A793B-A961-1198-1EC3-DA316B050572}"/>
              </a:ext>
            </a:extLst>
          </p:cNvPr>
          <p:cNvSpPr>
            <a:spLocks noGrp="1"/>
          </p:cNvSpPr>
          <p:nvPr>
            <p:ph type="dt" sz="half" idx="10"/>
          </p:nvPr>
        </p:nvSpPr>
        <p:spPr/>
        <p:txBody>
          <a:bodyPr/>
          <a:lstStyle/>
          <a:p>
            <a:fld id="{E571B5FA-3B39-4EE9-AB74-0F25E35B0598}" type="datetimeFigureOut">
              <a:rPr lang="en-GB" smtClean="0"/>
              <a:t>11/10/2022</a:t>
            </a:fld>
            <a:endParaRPr lang="en-GB"/>
          </a:p>
        </p:txBody>
      </p:sp>
      <p:sp>
        <p:nvSpPr>
          <p:cNvPr id="5" name="Footer Placeholder 4">
            <a:extLst>
              <a:ext uri="{FF2B5EF4-FFF2-40B4-BE49-F238E27FC236}">
                <a16:creationId xmlns:a16="http://schemas.microsoft.com/office/drawing/2014/main" id="{CBBC959C-D104-371C-810E-DDEFCDD1C8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58CD0E-9F02-D4F2-486B-85154A65EB8D}"/>
              </a:ext>
            </a:extLst>
          </p:cNvPr>
          <p:cNvSpPr>
            <a:spLocks noGrp="1"/>
          </p:cNvSpPr>
          <p:nvPr>
            <p:ph type="sldNum" sz="quarter" idx="12"/>
          </p:nvPr>
        </p:nvSpPr>
        <p:spPr/>
        <p:txBody>
          <a:bodyPr/>
          <a:lstStyle/>
          <a:p>
            <a:fld id="{A7349ED6-E0CE-4BDF-9587-37EDF6635450}" type="slidenum">
              <a:rPr lang="en-GB" smtClean="0"/>
              <a:t>‹#›</a:t>
            </a:fld>
            <a:endParaRPr lang="en-GB"/>
          </a:p>
        </p:txBody>
      </p:sp>
    </p:spTree>
    <p:extLst>
      <p:ext uri="{BB962C8B-B14F-4D97-AF65-F5344CB8AC3E}">
        <p14:creationId xmlns:p14="http://schemas.microsoft.com/office/powerpoint/2010/main" val="3522725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60F6DE-40B6-5A19-7ED6-7E20D4E4BB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855DCB-E65A-1CFD-3282-F24F443F02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6F0874-DC57-8194-37F7-0C724B44067C}"/>
              </a:ext>
            </a:extLst>
          </p:cNvPr>
          <p:cNvSpPr>
            <a:spLocks noGrp="1"/>
          </p:cNvSpPr>
          <p:nvPr>
            <p:ph type="dt" sz="half" idx="10"/>
          </p:nvPr>
        </p:nvSpPr>
        <p:spPr/>
        <p:txBody>
          <a:bodyPr/>
          <a:lstStyle/>
          <a:p>
            <a:fld id="{E571B5FA-3B39-4EE9-AB74-0F25E35B0598}" type="datetimeFigureOut">
              <a:rPr lang="en-GB" smtClean="0"/>
              <a:t>11/10/2022</a:t>
            </a:fld>
            <a:endParaRPr lang="en-GB"/>
          </a:p>
        </p:txBody>
      </p:sp>
      <p:sp>
        <p:nvSpPr>
          <p:cNvPr id="5" name="Footer Placeholder 4">
            <a:extLst>
              <a:ext uri="{FF2B5EF4-FFF2-40B4-BE49-F238E27FC236}">
                <a16:creationId xmlns:a16="http://schemas.microsoft.com/office/drawing/2014/main" id="{1326D7F9-7101-9646-3DA2-D49D1072C8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12828E-4F1A-B8A4-B058-80BC66E47DC2}"/>
              </a:ext>
            </a:extLst>
          </p:cNvPr>
          <p:cNvSpPr>
            <a:spLocks noGrp="1"/>
          </p:cNvSpPr>
          <p:nvPr>
            <p:ph type="sldNum" sz="quarter" idx="12"/>
          </p:nvPr>
        </p:nvSpPr>
        <p:spPr/>
        <p:txBody>
          <a:bodyPr/>
          <a:lstStyle/>
          <a:p>
            <a:fld id="{A7349ED6-E0CE-4BDF-9587-37EDF6635450}" type="slidenum">
              <a:rPr lang="en-GB" smtClean="0"/>
              <a:t>‹#›</a:t>
            </a:fld>
            <a:endParaRPr lang="en-GB"/>
          </a:p>
        </p:txBody>
      </p:sp>
    </p:spTree>
    <p:extLst>
      <p:ext uri="{BB962C8B-B14F-4D97-AF65-F5344CB8AC3E}">
        <p14:creationId xmlns:p14="http://schemas.microsoft.com/office/powerpoint/2010/main" val="2550363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A65A09-95EA-CA48-C80B-5B477411BA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F4FB6C-0F26-76B2-76D8-440267F384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F141A2-2D18-1569-4B11-CDB771E00E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71B5FA-3B39-4EE9-AB74-0F25E35B0598}" type="datetimeFigureOut">
              <a:rPr lang="en-GB" smtClean="0"/>
              <a:t>11/10/2022</a:t>
            </a:fld>
            <a:endParaRPr lang="en-GB"/>
          </a:p>
        </p:txBody>
      </p:sp>
      <p:sp>
        <p:nvSpPr>
          <p:cNvPr id="5" name="Footer Placeholder 4">
            <a:extLst>
              <a:ext uri="{FF2B5EF4-FFF2-40B4-BE49-F238E27FC236}">
                <a16:creationId xmlns:a16="http://schemas.microsoft.com/office/drawing/2014/main" id="{17CCA570-D00D-E770-FFFC-A87CB6700E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44F9291-50EE-558B-8D8B-65DB80C476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349ED6-E0CE-4BDF-9587-37EDF6635450}" type="slidenum">
              <a:rPr lang="en-GB" smtClean="0"/>
              <a:t>‹#›</a:t>
            </a:fld>
            <a:endParaRPr lang="en-GB"/>
          </a:p>
        </p:txBody>
      </p:sp>
    </p:spTree>
    <p:extLst>
      <p:ext uri="{BB962C8B-B14F-4D97-AF65-F5344CB8AC3E}">
        <p14:creationId xmlns:p14="http://schemas.microsoft.com/office/powerpoint/2010/main" val="28678548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1EEB260C-BB24-44E1-978E-B1EB35844BA9}"/>
              </a:ext>
            </a:extLst>
          </p:cNvPr>
          <p:cNvSpPr>
            <a:spLocks noGrp="1"/>
          </p:cNvSpPr>
          <p:nvPr>
            <p:ph type="ctrTitle"/>
          </p:nvPr>
        </p:nvSpPr>
        <p:spPr>
          <a:xfrm>
            <a:off x="3204642" y="2353641"/>
            <a:ext cx="5782716" cy="2150719"/>
          </a:xfrm>
          <a:noFill/>
        </p:spPr>
        <p:txBody>
          <a:bodyPr anchor="ctr">
            <a:normAutofit/>
          </a:bodyPr>
          <a:lstStyle/>
          <a:p>
            <a:r>
              <a:rPr lang="en-GB" sz="3600">
                <a:solidFill>
                  <a:srgbClr val="080808"/>
                </a:solidFill>
              </a:rPr>
              <a:t>LTA L1 Coaching Material</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81549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3E4C18-9AD3-E920-C330-BDBBF13A64DF}"/>
              </a:ext>
            </a:extLst>
          </p:cNvPr>
          <p:cNvSpPr>
            <a:spLocks noGrp="1"/>
          </p:cNvSpPr>
          <p:nvPr>
            <p:ph type="title"/>
          </p:nvPr>
        </p:nvSpPr>
        <p:spPr>
          <a:xfrm>
            <a:off x="643467" y="321734"/>
            <a:ext cx="10905066" cy="1135737"/>
          </a:xfrm>
        </p:spPr>
        <p:txBody>
          <a:bodyPr>
            <a:normAutofit/>
          </a:bodyPr>
          <a:lstStyle/>
          <a:p>
            <a:r>
              <a:rPr lang="en-GB" sz="3600" b="1" i="0">
                <a:effectLst/>
                <a:latin typeface="Open Sans" panose="020B0606030504020204" pitchFamily="34" charset="0"/>
              </a:rPr>
              <a:t>How to Coach - Communication</a:t>
            </a:r>
            <a:br>
              <a:rPr lang="en-GB" sz="3600" b="1" i="0">
                <a:effectLst/>
                <a:latin typeface="Open Sans" panose="020B0606030504020204" pitchFamily="34" charset="0"/>
              </a:rPr>
            </a:br>
            <a:endParaRPr lang="en-GB" sz="3600"/>
          </a:p>
        </p:txBody>
      </p:sp>
      <p:sp>
        <p:nvSpPr>
          <p:cNvPr id="3" name="Content Placeholder 2">
            <a:extLst>
              <a:ext uri="{FF2B5EF4-FFF2-40B4-BE49-F238E27FC236}">
                <a16:creationId xmlns:a16="http://schemas.microsoft.com/office/drawing/2014/main" id="{6EE79527-D6DE-A314-EDB0-A23425A95653}"/>
              </a:ext>
            </a:extLst>
          </p:cNvPr>
          <p:cNvSpPr>
            <a:spLocks noGrp="1"/>
          </p:cNvSpPr>
          <p:nvPr>
            <p:ph idx="1"/>
          </p:nvPr>
        </p:nvSpPr>
        <p:spPr>
          <a:xfrm>
            <a:off x="643467" y="1782981"/>
            <a:ext cx="10905066" cy="4393982"/>
          </a:xfrm>
        </p:spPr>
        <p:txBody>
          <a:bodyPr>
            <a:normAutofit/>
          </a:bodyPr>
          <a:lstStyle/>
          <a:p>
            <a:pPr marL="0" indent="0">
              <a:buNone/>
            </a:pPr>
            <a:r>
              <a:rPr lang="en-US" sz="1100" b="1" i="0">
                <a:effectLst/>
                <a:latin typeface="Open Sans" panose="020B0606030504020204" pitchFamily="34" charset="0"/>
              </a:rPr>
              <a:t>Non-Verbal Communication</a:t>
            </a:r>
          </a:p>
          <a:p>
            <a:pPr>
              <a:buFont typeface="Arial" panose="020B0604020202020204" pitchFamily="34" charset="0"/>
              <a:buChar char="•"/>
            </a:pPr>
            <a:r>
              <a:rPr lang="en-US" sz="1100">
                <a:effectLst/>
                <a:latin typeface="inherit"/>
              </a:rPr>
              <a:t>Share eye contact with all players</a:t>
            </a:r>
          </a:p>
          <a:p>
            <a:pPr>
              <a:buFont typeface="Arial" panose="020B0604020202020204" pitchFamily="34" charset="0"/>
              <a:buChar char="•"/>
            </a:pPr>
            <a:r>
              <a:rPr lang="en-US" sz="1100">
                <a:effectLst/>
                <a:latin typeface="inherit"/>
              </a:rPr>
              <a:t>Use facial expressions to positively engage players</a:t>
            </a:r>
          </a:p>
          <a:p>
            <a:pPr>
              <a:buFont typeface="Arial" panose="020B0604020202020204" pitchFamily="34" charset="0"/>
              <a:buChar char="•"/>
            </a:pPr>
            <a:r>
              <a:rPr lang="en-US" sz="1100">
                <a:effectLst/>
                <a:latin typeface="inherit"/>
              </a:rPr>
              <a:t>Use hand gestures to emphasise particular points</a:t>
            </a:r>
          </a:p>
          <a:p>
            <a:pPr>
              <a:buFont typeface="Arial" panose="020B0604020202020204" pitchFamily="34" charset="0"/>
              <a:buChar char="•"/>
            </a:pPr>
            <a:r>
              <a:rPr lang="en-US" sz="1100">
                <a:effectLst/>
                <a:latin typeface="inherit"/>
              </a:rPr>
              <a:t>Stand or sit tall, shoulders back, head raised</a:t>
            </a:r>
          </a:p>
          <a:p>
            <a:pPr>
              <a:buFont typeface="Arial" panose="020B0604020202020204" pitchFamily="34" charset="0"/>
              <a:buChar char="•"/>
            </a:pPr>
            <a:r>
              <a:rPr lang="en-US" sz="1100">
                <a:effectLst/>
                <a:latin typeface="inherit"/>
              </a:rPr>
              <a:t>Avoid racket hugging</a:t>
            </a:r>
          </a:p>
          <a:p>
            <a:pPr>
              <a:buFont typeface="Arial" panose="020B0604020202020204" pitchFamily="34" charset="0"/>
              <a:buChar char="•"/>
            </a:pPr>
            <a:r>
              <a:rPr lang="en-US" sz="1100">
                <a:effectLst/>
                <a:latin typeface="inherit"/>
              </a:rPr>
              <a:t>Role model every shot in tennis as if it were your best ever shot</a:t>
            </a:r>
          </a:p>
          <a:p>
            <a:pPr marL="0" indent="0">
              <a:buNone/>
            </a:pPr>
            <a:r>
              <a:rPr lang="en-US" sz="1100" b="0">
                <a:effectLst/>
                <a:latin typeface="inherit"/>
              </a:rPr>
              <a:t> </a:t>
            </a:r>
            <a:br>
              <a:rPr lang="en-US" sz="1100" b="0">
                <a:effectLst/>
                <a:latin typeface="inherit"/>
              </a:rPr>
            </a:br>
            <a:r>
              <a:rPr lang="en-US" sz="1100" b="1" i="0">
                <a:effectLst/>
                <a:latin typeface="Open Sans" panose="020B0606030504020204" pitchFamily="34" charset="0"/>
              </a:rPr>
              <a:t>Verbal Communication</a:t>
            </a:r>
          </a:p>
          <a:p>
            <a:pPr>
              <a:buFont typeface="Arial" panose="020B0604020202020204" pitchFamily="34" charset="0"/>
              <a:buChar char="•"/>
            </a:pPr>
            <a:r>
              <a:rPr lang="en-US" sz="1100" b="0" i="0">
                <a:effectLst/>
                <a:latin typeface="Open Sans" panose="020B0606030504020204" pitchFamily="34" charset="0"/>
              </a:rPr>
              <a:t>Use players' names to give feedback</a:t>
            </a:r>
          </a:p>
          <a:p>
            <a:pPr>
              <a:buFont typeface="Arial" panose="020B0604020202020204" pitchFamily="34" charset="0"/>
              <a:buChar char="•"/>
            </a:pPr>
            <a:r>
              <a:rPr lang="en-US" sz="1100" b="0" i="0">
                <a:effectLst/>
                <a:latin typeface="Open Sans" panose="020B0606030504020204" pitchFamily="34" charset="0"/>
              </a:rPr>
              <a:t>Use child friendly language (short and simple)</a:t>
            </a:r>
          </a:p>
          <a:p>
            <a:pPr>
              <a:buFont typeface="Arial" panose="020B0604020202020204" pitchFamily="34" charset="0"/>
              <a:buChar char="•"/>
            </a:pPr>
            <a:r>
              <a:rPr lang="en-US" sz="1100" b="0" i="0">
                <a:effectLst/>
                <a:latin typeface="Open Sans" panose="020B0606030504020204" pitchFamily="34" charset="0"/>
              </a:rPr>
              <a:t>Emphasise feedback on performing the task rather than the outcome</a:t>
            </a:r>
          </a:p>
          <a:p>
            <a:pPr>
              <a:buFont typeface="Arial" panose="020B0604020202020204" pitchFamily="34" charset="0"/>
              <a:buChar char="•"/>
            </a:pPr>
            <a:r>
              <a:rPr lang="en-US" sz="1100" b="0" i="0">
                <a:effectLst/>
                <a:latin typeface="Open Sans" panose="020B0606030504020204" pitchFamily="34" charset="0"/>
              </a:rPr>
              <a:t>Provide encouraging language</a:t>
            </a:r>
          </a:p>
          <a:p>
            <a:pPr>
              <a:buFont typeface="Arial" panose="020B0604020202020204" pitchFamily="34" charset="0"/>
              <a:buChar char="•"/>
            </a:pPr>
            <a:r>
              <a:rPr lang="en-US" sz="1100" b="0" i="0">
                <a:effectLst/>
                <a:latin typeface="Open Sans" panose="020B0606030504020204" pitchFamily="34" charset="0"/>
              </a:rPr>
              <a:t>Praise</a:t>
            </a:r>
          </a:p>
          <a:p>
            <a:pPr>
              <a:buFont typeface="Arial" panose="020B0604020202020204" pitchFamily="34" charset="0"/>
              <a:buChar char="•"/>
            </a:pPr>
            <a:r>
              <a:rPr lang="en-US" sz="1100" b="0" i="0">
                <a:effectLst/>
                <a:latin typeface="Open Sans" panose="020B0606030504020204" pitchFamily="34" charset="0"/>
              </a:rPr>
              <a:t>Ask questions to check understanding</a:t>
            </a:r>
          </a:p>
          <a:p>
            <a:endParaRPr lang="en-GB" sz="11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12245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B6986E-7BC6-5434-B4F8-889FA48BE8E3}"/>
              </a:ext>
            </a:extLst>
          </p:cNvPr>
          <p:cNvSpPr>
            <a:spLocks noGrp="1"/>
          </p:cNvSpPr>
          <p:nvPr>
            <p:ph type="title"/>
          </p:nvPr>
        </p:nvSpPr>
        <p:spPr>
          <a:xfrm>
            <a:off x="643467" y="1698171"/>
            <a:ext cx="3962061" cy="4516360"/>
          </a:xfrm>
        </p:spPr>
        <p:txBody>
          <a:bodyPr anchor="t">
            <a:normAutofit/>
          </a:bodyPr>
          <a:lstStyle/>
          <a:p>
            <a:r>
              <a:rPr lang="en-US" sz="3600" b="1" i="0">
                <a:effectLst/>
                <a:latin typeface="Open Sans" panose="020B0606030504020204" pitchFamily="34" charset="0"/>
              </a:rPr>
              <a:t>Assistant Responsibilities - How to Coach</a:t>
            </a:r>
            <a:br>
              <a:rPr lang="en-US" sz="3600" b="1" i="0">
                <a:effectLst/>
                <a:latin typeface="Open Sans" panose="020B0606030504020204" pitchFamily="34" charset="0"/>
              </a:rPr>
            </a:br>
            <a:r>
              <a:rPr lang="en-US" sz="3600" b="1" i="0">
                <a:effectLst/>
                <a:latin typeface="Open Sans" panose="020B0606030504020204" pitchFamily="34" charset="0"/>
              </a:rPr>
              <a:t>Organization</a:t>
            </a:r>
            <a:endParaRPr lang="en-GB" sz="36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753FF40-EC5A-751F-98C4-24FF0F9AC67A}"/>
              </a:ext>
            </a:extLst>
          </p:cNvPr>
          <p:cNvSpPr>
            <a:spLocks noGrp="1"/>
          </p:cNvSpPr>
          <p:nvPr>
            <p:ph idx="1"/>
          </p:nvPr>
        </p:nvSpPr>
        <p:spPr>
          <a:xfrm>
            <a:off x="5070020" y="1698170"/>
            <a:ext cx="6478513" cy="4516361"/>
          </a:xfrm>
        </p:spPr>
        <p:txBody>
          <a:bodyPr>
            <a:normAutofit/>
          </a:bodyPr>
          <a:lstStyle/>
          <a:p>
            <a:pPr marL="0" indent="0">
              <a:buNone/>
            </a:pPr>
            <a:r>
              <a:rPr lang="en-US" sz="1900" b="1" i="0">
                <a:effectLst/>
                <a:latin typeface="Open Sans" panose="020B0606030504020204" pitchFamily="34" charset="0"/>
              </a:rPr>
              <a:t>Organisation</a:t>
            </a:r>
          </a:p>
          <a:p>
            <a:pPr>
              <a:buFont typeface="Arial" panose="020B0604020202020204" pitchFamily="34" charset="0"/>
              <a:buChar char="•"/>
            </a:pPr>
            <a:r>
              <a:rPr lang="en-US" sz="1900" b="0" i="0">
                <a:effectLst/>
                <a:latin typeface="Open Sans" panose="020B0606030504020204" pitchFamily="34" charset="0"/>
              </a:rPr>
              <a:t>Safety is maintained throughout</a:t>
            </a:r>
          </a:p>
          <a:p>
            <a:pPr>
              <a:buFont typeface="Arial" panose="020B0604020202020204" pitchFamily="34" charset="0"/>
              <a:buChar char="•"/>
            </a:pPr>
            <a:r>
              <a:rPr lang="en-US" sz="1900" b="0" i="0">
                <a:effectLst/>
                <a:latin typeface="Open Sans" panose="020B0606030504020204" pitchFamily="34" charset="0"/>
              </a:rPr>
              <a:t>Players are spaced out appropriately</a:t>
            </a:r>
          </a:p>
          <a:p>
            <a:pPr>
              <a:buFont typeface="Arial" panose="020B0604020202020204" pitchFamily="34" charset="0"/>
              <a:buChar char="•"/>
            </a:pPr>
            <a:r>
              <a:rPr lang="en-US" sz="1900" b="0" i="0">
                <a:effectLst/>
                <a:latin typeface="Open Sans" panose="020B0606030504020204" pitchFamily="34" charset="0"/>
              </a:rPr>
              <a:t>The activity keeps all players engaged and focused on the task</a:t>
            </a:r>
          </a:p>
          <a:p>
            <a:pPr>
              <a:buFont typeface="Arial" panose="020B0604020202020204" pitchFamily="34" charset="0"/>
              <a:buChar char="•"/>
            </a:pPr>
            <a:r>
              <a:rPr lang="en-US" sz="1900" b="0" i="0">
                <a:effectLst/>
                <a:latin typeface="Open Sans" panose="020B0606030504020204" pitchFamily="34" charset="0"/>
              </a:rPr>
              <a:t>The Assistant rotates the players quickly and effectively</a:t>
            </a:r>
          </a:p>
          <a:p>
            <a:pPr>
              <a:buFont typeface="Arial" panose="020B0604020202020204" pitchFamily="34" charset="0"/>
              <a:buChar char="•"/>
            </a:pPr>
            <a:r>
              <a:rPr lang="en-US" sz="1900" b="0" i="0">
                <a:effectLst/>
                <a:latin typeface="Open Sans" panose="020B0606030504020204" pitchFamily="34" charset="0"/>
              </a:rPr>
              <a:t>All equipment is prepared in advance and is safe to use</a:t>
            </a:r>
          </a:p>
          <a:p>
            <a:pPr>
              <a:buFont typeface="Arial" panose="020B0604020202020204" pitchFamily="34" charset="0"/>
              <a:buChar char="•"/>
            </a:pPr>
            <a:r>
              <a:rPr lang="en-US" sz="1900" b="0" i="0">
                <a:effectLst/>
                <a:latin typeface="Open Sans" panose="020B0606030504020204" pitchFamily="34" charset="0"/>
              </a:rPr>
              <a:t>Players are given approximately the same amount of attention from the Assistant</a:t>
            </a:r>
          </a:p>
          <a:p>
            <a:pPr>
              <a:buFont typeface="Arial" panose="020B0604020202020204" pitchFamily="34" charset="0"/>
              <a:buChar char="•"/>
            </a:pPr>
            <a:r>
              <a:rPr lang="en-US" sz="1900" b="0" i="0">
                <a:effectLst/>
                <a:latin typeface="Open Sans" panose="020B0606030504020204" pitchFamily="34" charset="0"/>
              </a:rPr>
              <a:t>Players understand what they are doing and how to do it</a:t>
            </a:r>
          </a:p>
          <a:p>
            <a:endParaRPr lang="en-GB" sz="190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44126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7A22E6-8EDF-B385-BDFA-ABEC85F9E8E4}"/>
              </a:ext>
            </a:extLst>
          </p:cNvPr>
          <p:cNvSpPr>
            <a:spLocks noGrp="1"/>
          </p:cNvSpPr>
          <p:nvPr>
            <p:ph type="title"/>
          </p:nvPr>
        </p:nvSpPr>
        <p:spPr>
          <a:xfrm>
            <a:off x="643468" y="621792"/>
            <a:ext cx="4989890" cy="5413248"/>
          </a:xfrm>
        </p:spPr>
        <p:txBody>
          <a:bodyPr>
            <a:normAutofit/>
          </a:bodyPr>
          <a:lstStyle/>
          <a:p>
            <a:r>
              <a:rPr lang="en-US" sz="3600" b="1" i="0">
                <a:effectLst/>
                <a:latin typeface="Open Sans" panose="020B0606030504020204" pitchFamily="34" charset="0"/>
              </a:rPr>
              <a:t>Assistant Responsibilities - How to Coach</a:t>
            </a:r>
            <a:br>
              <a:rPr lang="en-US" sz="3600" b="1" i="0">
                <a:effectLst/>
                <a:latin typeface="Open Sans" panose="020B0606030504020204" pitchFamily="34" charset="0"/>
              </a:rPr>
            </a:br>
            <a:r>
              <a:rPr lang="en-US" sz="3600" b="1" i="0">
                <a:effectLst/>
                <a:latin typeface="Open Sans" panose="020B0606030504020204" pitchFamily="34" charset="0"/>
              </a:rPr>
              <a:t>Demonstrations</a:t>
            </a:r>
            <a:endParaRPr lang="en-GB" sz="3600"/>
          </a:p>
        </p:txBody>
      </p:sp>
      <p:sp>
        <p:nvSpPr>
          <p:cNvPr id="10" name="Freeform: Shape 9">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17">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F2643E4-C943-F295-FD3D-8697399FE2A3}"/>
              </a:ext>
            </a:extLst>
          </p:cNvPr>
          <p:cNvSpPr>
            <a:spLocks noGrp="1"/>
          </p:cNvSpPr>
          <p:nvPr>
            <p:ph idx="1"/>
          </p:nvPr>
        </p:nvSpPr>
        <p:spPr>
          <a:xfrm>
            <a:off x="6096000" y="643466"/>
            <a:ext cx="5452532" cy="5571065"/>
          </a:xfrm>
          <a:noFill/>
        </p:spPr>
        <p:txBody>
          <a:bodyPr anchor="ctr">
            <a:normAutofit/>
          </a:bodyPr>
          <a:lstStyle/>
          <a:p>
            <a:pPr marL="0" indent="0">
              <a:buNone/>
            </a:pPr>
            <a:r>
              <a:rPr lang="en-US" sz="1900" b="1" i="0" dirty="0">
                <a:effectLst/>
                <a:latin typeface="Open Sans" panose="020B0606030504020204" pitchFamily="34" charset="0"/>
              </a:rPr>
              <a:t>Demonstrations</a:t>
            </a:r>
          </a:p>
          <a:p>
            <a:pPr>
              <a:buFont typeface="Arial" panose="020B0604020202020204" pitchFamily="34" charset="0"/>
              <a:buChar char="•"/>
            </a:pPr>
            <a:r>
              <a:rPr lang="en-US" sz="1900" b="0" i="0" dirty="0">
                <a:effectLst/>
                <a:latin typeface="Open Sans" panose="020B0606030504020204" pitchFamily="34" charset="0"/>
              </a:rPr>
              <a:t>There is 1 teaching area</a:t>
            </a:r>
          </a:p>
          <a:p>
            <a:pPr>
              <a:buFont typeface="Arial" panose="020B0604020202020204" pitchFamily="34" charset="0"/>
              <a:buChar char="•"/>
            </a:pPr>
            <a:r>
              <a:rPr lang="en-US" sz="1900" b="0" i="0" dirty="0">
                <a:effectLst/>
                <a:latin typeface="Open Sans" panose="020B0606030504020204" pitchFamily="34" charset="0"/>
              </a:rPr>
              <a:t>Visual and Verbal information is given at the same time</a:t>
            </a:r>
          </a:p>
          <a:p>
            <a:pPr>
              <a:buFont typeface="Arial" panose="020B0604020202020204" pitchFamily="34" charset="0"/>
              <a:buChar char="•"/>
            </a:pPr>
            <a:r>
              <a:rPr lang="en-US" sz="1900" b="0" i="0" dirty="0">
                <a:effectLst/>
                <a:latin typeface="Open Sans" panose="020B0606030504020204" pitchFamily="34" charset="0"/>
              </a:rPr>
              <a:t>Demonstrations are performed a minimum of 3 times</a:t>
            </a:r>
          </a:p>
          <a:p>
            <a:pPr>
              <a:buFont typeface="Arial" panose="020B0604020202020204" pitchFamily="34" charset="0"/>
              <a:buChar char="•"/>
            </a:pPr>
            <a:r>
              <a:rPr lang="en-US" sz="1900" b="0" i="0" dirty="0">
                <a:effectLst/>
                <a:latin typeface="Open Sans" panose="020B0606030504020204" pitchFamily="34" charset="0"/>
              </a:rPr>
              <a:t>Assistants should check for understanding by asking open questions</a:t>
            </a:r>
          </a:p>
          <a:p>
            <a:pPr>
              <a:buFont typeface="Arial" panose="020B0604020202020204" pitchFamily="34" charset="0"/>
              <a:buChar char="•"/>
            </a:pPr>
            <a:r>
              <a:rPr lang="en-US" sz="1900" b="0" i="0" dirty="0">
                <a:effectLst/>
                <a:latin typeface="Open Sans" panose="020B0606030504020204" pitchFamily="34" charset="0"/>
              </a:rPr>
              <a:t>Players are positioned in the best possible place to see the demonstration</a:t>
            </a:r>
          </a:p>
          <a:p>
            <a:pPr>
              <a:buFont typeface="Arial" panose="020B0604020202020204" pitchFamily="34" charset="0"/>
              <a:buChar char="•"/>
            </a:pPr>
            <a:r>
              <a:rPr lang="en-US" sz="1900" b="0" i="0" dirty="0">
                <a:effectLst/>
                <a:latin typeface="Open Sans" panose="020B0606030504020204" pitchFamily="34" charset="0"/>
              </a:rPr>
              <a:t>The best position for the players to view is most often lined up to the side of the coach</a:t>
            </a:r>
          </a:p>
          <a:p>
            <a:pPr>
              <a:buFont typeface="Arial" panose="020B0604020202020204" pitchFamily="34" charset="0"/>
              <a:buChar char="•"/>
            </a:pPr>
            <a:r>
              <a:rPr lang="en-US" sz="1900" b="0" i="0" dirty="0">
                <a:effectLst/>
                <a:latin typeface="Open Sans" panose="020B0606030504020204" pitchFamily="34" charset="0"/>
              </a:rPr>
              <a:t>The demonstration is relevant to the age and stage of the players</a:t>
            </a:r>
          </a:p>
          <a:p>
            <a:pPr>
              <a:buFont typeface="Arial" panose="020B0604020202020204" pitchFamily="34" charset="0"/>
              <a:buChar char="•"/>
            </a:pPr>
            <a:r>
              <a:rPr lang="en-US" sz="1900" b="0" i="0" dirty="0">
                <a:effectLst/>
                <a:latin typeface="Open Sans" panose="020B0606030504020204" pitchFamily="34" charset="0"/>
              </a:rPr>
              <a:t>All players are in position and engaged before the demonstration begins</a:t>
            </a:r>
          </a:p>
          <a:p>
            <a:endParaRPr lang="en-GB" sz="1900" dirty="0"/>
          </a:p>
        </p:txBody>
      </p:sp>
    </p:spTree>
    <p:extLst>
      <p:ext uri="{BB962C8B-B14F-4D97-AF65-F5344CB8AC3E}">
        <p14:creationId xmlns:p14="http://schemas.microsoft.com/office/powerpoint/2010/main" val="1612580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991348-C776-738B-FCEE-BD5A8DAA8264}"/>
              </a:ext>
            </a:extLst>
          </p:cNvPr>
          <p:cNvSpPr>
            <a:spLocks noGrp="1"/>
          </p:cNvSpPr>
          <p:nvPr>
            <p:ph type="title"/>
          </p:nvPr>
        </p:nvSpPr>
        <p:spPr>
          <a:xfrm>
            <a:off x="643467" y="1698171"/>
            <a:ext cx="3962061" cy="4516360"/>
          </a:xfrm>
        </p:spPr>
        <p:txBody>
          <a:bodyPr anchor="t">
            <a:normAutofit/>
          </a:bodyPr>
          <a:lstStyle/>
          <a:p>
            <a:r>
              <a:rPr lang="en-US" sz="3600" b="1" i="0">
                <a:effectLst/>
                <a:latin typeface="Open Sans" panose="020B0606030504020204" pitchFamily="34" charset="0"/>
              </a:rPr>
              <a:t>Tennis lessons for young children - What to Coach</a:t>
            </a:r>
            <a:endParaRPr lang="en-GB" sz="36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B337EF4-D8CA-D623-CC5E-42A620386180}"/>
              </a:ext>
            </a:extLst>
          </p:cNvPr>
          <p:cNvSpPr>
            <a:spLocks noGrp="1"/>
          </p:cNvSpPr>
          <p:nvPr>
            <p:ph idx="1"/>
          </p:nvPr>
        </p:nvSpPr>
        <p:spPr>
          <a:xfrm>
            <a:off x="5070020" y="1698170"/>
            <a:ext cx="6478513" cy="4516361"/>
          </a:xfrm>
        </p:spPr>
        <p:txBody>
          <a:bodyPr>
            <a:normAutofit/>
          </a:bodyPr>
          <a:lstStyle/>
          <a:p>
            <a:pPr marL="0" indent="0">
              <a:buNone/>
            </a:pPr>
            <a:r>
              <a:rPr lang="en-US" sz="2000" b="1" i="0">
                <a:effectLst/>
                <a:latin typeface="Open Sans" panose="020B0606030504020204" pitchFamily="34" charset="0"/>
              </a:rPr>
              <a:t>Most tennis lessons for young children will follow this progressive format:</a:t>
            </a:r>
          </a:p>
          <a:p>
            <a:r>
              <a:rPr lang="en-US" sz="2000" b="0" i="0">
                <a:effectLst/>
                <a:latin typeface="Open Sans" panose="020B0606030504020204" pitchFamily="34" charset="0"/>
              </a:rPr>
              <a:t>1 - Warm Up</a:t>
            </a:r>
          </a:p>
          <a:p>
            <a:r>
              <a:rPr lang="en-US" sz="2000" b="0" i="0">
                <a:effectLst/>
                <a:latin typeface="Open Sans" panose="020B0606030504020204" pitchFamily="34" charset="0"/>
              </a:rPr>
              <a:t>2 - Body &amp; Ball activity</a:t>
            </a:r>
          </a:p>
          <a:p>
            <a:r>
              <a:rPr lang="en-US" sz="2000" b="0" i="0">
                <a:effectLst/>
                <a:latin typeface="Open Sans" panose="020B0606030504020204" pitchFamily="34" charset="0"/>
              </a:rPr>
              <a:t>3 - Racket &amp; Ball activity</a:t>
            </a:r>
          </a:p>
          <a:p>
            <a:r>
              <a:rPr lang="en-US" sz="2000" b="0" i="0">
                <a:effectLst/>
                <a:latin typeface="Open Sans" panose="020B0606030504020204" pitchFamily="34" charset="0"/>
              </a:rPr>
              <a:t>4 - End game related to the main activity</a:t>
            </a:r>
          </a:p>
          <a:p>
            <a:endParaRPr lang="en-GB" sz="200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21932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90D39C-5188-3D62-105E-6B12EF4D355B}"/>
              </a:ext>
            </a:extLst>
          </p:cNvPr>
          <p:cNvSpPr>
            <a:spLocks noGrp="1"/>
          </p:cNvSpPr>
          <p:nvPr>
            <p:ph type="title"/>
          </p:nvPr>
        </p:nvSpPr>
        <p:spPr>
          <a:xfrm>
            <a:off x="643467" y="321734"/>
            <a:ext cx="10905066" cy="1135737"/>
          </a:xfrm>
        </p:spPr>
        <p:txBody>
          <a:bodyPr>
            <a:normAutofit/>
          </a:bodyPr>
          <a:lstStyle/>
          <a:p>
            <a:r>
              <a:rPr lang="en-GB" sz="3600" b="1" dirty="0"/>
              <a:t>Warmup Games</a:t>
            </a:r>
          </a:p>
        </p:txBody>
      </p:sp>
      <p:sp>
        <p:nvSpPr>
          <p:cNvPr id="3" name="Content Placeholder 2">
            <a:extLst>
              <a:ext uri="{FF2B5EF4-FFF2-40B4-BE49-F238E27FC236}">
                <a16:creationId xmlns:a16="http://schemas.microsoft.com/office/drawing/2014/main" id="{F2131273-B2FC-1545-F9C0-F548D2EFDE9F}"/>
              </a:ext>
            </a:extLst>
          </p:cNvPr>
          <p:cNvSpPr>
            <a:spLocks noGrp="1"/>
          </p:cNvSpPr>
          <p:nvPr>
            <p:ph idx="1"/>
          </p:nvPr>
        </p:nvSpPr>
        <p:spPr>
          <a:xfrm>
            <a:off x="643467" y="1782981"/>
            <a:ext cx="10905066" cy="4393982"/>
          </a:xfrm>
        </p:spPr>
        <p:txBody>
          <a:bodyPr>
            <a:normAutofit/>
          </a:bodyPr>
          <a:lstStyle/>
          <a:p>
            <a:pPr marL="0" indent="0">
              <a:buNone/>
            </a:pPr>
            <a:r>
              <a:rPr lang="en-US" sz="2000" b="1" i="0" dirty="0">
                <a:effectLst/>
                <a:latin typeface="Open Sans" panose="020B0606030504020204" pitchFamily="34" charset="0"/>
              </a:rPr>
              <a:t>Snake Run (warm up). Teaching Point (TP): various movements</a:t>
            </a:r>
          </a:p>
          <a:p>
            <a:r>
              <a:rPr lang="en-US" sz="2000" b="0" i="0" dirty="0">
                <a:effectLst/>
                <a:latin typeface="Arial" panose="020B0604020202020204" pitchFamily="34" charset="0"/>
              </a:rPr>
              <a:t>1 - Start by jogging on the spot, circle arms forward and backwards, hop on right, hop on left, power skips </a:t>
            </a:r>
            <a:endParaRPr lang="en-US" sz="2000" b="0" i="0" dirty="0">
              <a:effectLst/>
              <a:latin typeface="Open Sans" panose="020B0606030504020204" pitchFamily="34" charset="0"/>
            </a:endParaRPr>
          </a:p>
          <a:p>
            <a:r>
              <a:rPr lang="en-US" sz="2000" b="0" i="0" dirty="0">
                <a:effectLst/>
                <a:latin typeface="Arial" panose="020B0604020202020204" pitchFamily="34" charset="0"/>
              </a:rPr>
              <a:t>2 - Jog round their area in different directions, then with movements</a:t>
            </a:r>
            <a:endParaRPr lang="en-US" sz="2000" b="0" i="0" dirty="0">
              <a:effectLst/>
              <a:latin typeface="Open Sans" panose="020B0606030504020204" pitchFamily="34" charset="0"/>
            </a:endParaRPr>
          </a:p>
          <a:p>
            <a:r>
              <a:rPr lang="en-US" sz="2000" b="0" i="0" dirty="0">
                <a:effectLst/>
                <a:latin typeface="Arial" panose="020B0604020202020204" pitchFamily="34" charset="0"/>
              </a:rPr>
              <a:t>3 - Players are called out and lead the snake with movements </a:t>
            </a:r>
            <a:endParaRPr lang="en-US" sz="2000" b="0" i="0" dirty="0">
              <a:effectLst/>
              <a:latin typeface="Open Sans" panose="020B0606030504020204" pitchFamily="34" charset="0"/>
            </a:endParaRPr>
          </a:p>
          <a:p>
            <a:pPr marL="0" indent="0">
              <a:buNone/>
            </a:pPr>
            <a:endParaRPr lang="en-GB" sz="2000" dirty="0"/>
          </a:p>
          <a:p>
            <a:pPr marL="0" indent="0">
              <a:buNone/>
            </a:pPr>
            <a:r>
              <a:rPr lang="en-US" sz="2000" b="1" i="0" dirty="0">
                <a:effectLst/>
                <a:latin typeface="Open Sans" panose="020B0606030504020204" pitchFamily="34" charset="0"/>
              </a:rPr>
              <a:t>Andy Murray reaction times (speed of coordination). TP: Ready position and alertness</a:t>
            </a:r>
          </a:p>
          <a:p>
            <a:r>
              <a:rPr lang="en-US" sz="2000" b="0" i="0" dirty="0">
                <a:effectLst/>
                <a:latin typeface="Arial" panose="020B0604020202020204" pitchFamily="34" charset="0"/>
              </a:rPr>
              <a:t>1 - Show a great ready position. In pairs, players have to shadow the leader (hands behind back and then bring to the front, high - low </a:t>
            </a:r>
            <a:r>
              <a:rPr lang="en-US" sz="2000" b="0" i="0" dirty="0" err="1">
                <a:effectLst/>
                <a:latin typeface="Arial" panose="020B0604020202020204" pitchFamily="34" charset="0"/>
              </a:rPr>
              <a:t>etc</a:t>
            </a:r>
            <a:r>
              <a:rPr lang="en-US" sz="2000" b="0" i="0" dirty="0">
                <a:effectLst/>
                <a:latin typeface="Arial" panose="020B0604020202020204" pitchFamily="34" charset="0"/>
              </a:rPr>
              <a:t>)</a:t>
            </a:r>
            <a:endParaRPr lang="en-US" sz="2000" b="0" i="0" dirty="0">
              <a:effectLst/>
              <a:latin typeface="Open Sans" panose="020B0606030504020204" pitchFamily="34" charset="0"/>
            </a:endParaRPr>
          </a:p>
          <a:p>
            <a:r>
              <a:rPr lang="en-US" sz="2000" b="0" i="0" dirty="0">
                <a:effectLst/>
                <a:latin typeface="Arial" panose="020B0604020202020204" pitchFamily="34" charset="0"/>
              </a:rPr>
              <a:t>2 - Add a ball into the leader's hand. Players only shadow if they see the ball. </a:t>
            </a:r>
            <a:endParaRPr lang="en-US" sz="2000" b="0" i="0" dirty="0">
              <a:effectLst/>
              <a:latin typeface="Open Sans" panose="020B0606030504020204" pitchFamily="34" charset="0"/>
            </a:endParaRPr>
          </a:p>
          <a:p>
            <a:pPr marL="0" indent="0">
              <a:buNone/>
            </a:pPr>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50919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97E6F9-BF44-99EA-BCCE-703EB6B6332E}"/>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b="1" i="0" kern="1200">
                <a:solidFill>
                  <a:schemeClr val="tx1"/>
                </a:solidFill>
                <a:effectLst/>
                <a:latin typeface="+mj-lt"/>
                <a:ea typeface="+mj-ea"/>
                <a:cs typeface="+mj-cs"/>
              </a:rPr>
              <a:t>What to Coach</a:t>
            </a:r>
            <a:br>
              <a:rPr lang="en-US" sz="3600" b="1" i="0" kern="1200">
                <a:solidFill>
                  <a:schemeClr val="tx1"/>
                </a:solidFill>
                <a:effectLst/>
                <a:latin typeface="+mj-lt"/>
                <a:ea typeface="+mj-ea"/>
                <a:cs typeface="+mj-cs"/>
              </a:rPr>
            </a:br>
            <a:r>
              <a:rPr lang="en-US" sz="3600" b="1" i="0" kern="1200">
                <a:solidFill>
                  <a:schemeClr val="tx1"/>
                </a:solidFill>
                <a:effectLst/>
                <a:latin typeface="+mj-lt"/>
                <a:ea typeface="+mj-ea"/>
                <a:cs typeface="+mj-cs"/>
              </a:rPr>
              <a:t>Body &amp; Ball activities</a:t>
            </a:r>
            <a:endParaRPr lang="en-US" sz="3600" kern="1200">
              <a:solidFill>
                <a:schemeClr val="tx1"/>
              </a:solidFill>
              <a:latin typeface="+mj-lt"/>
              <a:ea typeface="+mj-ea"/>
              <a:cs typeface="+mj-cs"/>
            </a:endParaRPr>
          </a:p>
        </p:txBody>
      </p:sp>
      <p:sp>
        <p:nvSpPr>
          <p:cNvPr id="7" name="TextBox 6">
            <a:extLst>
              <a:ext uri="{FF2B5EF4-FFF2-40B4-BE49-F238E27FC236}">
                <a16:creationId xmlns:a16="http://schemas.microsoft.com/office/drawing/2014/main" id="{8403B007-2BC3-C10F-47CD-3E6F58159425}"/>
              </a:ext>
            </a:extLst>
          </p:cNvPr>
          <p:cNvSpPr txBox="1"/>
          <p:nvPr/>
        </p:nvSpPr>
        <p:spPr>
          <a:xfrm>
            <a:off x="643469" y="1782981"/>
            <a:ext cx="4008384" cy="4393982"/>
          </a:xfrm>
          <a:prstGeom prst="rect">
            <a:avLst/>
          </a:prstGeom>
        </p:spPr>
        <p:txBody>
          <a:bodyPr vert="horz" lIns="91440" tIns="45720" rIns="91440" bIns="45720" rtlCol="0">
            <a:normAutofit/>
          </a:bodyPr>
          <a:lstStyle/>
          <a:p>
            <a:pPr>
              <a:lnSpc>
                <a:spcPct val="90000"/>
              </a:lnSpc>
              <a:spcAft>
                <a:spcPts val="600"/>
              </a:spcAft>
            </a:pPr>
            <a:r>
              <a:rPr lang="en-US" sz="1400" b="1" i="0" dirty="0">
                <a:effectLst/>
              </a:rPr>
              <a:t>Drop It (Body and Ball - Individually). TP: Ready position, catching at waist height to the side</a:t>
            </a:r>
          </a:p>
          <a:p>
            <a:pPr indent="-228600">
              <a:lnSpc>
                <a:spcPct val="90000"/>
              </a:lnSpc>
              <a:spcAft>
                <a:spcPts val="600"/>
              </a:spcAft>
              <a:buFont typeface="Arial" panose="020B0604020202020204" pitchFamily="34" charset="0"/>
              <a:buChar char="•"/>
            </a:pPr>
            <a:r>
              <a:rPr lang="en-US" sz="1400" b="0" i="0" dirty="0">
                <a:effectLst/>
              </a:rPr>
              <a:t>1 - Drop a ball from shoulder height and catch in a cone</a:t>
            </a:r>
          </a:p>
          <a:p>
            <a:pPr indent="-228600">
              <a:lnSpc>
                <a:spcPct val="90000"/>
              </a:lnSpc>
              <a:spcAft>
                <a:spcPts val="600"/>
              </a:spcAft>
              <a:buFont typeface="Arial" panose="020B0604020202020204" pitchFamily="34" charset="0"/>
              <a:buChar char="•"/>
            </a:pPr>
            <a:r>
              <a:rPr lang="en-US" sz="1400" b="0" i="0" dirty="0">
                <a:effectLst/>
              </a:rPr>
              <a:t>2 - Drop from right hand and then catch in left</a:t>
            </a:r>
          </a:p>
          <a:p>
            <a:pPr indent="-228600">
              <a:lnSpc>
                <a:spcPct val="90000"/>
              </a:lnSpc>
              <a:spcAft>
                <a:spcPts val="600"/>
              </a:spcAft>
              <a:buFont typeface="Arial" panose="020B0604020202020204" pitchFamily="34" charset="0"/>
              <a:buChar char="•"/>
            </a:pPr>
            <a:r>
              <a:rPr lang="en-US" sz="1400" b="0" i="0" dirty="0">
                <a:effectLst/>
              </a:rPr>
              <a:t>3 - Drop a ball and then make a quarter turn before catching with two hands, one hand etc.</a:t>
            </a:r>
          </a:p>
          <a:p>
            <a:pPr>
              <a:lnSpc>
                <a:spcPct val="90000"/>
              </a:lnSpc>
              <a:spcAft>
                <a:spcPts val="600"/>
              </a:spcAft>
            </a:pPr>
            <a:br>
              <a:rPr lang="en-US" sz="1400" b="0" i="0" dirty="0">
                <a:effectLst/>
              </a:rPr>
            </a:br>
            <a:endParaRPr lang="en-US" sz="1400" b="0" i="0" dirty="0">
              <a:effectLst/>
            </a:endParaRPr>
          </a:p>
          <a:p>
            <a:pPr>
              <a:lnSpc>
                <a:spcPct val="90000"/>
              </a:lnSpc>
              <a:spcAft>
                <a:spcPts val="600"/>
              </a:spcAft>
            </a:pPr>
            <a:r>
              <a:rPr lang="en-US" sz="1400" b="1" i="0" dirty="0">
                <a:effectLst/>
              </a:rPr>
              <a:t>Bounce / Catch Rallies (Body and Ball). TP: Ready position, catch at waist height to the side</a:t>
            </a:r>
          </a:p>
          <a:p>
            <a:pPr indent="-228600">
              <a:lnSpc>
                <a:spcPct val="90000"/>
              </a:lnSpc>
              <a:spcAft>
                <a:spcPts val="600"/>
              </a:spcAft>
              <a:buFont typeface="Arial" panose="020B0604020202020204" pitchFamily="34" charset="0"/>
              <a:buChar char="•"/>
            </a:pPr>
            <a:r>
              <a:rPr lang="en-US" sz="1400" b="0" i="0" dirty="0">
                <a:effectLst/>
              </a:rPr>
              <a:t>1 - Ready position. Throw ball to partner, they catch with two hands to the side of the body</a:t>
            </a:r>
          </a:p>
          <a:p>
            <a:pPr indent="-228600">
              <a:lnSpc>
                <a:spcPct val="90000"/>
              </a:lnSpc>
              <a:spcAft>
                <a:spcPts val="600"/>
              </a:spcAft>
              <a:buFont typeface="Arial" panose="020B0604020202020204" pitchFamily="34" charset="0"/>
              <a:buChar char="•"/>
            </a:pPr>
            <a:r>
              <a:rPr lang="en-US" sz="1400" b="0" i="0" dirty="0">
                <a:effectLst/>
              </a:rPr>
              <a:t>2 - Throw and catch with 2 balls</a:t>
            </a:r>
          </a:p>
          <a:p>
            <a:pPr indent="-228600">
              <a:lnSpc>
                <a:spcPct val="90000"/>
              </a:lnSpc>
              <a:spcAft>
                <a:spcPts val="600"/>
              </a:spcAft>
              <a:buFont typeface="Arial" panose="020B0604020202020204" pitchFamily="34" charset="0"/>
              <a:buChar char="•"/>
            </a:pPr>
            <a:r>
              <a:rPr lang="en-US" sz="1400" b="0" i="0" dirty="0">
                <a:effectLst/>
              </a:rPr>
              <a:t>3 - Add movement for each player</a:t>
            </a:r>
          </a:p>
        </p:txBody>
      </p:sp>
      <p:grpSp>
        <p:nvGrpSpPr>
          <p:cNvPr id="14" name="Group 1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a:extLst>
              <a:ext uri="{FF2B5EF4-FFF2-40B4-BE49-F238E27FC236}">
                <a16:creationId xmlns:a16="http://schemas.microsoft.com/office/drawing/2014/main" id="{22DEFE9C-D661-4F33-1527-7EAC8A891CE9}"/>
              </a:ext>
            </a:extLst>
          </p:cNvPr>
          <p:cNvPicPr>
            <a:picLocks noGrp="1" noChangeAspect="1"/>
          </p:cNvPicPr>
          <p:nvPr>
            <p:ph idx="1"/>
          </p:nvPr>
        </p:nvPicPr>
        <p:blipFill>
          <a:blip r:embed="rId2"/>
          <a:stretch>
            <a:fillRect/>
          </a:stretch>
        </p:blipFill>
        <p:spPr>
          <a:xfrm>
            <a:off x="5295320" y="1876917"/>
            <a:ext cx="6253212" cy="4174019"/>
          </a:xfrm>
          <a:prstGeom prst="rect">
            <a:avLst/>
          </a:prstGeom>
        </p:spPr>
      </p:pic>
      <p:grpSp>
        <p:nvGrpSpPr>
          <p:cNvPr id="18" name="Group 17">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9" name="Rectangle 18">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008255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Kids playing tennis on a court&#10;&#10;Description automatically generated with medium confidence">
            <a:extLst>
              <a:ext uri="{FF2B5EF4-FFF2-40B4-BE49-F238E27FC236}">
                <a16:creationId xmlns:a16="http://schemas.microsoft.com/office/drawing/2014/main" id="{C4574F64-F9EC-F5E7-7371-1706282A0DA3}"/>
              </a:ext>
            </a:extLst>
          </p:cNvPr>
          <p:cNvPicPr>
            <a:picLocks noGrp="1" noChangeAspect="1"/>
          </p:cNvPicPr>
          <p:nvPr>
            <p:ph idx="1"/>
          </p:nvPr>
        </p:nvPicPr>
        <p:blipFill rotWithShape="1">
          <a:blip r:embed="rId2"/>
          <a:srcRect l="5884" r="-1" b="-1"/>
          <a:stretch/>
        </p:blipFill>
        <p:spPr>
          <a:xfrm>
            <a:off x="1"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015B66-38DC-3D4B-89C7-E66A8F6B271C}"/>
              </a:ext>
            </a:extLst>
          </p:cNvPr>
          <p:cNvSpPr>
            <a:spLocks noGrp="1"/>
          </p:cNvSpPr>
          <p:nvPr>
            <p:ph type="title"/>
          </p:nvPr>
        </p:nvSpPr>
        <p:spPr>
          <a:xfrm>
            <a:off x="7617204" y="365125"/>
            <a:ext cx="3736595" cy="1899912"/>
          </a:xfrm>
        </p:spPr>
        <p:txBody>
          <a:bodyPr vert="horz" lIns="91440" tIns="45720" rIns="91440" bIns="45720" rtlCol="0" anchor="ctr">
            <a:normAutofit/>
          </a:bodyPr>
          <a:lstStyle/>
          <a:p>
            <a:r>
              <a:rPr lang="en-US" sz="4000" b="1" i="0" dirty="0">
                <a:effectLst/>
              </a:rPr>
              <a:t>What to Coach</a:t>
            </a:r>
            <a:br>
              <a:rPr lang="en-US" sz="4000" b="1" i="0" dirty="0">
                <a:effectLst/>
              </a:rPr>
            </a:br>
            <a:r>
              <a:rPr lang="en-US" sz="4000" b="1" i="0" dirty="0">
                <a:effectLst/>
              </a:rPr>
              <a:t>Racket &amp; Ball activities</a:t>
            </a:r>
            <a:endParaRPr lang="en-US" sz="4000" dirty="0"/>
          </a:p>
        </p:txBody>
      </p:sp>
      <p:sp>
        <p:nvSpPr>
          <p:cNvPr id="6" name="TextBox 5">
            <a:extLst>
              <a:ext uri="{FF2B5EF4-FFF2-40B4-BE49-F238E27FC236}">
                <a16:creationId xmlns:a16="http://schemas.microsoft.com/office/drawing/2014/main" id="{7E81864E-B44E-A505-5055-75BF8D353772}"/>
              </a:ext>
            </a:extLst>
          </p:cNvPr>
          <p:cNvSpPr txBox="1"/>
          <p:nvPr/>
        </p:nvSpPr>
        <p:spPr>
          <a:xfrm>
            <a:off x="6711193" y="2434201"/>
            <a:ext cx="5150839" cy="3742762"/>
          </a:xfrm>
          <a:prstGeom prst="rect">
            <a:avLst/>
          </a:prstGeom>
        </p:spPr>
        <p:txBody>
          <a:bodyPr vert="horz" lIns="91440" tIns="45720" rIns="91440" bIns="45720" rtlCol="0">
            <a:normAutofit/>
          </a:bodyPr>
          <a:lstStyle/>
          <a:p>
            <a:pPr>
              <a:lnSpc>
                <a:spcPct val="90000"/>
              </a:lnSpc>
              <a:spcAft>
                <a:spcPts val="600"/>
              </a:spcAft>
            </a:pPr>
            <a:r>
              <a:rPr lang="en-US" sz="1100" b="1" i="0" dirty="0">
                <a:effectLst/>
              </a:rPr>
              <a:t>Floor Tennis (Racket and Ball). TP: Ready with racket, receiving ball to the side of the body</a:t>
            </a:r>
          </a:p>
          <a:p>
            <a:pPr indent="-228600">
              <a:lnSpc>
                <a:spcPct val="90000"/>
              </a:lnSpc>
              <a:spcAft>
                <a:spcPts val="600"/>
              </a:spcAft>
              <a:buFont typeface="Arial" panose="020B0604020202020204" pitchFamily="34" charset="0"/>
              <a:buChar char="•"/>
            </a:pPr>
            <a:r>
              <a:rPr lang="en-US" sz="1100" b="0" i="0" dirty="0">
                <a:effectLst/>
              </a:rPr>
              <a:t>1 - One without a racket, one with. Roll the ball to player with racket, they splat and roll back (swap after 3)</a:t>
            </a:r>
          </a:p>
          <a:p>
            <a:pPr indent="-228600">
              <a:lnSpc>
                <a:spcPct val="90000"/>
              </a:lnSpc>
              <a:spcAft>
                <a:spcPts val="600"/>
              </a:spcAft>
              <a:buFont typeface="Arial" panose="020B0604020202020204" pitchFamily="34" charset="0"/>
              <a:buChar char="•"/>
            </a:pPr>
            <a:r>
              <a:rPr lang="en-US" sz="1100" b="0" i="0" dirty="0">
                <a:effectLst/>
              </a:rPr>
              <a:t>2 - Both with rackets. Roll the ball to partner, splat the ball and send it back</a:t>
            </a:r>
          </a:p>
          <a:p>
            <a:pPr indent="-228600">
              <a:lnSpc>
                <a:spcPct val="90000"/>
              </a:lnSpc>
              <a:spcAft>
                <a:spcPts val="600"/>
              </a:spcAft>
              <a:buFont typeface="Arial" panose="020B0604020202020204" pitchFamily="34" charset="0"/>
              <a:buChar char="•"/>
            </a:pPr>
            <a:r>
              <a:rPr lang="en-US" sz="1100" b="0" i="0" dirty="0">
                <a:effectLst/>
              </a:rPr>
              <a:t>3 - Add a ‘goal’ to send the ball through between players (two cones)</a:t>
            </a:r>
          </a:p>
          <a:p>
            <a:pPr indent="-228600">
              <a:lnSpc>
                <a:spcPct val="90000"/>
              </a:lnSpc>
              <a:spcAft>
                <a:spcPts val="600"/>
              </a:spcAft>
              <a:buFont typeface="Arial" panose="020B0604020202020204" pitchFamily="34" charset="0"/>
              <a:buChar char="•"/>
            </a:pPr>
            <a:r>
              <a:rPr lang="en-US" sz="1100" b="0" i="0" dirty="0">
                <a:effectLst/>
              </a:rPr>
              <a:t>4 - Player splats the ball, steps 360 degrees around the ball and send back</a:t>
            </a:r>
          </a:p>
          <a:p>
            <a:pPr>
              <a:lnSpc>
                <a:spcPct val="90000"/>
              </a:lnSpc>
              <a:spcAft>
                <a:spcPts val="600"/>
              </a:spcAft>
            </a:pPr>
            <a:br>
              <a:rPr lang="en-US" sz="1100" b="0" i="0" dirty="0">
                <a:effectLst/>
              </a:rPr>
            </a:br>
            <a:endParaRPr lang="en-US" sz="1100" b="0" i="0" dirty="0">
              <a:effectLst/>
            </a:endParaRPr>
          </a:p>
          <a:p>
            <a:pPr>
              <a:lnSpc>
                <a:spcPct val="90000"/>
              </a:lnSpc>
              <a:spcAft>
                <a:spcPts val="600"/>
              </a:spcAft>
            </a:pPr>
            <a:r>
              <a:rPr lang="en-US" sz="1100" b="1" i="0" dirty="0">
                <a:effectLst/>
              </a:rPr>
              <a:t>Fantastic Forehands (Racket and Ball). TP: Hit to the side of the body, strings to target</a:t>
            </a:r>
          </a:p>
          <a:p>
            <a:pPr indent="-228600">
              <a:lnSpc>
                <a:spcPct val="90000"/>
              </a:lnSpc>
              <a:spcAft>
                <a:spcPts val="600"/>
              </a:spcAft>
              <a:buFont typeface="Arial" panose="020B0604020202020204" pitchFamily="34" charset="0"/>
              <a:buChar char="•"/>
            </a:pPr>
            <a:r>
              <a:rPr lang="en-US" sz="1100" b="0" i="0" dirty="0">
                <a:effectLst/>
              </a:rPr>
              <a:t>1 - Bounce ball to self then hit to partner who catches the ball (no net) </a:t>
            </a:r>
          </a:p>
          <a:p>
            <a:pPr indent="-228600">
              <a:lnSpc>
                <a:spcPct val="90000"/>
              </a:lnSpc>
              <a:spcAft>
                <a:spcPts val="600"/>
              </a:spcAft>
              <a:buFont typeface="Arial" panose="020B0604020202020204" pitchFamily="34" charset="0"/>
              <a:buChar char="•"/>
            </a:pPr>
            <a:r>
              <a:rPr lang="en-US" sz="1100" b="0" i="0" dirty="0">
                <a:effectLst/>
              </a:rPr>
              <a:t>2 - Add net</a:t>
            </a:r>
          </a:p>
          <a:p>
            <a:pPr indent="-228600">
              <a:lnSpc>
                <a:spcPct val="90000"/>
              </a:lnSpc>
              <a:spcAft>
                <a:spcPts val="600"/>
              </a:spcAft>
              <a:buFont typeface="Arial" panose="020B0604020202020204" pitchFamily="34" charset="0"/>
              <a:buChar char="•"/>
            </a:pPr>
            <a:r>
              <a:rPr lang="en-US" sz="1100" b="0" i="0" dirty="0">
                <a:effectLst/>
              </a:rPr>
              <a:t>3 - Hit, move, recover to cone. Hit from where you catch it. </a:t>
            </a:r>
          </a:p>
        </p:txBody>
      </p:sp>
      <p:sp>
        <p:nvSpPr>
          <p:cNvPr id="16" name="TextBox 15">
            <a:extLst>
              <a:ext uri="{FF2B5EF4-FFF2-40B4-BE49-F238E27FC236}">
                <a16:creationId xmlns:a16="http://schemas.microsoft.com/office/drawing/2014/main" id="{76F416C5-3981-F6CC-52FB-E3FE53E3B52F}"/>
              </a:ext>
            </a:extLst>
          </p:cNvPr>
          <p:cNvSpPr txBox="1"/>
          <p:nvPr/>
        </p:nvSpPr>
        <p:spPr>
          <a:xfrm>
            <a:off x="6747992" y="5407408"/>
            <a:ext cx="4605807" cy="938719"/>
          </a:xfrm>
          <a:prstGeom prst="rect">
            <a:avLst/>
          </a:prstGeom>
          <a:noFill/>
        </p:spPr>
        <p:txBody>
          <a:bodyPr wrap="square">
            <a:spAutoFit/>
          </a:bodyPr>
          <a:lstStyle/>
          <a:p>
            <a:pPr algn="l"/>
            <a:r>
              <a:rPr lang="en-US" sz="1100" b="1" i="0" dirty="0">
                <a:solidFill>
                  <a:srgbClr val="000000"/>
                </a:solidFill>
                <a:effectLst/>
                <a:latin typeface="Open Sans" panose="020B0606030504020204" pitchFamily="34" charset="0"/>
              </a:rPr>
              <a:t>Fantastic Forehand (Racket and Ball - GAME). </a:t>
            </a:r>
            <a:r>
              <a:rPr lang="en-US" sz="1100" b="1" i="0" dirty="0">
                <a:solidFill>
                  <a:srgbClr val="9900FF"/>
                </a:solidFill>
                <a:effectLst/>
                <a:latin typeface="Open Sans" panose="020B0606030504020204" pitchFamily="34" charset="0"/>
              </a:rPr>
              <a:t>TP: Hit to the side of the body, strings to target</a:t>
            </a:r>
            <a:endParaRPr lang="en-US" sz="1100" b="1" i="0" dirty="0">
              <a:solidFill>
                <a:srgbClr val="262626"/>
              </a:solidFill>
              <a:effectLst/>
              <a:latin typeface="Open Sans" panose="020B0606030504020204" pitchFamily="34" charset="0"/>
            </a:endParaRPr>
          </a:p>
          <a:p>
            <a:pPr marL="171450" indent="-171450" algn="l">
              <a:buFont typeface="Arial" panose="020B0604020202020204" pitchFamily="34" charset="0"/>
              <a:buChar char="•"/>
            </a:pPr>
            <a:r>
              <a:rPr lang="en-US" sz="1100" b="0" i="0" dirty="0">
                <a:solidFill>
                  <a:srgbClr val="0B5394"/>
                </a:solidFill>
                <a:effectLst/>
                <a:latin typeface="Arial" panose="020B0604020202020204" pitchFamily="34" charset="0"/>
              </a:rPr>
              <a:t>1 - in pairs see how many times they can hit, move, recover in 30 seconds. Repeat to beat their personal best. Award bonus points for achieving the teaching point (process). </a:t>
            </a:r>
            <a:endParaRPr lang="en-US" sz="1100" b="0" i="0" dirty="0">
              <a:solidFill>
                <a:srgbClr val="262626"/>
              </a:solidFill>
              <a:effectLst/>
              <a:latin typeface="Open Sans" panose="020B0606030504020204" pitchFamily="34" charset="0"/>
            </a:endParaRPr>
          </a:p>
        </p:txBody>
      </p:sp>
    </p:spTree>
    <p:extLst>
      <p:ext uri="{BB962C8B-B14F-4D97-AF65-F5344CB8AC3E}">
        <p14:creationId xmlns:p14="http://schemas.microsoft.com/office/powerpoint/2010/main" val="1194907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40A7A2-0133-4796-3B8E-6AA3DB990BB1}"/>
              </a:ext>
            </a:extLst>
          </p:cNvPr>
          <p:cNvSpPr>
            <a:spLocks noGrp="1"/>
          </p:cNvSpPr>
          <p:nvPr>
            <p:ph type="title"/>
          </p:nvPr>
        </p:nvSpPr>
        <p:spPr>
          <a:xfrm>
            <a:off x="838200" y="585217"/>
            <a:ext cx="10515600" cy="1318228"/>
          </a:xfrm>
        </p:spPr>
        <p:txBody>
          <a:bodyPr vert="horz" lIns="91440" tIns="45720" rIns="91440" bIns="45720" rtlCol="0" anchor="ctr">
            <a:normAutofit/>
          </a:bodyPr>
          <a:lstStyle/>
          <a:p>
            <a:r>
              <a:rPr lang="en-US" b="1" i="0" dirty="0">
                <a:solidFill>
                  <a:schemeClr val="bg1"/>
                </a:solidFill>
                <a:effectLst/>
              </a:rPr>
              <a:t>Checklist for Demonstration Skills</a:t>
            </a:r>
            <a:endParaRPr lang="en-US" dirty="0">
              <a:solidFill>
                <a:schemeClr val="bg1"/>
              </a:solidFill>
            </a:endParaRPr>
          </a:p>
        </p:txBody>
      </p:sp>
      <p:pic>
        <p:nvPicPr>
          <p:cNvPr id="5" name="Content Placeholder 4">
            <a:extLst>
              <a:ext uri="{FF2B5EF4-FFF2-40B4-BE49-F238E27FC236}">
                <a16:creationId xmlns:a16="http://schemas.microsoft.com/office/drawing/2014/main" id="{1C93880B-D62E-73C8-3074-61B4213C2B12}"/>
              </a:ext>
            </a:extLst>
          </p:cNvPr>
          <p:cNvPicPr>
            <a:picLocks noGrp="1" noChangeAspect="1"/>
          </p:cNvPicPr>
          <p:nvPr>
            <p:ph idx="1"/>
          </p:nvPr>
        </p:nvPicPr>
        <p:blipFill rotWithShape="1">
          <a:blip r:embed="rId2"/>
          <a:srcRect t="12071" r="3" b="3"/>
          <a:stretch/>
        </p:blipFill>
        <p:spPr>
          <a:xfrm>
            <a:off x="841248" y="2516777"/>
            <a:ext cx="4113307" cy="3660185"/>
          </a:xfrm>
          <a:prstGeom prst="rect">
            <a:avLst/>
          </a:prstGeom>
        </p:spPr>
      </p:pic>
      <p:sp>
        <p:nvSpPr>
          <p:cNvPr id="7" name="TextBox 6">
            <a:extLst>
              <a:ext uri="{FF2B5EF4-FFF2-40B4-BE49-F238E27FC236}">
                <a16:creationId xmlns:a16="http://schemas.microsoft.com/office/drawing/2014/main" id="{4F2E208D-1D50-414A-941C-6A93B8BCAA91}"/>
              </a:ext>
            </a:extLst>
          </p:cNvPr>
          <p:cNvSpPr txBox="1"/>
          <p:nvPr/>
        </p:nvSpPr>
        <p:spPr>
          <a:xfrm>
            <a:off x="6096000" y="2250077"/>
            <a:ext cx="5309118" cy="4506684"/>
          </a:xfrm>
          <a:prstGeom prst="rect">
            <a:avLst/>
          </a:prstGeom>
        </p:spPr>
        <p:txBody>
          <a:bodyPr vert="horz" lIns="91440" tIns="45720" rIns="91440" bIns="45720" rtlCol="0" anchor="ctr">
            <a:normAutofit lnSpcReduction="10000"/>
          </a:bodyPr>
          <a:lstStyle/>
          <a:p>
            <a:pPr>
              <a:lnSpc>
                <a:spcPct val="90000"/>
              </a:lnSpc>
              <a:spcAft>
                <a:spcPts val="600"/>
              </a:spcAft>
            </a:pPr>
            <a:r>
              <a:rPr lang="en-US" sz="1000" b="1" i="0" dirty="0">
                <a:effectLst/>
                <a:latin typeface="Arial" panose="020B0604020202020204" pitchFamily="34" charset="0"/>
                <a:cs typeface="Arial" panose="020B0604020202020204" pitchFamily="34" charset="0"/>
              </a:rPr>
              <a:t>1. When to Demonstrate</a:t>
            </a:r>
          </a:p>
          <a:p>
            <a:pPr indent="-228600">
              <a:lnSpc>
                <a:spcPct val="90000"/>
              </a:lnSpc>
              <a:spcAft>
                <a:spcPts val="600"/>
              </a:spcAft>
              <a:buFont typeface="Arial" panose="020B0604020202020204" pitchFamily="34" charset="0"/>
              <a:buChar char="•"/>
            </a:pPr>
            <a:r>
              <a:rPr lang="en-US" sz="1000" b="0" i="0" dirty="0">
                <a:effectLst/>
                <a:latin typeface="Arial" panose="020B0604020202020204" pitchFamily="34" charset="0"/>
                <a:cs typeface="Arial" panose="020B0604020202020204" pitchFamily="34" charset="0"/>
              </a:rPr>
              <a:t>Every time a new drill or skill is introduced.</a:t>
            </a:r>
          </a:p>
          <a:p>
            <a:pPr indent="-228600">
              <a:lnSpc>
                <a:spcPct val="90000"/>
              </a:lnSpc>
              <a:spcAft>
                <a:spcPts val="600"/>
              </a:spcAft>
              <a:buFont typeface="Arial" panose="020B0604020202020204" pitchFamily="34" charset="0"/>
              <a:buChar char="•"/>
            </a:pPr>
            <a:r>
              <a:rPr lang="en-US" sz="1000" b="0" i="0" dirty="0">
                <a:effectLst/>
                <a:latin typeface="Arial" panose="020B0604020202020204" pitchFamily="34" charset="0"/>
                <a:cs typeface="Arial" panose="020B0604020202020204" pitchFamily="34" charset="0"/>
              </a:rPr>
              <a:t>As a reminder of a skill that was previously introduced.</a:t>
            </a:r>
          </a:p>
          <a:p>
            <a:pPr indent="-228600">
              <a:lnSpc>
                <a:spcPct val="90000"/>
              </a:lnSpc>
              <a:spcAft>
                <a:spcPts val="600"/>
              </a:spcAft>
              <a:buFont typeface="Arial" panose="020B0604020202020204" pitchFamily="34" charset="0"/>
              <a:buChar char="•"/>
            </a:pPr>
            <a:r>
              <a:rPr lang="en-US" sz="1000" b="0" i="0" dirty="0">
                <a:effectLst/>
                <a:latin typeface="Arial" panose="020B0604020202020204" pitchFamily="34" charset="0"/>
                <a:cs typeface="Arial" panose="020B0604020202020204" pitchFamily="34" charset="0"/>
              </a:rPr>
              <a:t>When players are struggling and need a visual.</a:t>
            </a:r>
          </a:p>
          <a:p>
            <a:pPr>
              <a:lnSpc>
                <a:spcPct val="90000"/>
              </a:lnSpc>
              <a:spcAft>
                <a:spcPts val="600"/>
              </a:spcAft>
            </a:pPr>
            <a:br>
              <a:rPr lang="en-US" sz="1000" b="0" i="0" dirty="0">
                <a:effectLst/>
                <a:latin typeface="Arial" panose="020B0604020202020204" pitchFamily="34" charset="0"/>
                <a:cs typeface="Arial" panose="020B0604020202020204" pitchFamily="34" charset="0"/>
              </a:rPr>
            </a:br>
            <a:r>
              <a:rPr lang="en-US" sz="1000" b="1" i="0" dirty="0">
                <a:effectLst/>
                <a:latin typeface="Arial" panose="020B0604020202020204" pitchFamily="34" charset="0"/>
                <a:cs typeface="Arial" panose="020B0604020202020204" pitchFamily="34" charset="0"/>
              </a:rPr>
              <a:t>2. Court Position</a:t>
            </a:r>
          </a:p>
          <a:p>
            <a:pPr indent="-228600">
              <a:lnSpc>
                <a:spcPct val="90000"/>
              </a:lnSpc>
              <a:spcAft>
                <a:spcPts val="600"/>
              </a:spcAft>
              <a:buFont typeface="Arial" panose="020B0604020202020204" pitchFamily="34" charset="0"/>
              <a:buChar char="•"/>
            </a:pPr>
            <a:r>
              <a:rPr lang="en-US" sz="1000" b="0" i="0" dirty="0">
                <a:effectLst/>
                <a:latin typeface="Arial" panose="020B0604020202020204" pitchFamily="34" charset="0"/>
                <a:cs typeface="Arial" panose="020B0604020202020204" pitchFamily="34" charset="0"/>
              </a:rPr>
              <a:t>Always in correct court position.</a:t>
            </a:r>
          </a:p>
          <a:p>
            <a:pPr indent="-228600">
              <a:lnSpc>
                <a:spcPct val="90000"/>
              </a:lnSpc>
              <a:spcAft>
                <a:spcPts val="600"/>
              </a:spcAft>
              <a:buFont typeface="Arial" panose="020B0604020202020204" pitchFamily="34" charset="0"/>
              <a:buChar char="•"/>
            </a:pPr>
            <a:r>
              <a:rPr lang="en-US" sz="1000" b="0" i="0" dirty="0">
                <a:effectLst/>
                <a:latin typeface="Arial" panose="020B0604020202020204" pitchFamily="34" charset="0"/>
                <a:cs typeface="Arial" panose="020B0604020202020204" pitchFamily="34" charset="0"/>
              </a:rPr>
              <a:t>Always facing the net.</a:t>
            </a:r>
          </a:p>
          <a:p>
            <a:pPr indent="-228600">
              <a:lnSpc>
                <a:spcPct val="90000"/>
              </a:lnSpc>
              <a:spcAft>
                <a:spcPts val="600"/>
              </a:spcAft>
              <a:buFont typeface="Arial" panose="020B0604020202020204" pitchFamily="34" charset="0"/>
              <a:buChar char="•"/>
            </a:pPr>
            <a:r>
              <a:rPr lang="en-US" sz="1000" b="0" i="0" dirty="0">
                <a:effectLst/>
                <a:latin typeface="Arial" panose="020B0604020202020204" pitchFamily="34" charset="0"/>
                <a:cs typeface="Arial" panose="020B0604020202020204" pitchFamily="34" charset="0"/>
              </a:rPr>
              <a:t>Exception - less able players may not yet rally and serve from the back, so demo from closer into the net.</a:t>
            </a:r>
          </a:p>
          <a:p>
            <a:pPr>
              <a:lnSpc>
                <a:spcPct val="90000"/>
              </a:lnSpc>
              <a:spcAft>
                <a:spcPts val="600"/>
              </a:spcAft>
            </a:pPr>
            <a:br>
              <a:rPr lang="en-US" sz="1000" b="0" i="0" dirty="0">
                <a:effectLst/>
                <a:latin typeface="Arial" panose="020B0604020202020204" pitchFamily="34" charset="0"/>
                <a:cs typeface="Arial" panose="020B0604020202020204" pitchFamily="34" charset="0"/>
              </a:rPr>
            </a:br>
            <a:r>
              <a:rPr lang="en-US" sz="1000" b="1" i="0" dirty="0">
                <a:effectLst/>
                <a:latin typeface="Arial" panose="020B0604020202020204" pitchFamily="34" charset="0"/>
                <a:cs typeface="Arial" panose="020B0604020202020204" pitchFamily="34" charset="0"/>
              </a:rPr>
              <a:t>3. Players</a:t>
            </a:r>
          </a:p>
          <a:p>
            <a:pPr indent="-228600">
              <a:lnSpc>
                <a:spcPct val="90000"/>
              </a:lnSpc>
              <a:spcAft>
                <a:spcPts val="600"/>
              </a:spcAft>
              <a:buFont typeface="Arial" panose="020B0604020202020204" pitchFamily="34" charset="0"/>
              <a:buChar char="•"/>
            </a:pPr>
            <a:r>
              <a:rPr lang="en-US" sz="1000" b="0" i="0" dirty="0">
                <a:effectLst/>
                <a:latin typeface="Arial" panose="020B0604020202020204" pitchFamily="34" charset="0"/>
                <a:cs typeface="Arial" panose="020B0604020202020204" pitchFamily="34" charset="0"/>
              </a:rPr>
              <a:t>Players on action / racket side.</a:t>
            </a:r>
          </a:p>
          <a:p>
            <a:pPr indent="-228600">
              <a:lnSpc>
                <a:spcPct val="90000"/>
              </a:lnSpc>
              <a:spcAft>
                <a:spcPts val="600"/>
              </a:spcAft>
              <a:buFont typeface="Arial" panose="020B0604020202020204" pitchFamily="34" charset="0"/>
              <a:buChar char="•"/>
            </a:pPr>
            <a:r>
              <a:rPr lang="en-US" sz="1000" b="0" i="0" dirty="0">
                <a:effectLst/>
                <a:latin typeface="Arial" panose="020B0604020202020204" pitchFamily="34" charset="0"/>
                <a:cs typeface="Arial" panose="020B0604020202020204" pitchFamily="34" charset="0"/>
              </a:rPr>
              <a:t>All players are engaged and ready to learn before the demonstration begins.</a:t>
            </a:r>
          </a:p>
          <a:p>
            <a:pPr>
              <a:lnSpc>
                <a:spcPct val="90000"/>
              </a:lnSpc>
              <a:spcAft>
                <a:spcPts val="600"/>
              </a:spcAft>
            </a:pPr>
            <a:br>
              <a:rPr lang="en-US" sz="1000" b="0" i="0" dirty="0">
                <a:effectLst/>
                <a:latin typeface="Arial" panose="020B0604020202020204" pitchFamily="34" charset="0"/>
                <a:cs typeface="Arial" panose="020B0604020202020204" pitchFamily="34" charset="0"/>
              </a:rPr>
            </a:br>
            <a:r>
              <a:rPr lang="en-US" sz="1000" b="1" i="0" dirty="0">
                <a:effectLst/>
                <a:latin typeface="Arial" panose="020B0604020202020204" pitchFamily="34" charset="0"/>
                <a:cs typeface="Arial" panose="020B0604020202020204" pitchFamily="34" charset="0"/>
              </a:rPr>
              <a:t>4. What to show</a:t>
            </a:r>
          </a:p>
          <a:p>
            <a:pPr indent="-228600">
              <a:lnSpc>
                <a:spcPct val="90000"/>
              </a:lnSpc>
              <a:spcAft>
                <a:spcPts val="600"/>
              </a:spcAft>
              <a:buFont typeface="Arial" panose="020B0604020202020204" pitchFamily="34" charset="0"/>
              <a:buChar char="•"/>
            </a:pPr>
            <a:r>
              <a:rPr lang="en-US" sz="1000" b="0" i="0" dirty="0">
                <a:effectLst/>
                <a:latin typeface="Arial" panose="020B0604020202020204" pitchFamily="34" charset="0"/>
                <a:cs typeface="Arial" panose="020B0604020202020204" pitchFamily="34" charset="0"/>
              </a:rPr>
              <a:t>At the right level for the learner - simple is best.</a:t>
            </a:r>
          </a:p>
          <a:p>
            <a:pPr>
              <a:lnSpc>
                <a:spcPct val="90000"/>
              </a:lnSpc>
              <a:spcAft>
                <a:spcPts val="600"/>
              </a:spcAft>
            </a:pPr>
            <a:endParaRPr lang="en-US" sz="1000" dirty="0">
              <a:latin typeface="Arial" panose="020B0604020202020204" pitchFamily="34" charset="0"/>
              <a:cs typeface="Arial" panose="020B0604020202020204" pitchFamily="34" charset="0"/>
            </a:endParaRPr>
          </a:p>
          <a:p>
            <a:pPr>
              <a:lnSpc>
                <a:spcPct val="90000"/>
              </a:lnSpc>
              <a:spcAft>
                <a:spcPts val="600"/>
              </a:spcAft>
            </a:pPr>
            <a:r>
              <a:rPr lang="en-US" sz="1000" b="1" i="0" dirty="0">
                <a:effectLst/>
                <a:latin typeface="Arial" panose="020B0604020202020204" pitchFamily="34" charset="0"/>
                <a:cs typeface="Arial" panose="020B0604020202020204" pitchFamily="34" charset="0"/>
              </a:rPr>
              <a:t>5. How to do it</a:t>
            </a:r>
          </a:p>
          <a:p>
            <a:pPr indent="-228600">
              <a:lnSpc>
                <a:spcPct val="90000"/>
              </a:lnSpc>
              <a:spcAft>
                <a:spcPts val="600"/>
              </a:spcAft>
              <a:buFont typeface="Arial" panose="020B0604020202020204" pitchFamily="34" charset="0"/>
              <a:buChar char="•"/>
            </a:pPr>
            <a:r>
              <a:rPr lang="en-US" sz="1000" b="0" i="0" dirty="0">
                <a:effectLst/>
                <a:latin typeface="Arial" panose="020B0604020202020204" pitchFamily="34" charset="0"/>
                <a:cs typeface="Arial" panose="020B0604020202020204" pitchFamily="34" charset="0"/>
              </a:rPr>
              <a:t>1 Teaching point</a:t>
            </a:r>
          </a:p>
          <a:p>
            <a:pPr indent="-228600">
              <a:lnSpc>
                <a:spcPct val="90000"/>
              </a:lnSpc>
              <a:spcAft>
                <a:spcPts val="600"/>
              </a:spcAft>
              <a:buFont typeface="Arial" panose="020B0604020202020204" pitchFamily="34" charset="0"/>
              <a:buChar char="•"/>
            </a:pPr>
            <a:r>
              <a:rPr lang="en-US" sz="1000" b="0" i="0" dirty="0">
                <a:effectLst/>
                <a:latin typeface="Arial" panose="020B0604020202020204" pitchFamily="34" charset="0"/>
                <a:cs typeface="Arial" panose="020B0604020202020204" pitchFamily="34" charset="0"/>
              </a:rPr>
              <a:t>2 parts - show and tell together</a:t>
            </a:r>
          </a:p>
          <a:p>
            <a:pPr indent="-228600">
              <a:lnSpc>
                <a:spcPct val="90000"/>
              </a:lnSpc>
              <a:spcAft>
                <a:spcPts val="600"/>
              </a:spcAft>
              <a:buFont typeface="Arial" panose="020B0604020202020204" pitchFamily="34" charset="0"/>
              <a:buChar char="•"/>
            </a:pPr>
            <a:r>
              <a:rPr lang="en-US" sz="1000" b="0" i="0" dirty="0">
                <a:effectLst/>
                <a:latin typeface="Arial" panose="020B0604020202020204" pitchFamily="34" charset="0"/>
                <a:cs typeface="Arial" panose="020B0604020202020204" pitchFamily="34" charset="0"/>
              </a:rPr>
              <a:t>Hit 3 balls</a:t>
            </a:r>
          </a:p>
          <a:p>
            <a:pPr indent="-228600">
              <a:lnSpc>
                <a:spcPct val="90000"/>
              </a:lnSpc>
              <a:spcAft>
                <a:spcPts val="600"/>
              </a:spcAft>
              <a:buFont typeface="Arial" panose="020B0604020202020204" pitchFamily="34" charset="0"/>
              <a:buChar char="•"/>
            </a:pPr>
            <a:r>
              <a:rPr lang="en-US" sz="1000" b="0" i="0" dirty="0">
                <a:effectLst/>
                <a:latin typeface="Arial" panose="020B0604020202020204" pitchFamily="34" charset="0"/>
                <a:cs typeface="Arial" panose="020B0604020202020204" pitchFamily="34" charset="0"/>
              </a:rPr>
              <a:t>Check 4 understanding</a:t>
            </a:r>
          </a:p>
        </p:txBody>
      </p:sp>
    </p:spTree>
    <p:extLst>
      <p:ext uri="{BB962C8B-B14F-4D97-AF65-F5344CB8AC3E}">
        <p14:creationId xmlns:p14="http://schemas.microsoft.com/office/powerpoint/2010/main" val="2023461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1" name="Group 1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297B6974-6826-3CB6-323E-C34252DAA049}"/>
              </a:ext>
            </a:extLst>
          </p:cNvPr>
          <p:cNvSpPr>
            <a:spLocks noGrp="1"/>
          </p:cNvSpPr>
          <p:nvPr>
            <p:ph type="title"/>
          </p:nvPr>
        </p:nvSpPr>
        <p:spPr>
          <a:xfrm>
            <a:off x="65314" y="685800"/>
            <a:ext cx="3249977" cy="5105400"/>
          </a:xfrm>
        </p:spPr>
        <p:txBody>
          <a:bodyPr>
            <a:normAutofit/>
          </a:bodyPr>
          <a:lstStyle/>
          <a:p>
            <a:r>
              <a:rPr lang="en-GB" sz="3600" b="1" i="0" dirty="0">
                <a:solidFill>
                  <a:srgbClr val="FFFFFF"/>
                </a:solidFill>
                <a:effectLst/>
                <a:latin typeface="Open Sans" panose="020B0606030504020204" pitchFamily="34" charset="0"/>
              </a:rPr>
              <a:t>Tactical Development Framework</a:t>
            </a:r>
            <a:br>
              <a:rPr lang="en-GB" sz="2800" b="1" i="0" dirty="0">
                <a:solidFill>
                  <a:srgbClr val="FFFFFF"/>
                </a:solidFill>
                <a:effectLst/>
                <a:latin typeface="Open Sans" panose="020B0606030504020204" pitchFamily="34" charset="0"/>
              </a:rPr>
            </a:br>
            <a:r>
              <a:rPr lang="en-US" sz="2000" b="0" i="0" u="sng" dirty="0">
                <a:solidFill>
                  <a:srgbClr val="FFFFFF"/>
                </a:solidFill>
                <a:effectLst/>
                <a:latin typeface="Open Sans" panose="020B0606030504020204" pitchFamily="34" charset="0"/>
              </a:rPr>
              <a:t>For under 8 tennis we concentrate on developing Serving, Returning and Both Back (Highlighted in GREEN).</a:t>
            </a:r>
            <a:endParaRPr lang="en-GB" sz="2800" dirty="0">
              <a:solidFill>
                <a:srgbClr val="FFFFFF"/>
              </a:solidFill>
            </a:endParaRPr>
          </a:p>
        </p:txBody>
      </p:sp>
      <p:graphicFrame>
        <p:nvGraphicFramePr>
          <p:cNvPr id="7" name="Content Placeholder 2">
            <a:extLst>
              <a:ext uri="{FF2B5EF4-FFF2-40B4-BE49-F238E27FC236}">
                <a16:creationId xmlns:a16="http://schemas.microsoft.com/office/drawing/2014/main" id="{55FE362F-16CA-ED41-F7C0-1C45DF28F971}"/>
              </a:ext>
            </a:extLst>
          </p:cNvPr>
          <p:cNvGraphicFramePr>
            <a:graphicFrameLocks noGrp="1"/>
          </p:cNvGraphicFramePr>
          <p:nvPr>
            <p:ph idx="1"/>
            <p:extLst>
              <p:ext uri="{D42A27DB-BD31-4B8C-83A1-F6EECF244321}">
                <p14:modId xmlns:p14="http://schemas.microsoft.com/office/powerpoint/2010/main" val="3505055432"/>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5072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87EE9-8572-017F-F69A-F5DC3AA4FA9F}"/>
              </a:ext>
            </a:extLst>
          </p:cNvPr>
          <p:cNvSpPr>
            <a:spLocks noGrp="1"/>
          </p:cNvSpPr>
          <p:nvPr>
            <p:ph type="title"/>
          </p:nvPr>
        </p:nvSpPr>
        <p:spPr>
          <a:xfrm>
            <a:off x="377505" y="365125"/>
            <a:ext cx="11425805" cy="1460500"/>
          </a:xfrm>
        </p:spPr>
        <p:txBody>
          <a:bodyPr>
            <a:normAutofit/>
          </a:bodyPr>
          <a:lstStyle/>
          <a:p>
            <a:r>
              <a:rPr lang="en-US" b="1" i="0" dirty="0">
                <a:solidFill>
                  <a:srgbClr val="262626"/>
                </a:solidFill>
                <a:effectLst/>
                <a:latin typeface="Open Sans" panose="020B0606030504020204" pitchFamily="34" charset="0"/>
              </a:rPr>
              <a:t>Tactical Development Areas</a:t>
            </a:r>
            <a:br>
              <a:rPr lang="en-US" b="1" i="0" dirty="0">
                <a:solidFill>
                  <a:srgbClr val="262626"/>
                </a:solidFill>
                <a:effectLst/>
                <a:latin typeface="Open Sans" panose="020B0606030504020204" pitchFamily="34" charset="0"/>
              </a:rPr>
            </a:br>
            <a:r>
              <a:rPr lang="en-US" sz="1800" b="0" i="0" u="sng" dirty="0">
                <a:solidFill>
                  <a:srgbClr val="262626"/>
                </a:solidFill>
                <a:effectLst/>
                <a:latin typeface="Open Sans" panose="020B0606030504020204" pitchFamily="34" charset="0"/>
              </a:rPr>
              <a:t>For under 8 tennis we concentrate on Consistency and Controlling space </a:t>
            </a:r>
            <a:r>
              <a:rPr lang="en-US" sz="1800" b="0" i="0" u="sng" dirty="0">
                <a:solidFill>
                  <a:srgbClr val="1C8845"/>
                </a:solidFill>
                <a:effectLst/>
                <a:latin typeface="Open Sans" panose="020B0606030504020204" pitchFamily="34" charset="0"/>
              </a:rPr>
              <a:t>(Highlighted in GREEN).</a:t>
            </a:r>
            <a:endParaRPr lang="en-GB" dirty="0"/>
          </a:p>
        </p:txBody>
      </p:sp>
      <p:sp>
        <p:nvSpPr>
          <p:cNvPr id="3" name="Content Placeholder 2">
            <a:extLst>
              <a:ext uri="{FF2B5EF4-FFF2-40B4-BE49-F238E27FC236}">
                <a16:creationId xmlns:a16="http://schemas.microsoft.com/office/drawing/2014/main" id="{0B18B1AD-5CCD-50F3-4E8C-706988FA5928}"/>
              </a:ext>
            </a:extLst>
          </p:cNvPr>
          <p:cNvSpPr>
            <a:spLocks noGrp="1"/>
          </p:cNvSpPr>
          <p:nvPr>
            <p:ph idx="1"/>
          </p:nvPr>
        </p:nvSpPr>
        <p:spPr/>
        <p:txBody>
          <a:bodyPr>
            <a:normAutofit fontScale="47500" lnSpcReduction="20000"/>
          </a:bodyPr>
          <a:lstStyle/>
          <a:p>
            <a:pPr marL="0" indent="0" algn="l">
              <a:buNone/>
            </a:pPr>
            <a:r>
              <a:rPr lang="en-US" b="1" i="0" dirty="0">
                <a:solidFill>
                  <a:srgbClr val="1C8845"/>
                </a:solidFill>
                <a:effectLst/>
                <a:latin typeface="Open Sans" panose="020B0606030504020204" pitchFamily="34" charset="0"/>
              </a:rPr>
              <a:t>Consistency </a:t>
            </a:r>
            <a:endParaRPr lang="en-US" b="0" i="0" dirty="0">
              <a:solidFill>
                <a:srgbClr val="262626"/>
              </a:solidFill>
              <a:effectLst/>
              <a:latin typeface="Open Sans" panose="020B0606030504020204" pitchFamily="34" charset="0"/>
            </a:endParaRPr>
          </a:p>
          <a:p>
            <a:pPr algn="l"/>
            <a:r>
              <a:rPr lang="en-US" b="0" i="0" dirty="0">
                <a:solidFill>
                  <a:srgbClr val="1C8845"/>
                </a:solidFill>
                <a:effectLst/>
                <a:latin typeface="Open Sans" panose="020B0606030504020204" pitchFamily="34" charset="0"/>
              </a:rPr>
              <a:t>Getting the ball over and in. This could be with the serve, return of serve, groundstrokes, volleys or smashes.</a:t>
            </a:r>
            <a:endParaRPr lang="en-US" b="0" i="0" dirty="0">
              <a:solidFill>
                <a:srgbClr val="262626"/>
              </a:solidFill>
              <a:effectLst/>
              <a:latin typeface="Open Sans" panose="020B0606030504020204" pitchFamily="34" charset="0"/>
            </a:endParaRPr>
          </a:p>
          <a:p>
            <a:pPr marL="0" indent="0" algn="l">
              <a:buNone/>
            </a:pPr>
            <a:br>
              <a:rPr lang="en-US" b="0" i="0" dirty="0">
                <a:solidFill>
                  <a:srgbClr val="262626"/>
                </a:solidFill>
                <a:effectLst/>
                <a:latin typeface="Open Sans" panose="020B0606030504020204" pitchFamily="34" charset="0"/>
              </a:rPr>
            </a:br>
            <a:endParaRPr lang="en-US" b="0" i="0" dirty="0">
              <a:solidFill>
                <a:srgbClr val="262626"/>
              </a:solidFill>
              <a:effectLst/>
              <a:latin typeface="Open Sans" panose="020B0606030504020204" pitchFamily="34" charset="0"/>
            </a:endParaRPr>
          </a:p>
          <a:p>
            <a:pPr marL="0" indent="0" algn="l">
              <a:buNone/>
            </a:pPr>
            <a:r>
              <a:rPr lang="en-US" b="1" i="0" dirty="0">
                <a:solidFill>
                  <a:srgbClr val="1C8845"/>
                </a:solidFill>
                <a:effectLst/>
                <a:latin typeface="Open Sans" panose="020B0606030504020204" pitchFamily="34" charset="0"/>
              </a:rPr>
              <a:t>Controlling Space</a:t>
            </a:r>
            <a:endParaRPr lang="en-US" b="0" i="0" dirty="0">
              <a:solidFill>
                <a:srgbClr val="262626"/>
              </a:solidFill>
              <a:effectLst/>
              <a:latin typeface="Open Sans" panose="020B0606030504020204" pitchFamily="34" charset="0"/>
            </a:endParaRPr>
          </a:p>
          <a:p>
            <a:pPr algn="l"/>
            <a:r>
              <a:rPr lang="en-US" b="0" i="0" dirty="0">
                <a:solidFill>
                  <a:srgbClr val="1C8845"/>
                </a:solidFill>
                <a:effectLst/>
                <a:latin typeface="Open Sans" panose="020B0606030504020204" pitchFamily="34" charset="0"/>
              </a:rPr>
              <a:t>Controlling where to hit the ball to and where to recover. </a:t>
            </a:r>
            <a:endParaRPr lang="en-US" b="0" i="0" dirty="0">
              <a:solidFill>
                <a:srgbClr val="262626"/>
              </a:solidFill>
              <a:effectLst/>
              <a:latin typeface="Open Sans" panose="020B0606030504020204" pitchFamily="34" charset="0"/>
            </a:endParaRPr>
          </a:p>
          <a:p>
            <a:pPr marL="0" indent="0" algn="l">
              <a:buNone/>
            </a:pPr>
            <a:br>
              <a:rPr lang="en-US" b="0" i="0" dirty="0">
                <a:solidFill>
                  <a:srgbClr val="262626"/>
                </a:solidFill>
                <a:effectLst/>
                <a:latin typeface="Open Sans" panose="020B0606030504020204" pitchFamily="34" charset="0"/>
              </a:rPr>
            </a:br>
            <a:endParaRPr lang="en-US" b="0" i="0" dirty="0">
              <a:solidFill>
                <a:srgbClr val="262626"/>
              </a:solidFill>
              <a:effectLst/>
              <a:latin typeface="Open Sans" panose="020B0606030504020204" pitchFamily="34" charset="0"/>
            </a:endParaRPr>
          </a:p>
          <a:p>
            <a:pPr marL="0" indent="0" algn="l">
              <a:buNone/>
            </a:pPr>
            <a:r>
              <a:rPr lang="en-US" b="1" i="0" dirty="0">
                <a:solidFill>
                  <a:srgbClr val="262626"/>
                </a:solidFill>
                <a:effectLst/>
                <a:latin typeface="Open Sans" panose="020B0606030504020204" pitchFamily="34" charset="0"/>
              </a:rPr>
              <a:t>Controlling Time</a:t>
            </a:r>
            <a:endParaRPr lang="en-US" b="0" i="0" dirty="0">
              <a:solidFill>
                <a:srgbClr val="262626"/>
              </a:solidFill>
              <a:effectLst/>
              <a:latin typeface="Open Sans" panose="020B0606030504020204" pitchFamily="34" charset="0"/>
            </a:endParaRPr>
          </a:p>
          <a:p>
            <a:pPr algn="l"/>
            <a:r>
              <a:rPr lang="en-US" b="0" i="0" dirty="0">
                <a:solidFill>
                  <a:srgbClr val="262626"/>
                </a:solidFill>
                <a:effectLst/>
                <a:latin typeface="Open Sans" panose="020B0606030504020204" pitchFamily="34" charset="0"/>
              </a:rPr>
              <a:t>Varying the pace of the ball and our court position to make it harder for the opponent to deal with.</a:t>
            </a:r>
          </a:p>
          <a:p>
            <a:pPr marL="0" indent="0" algn="l">
              <a:buNone/>
            </a:pPr>
            <a:br>
              <a:rPr lang="en-US" b="0" i="0" dirty="0">
                <a:solidFill>
                  <a:srgbClr val="262626"/>
                </a:solidFill>
                <a:effectLst/>
                <a:latin typeface="Open Sans" panose="020B0606030504020204" pitchFamily="34" charset="0"/>
              </a:rPr>
            </a:br>
            <a:endParaRPr lang="en-US" b="0" i="0" dirty="0">
              <a:solidFill>
                <a:srgbClr val="262626"/>
              </a:solidFill>
              <a:effectLst/>
              <a:latin typeface="Open Sans" panose="020B0606030504020204" pitchFamily="34" charset="0"/>
            </a:endParaRPr>
          </a:p>
          <a:p>
            <a:pPr marL="0" indent="0" algn="l">
              <a:buNone/>
            </a:pPr>
            <a:r>
              <a:rPr lang="en-US" b="1" i="0" dirty="0">
                <a:solidFill>
                  <a:srgbClr val="262626"/>
                </a:solidFill>
                <a:effectLst/>
                <a:latin typeface="Open Sans" panose="020B0606030504020204" pitchFamily="34" charset="0"/>
              </a:rPr>
              <a:t>Playing to Strengths</a:t>
            </a:r>
            <a:endParaRPr lang="en-US" b="0" i="0" dirty="0">
              <a:solidFill>
                <a:srgbClr val="262626"/>
              </a:solidFill>
              <a:effectLst/>
              <a:latin typeface="Open Sans" panose="020B0606030504020204" pitchFamily="34" charset="0"/>
            </a:endParaRPr>
          </a:p>
          <a:p>
            <a:pPr algn="l"/>
            <a:r>
              <a:rPr lang="en-US" b="0" i="0" dirty="0">
                <a:solidFill>
                  <a:srgbClr val="262626"/>
                </a:solidFill>
                <a:effectLst/>
                <a:latin typeface="Open Sans" panose="020B0606030504020204" pitchFamily="34" charset="0"/>
              </a:rPr>
              <a:t>Playing the stronger shot more often.</a:t>
            </a:r>
          </a:p>
          <a:p>
            <a:pPr marL="0" indent="0" algn="l">
              <a:buNone/>
            </a:pPr>
            <a:endParaRPr lang="en-US" b="0" i="0" dirty="0">
              <a:solidFill>
                <a:srgbClr val="262626"/>
              </a:solidFill>
              <a:effectLst/>
              <a:latin typeface="Open Sans" panose="020B0606030504020204" pitchFamily="34" charset="0"/>
            </a:endParaRPr>
          </a:p>
          <a:p>
            <a:pPr marL="0" indent="0" algn="l">
              <a:buNone/>
            </a:pPr>
            <a:r>
              <a:rPr lang="en-US" b="1" i="0" dirty="0">
                <a:solidFill>
                  <a:srgbClr val="262626"/>
                </a:solidFill>
                <a:effectLst/>
                <a:latin typeface="Open Sans" panose="020B0606030504020204" pitchFamily="34" charset="0"/>
              </a:rPr>
              <a:t>Playing to Opponents Weakness</a:t>
            </a:r>
            <a:endParaRPr lang="en-US" b="0" i="0" dirty="0">
              <a:solidFill>
                <a:srgbClr val="262626"/>
              </a:solidFill>
              <a:effectLst/>
              <a:latin typeface="Open Sans" panose="020B0606030504020204" pitchFamily="34" charset="0"/>
            </a:endParaRPr>
          </a:p>
          <a:p>
            <a:pPr algn="l"/>
            <a:r>
              <a:rPr lang="en-US" b="0" i="0" dirty="0">
                <a:solidFill>
                  <a:srgbClr val="262626"/>
                </a:solidFill>
                <a:effectLst/>
                <a:latin typeface="Open Sans" panose="020B0606030504020204" pitchFamily="34" charset="0"/>
              </a:rPr>
              <a:t>Exploiting the weaker shot of the opponent.</a:t>
            </a:r>
          </a:p>
          <a:p>
            <a:endParaRPr lang="en-GB" dirty="0"/>
          </a:p>
        </p:txBody>
      </p:sp>
    </p:spTree>
    <p:extLst>
      <p:ext uri="{BB962C8B-B14F-4D97-AF65-F5344CB8AC3E}">
        <p14:creationId xmlns:p14="http://schemas.microsoft.com/office/powerpoint/2010/main" val="3413114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5A8B2-FAE9-8616-2E10-1BA0BB9EC722}"/>
              </a:ext>
            </a:extLst>
          </p:cNvPr>
          <p:cNvSpPr>
            <a:spLocks noGrp="1"/>
          </p:cNvSpPr>
          <p:nvPr>
            <p:ph type="title"/>
          </p:nvPr>
        </p:nvSpPr>
        <p:spPr>
          <a:xfrm>
            <a:off x="838194" y="545285"/>
            <a:ext cx="10515600" cy="528506"/>
          </a:xfrm>
        </p:spPr>
        <p:txBody>
          <a:bodyPr>
            <a:normAutofit fontScale="90000"/>
          </a:bodyPr>
          <a:lstStyle/>
          <a:p>
            <a:r>
              <a:rPr lang="en-US" b="1" i="0" dirty="0">
                <a:solidFill>
                  <a:srgbClr val="262626"/>
                </a:solidFill>
                <a:effectLst/>
                <a:latin typeface="Open Sans" panose="020B0606030504020204" pitchFamily="34" charset="0"/>
              </a:rPr>
              <a:t>Technical Development Framework</a:t>
            </a:r>
            <a:br>
              <a:rPr lang="en-US" b="1" i="0" dirty="0">
                <a:solidFill>
                  <a:srgbClr val="262626"/>
                </a:solidFill>
                <a:effectLst/>
                <a:latin typeface="Open Sans" panose="020B0606030504020204" pitchFamily="34" charset="0"/>
              </a:rPr>
            </a:br>
            <a:r>
              <a:rPr lang="en-US" sz="1800" b="0" i="0" dirty="0">
                <a:solidFill>
                  <a:srgbClr val="262626"/>
                </a:solidFill>
                <a:effectLst/>
                <a:latin typeface="Open Sans" panose="020B0606030504020204" pitchFamily="34" charset="0"/>
              </a:rPr>
              <a:t>A logical sequencing for developing technique. For beginner players, the priorities are ready, read and react.</a:t>
            </a:r>
            <a:br>
              <a:rPr lang="en-US" b="0" i="0" dirty="0">
                <a:solidFill>
                  <a:srgbClr val="262626"/>
                </a:solidFill>
                <a:effectLst/>
                <a:latin typeface="Open Sans" panose="020B0606030504020204" pitchFamily="34" charset="0"/>
              </a:rPr>
            </a:br>
            <a:endParaRPr lang="en-GB" dirty="0"/>
          </a:p>
        </p:txBody>
      </p:sp>
      <p:graphicFrame>
        <p:nvGraphicFramePr>
          <p:cNvPr id="4" name="Table 4">
            <a:extLst>
              <a:ext uri="{FF2B5EF4-FFF2-40B4-BE49-F238E27FC236}">
                <a16:creationId xmlns:a16="http://schemas.microsoft.com/office/drawing/2014/main" id="{10A0463C-FBE1-06F7-5612-474D42187E2F}"/>
              </a:ext>
            </a:extLst>
          </p:cNvPr>
          <p:cNvGraphicFramePr>
            <a:graphicFrameLocks noGrp="1"/>
          </p:cNvGraphicFramePr>
          <p:nvPr>
            <p:ph idx="1"/>
            <p:extLst>
              <p:ext uri="{D42A27DB-BD31-4B8C-83A1-F6EECF244321}">
                <p14:modId xmlns:p14="http://schemas.microsoft.com/office/powerpoint/2010/main" val="3047781932"/>
              </p:ext>
            </p:extLst>
          </p:nvPr>
        </p:nvGraphicFramePr>
        <p:xfrm>
          <a:off x="838194" y="978337"/>
          <a:ext cx="10515597" cy="578104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768759250"/>
                    </a:ext>
                  </a:extLst>
                </a:gridCol>
                <a:gridCol w="3505199">
                  <a:extLst>
                    <a:ext uri="{9D8B030D-6E8A-4147-A177-3AD203B41FA5}">
                      <a16:colId xmlns:a16="http://schemas.microsoft.com/office/drawing/2014/main" val="1340289855"/>
                    </a:ext>
                  </a:extLst>
                </a:gridCol>
                <a:gridCol w="3505199">
                  <a:extLst>
                    <a:ext uri="{9D8B030D-6E8A-4147-A177-3AD203B41FA5}">
                      <a16:colId xmlns:a16="http://schemas.microsoft.com/office/drawing/2014/main" val="533200515"/>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kern="1200" dirty="0">
                          <a:solidFill>
                            <a:schemeClr val="lt1"/>
                          </a:solidFill>
                          <a:effectLst/>
                          <a:latin typeface="+mn-lt"/>
                          <a:ea typeface="+mn-ea"/>
                          <a:cs typeface="+mn-cs"/>
                        </a:rPr>
                        <a:t>Preparation Phase (incoming ball)</a:t>
                      </a:r>
                    </a:p>
                    <a:p>
                      <a:endParaRPr lang="en-GB" dirty="0"/>
                    </a:p>
                  </a:txBody>
                  <a:tcPr/>
                </a:tc>
                <a:tc>
                  <a:txBody>
                    <a:bodyPr/>
                    <a:lstStyle/>
                    <a:p>
                      <a:r>
                        <a:rPr lang="en-GB" sz="1800" b="1" i="0" kern="1200" dirty="0">
                          <a:solidFill>
                            <a:schemeClr val="lt1"/>
                          </a:solidFill>
                          <a:effectLst/>
                          <a:latin typeface="+mn-lt"/>
                          <a:ea typeface="+mn-ea"/>
                          <a:cs typeface="+mn-cs"/>
                        </a:rPr>
                        <a:t>Hit Phase (at contact)</a:t>
                      </a:r>
                      <a:endParaRPr lang="en-GB" dirty="0"/>
                    </a:p>
                  </a:txBody>
                  <a:tcPr/>
                </a:tc>
                <a:tc>
                  <a:txBody>
                    <a:bodyPr/>
                    <a:lstStyle/>
                    <a:p>
                      <a:r>
                        <a:rPr lang="en-GB" sz="1800" b="1" i="0" kern="1200" dirty="0">
                          <a:solidFill>
                            <a:schemeClr val="lt1"/>
                          </a:solidFill>
                          <a:effectLst/>
                          <a:latin typeface="+mn-lt"/>
                          <a:ea typeface="+mn-ea"/>
                          <a:cs typeface="+mn-cs"/>
                        </a:rPr>
                        <a:t>Recovery Phase (outgoing ball)</a:t>
                      </a:r>
                      <a:endParaRPr lang="en-GB" dirty="0"/>
                    </a:p>
                  </a:txBody>
                  <a:tcPr/>
                </a:tc>
                <a:extLst>
                  <a:ext uri="{0D108BD9-81ED-4DB2-BD59-A6C34878D82A}">
                    <a16:rowId xmlns:a16="http://schemas.microsoft.com/office/drawing/2014/main" val="2483484643"/>
                  </a:ext>
                </a:extLst>
              </a:tr>
              <a:tr h="370840">
                <a:tc>
                  <a:txBody>
                    <a:bodyPr/>
                    <a:lstStyle/>
                    <a:p>
                      <a:r>
                        <a:rPr lang="en-GB" sz="1800" b="1" i="0" kern="1200" dirty="0">
                          <a:solidFill>
                            <a:schemeClr val="dk1"/>
                          </a:solidFill>
                          <a:effectLst/>
                          <a:latin typeface="+mn-lt"/>
                          <a:ea typeface="+mn-ea"/>
                          <a:cs typeface="+mn-cs"/>
                        </a:rPr>
                        <a:t>Ready</a:t>
                      </a:r>
                      <a:endParaRPr lang="en-GB" dirty="0"/>
                    </a:p>
                  </a:txBody>
                  <a:tcPr/>
                </a:tc>
                <a:tc>
                  <a:txBody>
                    <a:bodyPr/>
                    <a:lstStyle/>
                    <a:p>
                      <a:r>
                        <a:rPr lang="en-GB" sz="1800" b="1" i="0" kern="1200" dirty="0">
                          <a:solidFill>
                            <a:schemeClr val="dk1"/>
                          </a:solidFill>
                          <a:effectLst/>
                          <a:latin typeface="+mn-lt"/>
                          <a:ea typeface="+mn-ea"/>
                          <a:cs typeface="+mn-cs"/>
                        </a:rPr>
                        <a:t>Contact Point</a:t>
                      </a:r>
                      <a:endParaRPr lang="en-GB" dirty="0"/>
                    </a:p>
                  </a:txBody>
                  <a:tcPr/>
                </a:tc>
                <a:tc>
                  <a:txBody>
                    <a:bodyPr/>
                    <a:lstStyle/>
                    <a:p>
                      <a:r>
                        <a:rPr lang="en-GB" sz="1800" b="1" i="0" kern="1200" dirty="0">
                          <a:solidFill>
                            <a:schemeClr val="dk1"/>
                          </a:solidFill>
                          <a:effectLst/>
                          <a:latin typeface="+mn-lt"/>
                          <a:ea typeface="+mn-ea"/>
                          <a:cs typeface="+mn-cs"/>
                        </a:rPr>
                        <a:t>Recovery</a:t>
                      </a:r>
                      <a:endParaRPr lang="en-GB" dirty="0"/>
                    </a:p>
                  </a:txBody>
                  <a:tcPr/>
                </a:tc>
                <a:extLst>
                  <a:ext uri="{0D108BD9-81ED-4DB2-BD59-A6C34878D82A}">
                    <a16:rowId xmlns:a16="http://schemas.microsoft.com/office/drawing/2014/main" val="3168963382"/>
                  </a:ext>
                </a:extLst>
              </a:tr>
              <a:tr h="370840">
                <a:tc>
                  <a:txBody>
                    <a:bodyPr/>
                    <a:lstStyle/>
                    <a:p>
                      <a:r>
                        <a:rPr lang="en-GB" sz="1800" b="0" i="0" kern="1200" dirty="0">
                          <a:solidFill>
                            <a:schemeClr val="dk1"/>
                          </a:solidFill>
                          <a:effectLst/>
                          <a:latin typeface="+mn-lt"/>
                          <a:ea typeface="+mn-ea"/>
                          <a:cs typeface="+mn-cs"/>
                        </a:rPr>
                        <a:t>Position and alertness.</a:t>
                      </a:r>
                      <a:endParaRPr lang="en-GB" dirty="0"/>
                    </a:p>
                  </a:txBody>
                  <a:tcPr/>
                </a:tc>
                <a:tc>
                  <a:txBody>
                    <a:bodyPr/>
                    <a:lstStyle/>
                    <a:p>
                      <a:r>
                        <a:rPr lang="en-US" sz="1800" b="0" i="0" kern="1200" dirty="0">
                          <a:solidFill>
                            <a:schemeClr val="dk1"/>
                          </a:solidFill>
                          <a:effectLst/>
                          <a:latin typeface="+mn-lt"/>
                          <a:ea typeface="+mn-ea"/>
                          <a:cs typeface="+mn-cs"/>
                        </a:rPr>
                        <a:t>In the most comfortable position possible. For beginners - at waist height, in front and to the side of the body.</a:t>
                      </a:r>
                      <a:endParaRPr lang="en-GB" dirty="0"/>
                    </a:p>
                  </a:txBody>
                  <a:tcPr/>
                </a:tc>
                <a:tc>
                  <a:txBody>
                    <a:bodyPr/>
                    <a:lstStyle/>
                    <a:p>
                      <a:r>
                        <a:rPr lang="en-US" sz="1800" b="0" i="0" kern="1200" dirty="0">
                          <a:solidFill>
                            <a:schemeClr val="dk1"/>
                          </a:solidFill>
                          <a:effectLst/>
                          <a:latin typeface="+mn-lt"/>
                          <a:ea typeface="+mn-ea"/>
                          <a:cs typeface="+mn-cs"/>
                        </a:rPr>
                        <a:t>Once the ball has been hit, players need to move to the most appropriate place on court to receive the next ball.</a:t>
                      </a:r>
                      <a:endParaRPr lang="en-GB" dirty="0"/>
                    </a:p>
                  </a:txBody>
                  <a:tcPr/>
                </a:tc>
                <a:extLst>
                  <a:ext uri="{0D108BD9-81ED-4DB2-BD59-A6C34878D82A}">
                    <a16:rowId xmlns:a16="http://schemas.microsoft.com/office/drawing/2014/main" val="2241692321"/>
                  </a:ext>
                </a:extLst>
              </a:tr>
              <a:tr h="370840">
                <a:tc>
                  <a:txBody>
                    <a:bodyPr/>
                    <a:lstStyle/>
                    <a:p>
                      <a:r>
                        <a:rPr lang="en-GB" sz="1800" b="1" i="0" kern="1200" dirty="0">
                          <a:solidFill>
                            <a:schemeClr val="dk1"/>
                          </a:solidFill>
                          <a:effectLst/>
                          <a:latin typeface="+mn-lt"/>
                          <a:ea typeface="+mn-ea"/>
                          <a:cs typeface="+mn-cs"/>
                        </a:rPr>
                        <a:t>Read</a:t>
                      </a:r>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958434530"/>
                  </a:ext>
                </a:extLst>
              </a:tr>
              <a:tr h="370840">
                <a:tc>
                  <a:txBody>
                    <a:bodyPr/>
                    <a:lstStyle/>
                    <a:p>
                      <a:r>
                        <a:rPr lang="en-US" sz="1800" b="0" i="0" kern="1200" dirty="0">
                          <a:solidFill>
                            <a:schemeClr val="dk1"/>
                          </a:solidFill>
                          <a:effectLst/>
                          <a:latin typeface="+mn-lt"/>
                          <a:ea typeface="+mn-ea"/>
                          <a:cs typeface="+mn-cs"/>
                        </a:rPr>
                        <a:t>Being able to read the opponent and the incoming balls (Height, Direction, Depth, Speed and Spin).</a:t>
                      </a:r>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530085592"/>
                  </a:ext>
                </a:extLst>
              </a:tr>
              <a:tr h="370840">
                <a:tc>
                  <a:txBody>
                    <a:bodyPr/>
                    <a:lstStyle/>
                    <a:p>
                      <a:r>
                        <a:rPr lang="en-GB" sz="1800" b="1" i="0" kern="1200" dirty="0">
                          <a:solidFill>
                            <a:schemeClr val="dk1"/>
                          </a:solidFill>
                          <a:effectLst/>
                          <a:latin typeface="+mn-lt"/>
                          <a:ea typeface="+mn-ea"/>
                          <a:cs typeface="+mn-cs"/>
                        </a:rPr>
                        <a:t>React</a:t>
                      </a:r>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246138886"/>
                  </a:ext>
                </a:extLst>
              </a:tr>
              <a:tr h="370840">
                <a:tc>
                  <a:txBody>
                    <a:bodyPr/>
                    <a:lstStyle/>
                    <a:p>
                      <a:r>
                        <a:rPr lang="en-US" sz="1800" b="0" i="0" kern="1200" dirty="0">
                          <a:solidFill>
                            <a:schemeClr val="dk1"/>
                          </a:solidFill>
                          <a:effectLst/>
                          <a:latin typeface="+mn-lt"/>
                          <a:ea typeface="+mn-ea"/>
                          <a:cs typeface="+mn-cs"/>
                        </a:rPr>
                        <a:t>Moving in the most efficient way to make contact with the incoming ball.</a:t>
                      </a:r>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34919104"/>
                  </a:ext>
                </a:extLst>
              </a:tr>
              <a:tr h="370840">
                <a:tc>
                  <a:txBody>
                    <a:bodyPr/>
                    <a:lstStyle/>
                    <a:p>
                      <a:r>
                        <a:rPr lang="en-GB" sz="1800" b="1" i="0" kern="1200" dirty="0">
                          <a:solidFill>
                            <a:schemeClr val="dk1"/>
                          </a:solidFill>
                          <a:effectLst/>
                          <a:latin typeface="+mn-lt"/>
                          <a:ea typeface="+mn-ea"/>
                          <a:cs typeface="+mn-cs"/>
                        </a:rPr>
                        <a:t>Set Up</a:t>
                      </a:r>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906185958"/>
                  </a:ext>
                </a:extLst>
              </a:tr>
              <a:tr h="370840">
                <a:tc>
                  <a:txBody>
                    <a:bodyPr/>
                    <a:lstStyle/>
                    <a:p>
                      <a:r>
                        <a:rPr lang="en-US" sz="1800" b="0" i="0" kern="1200" dirty="0">
                          <a:solidFill>
                            <a:schemeClr val="dk1"/>
                          </a:solidFill>
                          <a:effectLst/>
                          <a:latin typeface="+mn-lt"/>
                          <a:ea typeface="+mn-ea"/>
                          <a:cs typeface="+mn-cs"/>
                        </a:rPr>
                        <a:t>Racket, Body and Feet are setting up for the hit.</a:t>
                      </a:r>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443779030"/>
                  </a:ext>
                </a:extLst>
              </a:tr>
            </a:tbl>
          </a:graphicData>
        </a:graphic>
      </p:graphicFrame>
    </p:spTree>
    <p:extLst>
      <p:ext uri="{BB962C8B-B14F-4D97-AF65-F5344CB8AC3E}">
        <p14:creationId xmlns:p14="http://schemas.microsoft.com/office/powerpoint/2010/main" val="17995340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49B4D-E681-329F-0129-0FB9290CEA76}"/>
              </a:ext>
            </a:extLst>
          </p:cNvPr>
          <p:cNvSpPr>
            <a:spLocks noGrp="1"/>
          </p:cNvSpPr>
          <p:nvPr>
            <p:ph type="title"/>
          </p:nvPr>
        </p:nvSpPr>
        <p:spPr>
          <a:xfrm>
            <a:off x="648929" y="629266"/>
            <a:ext cx="3505495" cy="1622321"/>
          </a:xfrm>
        </p:spPr>
        <p:txBody>
          <a:bodyPr vert="horz" lIns="91440" tIns="45720" rIns="91440" bIns="45720" rtlCol="0" anchor="ctr">
            <a:normAutofit/>
          </a:bodyPr>
          <a:lstStyle/>
          <a:p>
            <a:r>
              <a:rPr lang="en-US" b="1" i="0" kern="1200" dirty="0">
                <a:solidFill>
                  <a:schemeClr val="tx1"/>
                </a:solidFill>
                <a:effectLst/>
                <a:latin typeface="+mj-lt"/>
                <a:ea typeface="+mj-ea"/>
                <a:cs typeface="+mj-cs"/>
              </a:rPr>
              <a:t>Performance factors</a:t>
            </a:r>
            <a:endParaRPr lang="en-US" kern="1200" dirty="0">
              <a:solidFill>
                <a:schemeClr val="tx1"/>
              </a:solidFill>
              <a:latin typeface="+mj-lt"/>
              <a:ea typeface="+mj-ea"/>
              <a:cs typeface="+mj-cs"/>
            </a:endParaRPr>
          </a:p>
        </p:txBody>
      </p:sp>
      <p:sp>
        <p:nvSpPr>
          <p:cNvPr id="9" name="TextBox 8">
            <a:extLst>
              <a:ext uri="{FF2B5EF4-FFF2-40B4-BE49-F238E27FC236}">
                <a16:creationId xmlns:a16="http://schemas.microsoft.com/office/drawing/2014/main" id="{A56C2458-2FAC-7459-A298-DCD15FA557CF}"/>
              </a:ext>
            </a:extLst>
          </p:cNvPr>
          <p:cNvSpPr txBox="1"/>
          <p:nvPr/>
        </p:nvSpPr>
        <p:spPr>
          <a:xfrm>
            <a:off x="648931" y="2438400"/>
            <a:ext cx="3505494" cy="3785419"/>
          </a:xfrm>
          <a:prstGeom prst="rect">
            <a:avLst/>
          </a:prstGeom>
        </p:spPr>
        <p:txBody>
          <a:bodyPr vert="horz" lIns="91440" tIns="45720" rIns="91440" bIns="45720" rtlCol="0">
            <a:normAutofit/>
          </a:bodyPr>
          <a:lstStyle/>
          <a:p>
            <a:pPr fontAlgn="base">
              <a:lnSpc>
                <a:spcPct val="90000"/>
              </a:lnSpc>
              <a:spcAft>
                <a:spcPts val="600"/>
              </a:spcAft>
            </a:pPr>
            <a:r>
              <a:rPr lang="en-US" sz="1400" b="0" i="0" dirty="0">
                <a:effectLst/>
              </a:rPr>
              <a:t>For players to get the most out of coaching sessions, they need: </a:t>
            </a:r>
          </a:p>
          <a:p>
            <a:pPr fontAlgn="base">
              <a:lnSpc>
                <a:spcPct val="90000"/>
              </a:lnSpc>
              <a:spcAft>
                <a:spcPts val="600"/>
              </a:spcAft>
            </a:pPr>
            <a:endParaRPr lang="en-US" sz="1400" b="0" i="0" dirty="0">
              <a:effectLst/>
            </a:endParaRPr>
          </a:p>
          <a:p>
            <a:pPr indent="-228600" fontAlgn="base">
              <a:lnSpc>
                <a:spcPct val="90000"/>
              </a:lnSpc>
              <a:spcAft>
                <a:spcPts val="600"/>
              </a:spcAft>
              <a:buFont typeface="Arial" panose="020B0604020202020204" pitchFamily="34" charset="0"/>
              <a:buChar char="•"/>
            </a:pPr>
            <a:r>
              <a:rPr lang="en-US" sz="1400" b="0" i="0" dirty="0">
                <a:effectLst/>
              </a:rPr>
              <a:t>  to be concentrating and enjoying the session (</a:t>
            </a:r>
            <a:r>
              <a:rPr lang="en-US" sz="1400" b="0" i="0" dirty="0">
                <a:solidFill>
                  <a:srgbClr val="FF0000"/>
                </a:solidFill>
                <a:effectLst/>
              </a:rPr>
              <a:t>mental</a:t>
            </a:r>
            <a:r>
              <a:rPr lang="en-US" sz="1400" b="0" i="0" dirty="0">
                <a:effectLst/>
              </a:rPr>
              <a:t>).</a:t>
            </a:r>
          </a:p>
          <a:p>
            <a:pPr indent="-228600" fontAlgn="base">
              <a:lnSpc>
                <a:spcPct val="90000"/>
              </a:lnSpc>
              <a:spcAft>
                <a:spcPts val="600"/>
              </a:spcAft>
              <a:buFont typeface="Arial" panose="020B0604020202020204" pitchFamily="34" charset="0"/>
              <a:buChar char="•"/>
            </a:pPr>
            <a:endParaRPr lang="en-US" sz="1400" b="0" i="0" dirty="0">
              <a:effectLst/>
            </a:endParaRPr>
          </a:p>
          <a:p>
            <a:pPr marL="285750" indent="-228600" fontAlgn="base">
              <a:lnSpc>
                <a:spcPct val="90000"/>
              </a:lnSpc>
              <a:spcAft>
                <a:spcPts val="600"/>
              </a:spcAft>
              <a:buFont typeface="Arial" panose="020B0604020202020204" pitchFamily="34" charset="0"/>
              <a:buChar char="•"/>
            </a:pPr>
            <a:r>
              <a:rPr lang="en-US" sz="1400" b="0" i="0" dirty="0">
                <a:effectLst/>
              </a:rPr>
              <a:t> to be ready and athletically engaged (</a:t>
            </a:r>
            <a:r>
              <a:rPr lang="en-US" sz="1400" b="0" i="0" dirty="0">
                <a:solidFill>
                  <a:srgbClr val="FF0000"/>
                </a:solidFill>
                <a:effectLst/>
              </a:rPr>
              <a:t>physical</a:t>
            </a:r>
            <a:r>
              <a:rPr lang="en-US" sz="1400" b="0" i="0" dirty="0">
                <a:effectLst/>
              </a:rPr>
              <a:t>).</a:t>
            </a:r>
          </a:p>
          <a:p>
            <a:pPr indent="-228600" fontAlgn="base">
              <a:lnSpc>
                <a:spcPct val="90000"/>
              </a:lnSpc>
              <a:spcAft>
                <a:spcPts val="600"/>
              </a:spcAft>
              <a:buFont typeface="Arial" panose="020B0604020202020204" pitchFamily="34" charset="0"/>
              <a:buChar char="•"/>
            </a:pPr>
            <a:endParaRPr lang="en-US" sz="1400" b="0" i="0" dirty="0">
              <a:effectLst/>
            </a:endParaRPr>
          </a:p>
          <a:p>
            <a:pPr indent="-228600" fontAlgn="base">
              <a:lnSpc>
                <a:spcPct val="90000"/>
              </a:lnSpc>
              <a:spcAft>
                <a:spcPts val="600"/>
              </a:spcAft>
              <a:buFont typeface="Arial" panose="020B0604020202020204" pitchFamily="34" charset="0"/>
              <a:buChar char="•"/>
            </a:pPr>
            <a:r>
              <a:rPr lang="en-US" sz="1400" dirty="0"/>
              <a:t>  </a:t>
            </a:r>
            <a:r>
              <a:rPr lang="en-US" sz="1400" b="0" i="0" dirty="0">
                <a:effectLst/>
              </a:rPr>
              <a:t>an awareness of the game, where to stand, and how to score (</a:t>
            </a:r>
            <a:r>
              <a:rPr lang="en-US" sz="1400" b="0" i="0" dirty="0">
                <a:solidFill>
                  <a:srgbClr val="FF0000"/>
                </a:solidFill>
                <a:effectLst/>
              </a:rPr>
              <a:t>tactical</a:t>
            </a:r>
            <a:r>
              <a:rPr lang="en-US" sz="1400" b="0" i="0" dirty="0">
                <a:effectLst/>
              </a:rPr>
              <a:t>).</a:t>
            </a:r>
          </a:p>
          <a:p>
            <a:pPr indent="-228600" fontAlgn="base">
              <a:lnSpc>
                <a:spcPct val="90000"/>
              </a:lnSpc>
              <a:spcAft>
                <a:spcPts val="600"/>
              </a:spcAft>
              <a:buFont typeface="Arial" panose="020B0604020202020204" pitchFamily="34" charset="0"/>
              <a:buChar char="•"/>
            </a:pPr>
            <a:endParaRPr lang="en-US" sz="1400" b="0" i="0" dirty="0">
              <a:effectLst/>
            </a:endParaRPr>
          </a:p>
          <a:p>
            <a:pPr indent="-228600" fontAlgn="base">
              <a:lnSpc>
                <a:spcPct val="90000"/>
              </a:lnSpc>
              <a:spcAft>
                <a:spcPts val="600"/>
              </a:spcAft>
              <a:buFont typeface="Arial" panose="020B0604020202020204" pitchFamily="34" charset="0"/>
              <a:buChar char="•"/>
            </a:pPr>
            <a:r>
              <a:rPr lang="en-US" sz="1400" b="0" i="0" dirty="0">
                <a:effectLst/>
              </a:rPr>
              <a:t>  to do the right thing with their feet, body, and racket to hit the ball over the net and in the court (</a:t>
            </a:r>
            <a:r>
              <a:rPr lang="en-US" sz="1400" b="0" i="0" dirty="0">
                <a:solidFill>
                  <a:srgbClr val="FF0000"/>
                </a:solidFill>
                <a:effectLst/>
              </a:rPr>
              <a:t>technical</a:t>
            </a:r>
            <a:r>
              <a:rPr lang="en-US" sz="1400" b="0" i="0" dirty="0">
                <a:effectLst/>
              </a:rPr>
              <a:t>).</a:t>
            </a:r>
          </a:p>
        </p:txBody>
      </p:sp>
      <p:sp>
        <p:nvSpPr>
          <p:cNvPr id="14" name="Rectangle 13">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3BB3BBA-1F9E-E09F-3F16-1FCF7AA1D991}"/>
              </a:ext>
            </a:extLst>
          </p:cNvPr>
          <p:cNvPicPr>
            <a:picLocks noGrp="1" noChangeAspect="1"/>
          </p:cNvPicPr>
          <p:nvPr>
            <p:ph idx="1"/>
          </p:nvPr>
        </p:nvPicPr>
        <p:blipFill>
          <a:blip r:embed="rId2"/>
          <a:stretch>
            <a:fillRect/>
          </a:stretch>
        </p:blipFill>
        <p:spPr>
          <a:xfrm>
            <a:off x="5405862" y="1448522"/>
            <a:ext cx="6019331" cy="3957710"/>
          </a:xfrm>
          <a:prstGeom prst="rect">
            <a:avLst/>
          </a:prstGeom>
          <a:effectLst/>
        </p:spPr>
      </p:pic>
    </p:spTree>
    <p:extLst>
      <p:ext uri="{BB962C8B-B14F-4D97-AF65-F5344CB8AC3E}">
        <p14:creationId xmlns:p14="http://schemas.microsoft.com/office/powerpoint/2010/main" val="3711952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DD021-2ACD-DD83-1FF6-21019C271831}"/>
              </a:ext>
            </a:extLst>
          </p:cNvPr>
          <p:cNvSpPr>
            <a:spLocks noGrp="1"/>
          </p:cNvSpPr>
          <p:nvPr>
            <p:ph type="title"/>
          </p:nvPr>
        </p:nvSpPr>
        <p:spPr>
          <a:xfrm>
            <a:off x="686834" y="1153572"/>
            <a:ext cx="3200400" cy="4461163"/>
          </a:xfrm>
        </p:spPr>
        <p:txBody>
          <a:bodyPr>
            <a:normAutofit/>
          </a:bodyPr>
          <a:lstStyle/>
          <a:p>
            <a:r>
              <a:rPr lang="en-GB" b="1" i="0" dirty="0">
                <a:solidFill>
                  <a:srgbClr val="FFFFFF"/>
                </a:solidFill>
                <a:effectLst/>
                <a:latin typeface="Lato" panose="020F0502020204030203" pitchFamily="34" charset="0"/>
              </a:rPr>
              <a:t>Game-based approach </a:t>
            </a:r>
            <a:endParaRPr lang="en-GB" dirty="0">
              <a:solidFill>
                <a:srgbClr val="FFFFFF"/>
              </a:solidFill>
            </a:endParaRPr>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5C8E395-C6D4-27B1-0F26-D53A3F050B80}"/>
              </a:ext>
            </a:extLst>
          </p:cNvPr>
          <p:cNvSpPr>
            <a:spLocks noGrp="1"/>
          </p:cNvSpPr>
          <p:nvPr>
            <p:ph idx="1"/>
          </p:nvPr>
        </p:nvSpPr>
        <p:spPr>
          <a:xfrm>
            <a:off x="4447308" y="591344"/>
            <a:ext cx="6906491" cy="5585619"/>
          </a:xfrm>
        </p:spPr>
        <p:txBody>
          <a:bodyPr anchor="ctr">
            <a:normAutofit/>
          </a:bodyPr>
          <a:lstStyle/>
          <a:p>
            <a:pPr fontAlgn="base"/>
            <a:r>
              <a:rPr lang="en-US" sz="1500" b="0" i="0" dirty="0">
                <a:effectLst/>
                <a:latin typeface="Lato" panose="020F0502020204030203" pitchFamily="34" charset="0"/>
              </a:rPr>
              <a:t>Tennis is a competitive game; we try to win points against our opponent(s). Even if our players don't compete (yet), we need to equip them with the skills to play the game. Therefore, within coaching, this must be at the forefront of what we do. Every activity is driven by considering the tactics of the game in tandem with the technique needed for success. This is called the game-based approach.</a:t>
            </a:r>
          </a:p>
          <a:p>
            <a:pPr fontAlgn="base"/>
            <a:r>
              <a:rPr lang="en-US" sz="1500" b="0" i="0" dirty="0">
                <a:effectLst/>
                <a:latin typeface="Lato" panose="020F0502020204030203" pitchFamily="34" charset="0"/>
              </a:rPr>
              <a:t>Within the game-based approach we teach the game situationally, which means to say we always teach and practice within a tactical context. The game-based approach, with its ‘tactics-first’ emphasis, means players learn 'what' to do (this is the tactic, e.g., be consistent from the baseline) and then develop the technical skills needed to understand and execute 'how' to do it, e.g. swing low to high to get the ball up and over the net. This is in stark contrast with the old school approach to coaching, which is based on learning technique first, often via basket-fed balls, without any consideration to any tactical situation. </a:t>
            </a:r>
          </a:p>
          <a:p>
            <a:pPr fontAlgn="base"/>
            <a:r>
              <a:rPr lang="en-US" sz="1500" b="0" i="0" dirty="0">
                <a:effectLst/>
                <a:latin typeface="Lato" panose="020F0502020204030203" pitchFamily="34" charset="0"/>
              </a:rPr>
              <a:t>The game-based approach, with such a direct link between tactics and technique, means the skills learned through coaching transfer easier into match play.  In other words, people are taught how to play tennis rather than being taught just how to play a stroke.  </a:t>
            </a:r>
          </a:p>
          <a:p>
            <a:endParaRPr lang="en-GB" sz="1500" dirty="0"/>
          </a:p>
        </p:txBody>
      </p:sp>
    </p:spTree>
    <p:extLst>
      <p:ext uri="{BB962C8B-B14F-4D97-AF65-F5344CB8AC3E}">
        <p14:creationId xmlns:p14="http://schemas.microsoft.com/office/powerpoint/2010/main" val="8265606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C16BFBC-6660-26B5-B981-24E24033101B}"/>
              </a:ext>
            </a:extLst>
          </p:cNvPr>
          <p:cNvSpPr>
            <a:spLocks noGrp="1"/>
          </p:cNvSpPr>
          <p:nvPr>
            <p:ph type="title"/>
          </p:nvPr>
        </p:nvSpPr>
        <p:spPr>
          <a:xfrm>
            <a:off x="838200" y="365125"/>
            <a:ext cx="5393361" cy="1325563"/>
          </a:xfrm>
        </p:spPr>
        <p:txBody>
          <a:bodyPr>
            <a:normAutofit/>
          </a:bodyPr>
          <a:lstStyle/>
          <a:p>
            <a:r>
              <a:rPr lang="en-GB" b="1" i="0">
                <a:effectLst/>
                <a:latin typeface="Lato" panose="020F0502020204030203" pitchFamily="34" charset="0"/>
              </a:rPr>
              <a:t>LTA Youth</a:t>
            </a:r>
            <a:endParaRPr lang="en-GB" dirty="0"/>
          </a:p>
        </p:txBody>
      </p:sp>
      <p:sp>
        <p:nvSpPr>
          <p:cNvPr id="20" name="Freeform: Shape 19">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E306AFC-733F-18BB-C2B2-171AC8C2AA7D}"/>
              </a:ext>
            </a:extLst>
          </p:cNvPr>
          <p:cNvSpPr>
            <a:spLocks noGrp="1"/>
          </p:cNvSpPr>
          <p:nvPr>
            <p:ph idx="1"/>
          </p:nvPr>
        </p:nvSpPr>
        <p:spPr>
          <a:xfrm>
            <a:off x="559838" y="1825625"/>
            <a:ext cx="5671724" cy="4351338"/>
          </a:xfrm>
        </p:spPr>
        <p:txBody>
          <a:bodyPr>
            <a:normAutofit/>
          </a:bodyPr>
          <a:lstStyle/>
          <a:p>
            <a:pPr marL="0" indent="0">
              <a:buNone/>
            </a:pPr>
            <a:r>
              <a:rPr lang="en-US" sz="1300" dirty="0"/>
              <a:t>You will use lots of LTA Youth activities and lesson plans in your LTA Assistant qualification, and game-based coaching is at the heart of it. In fact, if you look at the LTA Youth image below, within the inner circle you will see the LTA Youth principles are all directly linked to the game-based approach.</a:t>
            </a:r>
          </a:p>
          <a:p>
            <a:endParaRPr lang="en-US" sz="1300" dirty="0"/>
          </a:p>
          <a:p>
            <a:pPr marL="0" indent="0">
              <a:buNone/>
            </a:pPr>
            <a:r>
              <a:rPr lang="en-US" sz="1300" b="1" dirty="0"/>
              <a:t>The image opposite shows the LTA Youth principles, competencies, and stages.</a:t>
            </a:r>
          </a:p>
          <a:p>
            <a:pPr marL="0" indent="0">
              <a:buNone/>
            </a:pPr>
            <a:endParaRPr lang="en-US" sz="1300" dirty="0"/>
          </a:p>
          <a:p>
            <a:r>
              <a:rPr lang="en-US" sz="1300" dirty="0"/>
              <a:t>Looks and feels like tennis – i.e., the activity is relevant to the game of tennis</a:t>
            </a:r>
          </a:p>
          <a:p>
            <a:r>
              <a:rPr lang="en-US" sz="1300" dirty="0"/>
              <a:t>All kids are active – no queues of kids solely working on technique</a:t>
            </a:r>
          </a:p>
          <a:p>
            <a:r>
              <a:rPr lang="en-US" sz="1300" dirty="0"/>
              <a:t>Fun and engaging – the game of tennis is so much more fun than coaching often is, so LTA Youth aims to fix this</a:t>
            </a:r>
          </a:p>
          <a:p>
            <a:r>
              <a:rPr lang="en-US" sz="1300" dirty="0"/>
              <a:t>Appropriate challenge and competition – this involves picking the right game for players and adapting to their needs</a:t>
            </a:r>
          </a:p>
          <a:p>
            <a:r>
              <a:rPr lang="en-US" sz="1300" dirty="0"/>
              <a:t>Encourages decision making – very much a feature of the game</a:t>
            </a:r>
            <a:endParaRPr lang="en-GB" sz="1300" dirty="0"/>
          </a:p>
        </p:txBody>
      </p:sp>
      <p:sp>
        <p:nvSpPr>
          <p:cNvPr id="22" name="Oval 21">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335314EB-5B0D-EBD1-91BB-0A9A829B0056}"/>
              </a:ext>
            </a:extLst>
          </p:cNvPr>
          <p:cNvPicPr>
            <a:picLocks noChangeAspect="1"/>
          </p:cNvPicPr>
          <p:nvPr/>
        </p:nvPicPr>
        <p:blipFill>
          <a:blip r:embed="rId2"/>
          <a:stretch>
            <a:fillRect/>
          </a:stretch>
        </p:blipFill>
        <p:spPr>
          <a:xfrm>
            <a:off x="6231562" y="865159"/>
            <a:ext cx="6645338" cy="441390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4" name="Freeform: Shape 2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6" name="Straight Connector 2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8" name="Freeform: Shape 27">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377986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65D01-CAAA-D0CE-3D2E-2FB86FADA6C0}"/>
              </a:ext>
            </a:extLst>
          </p:cNvPr>
          <p:cNvSpPr>
            <a:spLocks noGrp="1"/>
          </p:cNvSpPr>
          <p:nvPr>
            <p:ph type="title"/>
          </p:nvPr>
        </p:nvSpPr>
        <p:spPr/>
        <p:txBody>
          <a:bodyPr/>
          <a:lstStyle/>
          <a:p>
            <a:r>
              <a:rPr lang="en-GB" b="1" i="0" dirty="0">
                <a:solidFill>
                  <a:srgbClr val="2D363A"/>
                </a:solidFill>
                <a:effectLst/>
                <a:latin typeface="Lato" panose="020F0502020204030203" pitchFamily="34" charset="0"/>
              </a:rPr>
              <a:t>Tactical Development Framework -</a:t>
            </a:r>
            <a:br>
              <a:rPr lang="en-GB" b="1" i="0" dirty="0">
                <a:solidFill>
                  <a:srgbClr val="2D363A"/>
                </a:solidFill>
                <a:effectLst/>
                <a:latin typeface="Lato" panose="020F0502020204030203" pitchFamily="34" charset="0"/>
              </a:rPr>
            </a:br>
            <a:r>
              <a:rPr lang="en-GB" b="1" i="0" dirty="0">
                <a:solidFill>
                  <a:srgbClr val="313537"/>
                </a:solidFill>
                <a:effectLst/>
                <a:latin typeface="Lato" panose="020F0502020204030203" pitchFamily="34" charset="0"/>
              </a:rPr>
              <a:t>Game situations</a:t>
            </a:r>
            <a:endParaRPr lang="en-GB" dirty="0"/>
          </a:p>
        </p:txBody>
      </p:sp>
      <p:pic>
        <p:nvPicPr>
          <p:cNvPr id="5" name="Content Placeholder 4">
            <a:extLst>
              <a:ext uri="{FF2B5EF4-FFF2-40B4-BE49-F238E27FC236}">
                <a16:creationId xmlns:a16="http://schemas.microsoft.com/office/drawing/2014/main" id="{D91B995D-468D-A11C-92DE-F678F276CDEB}"/>
              </a:ext>
            </a:extLst>
          </p:cNvPr>
          <p:cNvPicPr>
            <a:picLocks noGrp="1" noChangeAspect="1"/>
          </p:cNvPicPr>
          <p:nvPr>
            <p:ph idx="1"/>
          </p:nvPr>
        </p:nvPicPr>
        <p:blipFill>
          <a:blip r:embed="rId2"/>
          <a:stretch>
            <a:fillRect/>
          </a:stretch>
        </p:blipFill>
        <p:spPr>
          <a:xfrm>
            <a:off x="2299062" y="1825625"/>
            <a:ext cx="7593876" cy="4351338"/>
          </a:xfrm>
        </p:spPr>
      </p:pic>
    </p:spTree>
    <p:extLst>
      <p:ext uri="{BB962C8B-B14F-4D97-AF65-F5344CB8AC3E}">
        <p14:creationId xmlns:p14="http://schemas.microsoft.com/office/powerpoint/2010/main" val="1298450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E6F4E-9102-9CCC-481A-6C123DC14454}"/>
              </a:ext>
            </a:extLst>
          </p:cNvPr>
          <p:cNvSpPr>
            <a:spLocks noGrp="1"/>
          </p:cNvSpPr>
          <p:nvPr>
            <p:ph type="title"/>
          </p:nvPr>
        </p:nvSpPr>
        <p:spPr/>
        <p:txBody>
          <a:bodyPr/>
          <a:lstStyle/>
          <a:p>
            <a:r>
              <a:rPr lang="en-GB" b="1" i="0" dirty="0">
                <a:solidFill>
                  <a:srgbClr val="2D363A"/>
                </a:solidFill>
                <a:effectLst/>
                <a:latin typeface="Lato" panose="020F0502020204030203" pitchFamily="34" charset="0"/>
              </a:rPr>
              <a:t>Tactical Development Framework -</a:t>
            </a:r>
            <a:br>
              <a:rPr lang="en-GB" b="1" i="0" dirty="0">
                <a:solidFill>
                  <a:srgbClr val="2D363A"/>
                </a:solidFill>
                <a:effectLst/>
                <a:latin typeface="Lato" panose="020F0502020204030203" pitchFamily="34" charset="0"/>
              </a:rPr>
            </a:br>
            <a:r>
              <a:rPr lang="en-GB" b="1" i="0" dirty="0">
                <a:solidFill>
                  <a:srgbClr val="313537"/>
                </a:solidFill>
                <a:effectLst/>
                <a:latin typeface="Lato" panose="020F0502020204030203" pitchFamily="34" charset="0"/>
              </a:rPr>
              <a:t>Tactics descriptions</a:t>
            </a:r>
            <a:endParaRPr lang="en-GB" dirty="0"/>
          </a:p>
        </p:txBody>
      </p:sp>
      <p:pic>
        <p:nvPicPr>
          <p:cNvPr id="5" name="Content Placeholder 4">
            <a:extLst>
              <a:ext uri="{FF2B5EF4-FFF2-40B4-BE49-F238E27FC236}">
                <a16:creationId xmlns:a16="http://schemas.microsoft.com/office/drawing/2014/main" id="{280A3D79-0AE4-D310-6DC1-73F71168C7BD}"/>
              </a:ext>
            </a:extLst>
          </p:cNvPr>
          <p:cNvPicPr>
            <a:picLocks noGrp="1" noChangeAspect="1"/>
          </p:cNvPicPr>
          <p:nvPr>
            <p:ph idx="1"/>
          </p:nvPr>
        </p:nvPicPr>
        <p:blipFill>
          <a:blip r:embed="rId2"/>
          <a:stretch>
            <a:fillRect/>
          </a:stretch>
        </p:blipFill>
        <p:spPr>
          <a:xfrm>
            <a:off x="2390862" y="1657686"/>
            <a:ext cx="7004807" cy="5142583"/>
          </a:xfrm>
        </p:spPr>
      </p:pic>
    </p:spTree>
    <p:extLst>
      <p:ext uri="{BB962C8B-B14F-4D97-AF65-F5344CB8AC3E}">
        <p14:creationId xmlns:p14="http://schemas.microsoft.com/office/powerpoint/2010/main" val="2888816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BD57B-BC3C-5D02-03DC-02682BB13935}"/>
              </a:ext>
            </a:extLst>
          </p:cNvPr>
          <p:cNvSpPr>
            <a:spLocks noGrp="1"/>
          </p:cNvSpPr>
          <p:nvPr>
            <p:ph type="title"/>
          </p:nvPr>
        </p:nvSpPr>
        <p:spPr/>
        <p:txBody>
          <a:bodyPr>
            <a:normAutofit/>
          </a:bodyPr>
          <a:lstStyle/>
          <a:p>
            <a:r>
              <a:rPr lang="en-GB" b="1" i="0" dirty="0">
                <a:solidFill>
                  <a:srgbClr val="2D363A"/>
                </a:solidFill>
                <a:effectLst/>
                <a:latin typeface="Lato" panose="020F0502020204030203" pitchFamily="34" charset="0"/>
              </a:rPr>
              <a:t>Tactical Development Framework -</a:t>
            </a:r>
            <a:br>
              <a:rPr lang="en-GB" b="1" i="0" dirty="0">
                <a:solidFill>
                  <a:srgbClr val="2D363A"/>
                </a:solidFill>
                <a:effectLst/>
                <a:latin typeface="Lato" panose="020F0502020204030203" pitchFamily="34" charset="0"/>
              </a:rPr>
            </a:br>
            <a:r>
              <a:rPr lang="en-US" sz="2800" dirty="0">
                <a:solidFill>
                  <a:srgbClr val="FF0000"/>
                </a:solidFill>
                <a:latin typeface="Lato" panose="020F0502020204030203" pitchFamily="34" charset="0"/>
              </a:rPr>
              <a:t>B</a:t>
            </a:r>
            <a:r>
              <a:rPr lang="en-US" sz="2800" b="0" i="0" dirty="0">
                <a:solidFill>
                  <a:srgbClr val="FF0000"/>
                </a:solidFill>
                <a:effectLst/>
                <a:latin typeface="Lato" panose="020F0502020204030203" pitchFamily="34" charset="0"/>
              </a:rPr>
              <a:t>eginner players or Red stage</a:t>
            </a:r>
            <a:endParaRPr lang="en-GB" dirty="0">
              <a:solidFill>
                <a:srgbClr val="FF0000"/>
              </a:solidFill>
            </a:endParaRPr>
          </a:p>
        </p:txBody>
      </p:sp>
      <p:pic>
        <p:nvPicPr>
          <p:cNvPr id="5" name="Content Placeholder 4">
            <a:extLst>
              <a:ext uri="{FF2B5EF4-FFF2-40B4-BE49-F238E27FC236}">
                <a16:creationId xmlns:a16="http://schemas.microsoft.com/office/drawing/2014/main" id="{E5325065-46AF-FB6D-5099-FD44D1680680}"/>
              </a:ext>
            </a:extLst>
          </p:cNvPr>
          <p:cNvPicPr>
            <a:picLocks noGrp="1" noChangeAspect="1"/>
          </p:cNvPicPr>
          <p:nvPr>
            <p:ph idx="1"/>
          </p:nvPr>
        </p:nvPicPr>
        <p:blipFill>
          <a:blip r:embed="rId2"/>
          <a:stretch>
            <a:fillRect/>
          </a:stretch>
        </p:blipFill>
        <p:spPr>
          <a:xfrm>
            <a:off x="1577130" y="1624289"/>
            <a:ext cx="8313490" cy="4975954"/>
          </a:xfrm>
        </p:spPr>
      </p:pic>
    </p:spTree>
    <p:extLst>
      <p:ext uri="{BB962C8B-B14F-4D97-AF65-F5344CB8AC3E}">
        <p14:creationId xmlns:p14="http://schemas.microsoft.com/office/powerpoint/2010/main" val="9255216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0115F-50C7-33E8-6320-2C9A93A68DF9}"/>
              </a:ext>
            </a:extLst>
          </p:cNvPr>
          <p:cNvSpPr>
            <a:spLocks noGrp="1"/>
          </p:cNvSpPr>
          <p:nvPr>
            <p:ph type="title"/>
          </p:nvPr>
        </p:nvSpPr>
        <p:spPr/>
        <p:txBody>
          <a:bodyPr/>
          <a:lstStyle/>
          <a:p>
            <a:r>
              <a:rPr lang="en-GB" dirty="0"/>
              <a:t>Consistency of Process and Outcome</a:t>
            </a:r>
          </a:p>
        </p:txBody>
      </p:sp>
      <p:pic>
        <p:nvPicPr>
          <p:cNvPr id="7" name="Content Placeholder 6">
            <a:extLst>
              <a:ext uri="{FF2B5EF4-FFF2-40B4-BE49-F238E27FC236}">
                <a16:creationId xmlns:a16="http://schemas.microsoft.com/office/drawing/2014/main" id="{48C17F01-8D2B-83C4-FCD2-025768A9AC3F}"/>
              </a:ext>
            </a:extLst>
          </p:cNvPr>
          <p:cNvPicPr>
            <a:picLocks noGrp="1" noChangeAspect="1"/>
          </p:cNvPicPr>
          <p:nvPr>
            <p:ph idx="1"/>
          </p:nvPr>
        </p:nvPicPr>
        <p:blipFill>
          <a:blip r:embed="rId2"/>
          <a:stretch>
            <a:fillRect/>
          </a:stretch>
        </p:blipFill>
        <p:spPr>
          <a:xfrm>
            <a:off x="1917201" y="1506842"/>
            <a:ext cx="8357597" cy="5065211"/>
          </a:xfrm>
        </p:spPr>
      </p:pic>
    </p:spTree>
    <p:extLst>
      <p:ext uri="{BB962C8B-B14F-4D97-AF65-F5344CB8AC3E}">
        <p14:creationId xmlns:p14="http://schemas.microsoft.com/office/powerpoint/2010/main" val="42709356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6158137-A9EE-C7A1-C801-F397DFE09A72}"/>
              </a:ext>
            </a:extLst>
          </p:cNvPr>
          <p:cNvSpPr>
            <a:spLocks noGrp="1"/>
          </p:cNvSpPr>
          <p:nvPr>
            <p:ph type="title"/>
          </p:nvPr>
        </p:nvSpPr>
        <p:spPr>
          <a:xfrm>
            <a:off x="6769570" y="530578"/>
            <a:ext cx="4771178" cy="1160110"/>
          </a:xfrm>
        </p:spPr>
        <p:txBody>
          <a:bodyPr>
            <a:normAutofit/>
          </a:bodyPr>
          <a:lstStyle/>
          <a:p>
            <a:r>
              <a:rPr lang="en-GB" dirty="0"/>
              <a:t>Ball Characteristics</a:t>
            </a:r>
          </a:p>
        </p:txBody>
      </p:sp>
      <p:pic>
        <p:nvPicPr>
          <p:cNvPr id="5" name="Picture 4">
            <a:extLst>
              <a:ext uri="{FF2B5EF4-FFF2-40B4-BE49-F238E27FC236}">
                <a16:creationId xmlns:a16="http://schemas.microsoft.com/office/drawing/2014/main" id="{EB654560-1123-E6BF-4603-74F12B12C516}"/>
              </a:ext>
            </a:extLst>
          </p:cNvPr>
          <p:cNvPicPr>
            <a:picLocks noChangeAspect="1"/>
          </p:cNvPicPr>
          <p:nvPr/>
        </p:nvPicPr>
        <p:blipFill>
          <a:blip r:embed="rId2"/>
          <a:stretch>
            <a:fillRect/>
          </a:stretch>
        </p:blipFill>
        <p:spPr>
          <a:xfrm>
            <a:off x="254449" y="1509288"/>
            <a:ext cx="6407168" cy="4388908"/>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2" name="Arc 11">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5E74BE0-3902-B1FE-AA39-20ADA6288755}"/>
              </a:ext>
            </a:extLst>
          </p:cNvPr>
          <p:cNvSpPr>
            <a:spLocks noGrp="1"/>
          </p:cNvSpPr>
          <p:nvPr>
            <p:ph idx="1"/>
          </p:nvPr>
        </p:nvSpPr>
        <p:spPr>
          <a:xfrm>
            <a:off x="6769570" y="1825625"/>
            <a:ext cx="4771178" cy="4072571"/>
          </a:xfrm>
        </p:spPr>
        <p:txBody>
          <a:bodyPr>
            <a:normAutofit lnSpcReduction="10000"/>
          </a:bodyPr>
          <a:lstStyle/>
          <a:p>
            <a:pPr marL="0" indent="0">
              <a:buNone/>
            </a:pPr>
            <a:r>
              <a:rPr lang="en-US" sz="2400" b="0" i="0" dirty="0">
                <a:effectLst/>
                <a:latin typeface="Lato" panose="020F0502020204030203" pitchFamily="34" charset="0"/>
              </a:rPr>
              <a:t>There are 5 ball characteristics that the ball will display as it leaves the opponent's racket.</a:t>
            </a:r>
          </a:p>
          <a:p>
            <a:pPr marL="0" indent="0">
              <a:buNone/>
            </a:pPr>
            <a:r>
              <a:rPr lang="en-US" sz="2400" b="0" i="0" dirty="0">
                <a:effectLst/>
                <a:latin typeface="Lato" panose="020F0502020204030203" pitchFamily="34" charset="0"/>
              </a:rPr>
              <a:t>These are height, direction, distance, speed and spin. </a:t>
            </a:r>
          </a:p>
          <a:p>
            <a:pPr marL="0" indent="0">
              <a:buNone/>
            </a:pPr>
            <a:r>
              <a:rPr lang="en-US" sz="2400" b="0" i="0" dirty="0">
                <a:effectLst/>
                <a:latin typeface="Lato" panose="020F0502020204030203" pitchFamily="34" charset="0"/>
              </a:rPr>
              <a:t>You will notice that distance is the anomaly. Distance is a result of the other four ball characteristics. </a:t>
            </a:r>
          </a:p>
          <a:p>
            <a:pPr marL="0" indent="0">
              <a:buNone/>
            </a:pPr>
            <a:r>
              <a:rPr lang="en-US" sz="2400" b="0" i="0" dirty="0">
                <a:effectLst/>
                <a:latin typeface="Lato" panose="020F0502020204030203" pitchFamily="34" charset="0"/>
              </a:rPr>
              <a:t>The priority ball characteristics for our beginner players are to read height, direction and speed as this will make up distance.</a:t>
            </a:r>
            <a:endParaRPr lang="en-GB" sz="2400" dirty="0"/>
          </a:p>
        </p:txBody>
      </p:sp>
    </p:spTree>
    <p:extLst>
      <p:ext uri="{BB962C8B-B14F-4D97-AF65-F5344CB8AC3E}">
        <p14:creationId xmlns:p14="http://schemas.microsoft.com/office/powerpoint/2010/main" val="1440260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CA158CE-B425-8266-0B38-953323FEBD33}"/>
              </a:ext>
            </a:extLst>
          </p:cNvPr>
          <p:cNvSpPr>
            <a:spLocks noGrp="1"/>
          </p:cNvSpPr>
          <p:nvPr>
            <p:ph type="title"/>
          </p:nvPr>
        </p:nvSpPr>
        <p:spPr>
          <a:xfrm>
            <a:off x="838201" y="3998018"/>
            <a:ext cx="3981854" cy="2216513"/>
          </a:xfrm>
        </p:spPr>
        <p:txBody>
          <a:bodyPr>
            <a:normAutofit/>
          </a:bodyPr>
          <a:lstStyle/>
          <a:p>
            <a:r>
              <a:rPr lang="en-GB" dirty="0"/>
              <a:t>PAS Principle</a:t>
            </a:r>
          </a:p>
        </p:txBody>
      </p:sp>
      <p:sp>
        <p:nvSpPr>
          <p:cNvPr id="12" name="Arc 11">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3995D493-2C83-D091-9EF4-B95B8FBBDA7E}"/>
              </a:ext>
            </a:extLst>
          </p:cNvPr>
          <p:cNvPicPr>
            <a:picLocks noChangeAspect="1"/>
          </p:cNvPicPr>
          <p:nvPr/>
        </p:nvPicPr>
        <p:blipFill>
          <a:blip r:embed="rId2"/>
          <a:stretch>
            <a:fillRect/>
          </a:stretch>
        </p:blipFill>
        <p:spPr>
          <a:xfrm>
            <a:off x="2255127" y="704504"/>
            <a:ext cx="7681745" cy="2957472"/>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3" name="Content Placeholder 2">
            <a:extLst>
              <a:ext uri="{FF2B5EF4-FFF2-40B4-BE49-F238E27FC236}">
                <a16:creationId xmlns:a16="http://schemas.microsoft.com/office/drawing/2014/main" id="{649289A4-C459-77B0-18AB-121972FECE90}"/>
              </a:ext>
            </a:extLst>
          </p:cNvPr>
          <p:cNvSpPr>
            <a:spLocks noGrp="1"/>
          </p:cNvSpPr>
          <p:nvPr>
            <p:ph idx="1"/>
          </p:nvPr>
        </p:nvSpPr>
        <p:spPr>
          <a:xfrm>
            <a:off x="4114712" y="3899067"/>
            <a:ext cx="7322977" cy="2776005"/>
          </a:xfrm>
        </p:spPr>
        <p:txBody>
          <a:bodyPr>
            <a:normAutofit fontScale="92500" lnSpcReduction="20000"/>
          </a:bodyPr>
          <a:lstStyle/>
          <a:p>
            <a:pPr marL="0" indent="0" fontAlgn="base" latinLnBrk="0">
              <a:buNone/>
            </a:pPr>
            <a:r>
              <a:rPr lang="en-US" sz="1200" b="0" i="0" dirty="0">
                <a:effectLst/>
                <a:latin typeface="merriweather" panose="00000500000000000000" pitchFamily="2" charset="0"/>
              </a:rPr>
              <a:t>The ball you hit is determined by the three variables:</a:t>
            </a:r>
          </a:p>
          <a:p>
            <a:pPr fontAlgn="base" latinLnBrk="0">
              <a:buFont typeface="Arial" panose="020B0604020202020204" pitchFamily="34" charset="0"/>
              <a:buChar char="•"/>
            </a:pPr>
            <a:r>
              <a:rPr lang="en-US" sz="1200" b="0" i="0" dirty="0">
                <a:effectLst/>
                <a:latin typeface="Lato" panose="020F0502020204030203" pitchFamily="34" charset="0"/>
              </a:rPr>
              <a:t>the </a:t>
            </a:r>
            <a:r>
              <a:rPr lang="en-US" sz="1200" b="1" i="0" dirty="0">
                <a:solidFill>
                  <a:srgbClr val="FF0000"/>
                </a:solidFill>
                <a:effectLst/>
                <a:latin typeface="Lato" panose="020F0502020204030203" pitchFamily="34" charset="0"/>
              </a:rPr>
              <a:t>path</a:t>
            </a:r>
            <a:r>
              <a:rPr lang="en-US" sz="1200" b="0" i="0" dirty="0">
                <a:solidFill>
                  <a:srgbClr val="FF0000"/>
                </a:solidFill>
                <a:effectLst/>
                <a:latin typeface="Lato" panose="020F0502020204030203" pitchFamily="34" charset="0"/>
              </a:rPr>
              <a:t> </a:t>
            </a:r>
            <a:r>
              <a:rPr lang="en-US" sz="1200" b="0" i="0" dirty="0">
                <a:effectLst/>
                <a:latin typeface="Lato" panose="020F0502020204030203" pitchFamily="34" charset="0"/>
              </a:rPr>
              <a:t>of the racket on its journey through contact</a:t>
            </a:r>
          </a:p>
          <a:p>
            <a:pPr fontAlgn="base" latinLnBrk="0">
              <a:buFont typeface="Arial" panose="020B0604020202020204" pitchFamily="34" charset="0"/>
              <a:buChar char="•"/>
            </a:pPr>
            <a:r>
              <a:rPr lang="en-US" sz="1200" b="0" i="0" dirty="0">
                <a:effectLst/>
                <a:latin typeface="Lato" panose="020F0502020204030203" pitchFamily="34" charset="0"/>
              </a:rPr>
              <a:t>the </a:t>
            </a:r>
            <a:r>
              <a:rPr lang="en-US" sz="1200" b="1" i="0" dirty="0">
                <a:solidFill>
                  <a:srgbClr val="FF0000"/>
                </a:solidFill>
                <a:effectLst/>
                <a:latin typeface="Lato" panose="020F0502020204030203" pitchFamily="34" charset="0"/>
              </a:rPr>
              <a:t>angle</a:t>
            </a:r>
            <a:r>
              <a:rPr lang="en-US" sz="1200" b="0" i="0" dirty="0">
                <a:solidFill>
                  <a:srgbClr val="FF0000"/>
                </a:solidFill>
                <a:effectLst/>
                <a:latin typeface="Lato" panose="020F0502020204030203" pitchFamily="34" charset="0"/>
              </a:rPr>
              <a:t> </a:t>
            </a:r>
            <a:r>
              <a:rPr lang="en-US" sz="1200" b="0" i="0" dirty="0">
                <a:effectLst/>
                <a:latin typeface="Lato" panose="020F0502020204030203" pitchFamily="34" charset="0"/>
              </a:rPr>
              <a:t>of the strings on contact</a:t>
            </a:r>
          </a:p>
          <a:p>
            <a:pPr fontAlgn="base" latinLnBrk="0">
              <a:buFont typeface="Arial" panose="020B0604020202020204" pitchFamily="34" charset="0"/>
              <a:buChar char="•"/>
            </a:pPr>
            <a:r>
              <a:rPr lang="en-US" sz="1200" b="0" i="0" dirty="0">
                <a:effectLst/>
                <a:latin typeface="Lato" panose="020F0502020204030203" pitchFamily="34" charset="0"/>
              </a:rPr>
              <a:t>the </a:t>
            </a:r>
            <a:r>
              <a:rPr lang="en-US" sz="1200" b="1" i="0" dirty="0">
                <a:solidFill>
                  <a:srgbClr val="FF0000"/>
                </a:solidFill>
                <a:effectLst/>
                <a:latin typeface="Lato" panose="020F0502020204030203" pitchFamily="34" charset="0"/>
              </a:rPr>
              <a:t>speed</a:t>
            </a:r>
            <a:r>
              <a:rPr lang="en-US" sz="1200" b="0" i="0" dirty="0">
                <a:effectLst/>
                <a:latin typeface="Lato" panose="020F0502020204030203" pitchFamily="34" charset="0"/>
              </a:rPr>
              <a:t> the racket is travelling through contact</a:t>
            </a:r>
          </a:p>
          <a:p>
            <a:pPr fontAlgn="base" latinLnBrk="0"/>
            <a:r>
              <a:rPr lang="en-US" sz="1200" b="0" i="0" dirty="0">
                <a:effectLst/>
                <a:latin typeface="merriweather" panose="00000500000000000000" pitchFamily="2" charset="0"/>
              </a:rPr>
              <a:t>In simple terms, the </a:t>
            </a:r>
            <a:r>
              <a:rPr lang="en-US" sz="1200" b="0" i="0" u="sng" dirty="0">
                <a:effectLst/>
                <a:latin typeface="Lato" panose="020F0502020204030203" pitchFamily="34" charset="0"/>
              </a:rPr>
              <a:t>path</a:t>
            </a:r>
            <a:r>
              <a:rPr lang="en-US" sz="1200" b="0" i="0" dirty="0">
                <a:effectLst/>
                <a:latin typeface="merriweather" panose="00000500000000000000" pitchFamily="2" charset="0"/>
              </a:rPr>
              <a:t> of the racket is usually either:</a:t>
            </a:r>
          </a:p>
          <a:p>
            <a:pPr fontAlgn="base">
              <a:buFont typeface="Arial" panose="020B0604020202020204" pitchFamily="34" charset="0"/>
              <a:buChar char="•"/>
            </a:pPr>
            <a:endParaRPr lang="en-US" sz="1200" b="0" i="0" dirty="0">
              <a:effectLst/>
              <a:latin typeface="merriweather" panose="00000500000000000000" pitchFamily="2" charset="0"/>
            </a:endParaRPr>
          </a:p>
          <a:p>
            <a:pPr fontAlgn="base">
              <a:buFont typeface="Arial" panose="020B0604020202020204" pitchFamily="34" charset="0"/>
              <a:buChar char="•"/>
            </a:pPr>
            <a:r>
              <a:rPr lang="en-US" sz="1200" b="0" i="0" dirty="0">
                <a:effectLst/>
                <a:latin typeface="merriweather" panose="00000500000000000000" pitchFamily="2" charset="0"/>
              </a:rPr>
              <a:t>Low to high, e.g., when hitting a topspin forehand</a:t>
            </a:r>
          </a:p>
          <a:p>
            <a:pPr fontAlgn="base">
              <a:buFont typeface="Arial" panose="020B0604020202020204" pitchFamily="34" charset="0"/>
              <a:buChar char="•"/>
            </a:pPr>
            <a:endParaRPr lang="en-US" sz="1200" b="0" i="0" dirty="0">
              <a:effectLst/>
              <a:latin typeface="merriweather" panose="00000500000000000000" pitchFamily="2" charset="0"/>
            </a:endParaRPr>
          </a:p>
          <a:p>
            <a:pPr fontAlgn="base">
              <a:buFont typeface="Arial" panose="020B0604020202020204" pitchFamily="34" charset="0"/>
              <a:buChar char="•"/>
            </a:pPr>
            <a:r>
              <a:rPr lang="en-US" sz="1200" b="0" i="0" dirty="0">
                <a:effectLst/>
                <a:latin typeface="merriweather" panose="00000500000000000000" pitchFamily="2" charset="0"/>
              </a:rPr>
              <a:t>High to low, e.g., when hitting a slice backhand</a:t>
            </a:r>
          </a:p>
          <a:p>
            <a:pPr marL="0" indent="0" fontAlgn="base">
              <a:buNone/>
            </a:pPr>
            <a:endParaRPr lang="en-US" sz="1200" b="0" i="0" dirty="0">
              <a:effectLst/>
              <a:latin typeface="merriweather" panose="00000500000000000000" pitchFamily="2" charset="0"/>
            </a:endParaRPr>
          </a:p>
          <a:p>
            <a:pPr fontAlgn="base" latinLnBrk="0"/>
            <a:r>
              <a:rPr lang="en-US" sz="1200" b="0" i="0" dirty="0">
                <a:effectLst/>
                <a:latin typeface="merriweather" panose="00000500000000000000" pitchFamily="2" charset="0"/>
              </a:rPr>
              <a:t>And the </a:t>
            </a:r>
            <a:r>
              <a:rPr lang="en-US" sz="1200" b="0" i="0" u="sng" dirty="0">
                <a:effectLst/>
                <a:latin typeface="Lato" panose="020F0502020204030203" pitchFamily="34" charset="0"/>
              </a:rPr>
              <a:t>angle</a:t>
            </a:r>
            <a:r>
              <a:rPr lang="en-US" sz="1200" b="0" i="0" dirty="0">
                <a:effectLst/>
                <a:latin typeface="merriweather" panose="00000500000000000000" pitchFamily="2" charset="0"/>
              </a:rPr>
              <a:t> of the racket at contact can be (Above)</a:t>
            </a:r>
          </a:p>
          <a:p>
            <a:endParaRPr lang="en-GB" sz="700" dirty="0"/>
          </a:p>
        </p:txBody>
      </p:sp>
    </p:spTree>
    <p:extLst>
      <p:ext uri="{BB962C8B-B14F-4D97-AF65-F5344CB8AC3E}">
        <p14:creationId xmlns:p14="http://schemas.microsoft.com/office/powerpoint/2010/main" val="34437706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F3AA0-C9C6-3AA3-5F29-6A5EA305C1B5}"/>
              </a:ext>
            </a:extLst>
          </p:cNvPr>
          <p:cNvSpPr>
            <a:spLocks noGrp="1"/>
          </p:cNvSpPr>
          <p:nvPr>
            <p:ph type="title"/>
          </p:nvPr>
        </p:nvSpPr>
        <p:spPr/>
        <p:txBody>
          <a:bodyPr/>
          <a:lstStyle/>
          <a:p>
            <a:r>
              <a:rPr lang="en-GB" dirty="0"/>
              <a:t>Recovery Phrase - Repositioning</a:t>
            </a:r>
          </a:p>
        </p:txBody>
      </p:sp>
      <p:pic>
        <p:nvPicPr>
          <p:cNvPr id="5" name="Content Placeholder 4">
            <a:extLst>
              <a:ext uri="{FF2B5EF4-FFF2-40B4-BE49-F238E27FC236}">
                <a16:creationId xmlns:a16="http://schemas.microsoft.com/office/drawing/2014/main" id="{329ABB8F-B718-01F8-CAAA-CC281EE923DA}"/>
              </a:ext>
            </a:extLst>
          </p:cNvPr>
          <p:cNvPicPr>
            <a:picLocks noGrp="1" noChangeAspect="1"/>
          </p:cNvPicPr>
          <p:nvPr>
            <p:ph idx="1"/>
          </p:nvPr>
        </p:nvPicPr>
        <p:blipFill>
          <a:blip r:embed="rId2"/>
          <a:stretch>
            <a:fillRect/>
          </a:stretch>
        </p:blipFill>
        <p:spPr>
          <a:xfrm>
            <a:off x="2323751" y="1536286"/>
            <a:ext cx="7042227" cy="5236295"/>
          </a:xfrm>
        </p:spPr>
      </p:pic>
    </p:spTree>
    <p:extLst>
      <p:ext uri="{BB962C8B-B14F-4D97-AF65-F5344CB8AC3E}">
        <p14:creationId xmlns:p14="http://schemas.microsoft.com/office/powerpoint/2010/main" val="6982378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02911-DAEF-5B55-955C-2D4365062E04}"/>
              </a:ext>
            </a:extLst>
          </p:cNvPr>
          <p:cNvSpPr>
            <a:spLocks noGrp="1"/>
          </p:cNvSpPr>
          <p:nvPr>
            <p:ph type="title"/>
          </p:nvPr>
        </p:nvSpPr>
        <p:spPr/>
        <p:txBody>
          <a:bodyPr/>
          <a:lstStyle/>
          <a:p>
            <a:r>
              <a:rPr lang="en-GB" dirty="0"/>
              <a:t>Tennis Court Dimensions – Full Size</a:t>
            </a:r>
          </a:p>
        </p:txBody>
      </p:sp>
      <p:pic>
        <p:nvPicPr>
          <p:cNvPr id="5" name="Content Placeholder 4">
            <a:extLst>
              <a:ext uri="{FF2B5EF4-FFF2-40B4-BE49-F238E27FC236}">
                <a16:creationId xmlns:a16="http://schemas.microsoft.com/office/drawing/2014/main" id="{D0EBD3C8-EADE-DDBE-AEC5-6A9FD2616FAC}"/>
              </a:ext>
            </a:extLst>
          </p:cNvPr>
          <p:cNvPicPr>
            <a:picLocks noGrp="1" noChangeAspect="1"/>
          </p:cNvPicPr>
          <p:nvPr>
            <p:ph idx="1"/>
          </p:nvPr>
        </p:nvPicPr>
        <p:blipFill>
          <a:blip r:embed="rId2"/>
          <a:stretch>
            <a:fillRect/>
          </a:stretch>
        </p:blipFill>
        <p:spPr>
          <a:xfrm>
            <a:off x="838200" y="2569442"/>
            <a:ext cx="10448925" cy="4105275"/>
          </a:xfrm>
        </p:spPr>
      </p:pic>
      <p:pic>
        <p:nvPicPr>
          <p:cNvPr id="7" name="Picture 6">
            <a:extLst>
              <a:ext uri="{FF2B5EF4-FFF2-40B4-BE49-F238E27FC236}">
                <a16:creationId xmlns:a16="http://schemas.microsoft.com/office/drawing/2014/main" id="{0A463AB5-8605-7944-BE06-B8DF6E835EB9}"/>
              </a:ext>
            </a:extLst>
          </p:cNvPr>
          <p:cNvPicPr>
            <a:picLocks noChangeAspect="1"/>
          </p:cNvPicPr>
          <p:nvPr/>
        </p:nvPicPr>
        <p:blipFill>
          <a:blip r:embed="rId3"/>
          <a:stretch>
            <a:fillRect/>
          </a:stretch>
        </p:blipFill>
        <p:spPr>
          <a:xfrm>
            <a:off x="5220750" y="1836650"/>
            <a:ext cx="6371411" cy="1720281"/>
          </a:xfrm>
          <a:prstGeom prst="rect">
            <a:avLst/>
          </a:prstGeom>
        </p:spPr>
      </p:pic>
    </p:spTree>
    <p:extLst>
      <p:ext uri="{BB962C8B-B14F-4D97-AF65-F5344CB8AC3E}">
        <p14:creationId xmlns:p14="http://schemas.microsoft.com/office/powerpoint/2010/main" val="20694742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0A95E-8050-C59C-C90F-BB80B8D7BE03}"/>
              </a:ext>
            </a:extLst>
          </p:cNvPr>
          <p:cNvSpPr>
            <a:spLocks noGrp="1"/>
          </p:cNvSpPr>
          <p:nvPr>
            <p:ph type="title"/>
          </p:nvPr>
        </p:nvSpPr>
        <p:spPr/>
        <p:txBody>
          <a:bodyPr/>
          <a:lstStyle/>
          <a:p>
            <a:r>
              <a:rPr lang="en-GB" dirty="0"/>
              <a:t>Frames - Rackets</a:t>
            </a:r>
          </a:p>
        </p:txBody>
      </p:sp>
      <p:pic>
        <p:nvPicPr>
          <p:cNvPr id="5" name="Content Placeholder 4">
            <a:extLst>
              <a:ext uri="{FF2B5EF4-FFF2-40B4-BE49-F238E27FC236}">
                <a16:creationId xmlns:a16="http://schemas.microsoft.com/office/drawing/2014/main" id="{A79222F6-2A17-991D-7E4B-F582706BF9F4}"/>
              </a:ext>
            </a:extLst>
          </p:cNvPr>
          <p:cNvPicPr>
            <a:picLocks noGrp="1" noChangeAspect="1"/>
          </p:cNvPicPr>
          <p:nvPr>
            <p:ph idx="1"/>
          </p:nvPr>
        </p:nvPicPr>
        <p:blipFill>
          <a:blip r:embed="rId2"/>
          <a:stretch>
            <a:fillRect/>
          </a:stretch>
        </p:blipFill>
        <p:spPr>
          <a:xfrm>
            <a:off x="1901669" y="1825625"/>
            <a:ext cx="8388661" cy="4351338"/>
          </a:xfrm>
        </p:spPr>
      </p:pic>
    </p:spTree>
    <p:extLst>
      <p:ext uri="{BB962C8B-B14F-4D97-AF65-F5344CB8AC3E}">
        <p14:creationId xmlns:p14="http://schemas.microsoft.com/office/powerpoint/2010/main" val="23150002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62859-2853-C42B-7CBF-A9121D5CDBF2}"/>
              </a:ext>
            </a:extLst>
          </p:cNvPr>
          <p:cNvSpPr>
            <a:spLocks noGrp="1"/>
          </p:cNvSpPr>
          <p:nvPr>
            <p:ph type="title"/>
          </p:nvPr>
        </p:nvSpPr>
        <p:spPr/>
        <p:txBody>
          <a:bodyPr/>
          <a:lstStyle/>
          <a:p>
            <a:r>
              <a:rPr lang="en-GB" dirty="0"/>
              <a:t>Smaller Courts</a:t>
            </a:r>
          </a:p>
        </p:txBody>
      </p:sp>
      <p:pic>
        <p:nvPicPr>
          <p:cNvPr id="5" name="Content Placeholder 4">
            <a:extLst>
              <a:ext uri="{FF2B5EF4-FFF2-40B4-BE49-F238E27FC236}">
                <a16:creationId xmlns:a16="http://schemas.microsoft.com/office/drawing/2014/main" id="{9C21389B-6E42-4FBA-CA11-36228097DC64}"/>
              </a:ext>
            </a:extLst>
          </p:cNvPr>
          <p:cNvPicPr>
            <a:picLocks noGrp="1" noChangeAspect="1"/>
          </p:cNvPicPr>
          <p:nvPr>
            <p:ph idx="1"/>
          </p:nvPr>
        </p:nvPicPr>
        <p:blipFill>
          <a:blip r:embed="rId2"/>
          <a:stretch>
            <a:fillRect/>
          </a:stretch>
        </p:blipFill>
        <p:spPr>
          <a:xfrm>
            <a:off x="1526798" y="1468221"/>
            <a:ext cx="8786080" cy="4893300"/>
          </a:xfrm>
        </p:spPr>
      </p:pic>
    </p:spTree>
    <p:extLst>
      <p:ext uri="{BB962C8B-B14F-4D97-AF65-F5344CB8AC3E}">
        <p14:creationId xmlns:p14="http://schemas.microsoft.com/office/powerpoint/2010/main" val="5173172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EE48F-DC6C-E26E-ADE2-A446AE1D1C66}"/>
              </a:ext>
            </a:extLst>
          </p:cNvPr>
          <p:cNvSpPr>
            <a:spLocks noGrp="1"/>
          </p:cNvSpPr>
          <p:nvPr>
            <p:ph type="title"/>
          </p:nvPr>
        </p:nvSpPr>
        <p:spPr/>
        <p:txBody>
          <a:bodyPr/>
          <a:lstStyle/>
          <a:p>
            <a:r>
              <a:rPr lang="en-GB" dirty="0"/>
              <a:t>Slower Balls</a:t>
            </a:r>
          </a:p>
        </p:txBody>
      </p:sp>
      <p:pic>
        <p:nvPicPr>
          <p:cNvPr id="5" name="Content Placeholder 4">
            <a:extLst>
              <a:ext uri="{FF2B5EF4-FFF2-40B4-BE49-F238E27FC236}">
                <a16:creationId xmlns:a16="http://schemas.microsoft.com/office/drawing/2014/main" id="{4682641E-5712-E902-740F-B8799715A89A}"/>
              </a:ext>
            </a:extLst>
          </p:cNvPr>
          <p:cNvPicPr>
            <a:picLocks noGrp="1" noChangeAspect="1"/>
          </p:cNvPicPr>
          <p:nvPr>
            <p:ph idx="1"/>
          </p:nvPr>
        </p:nvPicPr>
        <p:blipFill>
          <a:blip r:embed="rId2"/>
          <a:stretch>
            <a:fillRect/>
          </a:stretch>
        </p:blipFill>
        <p:spPr>
          <a:xfrm>
            <a:off x="2021747" y="1387258"/>
            <a:ext cx="8288323" cy="5105617"/>
          </a:xfrm>
        </p:spPr>
      </p:pic>
    </p:spTree>
    <p:extLst>
      <p:ext uri="{BB962C8B-B14F-4D97-AF65-F5344CB8AC3E}">
        <p14:creationId xmlns:p14="http://schemas.microsoft.com/office/powerpoint/2010/main" val="2619246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B0F139C-FE1C-82EB-17E1-73B4B2AC5ED0}"/>
              </a:ext>
            </a:extLst>
          </p:cNvPr>
          <p:cNvPicPr>
            <a:picLocks noChangeAspect="1"/>
          </p:cNvPicPr>
          <p:nvPr/>
        </p:nvPicPr>
        <p:blipFill>
          <a:blip r:embed="rId2"/>
          <a:stretch>
            <a:fillRect/>
          </a:stretch>
        </p:blipFill>
        <p:spPr>
          <a:xfrm>
            <a:off x="5468548" y="36586"/>
            <a:ext cx="6723452" cy="4935334"/>
          </a:xfrm>
          <a:prstGeom prst="rect">
            <a:avLst/>
          </a:prstGeom>
        </p:spPr>
      </p:pic>
      <p:pic>
        <p:nvPicPr>
          <p:cNvPr id="5" name="Content Placeholder 4">
            <a:extLst>
              <a:ext uri="{FF2B5EF4-FFF2-40B4-BE49-F238E27FC236}">
                <a16:creationId xmlns:a16="http://schemas.microsoft.com/office/drawing/2014/main" id="{938D0C24-8031-D18D-159B-C3E9F624ED34}"/>
              </a:ext>
            </a:extLst>
          </p:cNvPr>
          <p:cNvPicPr>
            <a:picLocks noGrp="1" noChangeAspect="1"/>
          </p:cNvPicPr>
          <p:nvPr>
            <p:ph idx="1"/>
          </p:nvPr>
        </p:nvPicPr>
        <p:blipFill>
          <a:blip r:embed="rId3"/>
          <a:stretch>
            <a:fillRect/>
          </a:stretch>
        </p:blipFill>
        <p:spPr>
          <a:xfrm>
            <a:off x="5617029" y="4971920"/>
            <a:ext cx="6574971" cy="1886080"/>
          </a:xfrm>
        </p:spPr>
      </p:pic>
      <p:sp>
        <p:nvSpPr>
          <p:cNvPr id="2" name="Title 1">
            <a:extLst>
              <a:ext uri="{FF2B5EF4-FFF2-40B4-BE49-F238E27FC236}">
                <a16:creationId xmlns:a16="http://schemas.microsoft.com/office/drawing/2014/main" id="{1C0BDBC5-8363-FEE3-E52F-AD3EDD566114}"/>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kern="1200">
                <a:solidFill>
                  <a:srgbClr val="FFFFFF"/>
                </a:solidFill>
                <a:latin typeface="+mj-lt"/>
                <a:ea typeface="+mj-ea"/>
                <a:cs typeface="+mj-cs"/>
              </a:rPr>
              <a:t>Scoring Adults</a:t>
            </a:r>
          </a:p>
        </p:txBody>
      </p:sp>
    </p:spTree>
    <p:extLst>
      <p:ext uri="{BB962C8B-B14F-4D97-AF65-F5344CB8AC3E}">
        <p14:creationId xmlns:p14="http://schemas.microsoft.com/office/powerpoint/2010/main" val="39666395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E2BC9-7046-8477-BF19-62F3CE820371}"/>
              </a:ext>
            </a:extLst>
          </p:cNvPr>
          <p:cNvSpPr>
            <a:spLocks noGrp="1"/>
          </p:cNvSpPr>
          <p:nvPr>
            <p:ph type="title"/>
          </p:nvPr>
        </p:nvSpPr>
        <p:spPr/>
        <p:txBody>
          <a:bodyPr/>
          <a:lstStyle/>
          <a:p>
            <a:r>
              <a:rPr lang="en-GB" dirty="0"/>
              <a:t>Scoring – Children Stages</a:t>
            </a:r>
          </a:p>
        </p:txBody>
      </p:sp>
      <p:sp>
        <p:nvSpPr>
          <p:cNvPr id="3" name="Content Placeholder 2">
            <a:extLst>
              <a:ext uri="{FF2B5EF4-FFF2-40B4-BE49-F238E27FC236}">
                <a16:creationId xmlns:a16="http://schemas.microsoft.com/office/drawing/2014/main" id="{516B6D4B-CB06-0ED9-5B99-BB027CE85B54}"/>
              </a:ext>
            </a:extLst>
          </p:cNvPr>
          <p:cNvSpPr>
            <a:spLocks noGrp="1"/>
          </p:cNvSpPr>
          <p:nvPr>
            <p:ph idx="1"/>
          </p:nvPr>
        </p:nvSpPr>
        <p:spPr>
          <a:xfrm>
            <a:off x="838200" y="1825625"/>
            <a:ext cx="10515600" cy="4667250"/>
          </a:xfrm>
        </p:spPr>
        <p:txBody>
          <a:bodyPr>
            <a:normAutofit fontScale="70000" lnSpcReduction="20000"/>
          </a:bodyPr>
          <a:lstStyle/>
          <a:p>
            <a:pPr algn="l" fontAlgn="base"/>
            <a:r>
              <a:rPr lang="en-GB" sz="2300" dirty="0">
                <a:solidFill>
                  <a:srgbClr val="FF0000"/>
                </a:solidFill>
              </a:rPr>
              <a:t>Red Stage = </a:t>
            </a:r>
            <a:r>
              <a:rPr lang="en-US" sz="2300" b="0" i="0" dirty="0">
                <a:solidFill>
                  <a:srgbClr val="FF0000"/>
                </a:solidFill>
                <a:effectLst/>
              </a:rPr>
              <a:t>Players start to play in tennis festival events that use fun, team-based multi-match formats.</a:t>
            </a:r>
          </a:p>
          <a:p>
            <a:pPr algn="l" fontAlgn="base">
              <a:buFont typeface="Wingdings" panose="05000000000000000000" pitchFamily="2" charset="2"/>
              <a:buChar char="Ø"/>
            </a:pPr>
            <a:r>
              <a:rPr lang="en-US" sz="2300" b="0" i="0" dirty="0">
                <a:solidFill>
                  <a:srgbClr val="313537"/>
                </a:solidFill>
                <a:effectLst/>
              </a:rPr>
              <a:t> One tiebreak to 10 points</a:t>
            </a:r>
          </a:p>
          <a:p>
            <a:pPr algn="l" fontAlgn="base">
              <a:buFont typeface="Wingdings" panose="05000000000000000000" pitchFamily="2" charset="2"/>
              <a:buChar char="Ø"/>
            </a:pPr>
            <a:r>
              <a:rPr lang="en-US" sz="2300" b="0" i="0" dirty="0">
                <a:solidFill>
                  <a:srgbClr val="313537"/>
                </a:solidFill>
                <a:effectLst/>
              </a:rPr>
              <a:t> Timed matches up to 10 minutes are also suitable and easy to organize.</a:t>
            </a:r>
          </a:p>
          <a:p>
            <a:pPr algn="l" fontAlgn="base">
              <a:buFont typeface="Arial" panose="020B0604020202020204" pitchFamily="34" charset="0"/>
              <a:buChar char="•"/>
            </a:pPr>
            <a:endParaRPr lang="en-US" sz="2300" dirty="0">
              <a:solidFill>
                <a:srgbClr val="313537"/>
              </a:solidFill>
            </a:endParaRPr>
          </a:p>
          <a:p>
            <a:pPr algn="l" fontAlgn="base">
              <a:buFont typeface="Arial" panose="020B0604020202020204" pitchFamily="34" charset="0"/>
              <a:buChar char="•"/>
            </a:pPr>
            <a:endParaRPr lang="en-US" sz="2300" dirty="0">
              <a:solidFill>
                <a:srgbClr val="313537"/>
              </a:solidFill>
            </a:endParaRPr>
          </a:p>
          <a:p>
            <a:pPr algn="l" fontAlgn="base"/>
            <a:r>
              <a:rPr lang="en-US" sz="2300" b="0" i="0" dirty="0">
                <a:solidFill>
                  <a:srgbClr val="FFC000"/>
                </a:solidFill>
                <a:effectLst/>
              </a:rPr>
              <a:t>Orange Stage = As players are likely to be older and more used to playing in competitions, matches can be longer than at Red. Children can play both team and individual multi-match events. You can use any of the below formats:</a:t>
            </a:r>
          </a:p>
          <a:p>
            <a:pPr algn="l" fontAlgn="base">
              <a:buFont typeface="Wingdings" panose="05000000000000000000" pitchFamily="2" charset="2"/>
              <a:buChar char="Ø"/>
            </a:pPr>
            <a:r>
              <a:rPr lang="en-US" sz="2300" b="0" i="0" dirty="0">
                <a:solidFill>
                  <a:srgbClr val="313537"/>
                </a:solidFill>
                <a:effectLst/>
              </a:rPr>
              <a:t> One match tiebreak to 10 points </a:t>
            </a:r>
          </a:p>
          <a:p>
            <a:pPr algn="l" fontAlgn="base">
              <a:buFont typeface="Wingdings" panose="05000000000000000000" pitchFamily="2" charset="2"/>
              <a:buChar char="Ø"/>
            </a:pPr>
            <a:r>
              <a:rPr lang="en-US" sz="2300" b="0" i="0" dirty="0">
                <a:solidFill>
                  <a:srgbClr val="313537"/>
                </a:solidFill>
                <a:effectLst/>
              </a:rPr>
              <a:t> Best of 3 tiebreaks</a:t>
            </a:r>
          </a:p>
          <a:p>
            <a:pPr algn="l" fontAlgn="base">
              <a:buFont typeface="Wingdings" panose="05000000000000000000" pitchFamily="2" charset="2"/>
              <a:buChar char="Ø"/>
            </a:pPr>
            <a:r>
              <a:rPr lang="en-US" sz="2300" b="0" i="0" dirty="0">
                <a:solidFill>
                  <a:srgbClr val="313537"/>
                </a:solidFill>
                <a:effectLst/>
              </a:rPr>
              <a:t> 1 x FAST4 set to 4 games</a:t>
            </a:r>
          </a:p>
          <a:p>
            <a:pPr algn="l" fontAlgn="base">
              <a:buFont typeface="Wingdings" panose="05000000000000000000" pitchFamily="2" charset="2"/>
              <a:buChar char="Ø"/>
            </a:pPr>
            <a:r>
              <a:rPr lang="en-US" sz="2300" b="0" i="0" dirty="0">
                <a:solidFill>
                  <a:srgbClr val="313537"/>
                </a:solidFill>
                <a:effectLst/>
              </a:rPr>
              <a:t> Timed matches up to 15 minutes are also suitable and easy to organize.</a:t>
            </a:r>
          </a:p>
          <a:p>
            <a:pPr algn="l" fontAlgn="base">
              <a:buFont typeface="Arial" panose="020B0604020202020204" pitchFamily="34" charset="0"/>
              <a:buChar char="•"/>
            </a:pPr>
            <a:endParaRPr lang="en-US" sz="2300" b="0" i="0" dirty="0">
              <a:solidFill>
                <a:srgbClr val="313537"/>
              </a:solidFill>
              <a:effectLst/>
            </a:endParaRPr>
          </a:p>
          <a:p>
            <a:pPr algn="l" fontAlgn="base">
              <a:buFont typeface="Arial" panose="020B0604020202020204" pitchFamily="34" charset="0"/>
              <a:buChar char="•"/>
            </a:pPr>
            <a:endParaRPr lang="en-US" sz="2300" b="0" i="0" dirty="0">
              <a:solidFill>
                <a:srgbClr val="313537"/>
              </a:solidFill>
              <a:effectLst/>
            </a:endParaRPr>
          </a:p>
          <a:p>
            <a:pPr algn="l" fontAlgn="base"/>
            <a:r>
              <a:rPr lang="en-US" sz="2300" dirty="0">
                <a:solidFill>
                  <a:srgbClr val="00B050"/>
                </a:solidFill>
              </a:rPr>
              <a:t>Green Stage = </a:t>
            </a:r>
            <a:r>
              <a:rPr lang="en-US" sz="2300" b="0" i="0" dirty="0">
                <a:solidFill>
                  <a:srgbClr val="00B050"/>
                </a:solidFill>
                <a:effectLst/>
              </a:rPr>
              <a:t>Matches are slightly longer than at Orange, with both team and individual multi-match competition played. </a:t>
            </a:r>
          </a:p>
          <a:p>
            <a:pPr algn="l" fontAlgn="base">
              <a:buFont typeface="Wingdings" panose="05000000000000000000" pitchFamily="2" charset="2"/>
              <a:buChar char="Ø"/>
            </a:pPr>
            <a:r>
              <a:rPr lang="en-US" sz="2300" b="0" i="0" dirty="0">
                <a:solidFill>
                  <a:srgbClr val="313537"/>
                </a:solidFill>
                <a:effectLst/>
              </a:rPr>
              <a:t> 1 x FAST4 set to 4 games </a:t>
            </a:r>
          </a:p>
          <a:p>
            <a:pPr algn="l" fontAlgn="base">
              <a:buFont typeface="Wingdings" panose="05000000000000000000" pitchFamily="2" charset="2"/>
              <a:buChar char="Ø"/>
            </a:pPr>
            <a:r>
              <a:rPr lang="en-US" sz="2300" b="0" i="0" dirty="0">
                <a:solidFill>
                  <a:srgbClr val="313537"/>
                </a:solidFill>
                <a:effectLst/>
              </a:rPr>
              <a:t> Best of 3 FAST4 sets</a:t>
            </a:r>
          </a:p>
          <a:p>
            <a:pPr algn="l" fontAlgn="base">
              <a:buFont typeface="Arial" panose="020B0604020202020204" pitchFamily="34" charset="0"/>
              <a:buChar char="•"/>
            </a:pPr>
            <a:endParaRPr lang="en-US" b="0" i="0" dirty="0">
              <a:solidFill>
                <a:srgbClr val="313537"/>
              </a:solidFill>
              <a:effectLst/>
              <a:latin typeface="Lato" panose="020F0502020204030203" pitchFamily="34" charset="0"/>
            </a:endParaRPr>
          </a:p>
          <a:p>
            <a:endParaRPr lang="en-GB" dirty="0"/>
          </a:p>
        </p:txBody>
      </p:sp>
    </p:spTree>
    <p:extLst>
      <p:ext uri="{BB962C8B-B14F-4D97-AF65-F5344CB8AC3E}">
        <p14:creationId xmlns:p14="http://schemas.microsoft.com/office/powerpoint/2010/main" val="19606130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6BB26-697A-7753-9DFB-BC420186D75B}"/>
              </a:ext>
            </a:extLst>
          </p:cNvPr>
          <p:cNvSpPr>
            <a:spLocks noGrp="1"/>
          </p:cNvSpPr>
          <p:nvPr>
            <p:ph type="title"/>
          </p:nvPr>
        </p:nvSpPr>
        <p:spPr/>
        <p:txBody>
          <a:bodyPr/>
          <a:lstStyle/>
          <a:p>
            <a:r>
              <a:rPr lang="en-GB" dirty="0"/>
              <a:t>The Feeding Skills Continuum</a:t>
            </a:r>
          </a:p>
        </p:txBody>
      </p:sp>
      <p:pic>
        <p:nvPicPr>
          <p:cNvPr id="5" name="Content Placeholder 4">
            <a:extLst>
              <a:ext uri="{FF2B5EF4-FFF2-40B4-BE49-F238E27FC236}">
                <a16:creationId xmlns:a16="http://schemas.microsoft.com/office/drawing/2014/main" id="{18BF0F5C-6B08-8001-67A7-46BFBD6563DC}"/>
              </a:ext>
            </a:extLst>
          </p:cNvPr>
          <p:cNvPicPr>
            <a:picLocks noGrp="1" noChangeAspect="1"/>
          </p:cNvPicPr>
          <p:nvPr>
            <p:ph idx="1"/>
          </p:nvPr>
        </p:nvPicPr>
        <p:blipFill>
          <a:blip r:embed="rId2"/>
          <a:stretch>
            <a:fillRect/>
          </a:stretch>
        </p:blipFill>
        <p:spPr>
          <a:xfrm>
            <a:off x="278546" y="1837590"/>
            <a:ext cx="11222891" cy="4236040"/>
          </a:xfrm>
        </p:spPr>
      </p:pic>
    </p:spTree>
    <p:extLst>
      <p:ext uri="{BB962C8B-B14F-4D97-AF65-F5344CB8AC3E}">
        <p14:creationId xmlns:p14="http://schemas.microsoft.com/office/powerpoint/2010/main" val="3669377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1D2DC-B34A-5EE3-B793-7F270B6C960C}"/>
              </a:ext>
            </a:extLst>
          </p:cNvPr>
          <p:cNvSpPr>
            <a:spLocks noGrp="1"/>
          </p:cNvSpPr>
          <p:nvPr>
            <p:ph type="title"/>
          </p:nvPr>
        </p:nvSpPr>
        <p:spPr/>
        <p:txBody>
          <a:bodyPr/>
          <a:lstStyle/>
          <a:p>
            <a:r>
              <a:rPr lang="en-GB" dirty="0"/>
              <a:t>Feeding Positions – Hand Feeding</a:t>
            </a:r>
          </a:p>
        </p:txBody>
      </p:sp>
      <p:pic>
        <p:nvPicPr>
          <p:cNvPr id="5" name="Content Placeholder 4">
            <a:extLst>
              <a:ext uri="{FF2B5EF4-FFF2-40B4-BE49-F238E27FC236}">
                <a16:creationId xmlns:a16="http://schemas.microsoft.com/office/drawing/2014/main" id="{56FB3E96-C034-CE6C-518A-F171D0B814C2}"/>
              </a:ext>
            </a:extLst>
          </p:cNvPr>
          <p:cNvPicPr>
            <a:picLocks noGrp="1" noChangeAspect="1"/>
          </p:cNvPicPr>
          <p:nvPr>
            <p:ph idx="1"/>
          </p:nvPr>
        </p:nvPicPr>
        <p:blipFill>
          <a:blip r:embed="rId2"/>
          <a:stretch>
            <a:fillRect/>
          </a:stretch>
        </p:blipFill>
        <p:spPr>
          <a:xfrm>
            <a:off x="1382824" y="1825625"/>
            <a:ext cx="9426352" cy="4351338"/>
          </a:xfrm>
        </p:spPr>
      </p:pic>
    </p:spTree>
    <p:extLst>
      <p:ext uri="{BB962C8B-B14F-4D97-AF65-F5344CB8AC3E}">
        <p14:creationId xmlns:p14="http://schemas.microsoft.com/office/powerpoint/2010/main" val="21734531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E3172-3F68-EF62-97BD-724E9211F35D}"/>
              </a:ext>
            </a:extLst>
          </p:cNvPr>
          <p:cNvSpPr>
            <a:spLocks noGrp="1"/>
          </p:cNvSpPr>
          <p:nvPr>
            <p:ph type="title"/>
          </p:nvPr>
        </p:nvSpPr>
        <p:spPr/>
        <p:txBody>
          <a:bodyPr/>
          <a:lstStyle/>
          <a:p>
            <a:r>
              <a:rPr lang="en-GB" dirty="0"/>
              <a:t>Defining success – 2 Categories </a:t>
            </a:r>
            <a:br>
              <a:rPr lang="en-GB" dirty="0"/>
            </a:br>
            <a:r>
              <a:rPr lang="en-GB" dirty="0"/>
              <a:t>(Outcome and Process)</a:t>
            </a:r>
          </a:p>
        </p:txBody>
      </p:sp>
      <p:pic>
        <p:nvPicPr>
          <p:cNvPr id="5" name="Content Placeholder 4">
            <a:extLst>
              <a:ext uri="{FF2B5EF4-FFF2-40B4-BE49-F238E27FC236}">
                <a16:creationId xmlns:a16="http://schemas.microsoft.com/office/drawing/2014/main" id="{9A317287-C790-B55A-35BC-BEDB42CF8DB0}"/>
              </a:ext>
            </a:extLst>
          </p:cNvPr>
          <p:cNvPicPr>
            <a:picLocks noGrp="1" noChangeAspect="1"/>
          </p:cNvPicPr>
          <p:nvPr>
            <p:ph idx="1"/>
          </p:nvPr>
        </p:nvPicPr>
        <p:blipFill>
          <a:blip r:embed="rId2"/>
          <a:stretch>
            <a:fillRect/>
          </a:stretch>
        </p:blipFill>
        <p:spPr>
          <a:xfrm>
            <a:off x="931583" y="2209800"/>
            <a:ext cx="10422217" cy="3490119"/>
          </a:xfrm>
        </p:spPr>
      </p:pic>
    </p:spTree>
    <p:extLst>
      <p:ext uri="{BB962C8B-B14F-4D97-AF65-F5344CB8AC3E}">
        <p14:creationId xmlns:p14="http://schemas.microsoft.com/office/powerpoint/2010/main" val="37134442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16870</TotalTime>
  <Words>2220</Words>
  <Application>Microsoft Office PowerPoint</Application>
  <PresentationFormat>Widescreen</PresentationFormat>
  <Paragraphs>208</Paragraphs>
  <Slides>31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Arial</vt:lpstr>
      <vt:lpstr>Calibri</vt:lpstr>
      <vt:lpstr>Calibri Light</vt:lpstr>
      <vt:lpstr>inherit</vt:lpstr>
      <vt:lpstr>Lato</vt:lpstr>
      <vt:lpstr>merriweather</vt:lpstr>
      <vt:lpstr>Open Sans</vt:lpstr>
      <vt:lpstr>Wingdings</vt:lpstr>
      <vt:lpstr>Office Theme</vt:lpstr>
      <vt:lpstr>LTA L1 Coaching Material</vt:lpstr>
      <vt:lpstr>How to Coach - Communication </vt:lpstr>
      <vt:lpstr>Assistant Responsibilities - How to Coach Organization</vt:lpstr>
      <vt:lpstr>Assistant Responsibilities - How to Coach Demonstrations</vt:lpstr>
      <vt:lpstr>Tennis lessons for young children - What to Coach</vt:lpstr>
      <vt:lpstr>Warmup Games</vt:lpstr>
      <vt:lpstr>What to Coach Body &amp; Ball activities</vt:lpstr>
      <vt:lpstr>What to Coach Racket &amp; Ball activities</vt:lpstr>
      <vt:lpstr>Checklist for Demonstration Skills</vt:lpstr>
      <vt:lpstr>Tactical Development Framework For under 8 tennis we concentrate on developing Serving, Returning and Both Back (Highlighted in GREEN).</vt:lpstr>
      <vt:lpstr>Tactical Development Areas For under 8 tennis we concentrate on Consistency and Controlling space (Highlighted in GREEN).</vt:lpstr>
      <vt:lpstr>Technical Development Framework A logical sequencing for developing technique. For beginner players, the priorities are ready, read and react. </vt:lpstr>
      <vt:lpstr>Performance factors</vt:lpstr>
      <vt:lpstr>Game-based approach </vt:lpstr>
      <vt:lpstr>LTA Youth</vt:lpstr>
      <vt:lpstr>Tactical Development Framework - Game situations</vt:lpstr>
      <vt:lpstr>Tactical Development Framework - Tactics descriptions</vt:lpstr>
      <vt:lpstr>Tactical Development Framework - Beginner players or Red stage</vt:lpstr>
      <vt:lpstr>Consistency of Process and Outcome</vt:lpstr>
      <vt:lpstr>Ball Characteristics</vt:lpstr>
      <vt:lpstr>PAS Principle</vt:lpstr>
      <vt:lpstr>Recovery Phrase - Repositioning</vt:lpstr>
      <vt:lpstr>Tennis Court Dimensions – Full Size</vt:lpstr>
      <vt:lpstr>Frames - Rackets</vt:lpstr>
      <vt:lpstr>Smaller Courts</vt:lpstr>
      <vt:lpstr>Slower Balls</vt:lpstr>
      <vt:lpstr>Scoring Adults</vt:lpstr>
      <vt:lpstr>Scoring – Children Stages</vt:lpstr>
      <vt:lpstr>The Feeding Skills Continuum</vt:lpstr>
      <vt:lpstr>Feeding Positions – Hand Feeding</vt:lpstr>
      <vt:lpstr>Defining success – 2 Categories  (Outcome and Process)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LTA L1 Coaching Material</dc:title>
  <dc:creator>Andrew Thomas</dc:creator>
  <cp:lastModifiedBy>Andrew Thomas</cp:lastModifiedBy>
  <cp:revision>28</cp:revision>
  <dcterms:created xsi:type="dcterms:W3CDTF">2022-07-20T09:01:18Z</dcterms:created>
  <dcterms:modified xsi:type="dcterms:W3CDTF">2022-10-11T21:25:18Z</dcterms:modified>
</cp:coreProperties>
</file>