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1" r:id="rId1"/>
  </p:sldMasterIdLst>
  <p:sldIdLst>
    <p:sldId id="256" r:id="rId2"/>
    <p:sldId id="257" r:id="rId3"/>
    <p:sldId id="258" r:id="rId4"/>
    <p:sldId id="259" r:id="rId5"/>
    <p:sldId id="260" r:id="rId6"/>
    <p:sldId id="261" r:id="rId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267B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5CC636-9326-804F-A820-A9552EB0E061}" v="21" dt="2020-03-04T10:09:24.314"/>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90"/>
    <p:restoredTop sz="94612"/>
  </p:normalViewPr>
  <p:slideViewPr>
    <p:cSldViewPr snapToGrid="0" snapToObjects="1">
      <p:cViewPr varScale="1">
        <p:scale>
          <a:sx n="120" d="100"/>
          <a:sy n="120" d="100"/>
        </p:scale>
        <p:origin x="184"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ijie Yan (1900193)" userId="97a73fde-014d-451d-8f97-c8209d4dcf5d" providerId="ADAL" clId="{385CC636-9326-804F-A820-A9552EB0E061}"/>
    <pc:docChg chg="custSel modSld">
      <pc:chgData name="Shijie Yan (1900193)" userId="97a73fde-014d-451d-8f97-c8209d4dcf5d" providerId="ADAL" clId="{385CC636-9326-804F-A820-A9552EB0E061}" dt="2020-03-04T10:09:24.314" v="128" actId="20577"/>
      <pc:docMkLst>
        <pc:docMk/>
      </pc:docMkLst>
      <pc:sldChg chg="addSp modSp">
        <pc:chgData name="Shijie Yan (1900193)" userId="97a73fde-014d-451d-8f97-c8209d4dcf5d" providerId="ADAL" clId="{385CC636-9326-804F-A820-A9552EB0E061}" dt="2020-03-04T09:28:02.395" v="111" actId="2711"/>
        <pc:sldMkLst>
          <pc:docMk/>
          <pc:sldMk cId="182355745" sldId="256"/>
        </pc:sldMkLst>
        <pc:spChg chg="add mod">
          <ac:chgData name="Shijie Yan (1900193)" userId="97a73fde-014d-451d-8f97-c8209d4dcf5d" providerId="ADAL" clId="{385CC636-9326-804F-A820-A9552EB0E061}" dt="2020-03-04T09:28:02.395" v="111" actId="2711"/>
          <ac:spMkLst>
            <pc:docMk/>
            <pc:sldMk cId="182355745" sldId="256"/>
            <ac:spMk id="21" creationId="{DFDA611D-9B0D-E549-AA0A-2FC69EE0CF89}"/>
          </ac:spMkLst>
        </pc:spChg>
        <pc:picChg chg="mod">
          <ac:chgData name="Shijie Yan (1900193)" userId="97a73fde-014d-451d-8f97-c8209d4dcf5d" providerId="ADAL" clId="{385CC636-9326-804F-A820-A9552EB0E061}" dt="2020-03-04T09:27:25.745" v="79" actId="1076"/>
          <ac:picMkLst>
            <pc:docMk/>
            <pc:sldMk cId="182355745" sldId="256"/>
            <ac:picMk id="15" creationId="{FD269F87-0A15-464A-B543-A2407FC25504}"/>
          </ac:picMkLst>
        </pc:picChg>
        <pc:picChg chg="mod">
          <ac:chgData name="Shijie Yan (1900193)" userId="97a73fde-014d-451d-8f97-c8209d4dcf5d" providerId="ADAL" clId="{385CC636-9326-804F-A820-A9552EB0E061}" dt="2020-03-04T09:27:23.264" v="78" actId="1076"/>
          <ac:picMkLst>
            <pc:docMk/>
            <pc:sldMk cId="182355745" sldId="256"/>
            <ac:picMk id="19" creationId="{D0B7943E-5BEC-DD40-813D-B69A15CD2935}"/>
          </ac:picMkLst>
        </pc:picChg>
      </pc:sldChg>
      <pc:sldChg chg="modSp modAnim">
        <pc:chgData name="Shijie Yan (1900193)" userId="97a73fde-014d-451d-8f97-c8209d4dcf5d" providerId="ADAL" clId="{385CC636-9326-804F-A820-A9552EB0E061}" dt="2020-03-04T09:38:13.075" v="113" actId="255"/>
        <pc:sldMkLst>
          <pc:docMk/>
          <pc:sldMk cId="571104063" sldId="258"/>
        </pc:sldMkLst>
        <pc:graphicFrameChg chg="mod modGraphic">
          <ac:chgData name="Shijie Yan (1900193)" userId="97a73fde-014d-451d-8f97-c8209d4dcf5d" providerId="ADAL" clId="{385CC636-9326-804F-A820-A9552EB0E061}" dt="2020-03-04T09:38:13.075" v="113" actId="255"/>
          <ac:graphicFrameMkLst>
            <pc:docMk/>
            <pc:sldMk cId="571104063" sldId="258"/>
            <ac:graphicFrameMk id="4" creationId="{3C68D5D2-98CE-CF40-837E-0CE7E761D6B8}"/>
          </ac:graphicFrameMkLst>
        </pc:graphicFrameChg>
      </pc:sldChg>
      <pc:sldChg chg="modSp">
        <pc:chgData name="Shijie Yan (1900193)" userId="97a73fde-014d-451d-8f97-c8209d4dcf5d" providerId="ADAL" clId="{385CC636-9326-804F-A820-A9552EB0E061}" dt="2020-03-04T09:51:04.616" v="119" actId="20577"/>
        <pc:sldMkLst>
          <pc:docMk/>
          <pc:sldMk cId="3591225862" sldId="259"/>
        </pc:sldMkLst>
        <pc:spChg chg="mod">
          <ac:chgData name="Shijie Yan (1900193)" userId="97a73fde-014d-451d-8f97-c8209d4dcf5d" providerId="ADAL" clId="{385CC636-9326-804F-A820-A9552EB0E061}" dt="2020-03-04T09:47:31.490" v="117" actId="20577"/>
          <ac:spMkLst>
            <pc:docMk/>
            <pc:sldMk cId="3591225862" sldId="259"/>
            <ac:spMk id="6" creationId="{D488EF89-C587-FD49-870B-8FBD83472632}"/>
          </ac:spMkLst>
        </pc:spChg>
        <pc:spChg chg="mod">
          <ac:chgData name="Shijie Yan (1900193)" userId="97a73fde-014d-451d-8f97-c8209d4dcf5d" providerId="ADAL" clId="{385CC636-9326-804F-A820-A9552EB0E061}" dt="2020-03-04T09:51:04.616" v="119" actId="20577"/>
          <ac:spMkLst>
            <pc:docMk/>
            <pc:sldMk cId="3591225862" sldId="259"/>
            <ac:spMk id="7" creationId="{36A06225-CF49-B844-8034-0BD6A3633632}"/>
          </ac:spMkLst>
        </pc:spChg>
      </pc:sldChg>
      <pc:sldChg chg="modSp">
        <pc:chgData name="Shijie Yan (1900193)" userId="97a73fde-014d-451d-8f97-c8209d4dcf5d" providerId="ADAL" clId="{385CC636-9326-804F-A820-A9552EB0E061}" dt="2020-03-04T10:09:24.314" v="128" actId="20577"/>
        <pc:sldMkLst>
          <pc:docMk/>
          <pc:sldMk cId="3543419115" sldId="260"/>
        </pc:sldMkLst>
        <pc:spChg chg="mod">
          <ac:chgData name="Shijie Yan (1900193)" userId="97a73fde-014d-451d-8f97-c8209d4dcf5d" providerId="ADAL" clId="{385CC636-9326-804F-A820-A9552EB0E061}" dt="2020-03-04T10:09:24.314" v="128" actId="20577"/>
          <ac:spMkLst>
            <pc:docMk/>
            <pc:sldMk cId="3543419115" sldId="260"/>
            <ac:spMk id="8" creationId="{523B1228-68D2-104C-B4CE-0C2118C0D0CD}"/>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24037;&#20316;&#31807;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0" i="0" u="none" strike="noStrike" kern="1200" spc="0" baseline="0">
                <a:solidFill>
                  <a:schemeClr val="tx1"/>
                </a:solidFill>
                <a:latin typeface="Times New Roman" panose="02020603050405020304" pitchFamily="18" charset="0"/>
                <a:ea typeface="+mn-ea"/>
                <a:cs typeface="Times New Roman" panose="02020603050405020304" pitchFamily="18" charset="0"/>
              </a:defRPr>
            </a:pPr>
            <a:r>
              <a:rPr lang="en-GB" altLang="zh-CN" sz="1600" dirty="0">
                <a:solidFill>
                  <a:schemeClr val="tx1"/>
                </a:solidFill>
                <a:latin typeface="Times New Roman" panose="02020603050405020304" pitchFamily="18" charset="0"/>
                <a:cs typeface="Times New Roman" panose="02020603050405020304" pitchFamily="18" charset="0"/>
              </a:rPr>
              <a:t>What happened after the</a:t>
            </a:r>
            <a:r>
              <a:rPr lang="zh-CN" altLang="en-US" sz="1600" dirty="0">
                <a:solidFill>
                  <a:schemeClr val="tx1"/>
                </a:solidFill>
                <a:latin typeface="Times New Roman" panose="02020603050405020304" pitchFamily="18" charset="0"/>
                <a:cs typeface="Times New Roman" panose="02020603050405020304" pitchFamily="18" charset="0"/>
              </a:rPr>
              <a:t> </a:t>
            </a:r>
            <a:r>
              <a:rPr lang="en-US" altLang="zh-CN" sz="1600" dirty="0">
                <a:solidFill>
                  <a:schemeClr val="tx1"/>
                </a:solidFill>
                <a:latin typeface="Times New Roman" panose="02020603050405020304" pitchFamily="18" charset="0"/>
                <a:cs typeface="Times New Roman" panose="02020603050405020304" pitchFamily="18" charset="0"/>
              </a:rPr>
              <a:t>personal</a:t>
            </a:r>
            <a:r>
              <a:rPr lang="en-GB" altLang="zh-CN" sz="1600" dirty="0">
                <a:solidFill>
                  <a:schemeClr val="tx1"/>
                </a:solidFill>
                <a:latin typeface="Times New Roman" panose="02020603050405020304" pitchFamily="18" charset="0"/>
                <a:cs typeface="Times New Roman" panose="02020603050405020304" pitchFamily="18" charset="0"/>
              </a:rPr>
              <a:t> information was leaked</a:t>
            </a:r>
            <a:r>
              <a:rPr lang="zh-CN" altLang="en-US" sz="1600" dirty="0">
                <a:solidFill>
                  <a:schemeClr val="tx1"/>
                </a:solidFill>
                <a:latin typeface="Times New Roman" panose="02020603050405020304" pitchFamily="18" charset="0"/>
                <a:cs typeface="Times New Roman" panose="02020603050405020304" pitchFamily="18" charset="0"/>
              </a:rPr>
              <a:t> </a:t>
            </a:r>
            <a:r>
              <a:rPr lang="en-GB" altLang="zh-CN" sz="1600" dirty="0">
                <a:solidFill>
                  <a:schemeClr val="tx1"/>
                </a:solidFill>
                <a:latin typeface="Times New Roman" panose="02020603050405020304" pitchFamily="18" charset="0"/>
                <a:cs typeface="Times New Roman" panose="02020603050405020304" pitchFamily="18" charset="0"/>
              </a:rPr>
              <a:t>?</a:t>
            </a:r>
            <a:endParaRPr lang="zh-CN" altLang="en-US" sz="1600" dirty="0">
              <a:solidFill>
                <a:schemeClr val="tx1"/>
              </a:solidFill>
              <a:latin typeface="Times New Roman" panose="02020603050405020304" pitchFamily="18" charset="0"/>
              <a:cs typeface="Times New Roman" panose="02020603050405020304" pitchFamily="18" charset="0"/>
            </a:endParaRPr>
          </a:p>
        </c:rich>
      </c:tx>
      <c:overlay val="0"/>
      <c:spPr>
        <a:noFill/>
        <a:ln>
          <a:noFill/>
        </a:ln>
        <a:effectLst/>
      </c:spPr>
      <c:txPr>
        <a:bodyPr rot="0" spcFirstLastPara="1" vertOverflow="ellipsis" vert="horz" wrap="square" anchor="ctr" anchorCtr="1"/>
        <a:lstStyle/>
        <a:p>
          <a:pPr>
            <a:defRPr sz="1600" b="0" i="0" u="none" strike="noStrike" kern="1200" spc="0" baseline="0">
              <a:solidFill>
                <a:schemeClr val="tx1"/>
              </a:solidFill>
              <a:latin typeface="Times New Roman" panose="02020603050405020304" pitchFamily="18" charset="0"/>
              <a:ea typeface="+mn-ea"/>
              <a:cs typeface="Times New Roman" panose="02020603050405020304" pitchFamily="18" charset="0"/>
            </a:defRPr>
          </a:pPr>
          <a:endParaRPr lang="zh-CN"/>
        </a:p>
      </c:txPr>
    </c:title>
    <c:autoTitleDeleted val="0"/>
    <c:plotArea>
      <c:layout/>
      <c:barChart>
        <c:barDir val="col"/>
        <c:grouping val="clustered"/>
        <c:varyColors val="0"/>
        <c:ser>
          <c:idx val="0"/>
          <c:order val="0"/>
          <c:spPr>
            <a:solidFill>
              <a:srgbClr val="4267B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Sheet1!$B$3:$B$6</c:f>
              <c:strCache>
                <c:ptCount val="4"/>
                <c:pt idx="0">
                  <c:v>Encountered fraudulent charges</c:v>
                </c:pt>
                <c:pt idx="1">
                  <c:v>Sensitive information had been compromised</c:v>
                </c:pt>
                <c:pt idx="2">
                  <c:v>Their name had taken out a loan or lines of credit</c:v>
                </c:pt>
                <c:pt idx="3">
                  <c:v>Social media account had taken over</c:v>
                </c:pt>
              </c:strCache>
            </c:strRef>
          </c:cat>
          <c:val>
            <c:numRef>
              <c:f>Sheet1!$C$3:$C$6</c:f>
              <c:numCache>
                <c:formatCode>0%</c:formatCode>
                <c:ptCount val="4"/>
                <c:pt idx="0">
                  <c:v>0.41</c:v>
                </c:pt>
                <c:pt idx="1">
                  <c:v>0.35</c:v>
                </c:pt>
                <c:pt idx="2">
                  <c:v>0.14000000000000001</c:v>
                </c:pt>
                <c:pt idx="3">
                  <c:v>0.13</c:v>
                </c:pt>
              </c:numCache>
            </c:numRef>
          </c:val>
          <c:extLst>
            <c:ext xmlns:c16="http://schemas.microsoft.com/office/drawing/2014/chart" uri="{C3380CC4-5D6E-409C-BE32-E72D297353CC}">
              <c16:uniqueId val="{00000000-66A5-404B-B070-7B90D4AA4460}"/>
            </c:ext>
          </c:extLst>
        </c:ser>
        <c:dLbls>
          <c:showLegendKey val="0"/>
          <c:showVal val="0"/>
          <c:showCatName val="0"/>
          <c:showSerName val="0"/>
          <c:showPercent val="0"/>
          <c:showBubbleSize val="0"/>
        </c:dLbls>
        <c:gapWidth val="219"/>
        <c:overlap val="-27"/>
        <c:axId val="760509520"/>
        <c:axId val="760462112"/>
      </c:barChart>
      <c:catAx>
        <c:axId val="7605095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crossAx val="760462112"/>
        <c:crosses val="autoZero"/>
        <c:auto val="1"/>
        <c:lblAlgn val="ctr"/>
        <c:lblOffset val="100"/>
        <c:noMultiLvlLbl val="0"/>
      </c:catAx>
      <c:valAx>
        <c:axId val="760462112"/>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000" b="0"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zh-CN"/>
          </a:p>
        </c:txPr>
        <c:crossAx val="76050952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a:noFill/>
    </a:ln>
    <a:effectLst/>
  </c:spPr>
  <c:txPr>
    <a:bodyPr/>
    <a:lstStyle/>
    <a:p>
      <a:pPr>
        <a:defRPr/>
      </a:pPr>
      <a:endParaRPr lang="zh-CN"/>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3/4/20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464134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94587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3/4/20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246582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0812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3/4/20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79203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73308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85044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3/4/20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318628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3/4/20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175302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03141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44542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3/4/20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705823306"/>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20" r:id="rId5"/>
    <p:sldLayoutId id="2147483721" r:id="rId6"/>
    <p:sldLayoutId id="2147483722" r:id="rId7"/>
    <p:sldLayoutId id="2147483723" r:id="rId8"/>
    <p:sldLayoutId id="2147483724" r:id="rId9"/>
    <p:sldLayoutId id="2147483725" r:id="rId10"/>
    <p:sldLayoutId id="2147483726" r:id="rId11"/>
  </p:sldLayoutIdLst>
  <p:hf sldNum="0" hdr="0" ftr="0" dt="0"/>
  <p:txStyles>
    <p:titleStyle>
      <a:lvl1pPr algn="l" defTabSz="914400" rtl="0" eaLnBrk="1" latinLnBrk="0" hangingPunct="1">
        <a:lnSpc>
          <a:spcPct val="90000"/>
        </a:lnSpc>
        <a:spcBef>
          <a:spcPct val="0"/>
        </a:spcBef>
        <a:buNone/>
        <a:defRPr lang="en-US" sz="4000" b="1"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ewresearch.org/internet/2017/01/26/americans-and-cybersecurity/" TargetMode="External"/><Relationship Id="rId2" Type="http://schemas.openxmlformats.org/officeDocument/2006/relationships/hyperlink" Target="https://www.socialmediatoday.com/news/facebook-reaches-238-billion-users-beats-revenue-estimates-in-latest-upda/55340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6F7F177-4AE8-4934-A7F6-B3910259F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图片 4">
            <a:extLst>
              <a:ext uri="{FF2B5EF4-FFF2-40B4-BE49-F238E27FC236}">
                <a16:creationId xmlns:a16="http://schemas.microsoft.com/office/drawing/2014/main" id="{D89A80FC-A121-8A42-B4A4-E0E8FAE46D7D}"/>
              </a:ext>
            </a:extLst>
          </p:cNvPr>
          <p:cNvPicPr>
            <a:picLocks noChangeAspect="1"/>
          </p:cNvPicPr>
          <p:nvPr/>
        </p:nvPicPr>
        <p:blipFill>
          <a:blip r:embed="rId2"/>
          <a:stretch>
            <a:fillRect/>
          </a:stretch>
        </p:blipFill>
        <p:spPr>
          <a:xfrm>
            <a:off x="1175037" y="824008"/>
            <a:ext cx="1748916" cy="1748916"/>
          </a:xfrm>
          <a:prstGeom prst="rect">
            <a:avLst/>
          </a:prstGeom>
        </p:spPr>
      </p:pic>
      <p:sp>
        <p:nvSpPr>
          <p:cNvPr id="6" name="矩形 5">
            <a:extLst>
              <a:ext uri="{FF2B5EF4-FFF2-40B4-BE49-F238E27FC236}">
                <a16:creationId xmlns:a16="http://schemas.microsoft.com/office/drawing/2014/main" id="{2ADF8DEF-58EB-F846-BA63-08020C7AF92F}"/>
              </a:ext>
            </a:extLst>
          </p:cNvPr>
          <p:cNvSpPr/>
          <p:nvPr/>
        </p:nvSpPr>
        <p:spPr>
          <a:xfrm>
            <a:off x="3686519" y="1349798"/>
            <a:ext cx="4814949" cy="1107996"/>
          </a:xfrm>
          <a:prstGeom prst="rect">
            <a:avLst/>
          </a:prstGeom>
          <a:noFill/>
        </p:spPr>
        <p:txBody>
          <a:bodyPr wrap="square" lIns="91440" tIns="45720" rIns="91440" bIns="45720">
            <a:spAutoFit/>
          </a:bodyPr>
          <a:lstStyle/>
          <a:p>
            <a:pPr algn="ctr"/>
            <a:r>
              <a:rPr lang="en-GB" altLang="zh-CN" sz="6600" b="1" cap="none" spc="0" dirty="0">
                <a:ln w="10160">
                  <a:solidFill>
                    <a:schemeClr val="accent5"/>
                  </a:solidFill>
                  <a:prstDash val="solid"/>
                </a:ln>
                <a:solidFill>
                  <a:srgbClr val="4267B1"/>
                </a:solidFill>
                <a:effectLst>
                  <a:outerShdw blurRad="38100" dist="22860" dir="5400000" algn="tl" rotWithShape="0">
                    <a:srgbClr val="000000">
                      <a:alpha val="30000"/>
                    </a:srgbClr>
                  </a:outerShdw>
                </a:effectLst>
                <a:latin typeface="Calibri" panose="020F0502020204030204" pitchFamily="34" charset="0"/>
                <a:cs typeface="Calibri" panose="020F0502020204030204" pitchFamily="34" charset="0"/>
              </a:rPr>
              <a:t>Facebook</a:t>
            </a:r>
            <a:endParaRPr lang="en-GB" altLang="zh-CN" sz="7200" b="1" cap="none" spc="0" dirty="0">
              <a:ln w="10160">
                <a:solidFill>
                  <a:schemeClr val="accent5"/>
                </a:solidFill>
                <a:prstDash val="solid"/>
              </a:ln>
              <a:solidFill>
                <a:srgbClr val="4267B1"/>
              </a:solidFill>
              <a:effectLst>
                <a:outerShdw blurRad="38100" dist="22860" dir="5400000" algn="tl" rotWithShape="0">
                  <a:srgbClr val="000000">
                    <a:alpha val="30000"/>
                  </a:srgbClr>
                </a:outerShdw>
              </a:effectLst>
              <a:latin typeface="Calibri" panose="020F0502020204030204" pitchFamily="34" charset="0"/>
              <a:cs typeface="Calibri" panose="020F0502020204030204" pitchFamily="34" charset="0"/>
            </a:endParaRPr>
          </a:p>
        </p:txBody>
      </p:sp>
      <p:sp>
        <p:nvSpPr>
          <p:cNvPr id="8" name="文本框 7">
            <a:extLst>
              <a:ext uri="{FF2B5EF4-FFF2-40B4-BE49-F238E27FC236}">
                <a16:creationId xmlns:a16="http://schemas.microsoft.com/office/drawing/2014/main" id="{0A7A2D6B-58EF-4E44-87EB-A2EFBD5180DF}"/>
              </a:ext>
            </a:extLst>
          </p:cNvPr>
          <p:cNvSpPr txBox="1"/>
          <p:nvPr/>
        </p:nvSpPr>
        <p:spPr>
          <a:xfrm>
            <a:off x="1175037" y="3001133"/>
            <a:ext cx="6782714" cy="2749279"/>
          </a:xfrm>
          <a:prstGeom prst="rect">
            <a:avLst/>
          </a:prstGeom>
          <a:noFill/>
        </p:spPr>
        <p:txBody>
          <a:bodyPr wrap="square" rtlCol="0">
            <a:spAutoFit/>
          </a:bodyPr>
          <a:lstStyle/>
          <a:p>
            <a:pPr algn="just">
              <a:lnSpc>
                <a:spcPts val="3000"/>
              </a:lnSpc>
            </a:pPr>
            <a:r>
              <a:rPr lang="en-GB" altLang="zh-CN" sz="2000" dirty="0">
                <a:latin typeface="Times New Roman" panose="02020603050405020304" pitchFamily="18" charset="0"/>
                <a:cs typeface="Times New Roman" panose="02020603050405020304" pitchFamily="18" charset="0"/>
              </a:rPr>
              <a:t>Facebook is the biggest and most  popular social network in the world. In 2012, more than one billion users use Facebook to share photographs, post comments and chat live. Facebook has more than 2.3 billion monthly active users in 2019. In addition, Facebook also has popular social applications such as Instagram, WhatsApp and Messenger.</a:t>
            </a:r>
          </a:p>
          <a:p>
            <a:pPr algn="just">
              <a:lnSpc>
                <a:spcPts val="3000"/>
              </a:lnSpc>
            </a:pPr>
            <a:endParaRPr lang="en-GB" altLang="zh-CN" sz="2000" dirty="0">
              <a:latin typeface="Times New Roman" panose="02020603050405020304" pitchFamily="18" charset="0"/>
              <a:cs typeface="Times New Roman" panose="02020603050405020304" pitchFamily="18" charset="0"/>
            </a:endParaRPr>
          </a:p>
        </p:txBody>
      </p:sp>
      <p:pic>
        <p:nvPicPr>
          <p:cNvPr id="11" name="图片 10" descr="图片包含 游戏机, 食物, 标志, 画&#10;&#10;描述已自动生成">
            <a:extLst>
              <a:ext uri="{FF2B5EF4-FFF2-40B4-BE49-F238E27FC236}">
                <a16:creationId xmlns:a16="http://schemas.microsoft.com/office/drawing/2014/main" id="{DEA3214E-20F2-804A-9021-D0A3D9469F5D}"/>
              </a:ext>
            </a:extLst>
          </p:cNvPr>
          <p:cNvPicPr>
            <a:picLocks noChangeAspect="1"/>
          </p:cNvPicPr>
          <p:nvPr/>
        </p:nvPicPr>
        <p:blipFill>
          <a:blip r:embed="rId3"/>
          <a:stretch>
            <a:fillRect/>
          </a:stretch>
        </p:blipFill>
        <p:spPr>
          <a:xfrm>
            <a:off x="9588923" y="1178344"/>
            <a:ext cx="1447800" cy="1397000"/>
          </a:xfrm>
          <a:prstGeom prst="rect">
            <a:avLst/>
          </a:prstGeom>
        </p:spPr>
      </p:pic>
      <p:pic>
        <p:nvPicPr>
          <p:cNvPr id="15" name="图片 14" descr="图片包含 游戏机, 画&#10;&#10;描述已自动生成">
            <a:extLst>
              <a:ext uri="{FF2B5EF4-FFF2-40B4-BE49-F238E27FC236}">
                <a16:creationId xmlns:a16="http://schemas.microsoft.com/office/drawing/2014/main" id="{FD269F87-0A15-464A-B543-A2407FC25504}"/>
              </a:ext>
            </a:extLst>
          </p:cNvPr>
          <p:cNvPicPr>
            <a:picLocks noChangeAspect="1"/>
          </p:cNvPicPr>
          <p:nvPr/>
        </p:nvPicPr>
        <p:blipFill>
          <a:blip r:embed="rId4"/>
          <a:stretch>
            <a:fillRect/>
          </a:stretch>
        </p:blipFill>
        <p:spPr>
          <a:xfrm>
            <a:off x="8121299" y="2289933"/>
            <a:ext cx="1422400" cy="1422400"/>
          </a:xfrm>
          <a:prstGeom prst="rect">
            <a:avLst/>
          </a:prstGeom>
        </p:spPr>
      </p:pic>
      <p:pic>
        <p:nvPicPr>
          <p:cNvPr id="19" name="图片 18" descr="图片包含 游戏机&#10;&#10;描述已自动生成">
            <a:extLst>
              <a:ext uri="{FF2B5EF4-FFF2-40B4-BE49-F238E27FC236}">
                <a16:creationId xmlns:a16="http://schemas.microsoft.com/office/drawing/2014/main" id="{D0B7943E-5BEC-DD40-813D-B69A15CD2935}"/>
              </a:ext>
            </a:extLst>
          </p:cNvPr>
          <p:cNvPicPr>
            <a:picLocks noChangeAspect="1"/>
          </p:cNvPicPr>
          <p:nvPr/>
        </p:nvPicPr>
        <p:blipFill>
          <a:blip r:embed="rId5"/>
          <a:stretch>
            <a:fillRect/>
          </a:stretch>
        </p:blipFill>
        <p:spPr>
          <a:xfrm>
            <a:off x="9623811" y="3880194"/>
            <a:ext cx="1422400" cy="1422400"/>
          </a:xfrm>
          <a:prstGeom prst="rect">
            <a:avLst/>
          </a:prstGeom>
        </p:spPr>
      </p:pic>
      <p:sp>
        <p:nvSpPr>
          <p:cNvPr id="21" name="文本框 20">
            <a:extLst>
              <a:ext uri="{FF2B5EF4-FFF2-40B4-BE49-F238E27FC236}">
                <a16:creationId xmlns:a16="http://schemas.microsoft.com/office/drawing/2014/main" id="{DFDA611D-9B0D-E549-AA0A-2FC69EE0CF89}"/>
              </a:ext>
            </a:extLst>
          </p:cNvPr>
          <p:cNvSpPr txBox="1"/>
          <p:nvPr/>
        </p:nvSpPr>
        <p:spPr>
          <a:xfrm>
            <a:off x="8935225" y="5680053"/>
            <a:ext cx="233680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By </a:t>
            </a:r>
            <a:r>
              <a:rPr lang="en-GB" dirty="0" err="1">
                <a:latin typeface="Times New Roman" panose="02020603050405020304" pitchFamily="18" charset="0"/>
                <a:cs typeface="Times New Roman" panose="02020603050405020304" pitchFamily="18" charset="0"/>
              </a:rPr>
              <a:t>Shijie</a:t>
            </a:r>
            <a:r>
              <a:rPr lang="en-GB" dirty="0">
                <a:latin typeface="Times New Roman" panose="02020603050405020304" pitchFamily="18" charset="0"/>
                <a:cs typeface="Times New Roman" panose="02020603050405020304" pitchFamily="18" charset="0"/>
              </a:rPr>
              <a:t> Yan</a:t>
            </a:r>
          </a:p>
        </p:txBody>
      </p:sp>
    </p:spTree>
    <p:extLst>
      <p:ext uri="{BB962C8B-B14F-4D97-AF65-F5344CB8AC3E}">
        <p14:creationId xmlns:p14="http://schemas.microsoft.com/office/powerpoint/2010/main" val="18235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checkerboard(across)">
                                      <p:cBhvr>
                                        <p:cTn id="23" dur="500"/>
                                        <p:tgtEl>
                                          <p:spTgt spid="11"/>
                                        </p:tgtEl>
                                      </p:cBhvr>
                                    </p:animEffect>
                                  </p:childTnLst>
                                </p:cTn>
                              </p:par>
                            </p:childTnLst>
                          </p:cTn>
                        </p:par>
                      </p:childTnLst>
                    </p:cTn>
                  </p:par>
                  <p:par>
                    <p:cTn id="24" fill="hold">
                      <p:stCondLst>
                        <p:cond delay="indefinite"/>
                      </p:stCondLst>
                      <p:childTnLst>
                        <p:par>
                          <p:cTn id="25" fill="hold">
                            <p:stCondLst>
                              <p:cond delay="0"/>
                            </p:stCondLst>
                            <p:childTnLst>
                              <p:par>
                                <p:cTn id="26" presetID="5" presetClass="entr" presetSubtype="10" fill="hold"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checkerboard(across)">
                                      <p:cBhvr>
                                        <p:cTn id="28" dur="500"/>
                                        <p:tgtEl>
                                          <p:spTgt spid="15"/>
                                        </p:tgtEl>
                                      </p:cBhvr>
                                    </p:animEffect>
                                  </p:childTnLst>
                                </p:cTn>
                              </p:par>
                            </p:childTnLst>
                          </p:cTn>
                        </p:par>
                      </p:childTnLst>
                    </p:cTn>
                  </p:par>
                  <p:par>
                    <p:cTn id="29" fill="hold">
                      <p:stCondLst>
                        <p:cond delay="indefinite"/>
                      </p:stCondLst>
                      <p:childTnLst>
                        <p:par>
                          <p:cTn id="30" fill="hold">
                            <p:stCondLst>
                              <p:cond delay="0"/>
                            </p:stCondLst>
                            <p:childTnLst>
                              <p:par>
                                <p:cTn id="31" presetID="5" presetClass="entr" presetSubtype="10" fill="hold"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checkerboard(across)">
                                      <p:cBhvr>
                                        <p:cTn id="33"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内容占位符 8" descr="画着卡通人物&#10;&#10;描述已自动生成">
            <a:extLst>
              <a:ext uri="{FF2B5EF4-FFF2-40B4-BE49-F238E27FC236}">
                <a16:creationId xmlns:a16="http://schemas.microsoft.com/office/drawing/2014/main" id="{7FA4ED61-D83C-4649-9218-68F07EA4BBCF}"/>
              </a:ext>
            </a:extLst>
          </p:cNvPr>
          <p:cNvPicPr>
            <a:picLocks noGrp="1" noChangeAspect="1"/>
          </p:cNvPicPr>
          <p:nvPr>
            <p:ph idx="1"/>
          </p:nvPr>
        </p:nvPicPr>
        <p:blipFill>
          <a:blip r:embed="rId2"/>
          <a:stretch>
            <a:fillRect/>
          </a:stretch>
        </p:blipFill>
        <p:spPr>
          <a:xfrm>
            <a:off x="695034" y="544712"/>
            <a:ext cx="5400966" cy="833753"/>
          </a:xfrm>
        </p:spPr>
      </p:pic>
      <p:graphicFrame>
        <p:nvGraphicFramePr>
          <p:cNvPr id="10" name="图表 9">
            <a:extLst>
              <a:ext uri="{FF2B5EF4-FFF2-40B4-BE49-F238E27FC236}">
                <a16:creationId xmlns:a16="http://schemas.microsoft.com/office/drawing/2014/main" id="{2813428F-3826-484D-B52A-6A07B9E313D3}"/>
              </a:ext>
            </a:extLst>
          </p:cNvPr>
          <p:cNvGraphicFramePr>
            <a:graphicFrameLocks/>
          </p:cNvGraphicFramePr>
          <p:nvPr>
            <p:extLst>
              <p:ext uri="{D42A27DB-BD31-4B8C-83A1-F6EECF244321}">
                <p14:modId xmlns:p14="http://schemas.microsoft.com/office/powerpoint/2010/main" val="1328448043"/>
              </p:ext>
            </p:extLst>
          </p:nvPr>
        </p:nvGraphicFramePr>
        <p:xfrm>
          <a:off x="482600" y="1528762"/>
          <a:ext cx="6184901" cy="3292475"/>
        </p:xfrm>
        <a:graphic>
          <a:graphicData uri="http://schemas.openxmlformats.org/drawingml/2006/chart">
            <c:chart xmlns:c="http://schemas.openxmlformats.org/drawingml/2006/chart" xmlns:r="http://schemas.openxmlformats.org/officeDocument/2006/relationships" r:id="rId3"/>
          </a:graphicData>
        </a:graphic>
      </p:graphicFrame>
      <p:sp>
        <p:nvSpPr>
          <p:cNvPr id="13" name="矩形 12">
            <a:extLst>
              <a:ext uri="{FF2B5EF4-FFF2-40B4-BE49-F238E27FC236}">
                <a16:creationId xmlns:a16="http://schemas.microsoft.com/office/drawing/2014/main" id="{1FA6A120-D2AD-1449-9C0F-0291AA9D2F16}"/>
              </a:ext>
            </a:extLst>
          </p:cNvPr>
          <p:cNvSpPr/>
          <p:nvPr/>
        </p:nvSpPr>
        <p:spPr>
          <a:xfrm>
            <a:off x="6972300" y="665160"/>
            <a:ext cx="4737100" cy="4154984"/>
          </a:xfrm>
          <a:prstGeom prst="rect">
            <a:avLst/>
          </a:prstGeom>
          <a:noFill/>
        </p:spPr>
        <p:txBody>
          <a:bodyPr wrap="square" lIns="91440" tIns="45720" rIns="91440" bIns="45720">
            <a:spAutoFit/>
          </a:bodyPr>
          <a:lstStyle/>
          <a:p>
            <a:pPr algn="ctr"/>
            <a:r>
              <a:rPr lang="en-GB" altLang="zh-CN" sz="4400" b="1" cap="none" spc="0" dirty="0">
                <a:ln w="10160">
                  <a:solidFill>
                    <a:schemeClr val="accent5"/>
                  </a:solidFill>
                  <a:prstDash val="solid"/>
                </a:ln>
                <a:solidFill>
                  <a:srgbClr val="4267B1"/>
                </a:solidFill>
                <a:effectLst>
                  <a:outerShdw blurRad="38100" dist="22860" dir="5400000" algn="tl" rotWithShape="0">
                    <a:srgbClr val="000000">
                      <a:alpha val="30000"/>
                    </a:srgbClr>
                  </a:outerShdw>
                </a:effectLst>
                <a:latin typeface="Calibri" panose="020F0502020204030204" pitchFamily="34" charset="0"/>
                <a:cs typeface="Calibri" panose="020F0502020204030204" pitchFamily="34" charset="0"/>
              </a:rPr>
              <a:t>The aim of this project is improving the protection of personal information.</a:t>
            </a:r>
            <a:endParaRPr lang="zh-CN" altLang="en-US" sz="4400" b="1" cap="none" spc="0" dirty="0">
              <a:ln w="10160">
                <a:solidFill>
                  <a:schemeClr val="accent5"/>
                </a:solidFill>
                <a:prstDash val="solid"/>
              </a:ln>
              <a:solidFill>
                <a:srgbClr val="4267B1"/>
              </a:solidFill>
              <a:effectLst>
                <a:outerShdw blurRad="38100" dist="22860" dir="5400000" algn="tl" rotWithShape="0">
                  <a:srgbClr val="000000">
                    <a:alpha val="30000"/>
                  </a:srgbClr>
                </a:outerShdw>
              </a:effectLst>
              <a:latin typeface="Calibri" panose="020F0502020204030204" pitchFamily="34" charset="0"/>
              <a:cs typeface="Calibri" panose="020F0502020204030204" pitchFamily="34" charset="0"/>
            </a:endParaRPr>
          </a:p>
        </p:txBody>
      </p:sp>
      <p:sp>
        <p:nvSpPr>
          <p:cNvPr id="15" name="矩形 14">
            <a:extLst>
              <a:ext uri="{FF2B5EF4-FFF2-40B4-BE49-F238E27FC236}">
                <a16:creationId xmlns:a16="http://schemas.microsoft.com/office/drawing/2014/main" id="{1A119BFD-36B2-5B48-B757-6D0D2EA1876E}"/>
              </a:ext>
            </a:extLst>
          </p:cNvPr>
          <p:cNvSpPr/>
          <p:nvPr/>
        </p:nvSpPr>
        <p:spPr>
          <a:xfrm>
            <a:off x="1578878" y="5329238"/>
            <a:ext cx="9034244" cy="830997"/>
          </a:xfrm>
          <a:prstGeom prst="rect">
            <a:avLst/>
          </a:prstGeom>
        </p:spPr>
        <p:txBody>
          <a:bodyPr wrap="square">
            <a:spAutoFit/>
          </a:bodyPr>
          <a:lstStyle/>
          <a:p>
            <a:pPr algn="ctr"/>
            <a:r>
              <a:rPr lang="en-GB" altLang="zh-CN" sz="4800" b="1" dirty="0">
                <a:ln w="0"/>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Facebook Personal Data Breach</a:t>
            </a:r>
          </a:p>
        </p:txBody>
      </p:sp>
    </p:spTree>
    <p:extLst>
      <p:ext uri="{BB962C8B-B14F-4D97-AF65-F5344CB8AC3E}">
        <p14:creationId xmlns:p14="http://schemas.microsoft.com/office/powerpoint/2010/main" val="2806308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heckerboard(across)">
                                      <p:cBhvr>
                                        <p:cTn id="7" dur="75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1000" fill="hold"/>
                                        <p:tgtEl>
                                          <p:spTgt spid="10"/>
                                        </p:tgtEl>
                                        <p:attrNameLst>
                                          <p:attrName>ppt_w</p:attrName>
                                        </p:attrNameLst>
                                      </p:cBhvr>
                                      <p:tavLst>
                                        <p:tav tm="0">
                                          <p:val>
                                            <p:strVal val="#ppt_w*0.70"/>
                                          </p:val>
                                        </p:tav>
                                        <p:tav tm="100000">
                                          <p:val>
                                            <p:strVal val="#ppt_w"/>
                                          </p:val>
                                        </p:tav>
                                      </p:tavLst>
                                    </p:anim>
                                    <p:anim calcmode="lin" valueType="num">
                                      <p:cBhvr>
                                        <p:cTn id="13" dur="1000" fill="hold"/>
                                        <p:tgtEl>
                                          <p:spTgt spid="10"/>
                                        </p:tgtEl>
                                        <p:attrNameLst>
                                          <p:attrName>ppt_h</p:attrName>
                                        </p:attrNameLst>
                                      </p:cBhvr>
                                      <p:tavLst>
                                        <p:tav tm="0">
                                          <p:val>
                                            <p:strVal val="#ppt_h"/>
                                          </p:val>
                                        </p:tav>
                                        <p:tav tm="100000">
                                          <p:val>
                                            <p:strVal val="#ppt_h"/>
                                          </p:val>
                                        </p:tav>
                                      </p:tavLst>
                                    </p:anim>
                                    <p:animEffect transition="in" filter="fade">
                                      <p:cBhvr>
                                        <p:cTn id="14" dur="10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750" fill="hold"/>
                                        <p:tgtEl>
                                          <p:spTgt spid="15"/>
                                        </p:tgtEl>
                                        <p:attrNameLst>
                                          <p:attrName>ppt_x</p:attrName>
                                        </p:attrNameLst>
                                      </p:cBhvr>
                                      <p:tavLst>
                                        <p:tav tm="0">
                                          <p:val>
                                            <p:strVal val="#ppt_x"/>
                                          </p:val>
                                        </p:tav>
                                        <p:tav tm="100000">
                                          <p:val>
                                            <p:strVal val="#ppt_x"/>
                                          </p:val>
                                        </p:tav>
                                      </p:tavLst>
                                    </p:anim>
                                    <p:anim calcmode="lin" valueType="num">
                                      <p:cBhvr additive="base">
                                        <p:cTn id="20" dur="75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750" fill="hold"/>
                                        <p:tgtEl>
                                          <p:spTgt spid="13"/>
                                        </p:tgtEl>
                                        <p:attrNameLst>
                                          <p:attrName>ppt_x</p:attrName>
                                        </p:attrNameLst>
                                      </p:cBhvr>
                                      <p:tavLst>
                                        <p:tav tm="0">
                                          <p:val>
                                            <p:strVal val="#ppt_x"/>
                                          </p:val>
                                        </p:tav>
                                        <p:tav tm="100000">
                                          <p:val>
                                            <p:strVal val="#ppt_x"/>
                                          </p:val>
                                        </p:tav>
                                      </p:tavLst>
                                    </p:anim>
                                    <p:anim calcmode="lin" valueType="num">
                                      <p:cBhvr additive="base">
                                        <p:cTn id="26" dur="75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P spid="13" grpId="0"/>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01786EA-F096-9943-A544-2BE17130BDCD}"/>
              </a:ext>
            </a:extLst>
          </p:cNvPr>
          <p:cNvSpPr>
            <a:spLocks noGrp="1"/>
          </p:cNvSpPr>
          <p:nvPr>
            <p:ph type="title"/>
          </p:nvPr>
        </p:nvSpPr>
        <p:spPr>
          <a:xfrm>
            <a:off x="986824" y="570352"/>
            <a:ext cx="10396152" cy="852574"/>
          </a:xfrm>
        </p:spPr>
        <p:txBody>
          <a:bodyPr>
            <a:normAutofit/>
          </a:bodyPr>
          <a:lstStyle/>
          <a:p>
            <a:pPr algn="ctr"/>
            <a:r>
              <a:rPr lang="en-GB" sz="4400" dirty="0">
                <a:latin typeface="Calibri" panose="020F0502020204030204" pitchFamily="34" charset="0"/>
                <a:cs typeface="Calibri" panose="020F0502020204030204" pitchFamily="34" charset="0"/>
              </a:rPr>
              <a:t>Primary Research Vs Secondary Research</a:t>
            </a:r>
          </a:p>
        </p:txBody>
      </p:sp>
      <p:sp>
        <p:nvSpPr>
          <p:cNvPr id="10" name="内容占位符 9">
            <a:extLst>
              <a:ext uri="{FF2B5EF4-FFF2-40B4-BE49-F238E27FC236}">
                <a16:creationId xmlns:a16="http://schemas.microsoft.com/office/drawing/2014/main" id="{FD502E42-189F-8740-9E85-511C42C5F52A}"/>
              </a:ext>
            </a:extLst>
          </p:cNvPr>
          <p:cNvSpPr>
            <a:spLocks noGrp="1"/>
          </p:cNvSpPr>
          <p:nvPr>
            <p:ph idx="1"/>
          </p:nvPr>
        </p:nvSpPr>
        <p:spPr>
          <a:xfrm>
            <a:off x="897924" y="1776248"/>
            <a:ext cx="10227276" cy="4176496"/>
          </a:xfrm>
        </p:spPr>
        <p:txBody>
          <a:bodyPr/>
          <a:lstStyle/>
          <a:p>
            <a:pPr marL="0" indent="0">
              <a:lnSpc>
                <a:spcPts val="1620"/>
              </a:lnSpc>
              <a:buNone/>
            </a:pPr>
            <a:endParaRPr lang="en-GB" altLang="en-US" sz="1800" b="1" dirty="0">
              <a:latin typeface="Times New Roman" panose="02020603050405020304" pitchFamily="18" charset="0"/>
              <a:cs typeface="Times New Roman" panose="02020603050405020304" pitchFamily="18" charset="0"/>
            </a:endParaRPr>
          </a:p>
          <a:p>
            <a:pPr>
              <a:lnSpc>
                <a:spcPts val="1620"/>
              </a:lnSpc>
            </a:pPr>
            <a:endParaRPr lang="en-GB" altLang="en-US" sz="1600" b="1" dirty="0">
              <a:latin typeface="Times New Roman" panose="02020603050405020304" pitchFamily="18" charset="0"/>
              <a:cs typeface="Times New Roman" panose="02020603050405020304" pitchFamily="18" charset="0"/>
            </a:endParaRPr>
          </a:p>
          <a:p>
            <a:pPr>
              <a:lnSpc>
                <a:spcPts val="1620"/>
              </a:lnSpc>
            </a:pPr>
            <a:endParaRPr lang="en-GB" altLang="en-US" sz="1800" b="1" dirty="0">
              <a:latin typeface="Times New Roman" panose="02020603050405020304" pitchFamily="18" charset="0"/>
              <a:cs typeface="Times New Roman" panose="02020603050405020304" pitchFamily="18" charset="0"/>
            </a:endParaRPr>
          </a:p>
          <a:p>
            <a:pPr lvl="0" algn="l">
              <a:lnSpc>
                <a:spcPct val="90000"/>
              </a:lnSpc>
            </a:pPr>
            <a:endParaRPr lang="zh-CN" altLang="en-US" sz="1600" b="1" dirty="0">
              <a:latin typeface="Times New Roman" panose="02020603050405020304" pitchFamily="18" charset="0"/>
              <a:cs typeface="Times New Roman" panose="02020603050405020304" pitchFamily="18" charset="0"/>
            </a:endParaRPr>
          </a:p>
          <a:p>
            <a:pPr lvl="0"/>
            <a:endParaRPr lang="zh-CN" altLang="en-US" dirty="0"/>
          </a:p>
          <a:p>
            <a:pPr lvl="0"/>
            <a:endParaRPr lang="zh-CN" altLang="en-US" dirty="0"/>
          </a:p>
          <a:p>
            <a:pPr lvl="0"/>
            <a:endParaRPr lang="zh-CN" altLang="en-US" dirty="0"/>
          </a:p>
        </p:txBody>
      </p:sp>
      <p:graphicFrame>
        <p:nvGraphicFramePr>
          <p:cNvPr id="4" name="表格 3">
            <a:extLst>
              <a:ext uri="{FF2B5EF4-FFF2-40B4-BE49-F238E27FC236}">
                <a16:creationId xmlns:a16="http://schemas.microsoft.com/office/drawing/2014/main" id="{3C68D5D2-98CE-CF40-837E-0CE7E761D6B8}"/>
              </a:ext>
            </a:extLst>
          </p:cNvPr>
          <p:cNvGraphicFramePr>
            <a:graphicFrameLocks noGrp="1"/>
          </p:cNvGraphicFramePr>
          <p:nvPr>
            <p:extLst>
              <p:ext uri="{D42A27DB-BD31-4B8C-83A1-F6EECF244321}">
                <p14:modId xmlns:p14="http://schemas.microsoft.com/office/powerpoint/2010/main" val="1023598172"/>
              </p:ext>
            </p:extLst>
          </p:nvPr>
        </p:nvGraphicFramePr>
        <p:xfrm>
          <a:off x="1701800" y="1684866"/>
          <a:ext cx="8343900" cy="3750734"/>
        </p:xfrm>
        <a:graphic>
          <a:graphicData uri="http://schemas.openxmlformats.org/drawingml/2006/table">
            <a:tbl>
              <a:tblPr firstRow="1" bandRow="1">
                <a:tableStyleId>{5C22544A-7EE6-4342-B048-85BDC9FD1C3A}</a:tableStyleId>
              </a:tblPr>
              <a:tblGrid>
                <a:gridCol w="4171950">
                  <a:extLst>
                    <a:ext uri="{9D8B030D-6E8A-4147-A177-3AD203B41FA5}">
                      <a16:colId xmlns:a16="http://schemas.microsoft.com/office/drawing/2014/main" val="1165909757"/>
                    </a:ext>
                  </a:extLst>
                </a:gridCol>
                <a:gridCol w="4171950">
                  <a:extLst>
                    <a:ext uri="{9D8B030D-6E8A-4147-A177-3AD203B41FA5}">
                      <a16:colId xmlns:a16="http://schemas.microsoft.com/office/drawing/2014/main" val="1062997968"/>
                    </a:ext>
                  </a:extLst>
                </a:gridCol>
              </a:tblGrid>
              <a:tr h="508229">
                <a:tc>
                  <a:txBody>
                    <a:bodyPr/>
                    <a:lstStyle/>
                    <a:p>
                      <a:r>
                        <a:rPr lang="en-GB" altLang="zh-CN" sz="2400" dirty="0">
                          <a:solidFill>
                            <a:schemeClr val="tx1"/>
                          </a:solidFill>
                          <a:latin typeface="Times New Roman" panose="02020603050405020304" pitchFamily="18" charset="0"/>
                          <a:cs typeface="Times New Roman" panose="02020603050405020304" pitchFamily="18" charset="0"/>
                        </a:rPr>
                        <a:t>Primary Research </a:t>
                      </a:r>
                      <a:endParaRPr lang="en-GB" sz="2400" dirty="0">
                        <a:solidFill>
                          <a:schemeClr val="tx1"/>
                        </a:solidFill>
                      </a:endParaRPr>
                    </a:p>
                  </a:txBody>
                  <a:tcPr/>
                </a:tc>
                <a:tc>
                  <a:txBody>
                    <a:bodyPr/>
                    <a:lstStyle/>
                    <a:p>
                      <a:r>
                        <a:rPr lang="en-GB" altLang="zh-CN" sz="2400" dirty="0">
                          <a:solidFill>
                            <a:schemeClr val="tx1"/>
                          </a:solidFill>
                          <a:latin typeface="Times New Roman" panose="02020603050405020304" pitchFamily="18" charset="0"/>
                          <a:cs typeface="Times New Roman" panose="02020603050405020304" pitchFamily="18" charset="0"/>
                        </a:rPr>
                        <a:t>Secondary Research</a:t>
                      </a:r>
                      <a:endParaRPr lang="en-GB" sz="2400" dirty="0">
                        <a:solidFill>
                          <a:schemeClr val="tx1"/>
                        </a:solidFill>
                      </a:endParaRPr>
                    </a:p>
                  </a:txBody>
                  <a:tcPr/>
                </a:tc>
                <a:extLst>
                  <a:ext uri="{0D108BD9-81ED-4DB2-BD59-A6C34878D82A}">
                    <a16:rowId xmlns:a16="http://schemas.microsoft.com/office/drawing/2014/main" val="2618274635"/>
                  </a:ext>
                </a:extLst>
              </a:tr>
              <a:tr h="969205">
                <a:tc>
                  <a:txBody>
                    <a:bodyPr/>
                    <a:lstStyle/>
                    <a:p>
                      <a:r>
                        <a:rPr lang="en-GB" sz="2000" dirty="0">
                          <a:latin typeface="Times New Roman" panose="02020603050405020304" pitchFamily="18" charset="0"/>
                          <a:cs typeface="Times New Roman" panose="02020603050405020304" pitchFamily="18" charset="0"/>
                        </a:rPr>
                        <a:t>Self-conducted</a:t>
                      </a:r>
                    </a:p>
                  </a:txBody>
                  <a:tcPr/>
                </a:tc>
                <a:tc>
                  <a:txBody>
                    <a:bodyPr/>
                    <a:lstStyle/>
                    <a:p>
                      <a:r>
                        <a:rPr lang="en-GB" sz="2000" dirty="0">
                          <a:latin typeface="Times New Roman" panose="02020603050405020304" pitchFamily="18" charset="0"/>
                          <a:cs typeface="Times New Roman" panose="02020603050405020304" pitchFamily="18" charset="0"/>
                        </a:rPr>
                        <a:t>Conducted by others</a:t>
                      </a:r>
                    </a:p>
                  </a:txBody>
                  <a:tcPr/>
                </a:tc>
                <a:extLst>
                  <a:ext uri="{0D108BD9-81ED-4DB2-BD59-A6C34878D82A}">
                    <a16:rowId xmlns:a16="http://schemas.microsoft.com/office/drawing/2014/main" val="186152069"/>
                  </a:ext>
                </a:extLst>
              </a:tr>
              <a:tr h="1103539">
                <a:tc>
                  <a:txBody>
                    <a:bodyPr/>
                    <a:lstStyle/>
                    <a:p>
                      <a:r>
                        <a:rPr lang="en-GB" altLang="zh-CN" sz="2000" b="0" i="0" kern="1200" dirty="0">
                          <a:solidFill>
                            <a:schemeClr val="dk1"/>
                          </a:solidFill>
                          <a:effectLst/>
                          <a:latin typeface="Times New Roman" panose="02020603050405020304" pitchFamily="18" charset="0"/>
                          <a:ea typeface="+mn-ea"/>
                          <a:cs typeface="Times New Roman" panose="02020603050405020304" pitchFamily="18" charset="0"/>
                        </a:rPr>
                        <a:t>Spend long</a:t>
                      </a:r>
                      <a:r>
                        <a:rPr lang="en-US" altLang="zh-CN" sz="2000" b="0" i="0" kern="1200" dirty="0">
                          <a:solidFill>
                            <a:schemeClr val="dk1"/>
                          </a:solidFill>
                          <a:effectLst/>
                          <a:latin typeface="Times New Roman" panose="02020603050405020304" pitchFamily="18" charset="0"/>
                          <a:ea typeface="+mn-ea"/>
                          <a:cs typeface="Times New Roman" panose="02020603050405020304" pitchFamily="18" charset="0"/>
                        </a:rPr>
                        <a:t>-time and High cost</a:t>
                      </a:r>
                    </a:p>
                    <a:p>
                      <a:endParaRPr lang="en-GB" sz="2000" dirty="0">
                        <a:latin typeface="Times New Roman" panose="02020603050405020304" pitchFamily="18" charset="0"/>
                        <a:cs typeface="Times New Roman" panose="02020603050405020304" pitchFamily="18" charset="0"/>
                      </a:endParaRPr>
                    </a:p>
                  </a:txBody>
                  <a:tcPr/>
                </a:tc>
                <a:tc>
                  <a:txBody>
                    <a:bodyPr/>
                    <a:lstStyle/>
                    <a:p>
                      <a:r>
                        <a:rPr lang="en-US" altLang="zh-CN" sz="2000" dirty="0">
                          <a:latin typeface="Times New Roman" panose="02020603050405020304" pitchFamily="18" charset="0"/>
                          <a:cs typeface="Times New Roman" panose="02020603050405020304" pitchFamily="18" charset="0"/>
                        </a:rPr>
                        <a:t>Typically</a:t>
                      </a:r>
                      <a:r>
                        <a:rPr lang="zh-CN" altLang="en-US" sz="2000" dirty="0">
                          <a:latin typeface="Times New Roman" panose="02020603050405020304" pitchFamily="18" charset="0"/>
                          <a:cs typeface="Times New Roman" panose="02020603050405020304" pitchFamily="18" charset="0"/>
                        </a:rPr>
                        <a:t> </a:t>
                      </a:r>
                      <a:r>
                        <a:rPr lang="en-US" altLang="zh-CN" sz="2000" dirty="0">
                          <a:latin typeface="Times New Roman" panose="02020603050405020304" pitchFamily="18" charset="0"/>
                          <a:cs typeface="Times New Roman" panose="02020603050405020304" pitchFamily="18" charset="0"/>
                        </a:rPr>
                        <a:t>cheap</a:t>
                      </a:r>
                      <a:r>
                        <a:rPr lang="zh-CN" altLang="en-US" sz="2000" dirty="0">
                          <a:latin typeface="Times New Roman" panose="02020603050405020304" pitchFamily="18" charset="0"/>
                          <a:cs typeface="Times New Roman" panose="02020603050405020304" pitchFamily="18" charset="0"/>
                        </a:rPr>
                        <a:t> </a:t>
                      </a:r>
                      <a:r>
                        <a:rPr lang="en-GB" altLang="zh-CN" sz="2000" dirty="0">
                          <a:latin typeface="Times New Roman" panose="02020603050405020304" pitchFamily="18" charset="0"/>
                          <a:cs typeface="Times New Roman" panose="02020603050405020304" pitchFamily="18" charset="0"/>
                        </a:rPr>
                        <a:t>and quick</a:t>
                      </a:r>
                      <a:endParaRPr lang="en-GB" sz="20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532122590"/>
                  </a:ext>
                </a:extLst>
              </a:tr>
              <a:tr h="1169761">
                <a:tc>
                  <a:txBody>
                    <a:bodyPr/>
                    <a:lstStyle/>
                    <a:p>
                      <a:r>
                        <a:rPr lang="en-GB" altLang="zh-CN" sz="2000" b="0" i="0" kern="1200" dirty="0">
                          <a:solidFill>
                            <a:schemeClr val="dk1"/>
                          </a:solidFill>
                          <a:effectLst/>
                          <a:latin typeface="Times New Roman" panose="02020603050405020304" pitchFamily="18" charset="0"/>
                          <a:ea typeface="+mn-ea"/>
                          <a:cs typeface="Times New Roman" panose="02020603050405020304" pitchFamily="18" charset="0"/>
                        </a:rPr>
                        <a:t>Raw data</a:t>
                      </a:r>
                      <a:endParaRPr lang="en-GB" sz="2000" dirty="0">
                        <a:latin typeface="Times New Roman" panose="02020603050405020304" pitchFamily="18" charset="0"/>
                        <a:cs typeface="Times New Roman" panose="02020603050405020304" pitchFamily="18" charset="0"/>
                      </a:endParaRPr>
                    </a:p>
                  </a:txBody>
                  <a:tcPr/>
                </a:tc>
                <a:tc>
                  <a:txBody>
                    <a:bodyPr/>
                    <a:lstStyle/>
                    <a:p>
                      <a:r>
                        <a:rPr lang="en-GB" sz="2000" dirty="0">
                          <a:latin typeface="Times New Roman" panose="02020603050405020304" pitchFamily="18" charset="0"/>
                          <a:cs typeface="Times New Roman" panose="02020603050405020304" pitchFamily="18" charset="0"/>
                        </a:rPr>
                        <a:t>Analysed and interpreted information</a:t>
                      </a:r>
                    </a:p>
                  </a:txBody>
                  <a:tcPr/>
                </a:tc>
                <a:extLst>
                  <a:ext uri="{0D108BD9-81ED-4DB2-BD59-A6C34878D82A}">
                    <a16:rowId xmlns:a16="http://schemas.microsoft.com/office/drawing/2014/main" val="2536244600"/>
                  </a:ext>
                </a:extLst>
              </a:tr>
            </a:tbl>
          </a:graphicData>
        </a:graphic>
      </p:graphicFrame>
    </p:spTree>
    <p:extLst>
      <p:ext uri="{BB962C8B-B14F-4D97-AF65-F5344CB8AC3E}">
        <p14:creationId xmlns:p14="http://schemas.microsoft.com/office/powerpoint/2010/main" val="571104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a:extLst>
              <a:ext uri="{FF2B5EF4-FFF2-40B4-BE49-F238E27FC236}">
                <a16:creationId xmlns:a16="http://schemas.microsoft.com/office/drawing/2014/main" id="{D488EF89-C587-FD49-870B-8FBD83472632}"/>
              </a:ext>
            </a:extLst>
          </p:cNvPr>
          <p:cNvSpPr txBox="1"/>
          <p:nvPr/>
        </p:nvSpPr>
        <p:spPr>
          <a:xfrm>
            <a:off x="863600" y="609600"/>
            <a:ext cx="4775200" cy="5396349"/>
          </a:xfrm>
          <a:prstGeom prst="rect">
            <a:avLst/>
          </a:prstGeom>
          <a:noFill/>
        </p:spPr>
        <p:txBody>
          <a:bodyPr wrap="square" rtlCol="0">
            <a:spAutoFit/>
          </a:bodyPr>
          <a:lstStyle/>
          <a:p>
            <a:pPr algn="just">
              <a:lnSpc>
                <a:spcPts val="2800"/>
              </a:lnSpc>
            </a:pPr>
            <a:r>
              <a:rPr lang="en-GB" sz="2400" dirty="0">
                <a:latin typeface="Times New Roman" panose="02020603050405020304" pitchFamily="18" charset="0"/>
                <a:cs typeface="Times New Roman" panose="02020603050405020304" pitchFamily="18" charset="0"/>
              </a:rPr>
              <a:t>“Unintentional and Involuntary Personal Information Leakage on Facebook from User Interactions” </a:t>
            </a:r>
          </a:p>
          <a:p>
            <a:pPr algn="just">
              <a:lnSpc>
                <a:spcPts val="2800"/>
              </a:lnSpc>
            </a:pPr>
            <a:endParaRPr lang="en-GB" sz="2400" dirty="0">
              <a:latin typeface="Times New Roman" panose="02020603050405020304" pitchFamily="18" charset="0"/>
              <a:cs typeface="Times New Roman" panose="02020603050405020304" pitchFamily="18" charset="0"/>
            </a:endParaRPr>
          </a:p>
          <a:p>
            <a:pPr algn="just">
              <a:lnSpc>
                <a:spcPts val="2800"/>
              </a:lnSpc>
            </a:pPr>
            <a:r>
              <a:rPr lang="en-GB" sz="2400" dirty="0">
                <a:latin typeface="Times New Roman" panose="02020603050405020304" pitchFamily="18" charset="0"/>
                <a:cs typeface="Times New Roman" panose="02020603050405020304" pitchFamily="18" charset="0"/>
              </a:rPr>
              <a:t>This report examines the possibility of users unintentionally leaking personal information. Researchers design an inference methods to find birthdays and educational background of users based on the friends' pages and groups. The result is the accuracy of</a:t>
            </a:r>
            <a:r>
              <a:rPr lang="en-GB" altLang="zh-CN" sz="2400" dirty="0">
                <a:latin typeface="Times New Roman" panose="02020603050405020304" pitchFamily="18" charset="0"/>
                <a:cs typeface="Times New Roman" panose="02020603050405020304" pitchFamily="18" charset="0"/>
              </a:rPr>
              <a:t> birthdays and educational background both are </a:t>
            </a:r>
            <a:r>
              <a:rPr lang="en-GB" sz="2400" dirty="0">
                <a:latin typeface="Times New Roman" panose="02020603050405020304" pitchFamily="18" charset="0"/>
                <a:cs typeface="Times New Roman" panose="02020603050405020304" pitchFamily="18" charset="0"/>
              </a:rPr>
              <a:t>more than 86%. </a:t>
            </a:r>
          </a:p>
          <a:p>
            <a:pPr algn="just"/>
            <a:endParaRPr lang="en-GB" dirty="0">
              <a:latin typeface="Times New Roman" panose="02020603050405020304" pitchFamily="18" charset="0"/>
              <a:cs typeface="Times New Roman" panose="02020603050405020304" pitchFamily="18" charset="0"/>
            </a:endParaRPr>
          </a:p>
        </p:txBody>
      </p:sp>
      <p:sp>
        <p:nvSpPr>
          <p:cNvPr id="7" name="文本框 6">
            <a:extLst>
              <a:ext uri="{FF2B5EF4-FFF2-40B4-BE49-F238E27FC236}">
                <a16:creationId xmlns:a16="http://schemas.microsoft.com/office/drawing/2014/main" id="{36A06225-CF49-B844-8034-0BD6A3633632}"/>
              </a:ext>
            </a:extLst>
          </p:cNvPr>
          <p:cNvSpPr txBox="1"/>
          <p:nvPr/>
        </p:nvSpPr>
        <p:spPr>
          <a:xfrm>
            <a:off x="6096000" y="641350"/>
            <a:ext cx="5232400" cy="3323987"/>
          </a:xfrm>
          <a:prstGeom prst="rect">
            <a:avLst/>
          </a:prstGeom>
          <a:noFill/>
        </p:spPr>
        <p:txBody>
          <a:bodyPr wrap="square" rtlCol="0">
            <a:spAutoFit/>
          </a:bodyPr>
          <a:lstStyle/>
          <a:p>
            <a:pPr algn="just">
              <a:lnSpc>
                <a:spcPts val="2800"/>
              </a:lnSpc>
            </a:pPr>
            <a:r>
              <a:rPr lang="en-GB" altLang="zh-CN" sz="2400" dirty="0">
                <a:latin typeface="Times New Roman" panose="02020603050405020304" pitchFamily="18" charset="0"/>
                <a:cs typeface="Times New Roman" panose="02020603050405020304" pitchFamily="18" charset="0"/>
              </a:rPr>
              <a:t>“Survey of Data Leakage Detection and Prevention Solutions”</a:t>
            </a:r>
          </a:p>
          <a:p>
            <a:pPr algn="just">
              <a:lnSpc>
                <a:spcPts val="2800"/>
              </a:lnSpc>
            </a:pPr>
            <a:endParaRPr lang="en-GB" altLang="zh-CN" sz="2400" dirty="0">
              <a:latin typeface="Times New Roman" panose="02020603050405020304" pitchFamily="18" charset="0"/>
              <a:cs typeface="Times New Roman" panose="02020603050405020304" pitchFamily="18" charset="0"/>
            </a:endParaRPr>
          </a:p>
          <a:p>
            <a:pPr algn="just">
              <a:lnSpc>
                <a:spcPts val="2800"/>
              </a:lnSpc>
            </a:pPr>
            <a:r>
              <a:rPr lang="en-GB" altLang="zh-CN" sz="2400" dirty="0">
                <a:latin typeface="Times New Roman" panose="02020603050405020304" pitchFamily="18" charset="0"/>
                <a:cs typeface="Times New Roman" panose="02020603050405020304" pitchFamily="18" charset="0"/>
              </a:rPr>
              <a:t>Information and data breach become a serious issue for a company and organization as the loss of data leakage increasing. This book proposes</a:t>
            </a:r>
            <a:r>
              <a:rPr lang="zh-CN" altLang="en-US"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cs typeface="Times New Roman" panose="02020603050405020304" pitchFamily="18" charset="0"/>
              </a:rPr>
              <a:t>how to prevent and detect data leakage, and the measures taken against the leak. </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1225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75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7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a:extLst>
              <a:ext uri="{FF2B5EF4-FFF2-40B4-BE49-F238E27FC236}">
                <a16:creationId xmlns:a16="http://schemas.microsoft.com/office/drawing/2014/main" id="{3D015A26-8F05-FB43-97DA-216CEE340579}"/>
              </a:ext>
            </a:extLst>
          </p:cNvPr>
          <p:cNvSpPr/>
          <p:nvPr/>
        </p:nvSpPr>
        <p:spPr>
          <a:xfrm>
            <a:off x="1066800" y="635000"/>
            <a:ext cx="10058400" cy="1107996"/>
          </a:xfrm>
          <a:prstGeom prst="rect">
            <a:avLst/>
          </a:prstGeom>
          <a:noFill/>
        </p:spPr>
        <p:txBody>
          <a:bodyPr wrap="square" lIns="91440" tIns="45720" rIns="91440" bIns="45720">
            <a:spAutoFit/>
          </a:bodyPr>
          <a:lstStyle/>
          <a:p>
            <a:pPr algn="ctr"/>
            <a:r>
              <a:rPr lang="en-GB" altLang="zh-CN" sz="6600" b="1" dirty="0">
                <a:ln w="10160">
                  <a:solidFill>
                    <a:schemeClr val="accent5"/>
                  </a:solidFill>
                  <a:prstDash val="solid"/>
                </a:ln>
                <a:solidFill>
                  <a:srgbClr val="4267B1"/>
                </a:solidFill>
                <a:effectLst>
                  <a:outerShdw blurRad="38100" dist="22860" dir="5400000" algn="tl" rotWithShape="0">
                    <a:srgbClr val="000000">
                      <a:alpha val="30000"/>
                    </a:srgbClr>
                  </a:outerShdw>
                </a:effectLst>
                <a:latin typeface="Calibri" panose="020F0502020204030204" pitchFamily="34" charset="0"/>
                <a:cs typeface="Calibri" panose="020F0502020204030204" pitchFamily="34" charset="0"/>
              </a:rPr>
              <a:t>Conclusion</a:t>
            </a:r>
            <a:endParaRPr lang="zh-CN" altLang="en-US" sz="6000" b="1" cap="none" spc="0" dirty="0">
              <a:ln w="10160">
                <a:solidFill>
                  <a:schemeClr val="accent5"/>
                </a:solidFill>
                <a:prstDash val="solid"/>
              </a:ln>
              <a:solidFill>
                <a:srgbClr val="4267B1"/>
              </a:solidFill>
              <a:effectLst>
                <a:outerShdw blurRad="38100" dist="22860" dir="5400000" algn="tl" rotWithShape="0">
                  <a:srgbClr val="000000">
                    <a:alpha val="30000"/>
                  </a:srgbClr>
                </a:outerShdw>
              </a:effectLst>
              <a:latin typeface="Calibri" panose="020F0502020204030204" pitchFamily="34" charset="0"/>
              <a:cs typeface="Calibri" panose="020F0502020204030204" pitchFamily="34" charset="0"/>
            </a:endParaRPr>
          </a:p>
        </p:txBody>
      </p:sp>
      <p:sp>
        <p:nvSpPr>
          <p:cNvPr id="8" name="矩形 7">
            <a:extLst>
              <a:ext uri="{FF2B5EF4-FFF2-40B4-BE49-F238E27FC236}">
                <a16:creationId xmlns:a16="http://schemas.microsoft.com/office/drawing/2014/main" id="{523B1228-68D2-104C-B4CE-0C2118C0D0CD}"/>
              </a:ext>
            </a:extLst>
          </p:cNvPr>
          <p:cNvSpPr/>
          <p:nvPr/>
        </p:nvSpPr>
        <p:spPr>
          <a:xfrm>
            <a:off x="1066800" y="2505670"/>
            <a:ext cx="10058400" cy="2499402"/>
          </a:xfrm>
          <a:prstGeom prst="rect">
            <a:avLst/>
          </a:prstGeom>
          <a:noFill/>
        </p:spPr>
        <p:txBody>
          <a:bodyPr wrap="square" lIns="91440" tIns="45720" rIns="91440" bIns="45720">
            <a:spAutoFit/>
          </a:bodyPr>
          <a:lstStyle/>
          <a:p>
            <a:pPr algn="just">
              <a:lnSpc>
                <a:spcPct val="150000"/>
              </a:lnSpc>
            </a:pPr>
            <a:r>
              <a:rPr lang="en-GB" altLang="zh-CN" sz="3600" dirty="0">
                <a:latin typeface="Calibri" panose="020F0502020204030204" pitchFamily="34" charset="0"/>
                <a:cs typeface="Calibri" panose="020F0502020204030204" pitchFamily="34" charset="0"/>
              </a:rPr>
              <a:t>We </a:t>
            </a:r>
            <a:r>
              <a:rPr lang="en-US" altLang="zh-CN" sz="3600" dirty="0">
                <a:latin typeface="Calibri" panose="020F0502020204030204" pitchFamily="34" charset="0"/>
                <a:cs typeface="Calibri" panose="020F0502020204030204" pitchFamily="34" charset="0"/>
              </a:rPr>
              <a:t>want</a:t>
            </a:r>
            <a:r>
              <a:rPr lang="en-GB" altLang="zh-CN" sz="3600" dirty="0">
                <a:latin typeface="Calibri" panose="020F0502020204030204" pitchFamily="34" charset="0"/>
                <a:cs typeface="Calibri" panose="020F0502020204030204" pitchFamily="34" charset="0"/>
              </a:rPr>
              <a:t> to get some measures to prevent information leakage form Users, Governments and Companies. </a:t>
            </a:r>
          </a:p>
        </p:txBody>
      </p:sp>
    </p:spTree>
    <p:extLst>
      <p:ext uri="{BB962C8B-B14F-4D97-AF65-F5344CB8AC3E}">
        <p14:creationId xmlns:p14="http://schemas.microsoft.com/office/powerpoint/2010/main" val="3543419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 presetClass="entr" presetSubtype="1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checkerboard(across)">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1D66D281-87D3-CB40-9313-F17CCB63712F}"/>
              </a:ext>
            </a:extLst>
          </p:cNvPr>
          <p:cNvSpPr>
            <a:spLocks noGrp="1"/>
          </p:cNvSpPr>
          <p:nvPr>
            <p:ph idx="1"/>
          </p:nvPr>
        </p:nvSpPr>
        <p:spPr>
          <a:xfrm>
            <a:off x="876300" y="718820"/>
            <a:ext cx="10058400" cy="3849624"/>
          </a:xfrm>
        </p:spPr>
        <p:txBody>
          <a:bodyPr>
            <a:normAutofit fontScale="92500" lnSpcReduction="10000"/>
          </a:bodyPr>
          <a:lstStyle/>
          <a:p>
            <a:pPr>
              <a:lnSpc>
                <a:spcPct val="150000"/>
              </a:lnSpc>
            </a:pPr>
            <a:r>
              <a:rPr lang="en-GB" altLang="zh-CN" sz="1800" dirty="0">
                <a:latin typeface="Times New Roman" panose="02020603050405020304" pitchFamily="18" charset="0"/>
                <a:cs typeface="Times New Roman" panose="02020603050405020304" pitchFamily="18" charset="0"/>
              </a:rPr>
              <a:t>Hutchinson, A. (2019). </a:t>
            </a:r>
            <a:r>
              <a:rPr lang="en-GB" altLang="zh-CN" sz="1800" i="1" dirty="0">
                <a:latin typeface="Times New Roman" panose="02020603050405020304" pitchFamily="18" charset="0"/>
                <a:cs typeface="Times New Roman" panose="02020603050405020304" pitchFamily="18" charset="0"/>
              </a:rPr>
              <a:t>Facebook Reaches 2.38 Billion Users, Beats Revenue Estimates in Latest Update.</a:t>
            </a:r>
            <a:r>
              <a:rPr lang="en-GB" altLang="zh-CN" sz="1800" dirty="0">
                <a:latin typeface="Times New Roman" panose="02020603050405020304" pitchFamily="18" charset="0"/>
                <a:cs typeface="Times New Roman" panose="02020603050405020304" pitchFamily="18" charset="0"/>
              </a:rPr>
              <a:t> [online] Available at: </a:t>
            </a:r>
            <a:r>
              <a:rPr lang="en-GB" altLang="zh-CN" sz="1800" u="sng" dirty="0">
                <a:latin typeface="Times New Roman" panose="02020603050405020304" pitchFamily="18" charset="0"/>
                <a:cs typeface="Times New Roman" panose="02020603050405020304" pitchFamily="18" charset="0"/>
                <a:hlinkClick r:id="rId2"/>
              </a:rPr>
              <a:t>https://www.socialmediatoday.com/news/facebook-reaches-238-billion-users-beats-revenue-estimates-in-latest-upda/553403/</a:t>
            </a:r>
            <a:r>
              <a:rPr lang="en-GB" altLang="zh-CN" sz="1800" dirty="0">
                <a:latin typeface="Times New Roman" panose="02020603050405020304" pitchFamily="18" charset="0"/>
                <a:cs typeface="Times New Roman" panose="02020603050405020304" pitchFamily="18" charset="0"/>
              </a:rPr>
              <a:t> (Accessed 17 Feb. 2020).</a:t>
            </a:r>
          </a:p>
          <a:p>
            <a:pPr>
              <a:lnSpc>
                <a:spcPct val="150000"/>
              </a:lnSpc>
            </a:pPr>
            <a:r>
              <a:rPr lang="en-GB" altLang="zh-CN" sz="1800" dirty="0">
                <a:latin typeface="Times New Roman" panose="02020603050405020304" pitchFamily="18" charset="0"/>
                <a:cs typeface="Times New Roman" panose="02020603050405020304" pitchFamily="18" charset="0"/>
              </a:rPr>
              <a:t>Lin, P. and Lin, P. (2016). </a:t>
            </a:r>
            <a:r>
              <a:rPr lang="en-GB" altLang="zh-CN" sz="1800" i="1" dirty="0">
                <a:latin typeface="Times New Roman" panose="02020603050405020304" pitchFamily="18" charset="0"/>
                <a:cs typeface="Times New Roman" panose="02020603050405020304" pitchFamily="18" charset="0"/>
              </a:rPr>
              <a:t>Unintentional and Involuntary Personal Information Leakage on Facebook from User Interactions.</a:t>
            </a:r>
            <a:r>
              <a:rPr lang="en-GB" altLang="zh-CN" sz="1800" dirty="0">
                <a:latin typeface="Times New Roman" panose="02020603050405020304" pitchFamily="18" charset="0"/>
                <a:cs typeface="Times New Roman" panose="02020603050405020304" pitchFamily="18" charset="0"/>
              </a:rPr>
              <a:t> KSII Transactions on Internet and Information Systems, 10(8), pp.3301-3318.</a:t>
            </a:r>
          </a:p>
          <a:p>
            <a:pPr>
              <a:lnSpc>
                <a:spcPct val="150000"/>
              </a:lnSpc>
            </a:pPr>
            <a:r>
              <a:rPr lang="en-GB" altLang="zh-CN" sz="1800" dirty="0">
                <a:latin typeface="Times New Roman" panose="02020603050405020304" pitchFamily="18" charset="0"/>
                <a:cs typeface="Times New Roman" panose="02020603050405020304" pitchFamily="18" charset="0"/>
              </a:rPr>
              <a:t>Smith, A. (2017). </a:t>
            </a:r>
            <a:r>
              <a:rPr lang="en-GB" altLang="zh-CN" sz="1800" i="1" dirty="0">
                <a:latin typeface="Times New Roman" panose="02020603050405020304" pitchFamily="18" charset="0"/>
                <a:cs typeface="Times New Roman" panose="02020603050405020304" pitchFamily="18" charset="0"/>
              </a:rPr>
              <a:t>Americans and Cybersecurity.</a:t>
            </a:r>
            <a:r>
              <a:rPr lang="en-GB" altLang="zh-CN" sz="1800" dirty="0">
                <a:latin typeface="Times New Roman" panose="02020603050405020304" pitchFamily="18" charset="0"/>
                <a:cs typeface="Times New Roman" panose="02020603050405020304" pitchFamily="18" charset="0"/>
              </a:rPr>
              <a:t> [online] Available at: </a:t>
            </a:r>
            <a:r>
              <a:rPr lang="en-GB" altLang="zh-CN" sz="1800" u="sng" dirty="0">
                <a:latin typeface="Times New Roman" panose="02020603050405020304" pitchFamily="18" charset="0"/>
                <a:cs typeface="Times New Roman" panose="02020603050405020304" pitchFamily="18" charset="0"/>
                <a:hlinkClick r:id="rId3"/>
              </a:rPr>
              <a:t>https://www.pewresearch.org/internet/2017/01/26/americans-and-cybersecurity/</a:t>
            </a:r>
            <a:r>
              <a:rPr lang="en-GB" altLang="zh-CN" sz="1800" dirty="0">
                <a:latin typeface="Times New Roman" panose="02020603050405020304" pitchFamily="18" charset="0"/>
                <a:cs typeface="Times New Roman" panose="02020603050405020304" pitchFamily="18" charset="0"/>
              </a:rPr>
              <a:t> (Accessed 18 Feb. 2020).</a:t>
            </a:r>
          </a:p>
          <a:p>
            <a:pPr>
              <a:lnSpc>
                <a:spcPct val="150000"/>
              </a:lnSpc>
            </a:pPr>
            <a:r>
              <a:rPr lang="en-GB" altLang="zh-CN" sz="1800" dirty="0">
                <a:latin typeface="Times New Roman" panose="02020603050405020304" pitchFamily="18" charset="0"/>
                <a:cs typeface="Times New Roman" panose="02020603050405020304" pitchFamily="18" charset="0"/>
              </a:rPr>
              <a:t>Shabtai, A., </a:t>
            </a:r>
            <a:r>
              <a:rPr lang="en-GB" altLang="zh-CN" sz="1800" dirty="0" err="1">
                <a:latin typeface="Times New Roman" panose="02020603050405020304" pitchFamily="18" charset="0"/>
                <a:cs typeface="Times New Roman" panose="02020603050405020304" pitchFamily="18" charset="0"/>
              </a:rPr>
              <a:t>Elovici</a:t>
            </a:r>
            <a:r>
              <a:rPr lang="en-GB" altLang="zh-CN" sz="1800" dirty="0">
                <a:latin typeface="Times New Roman" panose="02020603050405020304" pitchFamily="18" charset="0"/>
                <a:cs typeface="Times New Roman" panose="02020603050405020304" pitchFamily="18" charset="0"/>
              </a:rPr>
              <a:t>, Y. and </a:t>
            </a:r>
            <a:r>
              <a:rPr lang="en-GB" altLang="zh-CN" sz="1800" dirty="0" err="1">
                <a:latin typeface="Times New Roman" panose="02020603050405020304" pitchFamily="18" charset="0"/>
                <a:cs typeface="Times New Roman" panose="02020603050405020304" pitchFamily="18" charset="0"/>
              </a:rPr>
              <a:t>Rokach</a:t>
            </a:r>
            <a:r>
              <a:rPr lang="en-GB" altLang="zh-CN" sz="1800" dirty="0">
                <a:latin typeface="Times New Roman" panose="02020603050405020304" pitchFamily="18" charset="0"/>
                <a:cs typeface="Times New Roman" panose="02020603050405020304" pitchFamily="18" charset="0"/>
              </a:rPr>
              <a:t>, L. (2012). </a:t>
            </a:r>
            <a:r>
              <a:rPr lang="en-GB" altLang="zh-CN" sz="1800" i="1" dirty="0">
                <a:latin typeface="Times New Roman" panose="02020603050405020304" pitchFamily="18" charset="0"/>
                <a:cs typeface="Times New Roman" panose="02020603050405020304" pitchFamily="18" charset="0"/>
              </a:rPr>
              <a:t>A Survey of Data Leakage Detection and Prevention Solutions.</a:t>
            </a:r>
            <a:r>
              <a:rPr lang="en-GB" altLang="zh-CN" sz="1800" dirty="0">
                <a:latin typeface="Times New Roman" panose="02020603050405020304" pitchFamily="18" charset="0"/>
                <a:cs typeface="Times New Roman" panose="02020603050405020304" pitchFamily="18" charset="0"/>
              </a:rPr>
              <a:t> 2012 edition. Boston: Springer. pp.17-37</a:t>
            </a:r>
            <a:endParaRPr lang="zh-CN" altLang="zh-CN" sz="1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776270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1574</TotalTime>
  <Words>411</Words>
  <Application>Microsoft Macintosh PowerPoint</Application>
  <PresentationFormat>宽屏</PresentationFormat>
  <Paragraphs>32</Paragraphs>
  <Slides>6</Slides>
  <Notes>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6</vt:i4>
      </vt:variant>
    </vt:vector>
  </HeadingPairs>
  <TitlesOfParts>
    <vt:vector size="12" baseType="lpstr">
      <vt:lpstr>Avenir Next LT Pro</vt:lpstr>
      <vt:lpstr>Avenir Next LT Pro Light</vt:lpstr>
      <vt:lpstr>Calibri</vt:lpstr>
      <vt:lpstr>Garamond</vt:lpstr>
      <vt:lpstr>Times New Roman</vt:lpstr>
      <vt:lpstr>SavonVTI</vt:lpstr>
      <vt:lpstr>PowerPoint 演示文稿</vt:lpstr>
      <vt:lpstr>PowerPoint 演示文稿</vt:lpstr>
      <vt:lpstr>Primary Research Vs Secondary Research</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Shijie Yan (1900193)</dc:creator>
  <cp:lastModifiedBy>Shijie Yan (1900193)</cp:lastModifiedBy>
  <cp:revision>33</cp:revision>
  <dcterms:created xsi:type="dcterms:W3CDTF">2020-02-19T15:44:08Z</dcterms:created>
  <dcterms:modified xsi:type="dcterms:W3CDTF">2020-03-04T10:09:30Z</dcterms:modified>
</cp:coreProperties>
</file>