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342" r:id="rId5"/>
    <p:sldId id="726" r:id="rId6"/>
    <p:sldId id="341" r:id="rId7"/>
    <p:sldId id="350" r:id="rId8"/>
    <p:sldId id="389" r:id="rId9"/>
    <p:sldId id="734" r:id="rId10"/>
    <p:sldId id="412" r:id="rId11"/>
    <p:sldId id="698" r:id="rId12"/>
    <p:sldId id="302" r:id="rId13"/>
    <p:sldId id="377" r:id="rId14"/>
    <p:sldId id="736" r:id="rId15"/>
    <p:sldId id="408" r:id="rId16"/>
    <p:sldId id="739" r:id="rId17"/>
    <p:sldId id="413" r:id="rId18"/>
    <p:sldId id="423" r:id="rId19"/>
    <p:sldId id="697" r:id="rId20"/>
    <p:sldId id="430" r:id="rId21"/>
    <p:sldId id="409" r:id="rId22"/>
    <p:sldId id="417" r:id="rId23"/>
    <p:sldId id="685" r:id="rId24"/>
    <p:sldId id="357" r:id="rId25"/>
    <p:sldId id="737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BB24A4-9AE4-494A-82EA-E798282E3565}" v="21" dt="2025-11-13T11:27:54.0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624" autoAdjust="0"/>
  </p:normalViewPr>
  <p:slideViewPr>
    <p:cSldViewPr>
      <p:cViewPr varScale="1">
        <p:scale>
          <a:sx n="101" d="100"/>
          <a:sy n="101" d="100"/>
        </p:scale>
        <p:origin x="94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stela Parfitt" userId="a4b924d7-0dcb-40fc-8340-c34dc5e17b67" providerId="ADAL" clId="{E0F6C600-3325-41A8-B62B-5F77C83D88EC}"/>
    <pc:docChg chg="undo custSel addSld delSld modSld">
      <pc:chgData name="Maristela Parfitt" userId="a4b924d7-0dcb-40fc-8340-c34dc5e17b67" providerId="ADAL" clId="{E0F6C600-3325-41A8-B62B-5F77C83D88EC}" dt="2025-11-13T13:43:19.169" v="129" actId="2696"/>
      <pc:docMkLst>
        <pc:docMk/>
      </pc:docMkLst>
      <pc:sldChg chg="addSp modSp mod">
        <pc:chgData name="Maristela Parfitt" userId="a4b924d7-0dcb-40fc-8340-c34dc5e17b67" providerId="ADAL" clId="{E0F6C600-3325-41A8-B62B-5F77C83D88EC}" dt="2025-11-13T13:41:43.822" v="128" actId="6549"/>
        <pc:sldMkLst>
          <pc:docMk/>
          <pc:sldMk cId="1554865264" sldId="302"/>
        </pc:sldMkLst>
        <pc:spChg chg="mod">
          <ac:chgData name="Maristela Parfitt" userId="a4b924d7-0dcb-40fc-8340-c34dc5e17b67" providerId="ADAL" clId="{E0F6C600-3325-41A8-B62B-5F77C83D88EC}" dt="2025-11-13T13:41:43.822" v="128" actId="6549"/>
          <ac:spMkLst>
            <pc:docMk/>
            <pc:sldMk cId="1554865264" sldId="302"/>
            <ac:spMk id="3" creationId="{00000000-0000-0000-0000-000000000000}"/>
          </ac:spMkLst>
        </pc:spChg>
        <pc:spChg chg="mod">
          <ac:chgData name="Maristela Parfitt" userId="a4b924d7-0dcb-40fc-8340-c34dc5e17b67" providerId="ADAL" clId="{E0F6C600-3325-41A8-B62B-5F77C83D88EC}" dt="2025-11-13T13:41:43.101" v="126" actId="27636"/>
          <ac:spMkLst>
            <pc:docMk/>
            <pc:sldMk cId="1554865264" sldId="302"/>
            <ac:spMk id="4" creationId="{00000000-0000-0000-0000-000000000000}"/>
          </ac:spMkLst>
        </pc:spChg>
        <pc:spChg chg="add">
          <ac:chgData name="Maristela Parfitt" userId="a4b924d7-0dcb-40fc-8340-c34dc5e17b67" providerId="ADAL" clId="{E0F6C600-3325-41A8-B62B-5F77C83D88EC}" dt="2025-11-13T11:26:10.137" v="111"/>
          <ac:spMkLst>
            <pc:docMk/>
            <pc:sldMk cId="1554865264" sldId="302"/>
            <ac:spMk id="5" creationId="{973E2480-9D4A-9C1A-6B1E-7F4BE67D938C}"/>
          </ac:spMkLst>
        </pc:spChg>
        <pc:spChg chg="add">
          <ac:chgData name="Maristela Parfitt" userId="a4b924d7-0dcb-40fc-8340-c34dc5e17b67" providerId="ADAL" clId="{E0F6C600-3325-41A8-B62B-5F77C83D88EC}" dt="2025-11-13T11:26:38.848" v="118"/>
          <ac:spMkLst>
            <pc:docMk/>
            <pc:sldMk cId="1554865264" sldId="302"/>
            <ac:spMk id="6" creationId="{28ABDCDD-8A37-4810-F1EF-AD0B7BE125FE}"/>
          </ac:spMkLst>
        </pc:spChg>
      </pc:sldChg>
      <pc:sldChg chg="add">
        <pc:chgData name="Maristela Parfitt" userId="a4b924d7-0dcb-40fc-8340-c34dc5e17b67" providerId="ADAL" clId="{E0F6C600-3325-41A8-B62B-5F77C83D88EC}" dt="2025-11-10T17:24:59.660" v="108"/>
        <pc:sldMkLst>
          <pc:docMk/>
          <pc:sldMk cId="303461235" sldId="430"/>
        </pc:sldMkLst>
      </pc:sldChg>
      <pc:sldChg chg="add del">
        <pc:chgData name="Maristela Parfitt" userId="a4b924d7-0dcb-40fc-8340-c34dc5e17b67" providerId="ADAL" clId="{E0F6C600-3325-41A8-B62B-5F77C83D88EC}" dt="2025-11-10T17:24:55.532" v="107" actId="2696"/>
        <pc:sldMkLst>
          <pc:docMk/>
          <pc:sldMk cId="2400367283" sldId="430"/>
        </pc:sldMkLst>
      </pc:sldChg>
      <pc:sldChg chg="add">
        <pc:chgData name="Maristela Parfitt" userId="a4b924d7-0dcb-40fc-8340-c34dc5e17b67" providerId="ADAL" clId="{E0F6C600-3325-41A8-B62B-5F77C83D88EC}" dt="2025-11-10T17:24:47.936" v="106"/>
        <pc:sldMkLst>
          <pc:docMk/>
          <pc:sldMk cId="3799243806" sldId="697"/>
        </pc:sldMkLst>
      </pc:sldChg>
      <pc:sldChg chg="del">
        <pc:chgData name="Maristela Parfitt" userId="a4b924d7-0dcb-40fc-8340-c34dc5e17b67" providerId="ADAL" clId="{E0F6C600-3325-41A8-B62B-5F77C83D88EC}" dt="2025-11-10T17:22:04.826" v="104" actId="2696"/>
        <pc:sldMkLst>
          <pc:docMk/>
          <pc:sldMk cId="543303611" sldId="738"/>
        </pc:sldMkLst>
      </pc:sldChg>
      <pc:sldChg chg="addSp delSp modSp new mod">
        <pc:chgData name="Maristela Parfitt" userId="a4b924d7-0dcb-40fc-8340-c34dc5e17b67" providerId="ADAL" clId="{E0F6C600-3325-41A8-B62B-5F77C83D88EC}" dt="2025-11-10T17:21:52.603" v="103" actId="6549"/>
        <pc:sldMkLst>
          <pc:docMk/>
          <pc:sldMk cId="1001762593" sldId="739"/>
        </pc:sldMkLst>
        <pc:spChg chg="mod">
          <ac:chgData name="Maristela Parfitt" userId="a4b924d7-0dcb-40fc-8340-c34dc5e17b67" providerId="ADAL" clId="{E0F6C600-3325-41A8-B62B-5F77C83D88EC}" dt="2025-11-10T17:16:52.797" v="59" actId="255"/>
          <ac:spMkLst>
            <pc:docMk/>
            <pc:sldMk cId="1001762593" sldId="739"/>
            <ac:spMk id="2" creationId="{A089DD13-0FDE-2442-E65D-A81375A931C8}"/>
          </ac:spMkLst>
        </pc:spChg>
        <pc:spChg chg="mod">
          <ac:chgData name="Maristela Parfitt" userId="a4b924d7-0dcb-40fc-8340-c34dc5e17b67" providerId="ADAL" clId="{E0F6C600-3325-41A8-B62B-5F77C83D88EC}" dt="2025-11-10T17:21:52.603" v="103" actId="6549"/>
          <ac:spMkLst>
            <pc:docMk/>
            <pc:sldMk cId="1001762593" sldId="739"/>
            <ac:spMk id="3" creationId="{E0A5038C-A663-0512-3455-DF3550D6F144}"/>
          </ac:spMkLst>
        </pc:spChg>
        <pc:spChg chg="add mod">
          <ac:chgData name="Maristela Parfitt" userId="a4b924d7-0dcb-40fc-8340-c34dc5e17b67" providerId="ADAL" clId="{E0F6C600-3325-41A8-B62B-5F77C83D88EC}" dt="2025-11-10T17:19:58.008" v="74" actId="6549"/>
          <ac:spMkLst>
            <pc:docMk/>
            <pc:sldMk cId="1001762593" sldId="739"/>
            <ac:spMk id="5" creationId="{D9A28288-8B1D-6A04-61D1-C3DB3775F2C3}"/>
          </ac:spMkLst>
        </pc:spChg>
        <pc:picChg chg="add mod">
          <ac:chgData name="Maristela Parfitt" userId="a4b924d7-0dcb-40fc-8340-c34dc5e17b67" providerId="ADAL" clId="{E0F6C600-3325-41A8-B62B-5F77C83D88EC}" dt="2025-11-10T17:21:34.215" v="101" actId="1076"/>
          <ac:picMkLst>
            <pc:docMk/>
            <pc:sldMk cId="1001762593" sldId="739"/>
            <ac:picMk id="6" creationId="{6E3EC673-FB06-C6FE-98BF-D63767FA6566}"/>
          </ac:picMkLst>
        </pc:picChg>
      </pc:sldChg>
      <pc:sldChg chg="addSp delSp modSp new del mod">
        <pc:chgData name="Maristela Parfitt" userId="a4b924d7-0dcb-40fc-8340-c34dc5e17b67" providerId="ADAL" clId="{E0F6C600-3325-41A8-B62B-5F77C83D88EC}" dt="2025-11-13T13:43:19.169" v="129" actId="2696"/>
        <pc:sldMkLst>
          <pc:docMk/>
          <pc:sldMk cId="3413468153" sldId="740"/>
        </pc:sldMkLst>
        <pc:spChg chg="del">
          <ac:chgData name="Maristela Parfitt" userId="a4b924d7-0dcb-40fc-8340-c34dc5e17b67" providerId="ADAL" clId="{E0F6C600-3325-41A8-B62B-5F77C83D88EC}" dt="2025-11-13T11:27:01.162" v="120"/>
          <ac:spMkLst>
            <pc:docMk/>
            <pc:sldMk cId="3413468153" sldId="740"/>
            <ac:spMk id="3" creationId="{800A14A7-762D-4083-26C6-58BA8D3E137D}"/>
          </ac:spMkLst>
        </pc:spChg>
        <pc:spChg chg="add del mod">
          <ac:chgData name="Maristela Parfitt" userId="a4b924d7-0dcb-40fc-8340-c34dc5e17b67" providerId="ADAL" clId="{E0F6C600-3325-41A8-B62B-5F77C83D88EC}" dt="2025-11-13T11:27:35.240" v="122" actId="21"/>
          <ac:spMkLst>
            <pc:docMk/>
            <pc:sldMk cId="3413468153" sldId="740"/>
            <ac:spMk id="5" creationId="{5741C1EF-D7B5-220A-78AC-860671786502}"/>
          </ac:spMkLst>
        </pc:spChg>
        <pc:spChg chg="add del mod">
          <ac:chgData name="Maristela Parfitt" userId="a4b924d7-0dcb-40fc-8340-c34dc5e17b67" providerId="ADAL" clId="{E0F6C600-3325-41A8-B62B-5F77C83D88EC}" dt="2025-11-13T11:27:54.016" v="124"/>
          <ac:spMkLst>
            <pc:docMk/>
            <pc:sldMk cId="3413468153" sldId="740"/>
            <ac:spMk id="6" creationId="{370E8E54-0AAA-AA57-C61A-B58779FCA131}"/>
          </ac:spMkLst>
        </pc:spChg>
        <pc:spChg chg="add mod">
          <ac:chgData name="Maristela Parfitt" userId="a4b924d7-0dcb-40fc-8340-c34dc5e17b67" providerId="ADAL" clId="{E0F6C600-3325-41A8-B62B-5F77C83D88EC}" dt="2025-11-13T11:27:54.016" v="124"/>
          <ac:spMkLst>
            <pc:docMk/>
            <pc:sldMk cId="3413468153" sldId="740"/>
            <ac:spMk id="7" creationId="{5741C1EF-D7B5-220A-78AC-86067178650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2C673A-6D7D-430B-8EA3-0AA456FE1676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B0DE9-56FE-41C4-9AF8-4E07271B7C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503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544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careers" TargetMode="External"/><Relationship Id="rId2" Type="http://schemas.openxmlformats.org/officeDocument/2006/relationships/hyperlink" Target="http://www.uwtsd.ac.uk/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careercentre.me/Member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argetjobs.co.uk/careers-advice/career-planning/273051-the-top-10-skills-thatll-get-you-a-job-when-you-graduate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s-and-work-experience/work-experience-and-internships/virtual-work-experience" TargetMode="External"/><Relationship Id="rId2" Type="http://schemas.openxmlformats.org/officeDocument/2006/relationships/hyperlink" Target="https://www.prospects.ac.uk/jobs-and-work-experience/work-experience-and-internships/internship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graduate-jobs" TargetMode="External"/><Relationship Id="rId2" Type="http://schemas.openxmlformats.org/officeDocument/2006/relationships/hyperlink" Target="https://www.prospects.ac.uk/careers-advice/getting-a-job/graduate-schem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spects.ac.uk/job-profiles/civil-service-fast-streamer" TargetMode="External"/><Relationship Id="rId4" Type="http://schemas.openxmlformats.org/officeDocument/2006/relationships/hyperlink" Target="https://nationalcareers.service.gov.uk/careers-advice/how-to-find-graduate-scheme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s-and-work-experience/work-experience-and-internships/volunteering" TargetMode="External"/><Relationship Id="rId2" Type="http://schemas.openxmlformats.org/officeDocument/2006/relationships/hyperlink" Target="https://www.prospects.ac.uk/jobs-and-work-experience/work-experience-and-internships/virtual-work-experien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forage.com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argetjobs.co.uk/" TargetMode="External"/><Relationship Id="rId3" Type="http://schemas.openxmlformats.org/officeDocument/2006/relationships/hyperlink" Target="https://www.theforage.com/" TargetMode="External"/><Relationship Id="rId7" Type="http://schemas.openxmlformats.org/officeDocument/2006/relationships/hyperlink" Target="http://www.prospects.ac.uk/" TargetMode="External"/><Relationship Id="rId2" Type="http://schemas.openxmlformats.org/officeDocument/2006/relationships/hyperlink" Target="https://cybergamesuk.com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uwtsd.ac.uk/careers" TargetMode="External"/><Relationship Id="rId5" Type="http://schemas.openxmlformats.org/officeDocument/2006/relationships/hyperlink" Target="https://www.doit.life/volunteer" TargetMode="External"/><Relationship Id="rId4" Type="http://schemas.openxmlformats.org/officeDocument/2006/relationships/hyperlink" Target="https://www.bcs.org/" TargetMode="External"/><Relationship Id="rId9" Type="http://schemas.openxmlformats.org/officeDocument/2006/relationships/hyperlink" Target="http://jobs.guardian.co.uk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obs-graduate.co.uk/" TargetMode="External"/><Relationship Id="rId3" Type="http://schemas.openxmlformats.org/officeDocument/2006/relationships/hyperlink" Target="http://www.cwjobs.co.uk/" TargetMode="External"/><Relationship Id="rId7" Type="http://schemas.openxmlformats.org/officeDocument/2006/relationships/hyperlink" Target="https://www.prospects.ac.uk/" TargetMode="External"/><Relationship Id="rId12" Type="http://schemas.openxmlformats.org/officeDocument/2006/relationships/hyperlink" Target="https://www.doit.life/volunteer" TargetMode="External"/><Relationship Id="rId2" Type="http://schemas.openxmlformats.org/officeDocument/2006/relationships/hyperlink" Target="http://www.computing.co.uk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technojobs.co.uk/" TargetMode="External"/><Relationship Id="rId11" Type="http://schemas.openxmlformats.org/officeDocument/2006/relationships/hyperlink" Target="https://www.bcs.org/" TargetMode="External"/><Relationship Id="rId5" Type="http://schemas.openxmlformats.org/officeDocument/2006/relationships/hyperlink" Target="http://www.supportjobs.co.uk/" TargetMode="External"/><Relationship Id="rId10" Type="http://schemas.openxmlformats.org/officeDocument/2006/relationships/hyperlink" Target="https://www.theforage.com/" TargetMode="External"/><Relationship Id="rId4" Type="http://schemas.openxmlformats.org/officeDocument/2006/relationships/hyperlink" Target="http://engineering-jobs.theiet.org/" TargetMode="External"/><Relationship Id="rId9" Type="http://schemas.openxmlformats.org/officeDocument/2006/relationships/hyperlink" Target="https://www.prospects.ac.uk/jobs-and-work-experience/work-experience-and-internships/volunteerin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mailto:inspire@uwtsd.ac.uk" TargetMode="External"/><Relationship Id="rId2" Type="http://schemas.openxmlformats.org/officeDocument/2006/relationships/hyperlink" Target="https://www.bl.uk/bipc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gradfestivals.com/" TargetMode="External"/><Relationship Id="rId5" Type="http://schemas.openxmlformats.org/officeDocument/2006/relationships/hyperlink" Target="https://www.greatbritishbusinessshow.co.uk/" TargetMode="External"/><Relationship Id="rId4" Type="http://schemas.openxmlformats.org/officeDocument/2006/relationships/hyperlink" Target="https://www.apprenticeships.gov.uk/apprentices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bursaries/" TargetMode="External"/><Relationship Id="rId2" Type="http://schemas.openxmlformats.org/officeDocument/2006/relationships/hyperlink" Target="http://www.linkedin.com/learni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igitalskills.uwtsd.ac.uk/" TargetMode="External"/><Relationship Id="rId4" Type="http://schemas.openxmlformats.org/officeDocument/2006/relationships/hyperlink" Target="https://eur01.safelinks.protection.outlook.com/?url=https%3A%2F%2Fforms.office.com%2Fr%2FpJR8sEXN06&amp;data=05%7C01%7Cd.lewis%40uwtsd.ac.uk%7C8571873d9e4549bdb8fe08da8903f244%7C4e0f11f9046e45059cb8db2152311e21%7C0%7C0%7C637972947278667898%7CUnknown%7CTWFpbGZsb3d8eyJWIjoiMC4wLjAwMDAiLCJQIjoiV2luMzIiLCJBTiI6Ik1haWwiLCJXVCI6Mn0%3D%7C3000%7C%7C%7C&amp;sdata=VOVolZfrKW84KA%2BCisSCOr7wFdY4Xtmi3ec2YOLY9uI%3D&amp;reserved=0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careers@uwtsd.ac.uk" TargetMode="External"/><Relationship Id="rId2" Type="http://schemas.openxmlformats.org/officeDocument/2006/relationships/hyperlink" Target="https://forms.uwtsd.ac.uk/view.php?id=203215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5676" y="1700809"/>
            <a:ext cx="5829300" cy="108012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Careers Service at the London Campus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888273"/>
            <a:ext cx="7194340" cy="2091888"/>
          </a:xfrm>
        </p:spPr>
        <p:txBody>
          <a:bodyPr>
            <a:normAutofit fontScale="70000" lnSpcReduction="20000"/>
          </a:bodyPr>
          <a:lstStyle/>
          <a:p>
            <a:r>
              <a:rPr lang="en-GB" sz="5250" dirty="0">
                <a:solidFill>
                  <a:schemeClr val="bg1"/>
                </a:solidFill>
                <a:latin typeface="+mj-lt"/>
                <a:cs typeface="Miriam" panose="020B0604020202020204" pitchFamily="34" charset="-79"/>
              </a:rPr>
              <a:t>                                 </a:t>
            </a:r>
            <a:endParaRPr lang="en-GB" sz="5250" dirty="0">
              <a:solidFill>
                <a:schemeClr val="bg1"/>
              </a:solidFill>
              <a:cs typeface="Miriam" panose="020B0604020202020204" pitchFamily="34" charset="-79"/>
            </a:endParaRPr>
          </a:p>
          <a:p>
            <a:r>
              <a:rPr lang="en-GB" sz="5250" dirty="0">
                <a:solidFill>
                  <a:schemeClr val="bg1"/>
                </a:solidFill>
                <a:cs typeface="Miriam" panose="020B0604020202020204" pitchFamily="34" charset="-79"/>
              </a:rPr>
              <a:t>                         </a:t>
            </a:r>
          </a:p>
          <a:p>
            <a:r>
              <a:rPr lang="en-GB" sz="5250" dirty="0">
                <a:solidFill>
                  <a:schemeClr val="bg1"/>
                </a:solidFill>
                <a:cs typeface="Miriam" panose="020B0604020202020204" pitchFamily="34" charset="-79"/>
              </a:rPr>
              <a:t>                                 </a:t>
            </a:r>
            <a:endParaRPr lang="en-GB" dirty="0">
              <a:solidFill>
                <a:schemeClr val="bg1"/>
              </a:solidFill>
              <a:latin typeface="+mj-lt"/>
              <a:cs typeface="Miriam" panose="020B0604020202020204" pitchFamily="34" charset="-79"/>
            </a:endParaRPr>
          </a:p>
          <a:p>
            <a:r>
              <a:rPr lang="en-GB" dirty="0">
                <a:solidFill>
                  <a:srgbClr val="0000FF"/>
                </a:solidFill>
                <a:latin typeface="+mj-lt"/>
                <a:cs typeface="Miriam" panose="020B0604020202020204" pitchFamily="34" charset="-79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                                    </a:t>
            </a:r>
            <a:endParaRPr lang="en-GB" dirty="0">
              <a:solidFill>
                <a:schemeClr val="tx1"/>
              </a:solidFill>
              <a:latin typeface="Montserrat Classic" panose="020B0604020202020204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A78F4F-B57A-2E7D-E49F-03AD569EF580}"/>
              </a:ext>
            </a:extLst>
          </p:cNvPr>
          <p:cNvSpPr txBox="1"/>
          <p:nvPr/>
        </p:nvSpPr>
        <p:spPr>
          <a:xfrm>
            <a:off x="4404360" y="3290501"/>
            <a:ext cx="3370272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100" dirty="0">
                <a:solidFill>
                  <a:schemeClr val="bg1"/>
                </a:solidFill>
                <a:latin typeface="+mj-lt"/>
              </a:rPr>
              <a:t>                                                                         </a:t>
            </a:r>
            <a:r>
              <a:rPr lang="en-GB" sz="2100" dirty="0">
                <a:solidFill>
                  <a:schemeClr val="bg1"/>
                </a:solidFill>
                <a:latin typeface="+mj-lt"/>
                <a:hlinkClick r:id="rId3"/>
              </a:rPr>
              <a:t>www.uwtsd.ac.uk/careers</a:t>
            </a:r>
            <a:endParaRPr lang="en-GB" sz="2100" dirty="0">
              <a:solidFill>
                <a:schemeClr val="bg1"/>
              </a:solidFill>
              <a:latin typeface="+mj-lt"/>
            </a:endParaRPr>
          </a:p>
          <a:p>
            <a:r>
              <a:rPr lang="en-GB" sz="2100" dirty="0">
                <a:solidFill>
                  <a:schemeClr val="bg1"/>
                </a:solidFill>
                <a:latin typeface="+mj-lt"/>
              </a:rPr>
              <a:t>Careers Advisers: </a:t>
            </a:r>
          </a:p>
          <a:p>
            <a:r>
              <a:rPr lang="en-GB" sz="2100" dirty="0">
                <a:solidFill>
                  <a:schemeClr val="bg1"/>
                </a:solidFill>
                <a:latin typeface="+mj-lt"/>
              </a:rPr>
              <a:t>Maristela Parfitt</a:t>
            </a:r>
          </a:p>
          <a:p>
            <a:r>
              <a:rPr lang="en-GB" sz="2100" dirty="0">
                <a:solidFill>
                  <a:schemeClr val="bg1"/>
                </a:solidFill>
                <a:latin typeface="+mj-lt"/>
              </a:rPr>
              <a:t>Sholto Pridgeon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2541304-E9B4-6961-1669-FBCF6EED2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82" y="3290501"/>
            <a:ext cx="2572838" cy="209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026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06A49DC-0B6E-C310-F714-631E826A8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Today I will discuss the following topics:</a:t>
            </a:r>
            <a:endParaRPr lang="en-GB" sz="32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EE4C7A5-D7DC-BB58-5F1E-5014D1DBC2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available from the Careers Service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University Careers Platform, Mycareer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Careers drop-in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sessions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E42D2F-D066-11AA-04D4-FC5CA0BEF5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Career opportunities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to book an appointment with the career service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300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hotoEditor-14905655263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60649"/>
            <a:ext cx="8760835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520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1032650"/>
            <a:ext cx="6172200" cy="857250"/>
          </a:xfrm>
        </p:spPr>
        <p:txBody>
          <a:bodyPr>
            <a:normAutofit/>
          </a:bodyPr>
          <a:lstStyle/>
          <a:p>
            <a:r>
              <a:rPr lang="en-GB" dirty="0"/>
              <a:t>      </a:t>
            </a:r>
            <a:r>
              <a:rPr lang="en-GB" sz="4000" b="1" dirty="0"/>
              <a:t>We can help you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800" dirty="0">
                <a:latin typeface="+mj-lt"/>
              </a:rPr>
              <a:t>                                                   </a:t>
            </a:r>
          </a:p>
          <a:p>
            <a:endParaRPr lang="en-GB" sz="1800" dirty="0">
              <a:latin typeface="+mj-lt"/>
            </a:endParaRPr>
          </a:p>
          <a:p>
            <a:endParaRPr lang="en-GB" sz="1800" dirty="0">
              <a:latin typeface="+mj-lt"/>
            </a:endParaRPr>
          </a:p>
          <a:p>
            <a:r>
              <a:rPr lang="en-GB" sz="1900" dirty="0"/>
              <a:t>Plan your career and set new goals. (Create an action plan)</a:t>
            </a:r>
          </a:p>
          <a:p>
            <a:r>
              <a:rPr lang="en-GB" sz="1900" dirty="0"/>
              <a:t>Explore opportunities in employment and further study.</a:t>
            </a:r>
          </a:p>
          <a:p>
            <a:r>
              <a:rPr lang="en-GB" sz="1900" dirty="0"/>
              <a:t>Create and adapt your CV and cover letter to different roles and help with personal statements.</a:t>
            </a:r>
          </a:p>
          <a:p>
            <a:r>
              <a:rPr lang="en-GB" sz="1900" dirty="0"/>
              <a:t>Search for jobs, internships, volunteering roles and graduate schemes. </a:t>
            </a:r>
          </a:p>
          <a:p>
            <a:r>
              <a:rPr lang="en-GB" sz="1900" dirty="0"/>
              <a:t>Prepare for job interviews or any other assessment</a:t>
            </a:r>
          </a:p>
          <a:p>
            <a:r>
              <a:rPr lang="en-GB" sz="1900" dirty="0"/>
              <a:t>Help with your LinkedIn profile </a:t>
            </a:r>
          </a:p>
          <a:p>
            <a:r>
              <a:rPr lang="en-GB" sz="1900" dirty="0"/>
              <a:t>Understand how to use the Careers platform</a:t>
            </a:r>
          </a:p>
          <a:p>
            <a:r>
              <a:rPr lang="en-GB" sz="1900" dirty="0"/>
              <a:t>Organise Career and entrepreneurship events </a:t>
            </a:r>
          </a:p>
          <a:p>
            <a:endParaRPr lang="en-GB" sz="1800" dirty="0">
              <a:latin typeface="+mj-lt"/>
            </a:endParaRP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950" dirty="0"/>
          </a:p>
          <a:p>
            <a:pPr>
              <a:buNone/>
            </a:pPr>
            <a:endParaRPr lang="en-GB" sz="8400" dirty="0"/>
          </a:p>
          <a:p>
            <a:endParaRPr lang="en-GB" sz="2475" dirty="0"/>
          </a:p>
          <a:p>
            <a:endParaRPr lang="en-GB" sz="5025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Careers advice: How do we tackle the postcode lottery? | Tes">
            <a:extLst>
              <a:ext uri="{FF2B5EF4-FFF2-40B4-BE49-F238E27FC236}">
                <a16:creationId xmlns:a16="http://schemas.microsoft.com/office/drawing/2014/main" id="{0757CB39-888F-1D8D-7BEE-05C98EE29A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85" y="553835"/>
            <a:ext cx="2241230" cy="181487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78624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University Career Platform, MYCAREER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000" dirty="0"/>
              <a:t>Here you can access career resources, job opportunities, CV360 checker, courses, and so much more:</a:t>
            </a:r>
          </a:p>
          <a:p>
            <a:r>
              <a:rPr lang="en-GB" sz="3000" dirty="0"/>
              <a:t>You can log in using your university email and password. If you are a graduate, we will need to update your email address.</a:t>
            </a:r>
          </a:p>
          <a:p>
            <a:r>
              <a:rPr lang="en-GB" sz="3000" b="1" u="sng" dirty="0">
                <a:hlinkClick r:id="rId2" tooltip="Original URL: https://uwtsd.careercentre.me/Members. Click or tap if you trust this link."/>
              </a:rPr>
              <a:t>https://uwtsd.careercentre.me/Members</a:t>
            </a:r>
            <a:r>
              <a:rPr lang="en-GB" sz="3000" dirty="0"/>
              <a:t> </a:t>
            </a:r>
          </a:p>
          <a:p>
            <a:r>
              <a:rPr lang="en-GB" sz="3000" dirty="0"/>
              <a:t>You can download the App on your phone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91382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9349A-8370-FAAB-6269-65E7737E7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Careers drop-in sessions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9EA81-BC39-6E76-41EC-C48D524BE6A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Tuesdays from 1 pm to 2 pm </a:t>
            </a:r>
          </a:p>
          <a:p>
            <a:r>
              <a:rPr lang="en-GB" dirty="0"/>
              <a:t>Thursdays from 12 pm to 2 pm</a:t>
            </a:r>
          </a:p>
          <a:p>
            <a:r>
              <a:rPr lang="en-GB" dirty="0"/>
              <a:t>Saturdays from 12 pm to 2 pm</a:t>
            </a:r>
          </a:p>
          <a:p>
            <a:endParaRPr lang="en-GB" dirty="0"/>
          </a:p>
          <a:p>
            <a:r>
              <a:rPr lang="en-GB" dirty="0"/>
              <a:t>The sessions are in the library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292C9F-FA88-55A9-F122-C7624F6622F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You can bring along your CV or cover letter for a check-up or ask us about anything careers-related.</a:t>
            </a:r>
          </a:p>
        </p:txBody>
      </p:sp>
    </p:spTree>
    <p:extLst>
      <p:ext uri="{BB962C8B-B14F-4D97-AF65-F5344CB8AC3E}">
        <p14:creationId xmlns:p14="http://schemas.microsoft.com/office/powerpoint/2010/main" val="736484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784977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76085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E4A3817-18E2-0930-8820-3C98D651E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3229"/>
            <a:ext cx="8229600" cy="857250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prstClr val="black"/>
                </a:solidFill>
                <a:latin typeface="Myriad Pro"/>
              </a:rPr>
              <a:t>The top ten skills graduate recruiters are looking for:</a:t>
            </a:r>
            <a:endParaRPr lang="en-US" sz="2400" dirty="0"/>
          </a:p>
        </p:txBody>
      </p:sp>
      <p:pic>
        <p:nvPicPr>
          <p:cNvPr id="5" name="Picture 2" descr="Image result for Business person">
            <a:extLst>
              <a:ext uri="{FF2B5EF4-FFF2-40B4-BE49-F238E27FC236}">
                <a16:creationId xmlns:a16="http://schemas.microsoft.com/office/drawing/2014/main" id="{D85AA126-31B7-4879-8DF0-84900689B00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39" r="5736" b="2"/>
          <a:stretch/>
        </p:blipFill>
        <p:spPr bwMode="auto">
          <a:xfrm>
            <a:off x="457200" y="2463831"/>
            <a:ext cx="3489960" cy="25853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7445A07F-30A9-0AD9-16AD-CB77F9A194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057401"/>
            <a:ext cx="4038600" cy="2991780"/>
          </a:xfrm>
        </p:spPr>
        <p:txBody>
          <a:bodyPr>
            <a:normAutofit fontScale="55000" lnSpcReduction="20000"/>
          </a:bodyPr>
          <a:lstStyle/>
          <a:p>
            <a:r>
              <a:rPr lang="en-GB" sz="2100" dirty="0"/>
              <a:t>1. Commercial awareness- about knowing how a business or industry works </a:t>
            </a:r>
          </a:p>
          <a:p>
            <a:r>
              <a:rPr lang="en-GB" sz="2100" dirty="0"/>
              <a:t>2. Communication</a:t>
            </a:r>
          </a:p>
          <a:p>
            <a:r>
              <a:rPr lang="en-GB" sz="2100" dirty="0"/>
              <a:t>3. Teamwork</a:t>
            </a:r>
          </a:p>
          <a:p>
            <a:r>
              <a:rPr lang="en-GB" sz="2100" dirty="0"/>
              <a:t>4. Negotiation </a:t>
            </a:r>
          </a:p>
          <a:p>
            <a:r>
              <a:rPr lang="en-GB" sz="2100" dirty="0"/>
              <a:t>5. Problem solving</a:t>
            </a:r>
          </a:p>
          <a:p>
            <a:r>
              <a:rPr lang="en-GB" sz="2100" dirty="0"/>
              <a:t>6. Leadership</a:t>
            </a:r>
          </a:p>
          <a:p>
            <a:r>
              <a:rPr lang="en-GB" sz="2100" dirty="0"/>
              <a:t>7. Organisation</a:t>
            </a:r>
          </a:p>
          <a:p>
            <a:r>
              <a:rPr lang="en-GB" sz="2100" dirty="0"/>
              <a:t>8. Perseverance and motivation</a:t>
            </a:r>
          </a:p>
          <a:p>
            <a:r>
              <a:rPr lang="en-GB" sz="2100" dirty="0"/>
              <a:t>9. Ability to work under pressure</a:t>
            </a:r>
          </a:p>
          <a:p>
            <a:r>
              <a:rPr lang="en-GB" sz="2100" dirty="0"/>
              <a:t>10-Resilience </a:t>
            </a:r>
          </a:p>
          <a:p>
            <a:r>
              <a:rPr lang="en-GB" sz="2700" dirty="0">
                <a:hlinkClick r:id="rId3"/>
              </a:rPr>
              <a:t>https://targetjobs.co.uk/careers-advice/career-planning/273051-the-top-10-skills-thatll-get-you-a-job-when-you-graduate</a:t>
            </a:r>
            <a:r>
              <a:rPr lang="en-GB" sz="2700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665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 b="1" dirty="0"/>
              <a:t>Skills: What are employers looking for? 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Self Management</a:t>
            </a:r>
          </a:p>
          <a:p>
            <a:r>
              <a:rPr lang="en-GB" altLang="en-US" dirty="0"/>
              <a:t>Teamwork/</a:t>
            </a:r>
          </a:p>
          <a:p>
            <a:r>
              <a:rPr lang="en-GB" altLang="en-US" dirty="0"/>
              <a:t>Problem solving</a:t>
            </a:r>
          </a:p>
          <a:p>
            <a:r>
              <a:rPr lang="en-GB" altLang="en-US" dirty="0"/>
              <a:t>Communication </a:t>
            </a:r>
          </a:p>
          <a:p>
            <a:r>
              <a:rPr lang="en-GB" altLang="en-US" dirty="0"/>
              <a:t>Communication-written</a:t>
            </a:r>
          </a:p>
          <a:p>
            <a:r>
              <a:rPr lang="en-GB" altLang="en-US" dirty="0"/>
              <a:t>Information Technology skills</a:t>
            </a:r>
          </a:p>
          <a:p>
            <a:r>
              <a:rPr lang="en-GB" altLang="en-US" dirty="0"/>
              <a:t>Positive – can do approach</a:t>
            </a:r>
          </a:p>
          <a:p>
            <a:r>
              <a:rPr lang="en-GB" altLang="en-US" dirty="0"/>
              <a:t>Adaptability/flexibility                   </a:t>
            </a:r>
          </a:p>
          <a:p>
            <a:r>
              <a:rPr lang="en-GB" altLang="en-US" dirty="0"/>
              <a:t>Research skills, Project management skills</a:t>
            </a:r>
          </a:p>
          <a:p>
            <a:r>
              <a:rPr lang="en-GB" altLang="en-US" dirty="0"/>
              <a:t>Leadership skills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altLang="en-US" dirty="0"/>
              <a:t>Providing direction</a:t>
            </a:r>
          </a:p>
          <a:p>
            <a:r>
              <a:rPr lang="en-GB" altLang="en-US" dirty="0"/>
              <a:t>Facilitating change</a:t>
            </a:r>
          </a:p>
          <a:p>
            <a:r>
              <a:rPr lang="en-GB" altLang="en-US" dirty="0"/>
              <a:t>Working with people</a:t>
            </a:r>
          </a:p>
          <a:p>
            <a:r>
              <a:rPr lang="en-GB" altLang="en-US" dirty="0"/>
              <a:t>Using Resources</a:t>
            </a:r>
          </a:p>
          <a:p>
            <a:r>
              <a:rPr lang="en-GB" altLang="en-US" dirty="0"/>
              <a:t>Achieving Results</a:t>
            </a:r>
          </a:p>
          <a:p>
            <a:r>
              <a:rPr lang="en-GB" altLang="en-US" dirty="0"/>
              <a:t>Creativity and innovation</a:t>
            </a:r>
          </a:p>
          <a:p>
            <a:r>
              <a:rPr lang="en-GB" altLang="en-US" dirty="0"/>
              <a:t>Decisiveness</a:t>
            </a:r>
          </a:p>
          <a:p>
            <a:r>
              <a:rPr lang="en-GB" altLang="en-US" dirty="0"/>
              <a:t>Delegation</a:t>
            </a:r>
          </a:p>
          <a:p>
            <a:r>
              <a:rPr lang="en-GB" altLang="en-US" dirty="0"/>
              <a:t>Language skills</a:t>
            </a:r>
          </a:p>
          <a:p>
            <a:r>
              <a:rPr lang="en-GB" altLang="en-US" dirty="0"/>
              <a:t>Organisation/planning</a:t>
            </a:r>
          </a:p>
          <a:p>
            <a:r>
              <a:rPr lang="en-GB" altLang="en-US" dirty="0"/>
              <a:t>Training and mentoring others</a:t>
            </a:r>
          </a:p>
          <a:p>
            <a:r>
              <a:rPr lang="en-GB" altLang="en-US" dirty="0"/>
              <a:t>Networking</a:t>
            </a:r>
          </a:p>
          <a:p>
            <a:pPr>
              <a:buNone/>
            </a:pPr>
            <a:endParaRPr lang="en-GB" altLang="en-US" dirty="0"/>
          </a:p>
          <a:p>
            <a:pPr>
              <a:buNone/>
            </a:pPr>
            <a:r>
              <a:rPr lang="en-GB" altLang="en-US" dirty="0"/>
              <a:t>Source: </a:t>
            </a:r>
            <a:r>
              <a:rPr lang="en-GB" altLang="en-US" dirty="0">
                <a:hlinkClick r:id="rId2"/>
              </a:rPr>
              <a:t>https://www.prospects.ac.uk/</a:t>
            </a:r>
            <a:r>
              <a:rPr lang="en-GB" altLang="en-US" dirty="0"/>
              <a:t>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4865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Write down your four strongest personal skills and give an example of when you have demonstrated each of them.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Good communication skills – how, why and when? E.g. Presentation delivered at university </a:t>
            </a:r>
          </a:p>
          <a:p>
            <a:pPr>
              <a:buNone/>
            </a:pPr>
            <a:endParaRPr lang="en-GB" dirty="0">
              <a:latin typeface="+mj-lt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Skill 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-----------------------------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Evidence -----------------------------------------</a:t>
            </a:r>
          </a:p>
          <a:p>
            <a:pPr>
              <a:buNone/>
            </a:pPr>
            <a:endParaRPr lang="en-GB" sz="2200" dirty="0">
              <a:latin typeface="+mj-lt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Skill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------------------------------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Evidence---</a:t>
            </a:r>
            <a:r>
              <a:rPr lang="en-GB" dirty="0">
                <a:latin typeface="+mj-lt"/>
                <a:cs typeface="Arial" pitchFamily="34" charset="0"/>
              </a:rPr>
              <a:t>---------------------------------------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b="1" dirty="0">
                <a:cs typeface="Arial" pitchFamily="34" charset="0"/>
              </a:rPr>
              <a:t>Exercise: Evidence Your skill set</a:t>
            </a:r>
            <a:endParaRPr lang="en-GB" sz="3600" b="1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814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BD72F-9B65-E246-682F-2980701E0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CertHE Computing Skills for the Workplace 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79B4D-0CA3-C773-A01F-F29F2EC15C0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b="1" dirty="0"/>
              <a:t>Entry-Level Roles</a:t>
            </a:r>
          </a:p>
          <a:p>
            <a:r>
              <a:rPr lang="en-GB" dirty="0"/>
              <a:t>These are suitable for those with a basic or intermediate certificate: depending of experience and previous qualification </a:t>
            </a:r>
          </a:p>
          <a:p>
            <a:r>
              <a:rPr lang="en-GB" b="1" dirty="0"/>
              <a:t>IT Support Technician</a:t>
            </a:r>
            <a:br>
              <a:rPr lang="en-GB" dirty="0"/>
            </a:br>
            <a:r>
              <a:rPr lang="en-GB" dirty="0"/>
              <a:t>Help users troubleshoot hardware and software issues.</a:t>
            </a:r>
          </a:p>
          <a:p>
            <a:r>
              <a:rPr lang="en-GB" b="1" dirty="0"/>
              <a:t>Data Entry Clerk</a:t>
            </a:r>
            <a:br>
              <a:rPr lang="en-GB" dirty="0"/>
            </a:br>
            <a:r>
              <a:rPr lang="en-GB" dirty="0"/>
              <a:t>Use computing skills to manage databases and input information accurately.</a:t>
            </a:r>
          </a:p>
          <a:p>
            <a:r>
              <a:rPr lang="en-GB" b="1" dirty="0"/>
              <a:t>Junior Web Developer</a:t>
            </a:r>
            <a:br>
              <a:rPr lang="en-GB" dirty="0"/>
            </a:br>
            <a:r>
              <a:rPr lang="en-GB" dirty="0"/>
              <a:t>Assist in building and maintaining websites using HTML, CSS, and basic scripting.</a:t>
            </a:r>
          </a:p>
          <a:p>
            <a:r>
              <a:rPr lang="en-GB" b="1" dirty="0"/>
              <a:t>Digital Marketing Assistant</a:t>
            </a:r>
            <a:br>
              <a:rPr lang="en-GB" dirty="0"/>
            </a:br>
            <a:r>
              <a:rPr lang="en-GB" dirty="0"/>
              <a:t>Use tools like social media platforms, email marketing software, and analytics.</a:t>
            </a:r>
          </a:p>
          <a:p>
            <a:r>
              <a:rPr lang="en-GB" b="1" dirty="0"/>
              <a:t>Administrative Assistant</a:t>
            </a:r>
            <a:br>
              <a:rPr lang="en-GB" dirty="0"/>
            </a:br>
            <a:r>
              <a:rPr lang="en-GB" dirty="0"/>
              <a:t>Use office software (Word, Excel, databases) to support business operations.</a:t>
            </a:r>
          </a:p>
          <a:p>
            <a:r>
              <a:rPr lang="en-GB" b="1" dirty="0"/>
              <a:t>Helpdesk Assistant</a:t>
            </a:r>
            <a:br>
              <a:rPr lang="en-GB" dirty="0"/>
            </a:br>
            <a:r>
              <a:rPr lang="en-GB" dirty="0"/>
              <a:t>Provide first-line support for IT queries in schools, offices, or call centres.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4EFCD0-8160-BDA3-52A2-4B0DEE3654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b="1" dirty="0"/>
              <a:t>Freelance or Self-Employment Options</a:t>
            </a:r>
          </a:p>
          <a:p>
            <a:endParaRPr lang="en-GB" b="1" dirty="0"/>
          </a:p>
          <a:p>
            <a:r>
              <a:rPr lang="en-GB" b="1" dirty="0"/>
              <a:t>Tech Support Services</a:t>
            </a:r>
            <a:br>
              <a:rPr lang="en-GB" dirty="0"/>
            </a:br>
            <a:r>
              <a:rPr lang="en-GB" dirty="0"/>
              <a:t>Offer troubleshooting and setup services for individuals or small businesses.</a:t>
            </a:r>
          </a:p>
          <a:p>
            <a:r>
              <a:rPr lang="en-GB" b="1" dirty="0"/>
              <a:t>Web Design Services</a:t>
            </a:r>
            <a:br>
              <a:rPr lang="en-GB" dirty="0"/>
            </a:br>
            <a:r>
              <a:rPr lang="en-GB" dirty="0"/>
              <a:t>Build websites for local businesses or personal brands.</a:t>
            </a:r>
          </a:p>
          <a:p>
            <a:r>
              <a:rPr lang="en-GB" b="1" dirty="0"/>
              <a:t>Digital Content Creation</a:t>
            </a:r>
            <a:br>
              <a:rPr lang="en-GB" dirty="0"/>
            </a:br>
            <a:r>
              <a:rPr lang="en-GB" dirty="0"/>
              <a:t>Use computing skills to create and manage blogs, YouTube channels, or online shops.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>
                <a:hlinkClick r:id="rId2"/>
              </a:rPr>
              <a:t>Job profiles | Prospects.ac.uk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6316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861A3-3FA8-8622-7245-F9EF39EA5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Internships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DD139-10E2-32A2-8951-6904771E0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053041"/>
                </a:solidFill>
                <a:effectLst/>
              </a:rPr>
              <a:t>An internship is a period of work experience, offered by an organisation, lasting for a fixed period of time anywhere between a week and 12 months. They are typically undertaken by students looking to gain relevant skills.</a:t>
            </a:r>
          </a:p>
          <a:p>
            <a:r>
              <a:rPr lang="en-GB" sz="2400" dirty="0">
                <a:hlinkClick r:id="rId2"/>
              </a:rPr>
              <a:t>Internships | Prospects.ac.uk</a:t>
            </a:r>
            <a:endParaRPr lang="en-GB" sz="2400" dirty="0"/>
          </a:p>
          <a:p>
            <a:r>
              <a:rPr lang="en-GB" sz="2400" dirty="0">
                <a:hlinkClick r:id="rId3"/>
              </a:rPr>
              <a:t>Virtual work experience | Prospects.ac.uk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9889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9DD13-0FDE-2442-E65D-A81375A93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Potential job roles with a BSc in Applied Computing 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5038C-A663-0512-3455-DF3550D6F14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1400" b="1" dirty="0"/>
              <a:t> A BSc in Applied Computing</a:t>
            </a:r>
            <a:r>
              <a:rPr lang="en-GB" sz="1400" dirty="0"/>
              <a:t> equips graduates with a mix of technical, analytical, and problem-solving skills that are highly valued by employers.</a:t>
            </a:r>
            <a:r>
              <a:rPr lang="en-US" altLang="en-US" sz="1400" b="1" dirty="0">
                <a:latin typeface="Arial" panose="020B0604020202020204" pitchFamily="34" charset="0"/>
              </a:rPr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400" b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400" b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400" b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400" b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400" b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b="1" dirty="0">
                <a:latin typeface="Arial" panose="020B0604020202020204" pitchFamily="34" charset="0"/>
              </a:rPr>
              <a:t>Software Developer / Engineer</a:t>
            </a:r>
            <a:endParaRPr lang="en-US" altLang="en-US" sz="14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Design, build, and maintain software applications.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400" dirty="0">
                <a:latin typeface="Arial" panose="020B0604020202020204" pitchFamily="34" charset="0"/>
              </a:rPr>
              <a:t>Languages often used: Python, Java, C#, JavaScript. </a:t>
            </a:r>
            <a:r>
              <a:rPr lang="en-GB" sz="1400" dirty="0"/>
              <a:t>cross many industries. 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D9A28288-8B1D-6A04-61D1-C3DB3775F2C3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4648200" y="1440284"/>
            <a:ext cx="4316288" cy="4308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Web Developer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Create and manage websites and web applications.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Front-end, back-end, or full-stack roles.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Support Specialist / Technician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 technical assistance and troubleshoot hardware/software issues.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Systems Analyst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Analyse and improve IT systems to meet business needs.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Database Administrator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 and maintain databases, ensuring data integrity and security.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Network Engineer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Design and maintain computer networks for organisations.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Cybersecurity Analyst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Protect systems from cyber threats and ensure compliance with security standards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Career Ladders">
            <a:extLst>
              <a:ext uri="{FF2B5EF4-FFF2-40B4-BE49-F238E27FC236}">
                <a16:creationId xmlns:a16="http://schemas.microsoft.com/office/drawing/2014/main" id="{6E3EC673-FB06-C6FE-98BF-D63767FA65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25" y="2505265"/>
            <a:ext cx="1382972" cy="92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762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F85F4-7960-B267-8810-31A5C7437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Graduate Scheme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F6716-76C3-91E2-ECC2-91A4EF9B8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100" dirty="0">
                <a:latin typeface="+mj-lt"/>
              </a:rPr>
              <a:t>A graduate scheme is a structured training programme run by an employer to develop future leaders of their organisation. They usually last between one and two years (although they can be longer).</a:t>
            </a:r>
          </a:p>
          <a:p>
            <a:r>
              <a:rPr lang="en-GB" sz="2100" dirty="0">
                <a:latin typeface="+mj-lt"/>
                <a:hlinkClick r:id="rId2"/>
              </a:rPr>
              <a:t>Graduate schemes 2025 | Prospects.ac.uk</a:t>
            </a:r>
            <a:endParaRPr lang="en-GB" sz="2100" dirty="0">
              <a:latin typeface="+mj-lt"/>
            </a:endParaRPr>
          </a:p>
          <a:p>
            <a:r>
              <a:rPr lang="en-GB" sz="2100" dirty="0">
                <a:hlinkClick r:id="rId3"/>
              </a:rPr>
              <a:t>Search graduate jobs | Prospects.ac.uk</a:t>
            </a:r>
            <a:endParaRPr lang="en-GB" sz="2100" dirty="0"/>
          </a:p>
          <a:p>
            <a:r>
              <a:rPr lang="en-GB" sz="2100" dirty="0">
                <a:hlinkClick r:id="rId4"/>
              </a:rPr>
              <a:t>Graduate schemes: getting a place | National Careers Service</a:t>
            </a:r>
            <a:endParaRPr lang="en-GB" sz="2100" dirty="0"/>
          </a:p>
          <a:p>
            <a:r>
              <a:rPr lang="en-GB" sz="2400" dirty="0">
                <a:solidFill>
                  <a:srgbClr val="E10098"/>
                </a:solidFill>
                <a:hlinkClick r:id="rId5"/>
              </a:rPr>
              <a:t>Civil Service Fast Streamer</a:t>
            </a:r>
            <a:endParaRPr lang="en-GB" sz="2400" dirty="0">
              <a:solidFill>
                <a:srgbClr val="E10098"/>
              </a:solidFill>
            </a:endParaRPr>
          </a:p>
          <a:p>
            <a:r>
              <a:rPr lang="en-GB" sz="2400" dirty="0"/>
              <a:t>UWTSD career platform</a:t>
            </a:r>
          </a:p>
          <a:p>
            <a:endParaRPr lang="en-GB" sz="2400" dirty="0">
              <a:solidFill>
                <a:srgbClr val="485D65"/>
              </a:solidFill>
            </a:endParaRPr>
          </a:p>
          <a:p>
            <a:endParaRPr lang="en-GB" sz="2100" dirty="0"/>
          </a:p>
          <a:p>
            <a:endParaRPr lang="en-GB" dirty="0"/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073188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69674-487B-DB05-878B-7B28C15C6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 experience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08481-E245-7B5C-54BB-940C2DDD8C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Virtual work experience | Prospects.ac.uk</a:t>
            </a:r>
            <a:endParaRPr lang="en-GB" dirty="0"/>
          </a:p>
          <a:p>
            <a:r>
              <a:rPr lang="en-GB" dirty="0">
                <a:hlinkClick r:id="rId3"/>
              </a:rPr>
              <a:t>Volunteering | Prospects.ac.uk</a:t>
            </a:r>
            <a:endParaRPr lang="en-GB" dirty="0"/>
          </a:p>
          <a:p>
            <a:r>
              <a:rPr lang="en-GB" dirty="0">
                <a:hlinkClick r:id="rId4"/>
              </a:rPr>
              <a:t>Free Virtual Work Experience Programs from Top Companies - Forage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108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8F569-B7B6-93E3-4EF6-8A8B1A24E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</a:br>
            <a:r>
              <a:rPr lang="en-GB" sz="2700" b="1" dirty="0">
                <a:solidFill>
                  <a:srgbClr val="333333"/>
                </a:solidFill>
              </a:rPr>
              <a:t>Where to look for jobs and volunteering opportunities in the UK? </a:t>
            </a:r>
            <a:br>
              <a:rPr lang="en-GB" sz="3000" b="1" dirty="0">
                <a:solidFill>
                  <a:srgbClr val="333333"/>
                </a:solidFill>
              </a:rPr>
            </a:br>
            <a:endParaRPr lang="en-GB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1B0A5-0D5F-F055-B3EB-B29B86B526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500" dirty="0">
                <a:solidFill>
                  <a:srgbClr val="333333"/>
                </a:solidFill>
              </a:rPr>
              <a:t>Jobs boards such as Indeed or Monster</a:t>
            </a:r>
          </a:p>
          <a:p>
            <a:r>
              <a:rPr lang="en-GB" sz="1500" dirty="0">
                <a:solidFill>
                  <a:srgbClr val="333333"/>
                </a:solidFill>
              </a:rPr>
              <a:t>Social media - LinkedIn</a:t>
            </a:r>
          </a:p>
          <a:p>
            <a:r>
              <a:rPr lang="en-GB" sz="1500" dirty="0">
                <a:solidFill>
                  <a:srgbClr val="333333"/>
                </a:solidFill>
              </a:rPr>
              <a:t>Online and in-person events </a:t>
            </a:r>
          </a:p>
          <a:p>
            <a:r>
              <a:rPr lang="en-GB" sz="1500" dirty="0">
                <a:solidFill>
                  <a:srgbClr val="333333"/>
                </a:solidFill>
              </a:rPr>
              <a:t>Industry-specific job websites</a:t>
            </a:r>
          </a:p>
          <a:p>
            <a:r>
              <a:rPr lang="en-GB" sz="1500" dirty="0">
                <a:solidFill>
                  <a:srgbClr val="333333"/>
                </a:solidFill>
              </a:rPr>
              <a:t>Companies’ career pages</a:t>
            </a:r>
          </a:p>
          <a:p>
            <a:r>
              <a:rPr lang="en-GB" sz="1500" dirty="0">
                <a:solidFill>
                  <a:srgbClr val="333333"/>
                </a:solidFill>
              </a:rPr>
              <a:t>Recruitment agencies </a:t>
            </a:r>
          </a:p>
          <a:p>
            <a:r>
              <a:rPr lang="en-GB" sz="1500" dirty="0">
                <a:solidFill>
                  <a:srgbClr val="333333"/>
                </a:solidFill>
              </a:rPr>
              <a:t>The university’s careers platform, MY CAREER</a:t>
            </a:r>
            <a:endParaRPr lang="en-GB" sz="15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55985D-7BDD-7B1C-EB18-0C92DBCD5C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>
                <a:hlinkClick r:id="rId2"/>
              </a:rPr>
              <a:t>Welcome - Cyber Games UK</a:t>
            </a:r>
            <a:endParaRPr lang="en-GB" sz="1800" dirty="0"/>
          </a:p>
          <a:p>
            <a:r>
              <a:rPr lang="en-GB" sz="1800" dirty="0">
                <a:hlinkClick r:id="rId3"/>
              </a:rPr>
              <a:t>Free virtual job simulations and career prep | Forage</a:t>
            </a:r>
            <a:endParaRPr lang="en-GB" sz="1800" dirty="0"/>
          </a:p>
          <a:p>
            <a:r>
              <a:rPr lang="en-GB" sz="1800" dirty="0">
                <a:hlinkClick r:id="rId4"/>
              </a:rPr>
              <a:t>BCS, The Chartered Institute for IT | BCS</a:t>
            </a:r>
            <a:endParaRPr lang="en-GB" sz="1800" dirty="0"/>
          </a:p>
          <a:p>
            <a:r>
              <a:rPr lang="en-GB" sz="1800" dirty="0">
                <a:hlinkClick r:id="rId5"/>
              </a:rPr>
              <a:t>The UK's biggest volunteering database - Doit Life!</a:t>
            </a:r>
            <a:endParaRPr lang="en-GB" sz="1800" dirty="0"/>
          </a:p>
          <a:p>
            <a:r>
              <a:rPr lang="en-GB" sz="1800" dirty="0">
                <a:hlinkClick r:id="rId6"/>
              </a:rPr>
              <a:t>www.uwtsd.ac.uk/careers</a:t>
            </a:r>
            <a:r>
              <a:rPr lang="en-GB" sz="1800" dirty="0"/>
              <a:t> - The university careers platform (MYCAREERS)</a:t>
            </a:r>
          </a:p>
          <a:p>
            <a:r>
              <a:rPr lang="en-GB" sz="1800" dirty="0">
                <a:hlinkClick r:id="rId7"/>
              </a:rPr>
              <a:t>www.prospects.ac.uk</a:t>
            </a:r>
            <a:r>
              <a:rPr lang="en-GB" sz="1800" dirty="0"/>
              <a:t> – jobs, graduate schemes, careers profiles and lots more</a:t>
            </a:r>
          </a:p>
          <a:p>
            <a:r>
              <a:rPr lang="en-GB" sz="1800" dirty="0">
                <a:hlinkClick r:id="rId8"/>
              </a:rPr>
              <a:t>www.targetjobs.co.uk</a:t>
            </a:r>
            <a:r>
              <a:rPr lang="en-GB" sz="1800" dirty="0"/>
              <a:t> – internships, graduate jobs, careers advice &amp; useful publications</a:t>
            </a:r>
          </a:p>
          <a:p>
            <a:r>
              <a:rPr lang="en-GB" sz="1800" dirty="0">
                <a:hlinkClick r:id="rId9"/>
              </a:rPr>
              <a:t>www.jobs.guardian.co.uk </a:t>
            </a:r>
            <a:r>
              <a:rPr lang="en-GB" sz="1800" dirty="0"/>
              <a:t>- 1000’s of nationwide jobs.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992438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440E6-93AC-7464-E8A2-EF64FA779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Useful websites for jobs and volunteering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000BC-BC2F-139C-B68A-14B3B69BD3E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E10098"/>
                </a:solidFill>
                <a:latin typeface="Source Sans Pro" panose="020B0503030403020204" pitchFamily="34" charset="0"/>
                <a:hlinkClick r:id="rId2"/>
              </a:rPr>
              <a:t>Computing</a:t>
            </a:r>
            <a:endParaRPr lang="en-GB" dirty="0">
              <a:solidFill>
                <a:srgbClr val="485D65"/>
              </a:solidFill>
              <a:latin typeface="Source Sans Pro" panose="020B0503030403020204" pitchFamily="34" charset="0"/>
            </a:endParaRPr>
          </a:p>
          <a:p>
            <a:r>
              <a:rPr lang="en-GB" dirty="0" err="1">
                <a:solidFill>
                  <a:srgbClr val="E10098"/>
                </a:solidFill>
                <a:latin typeface="Source Sans Pro" panose="020B0503030403020204" pitchFamily="34" charset="0"/>
                <a:hlinkClick r:id="rId3"/>
              </a:rPr>
              <a:t>CWJobs</a:t>
            </a:r>
            <a:endParaRPr lang="en-GB" dirty="0">
              <a:solidFill>
                <a:srgbClr val="485D65"/>
              </a:solidFill>
              <a:latin typeface="Source Sans Pro" panose="020B0503030403020204" pitchFamily="34" charset="0"/>
            </a:endParaRPr>
          </a:p>
          <a:p>
            <a:r>
              <a:rPr lang="en-GB" dirty="0">
                <a:solidFill>
                  <a:srgbClr val="E10098"/>
                </a:solidFill>
                <a:latin typeface="Source Sans Pro" panose="020B0503030403020204" pitchFamily="34" charset="0"/>
                <a:hlinkClick r:id="rId4"/>
              </a:rPr>
              <a:t>Engineering &amp; Technology Jobs</a:t>
            </a:r>
            <a:endParaRPr lang="en-GB" dirty="0">
              <a:solidFill>
                <a:srgbClr val="485D65"/>
              </a:solidFill>
              <a:latin typeface="Source Sans Pro" panose="020B0503030403020204" pitchFamily="34" charset="0"/>
            </a:endParaRPr>
          </a:p>
          <a:p>
            <a:r>
              <a:rPr lang="en-GB" dirty="0">
                <a:solidFill>
                  <a:srgbClr val="E10098"/>
                </a:solidFill>
                <a:latin typeface="Source Sans Pro" panose="020B0503030403020204" pitchFamily="34" charset="0"/>
                <a:hlinkClick r:id="rId5"/>
              </a:rPr>
              <a:t>IT Support Jobs</a:t>
            </a:r>
            <a:endParaRPr lang="en-GB" dirty="0">
              <a:solidFill>
                <a:srgbClr val="485D65"/>
              </a:solidFill>
              <a:latin typeface="Source Sans Pro" panose="020B0503030403020204" pitchFamily="34" charset="0"/>
            </a:endParaRPr>
          </a:p>
          <a:p>
            <a:r>
              <a:rPr lang="en-GB" dirty="0">
                <a:solidFill>
                  <a:srgbClr val="E10098"/>
                </a:solidFill>
                <a:latin typeface="Source Sans Pro" panose="020B0503030403020204" pitchFamily="34" charset="0"/>
                <a:hlinkClick r:id="rId6"/>
              </a:rPr>
              <a:t>Technojobs</a:t>
            </a:r>
            <a:endParaRPr lang="en-GB" dirty="0">
              <a:solidFill>
                <a:srgbClr val="485D65"/>
              </a:solidFill>
              <a:latin typeface="Source Sans Pro" panose="020B0503030403020204" pitchFamily="34" charset="0"/>
            </a:endParaRPr>
          </a:p>
          <a:p>
            <a:r>
              <a:rPr lang="en-GB" dirty="0">
                <a:hlinkClick r:id="rId7"/>
              </a:rPr>
              <a:t>Prospects.ac.uk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https://www.jobs-graduate.co.uk/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E7CB47-1814-BB80-80E4-420BFBAFDF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9"/>
              </a:rPr>
              <a:t>Volunteering | Prospects.ac.uk</a:t>
            </a:r>
            <a:endParaRPr lang="en-GB" dirty="0"/>
          </a:p>
          <a:p>
            <a:r>
              <a:rPr lang="en-GB" dirty="0">
                <a:hlinkClick r:id="rId10"/>
              </a:rPr>
              <a:t>Free virtual job simulations and career prep | Forage</a:t>
            </a:r>
            <a:endParaRPr lang="en-GB" dirty="0"/>
          </a:p>
          <a:p>
            <a:r>
              <a:rPr lang="en-GB" dirty="0">
                <a:hlinkClick r:id="rId11"/>
              </a:rPr>
              <a:t>BCS, The Chartered Institute for IT | BCS</a:t>
            </a:r>
            <a:endParaRPr lang="en-GB" dirty="0"/>
          </a:p>
          <a:p>
            <a:r>
              <a:rPr lang="en-GB" dirty="0">
                <a:hlinkClick r:id="rId12"/>
              </a:rPr>
              <a:t>The UK's biggest volunteering database - Doit Life!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612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7C3DA-D255-A69C-F67F-4BB233EA2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information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00DC6-CCA2-2C4E-FABE-21513E3CE9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4650" b="1" dirty="0"/>
              <a:t>Inspire programme at UWTSD (open your own business)</a:t>
            </a:r>
          </a:p>
          <a:p>
            <a:pPr marL="0" indent="0">
              <a:buNone/>
            </a:pPr>
            <a:endParaRPr lang="en-GB" sz="4650" b="1" dirty="0"/>
          </a:p>
          <a:p>
            <a:r>
              <a:rPr lang="en-GB" sz="4650" dirty="0"/>
              <a:t>Recruitment agency</a:t>
            </a:r>
          </a:p>
          <a:p>
            <a:r>
              <a:rPr lang="en-GB" sz="4650" dirty="0"/>
              <a:t>Training agency </a:t>
            </a:r>
          </a:p>
          <a:p>
            <a:r>
              <a:rPr lang="en-GB" sz="4650" dirty="0"/>
              <a:t>Consulting </a:t>
            </a:r>
          </a:p>
          <a:p>
            <a:pPr marL="0" indent="0">
              <a:buNone/>
            </a:pPr>
            <a:endParaRPr lang="en-GB" sz="4650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sz="4650" dirty="0">
                <a:hlinkClick r:id="" action="ppaction://noaction"/>
              </a:rPr>
              <a:t>INSPIRE | University of Wales Trinity Saint David (uwtsd.ac.uk)</a:t>
            </a:r>
          </a:p>
          <a:p>
            <a:pPr marL="0" indent="0">
              <a:buNone/>
            </a:pPr>
            <a:endParaRPr lang="en-GB" sz="4650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sz="4950" b="1" cap="all" dirty="0">
                <a:solidFill>
                  <a:srgbClr val="FFFFFF"/>
                </a:solidFill>
                <a:latin typeface="Helvetica" panose="020B0604020202020204" pitchFamily="34" charset="0"/>
              </a:rPr>
              <a:t>C</a:t>
            </a:r>
            <a:r>
              <a:rPr lang="en-GB" sz="4950" dirty="0">
                <a:hlinkClick r:id="rId2"/>
              </a:rPr>
              <a:t>Business &amp; IP Centre (BIPC): Business Advice &amp; Resources - The British Library</a:t>
            </a:r>
            <a:endParaRPr lang="en-GB" sz="4650" dirty="0">
              <a:hlinkClick r:id="" action="ppaction://noaction"/>
            </a:endParaRPr>
          </a:p>
          <a:p>
            <a:pPr marL="0" indent="0">
              <a:buNone/>
            </a:pPr>
            <a:endParaRPr lang="en-GB" sz="4650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sz="4650" b="1" dirty="0">
                <a:solidFill>
                  <a:srgbClr val="222222"/>
                </a:solidFill>
                <a:hlinkClick r:id="rId3"/>
              </a:rPr>
              <a:t> </a:t>
            </a:r>
            <a:endParaRPr lang="en-GB" sz="4650" b="1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477C5-0A57-F71A-745A-C96E0CC920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sz="4650" dirty="0"/>
          </a:p>
          <a:p>
            <a:pPr marL="0" indent="0">
              <a:buNone/>
            </a:pPr>
            <a:r>
              <a:rPr lang="en-GB" sz="4900" b="1" dirty="0"/>
              <a:t>Apprenticeships:</a:t>
            </a:r>
          </a:p>
          <a:p>
            <a:pPr marL="0" indent="0">
              <a:buNone/>
            </a:pPr>
            <a:endParaRPr lang="en-GB" sz="4900" dirty="0"/>
          </a:p>
          <a:p>
            <a:pPr marL="0" indent="0">
              <a:buNone/>
            </a:pPr>
            <a:r>
              <a:rPr lang="en-GB" sz="4900" dirty="0"/>
              <a:t>Apprenticeships are real jobs that combine work with training and study. You'll earn a wage, gain skills and have the opportunity to put what you learn into practice.</a:t>
            </a:r>
          </a:p>
          <a:p>
            <a:pPr marL="0" indent="0">
              <a:buNone/>
            </a:pPr>
            <a:endParaRPr lang="en-GB" sz="4900" dirty="0"/>
          </a:p>
          <a:p>
            <a:pPr marL="0" indent="0">
              <a:buNone/>
            </a:pPr>
            <a:r>
              <a:rPr lang="en-GB" sz="4900" dirty="0">
                <a:hlinkClick r:id="rId4"/>
              </a:rPr>
              <a:t>Become an apprentice</a:t>
            </a:r>
            <a:endParaRPr lang="en-GB" sz="4900" dirty="0"/>
          </a:p>
          <a:p>
            <a:pPr marL="0" indent="0">
              <a:buNone/>
            </a:pPr>
            <a:endParaRPr lang="en-GB" sz="4900" dirty="0"/>
          </a:p>
          <a:p>
            <a:pPr marL="0" indent="0">
              <a:buNone/>
            </a:pPr>
            <a:r>
              <a:rPr lang="en-GB" sz="4900" b="1" dirty="0"/>
              <a:t>London events:</a:t>
            </a:r>
          </a:p>
          <a:p>
            <a:pPr marL="0" indent="0">
              <a:buNone/>
            </a:pPr>
            <a:r>
              <a:rPr lang="en-GB" sz="5400" dirty="0">
                <a:hlinkClick r:id="rId5"/>
              </a:rPr>
              <a:t>The Business Show London | 12th &amp; 13th November | Free Tickets</a:t>
            </a:r>
            <a:endParaRPr lang="en-GB" sz="5400" dirty="0"/>
          </a:p>
          <a:p>
            <a:pPr marL="0" indent="0">
              <a:buNone/>
            </a:pPr>
            <a:r>
              <a:rPr lang="en-GB" sz="5400" dirty="0" err="1">
                <a:hlinkClick r:id="rId6"/>
              </a:rPr>
              <a:t>Gradfest</a:t>
            </a:r>
            <a:r>
              <a:rPr lang="en-GB" sz="5400" dirty="0">
                <a:hlinkClick r:id="rId6"/>
              </a:rPr>
              <a:t> | The UK’s Largest Graduate Recruitment Event</a:t>
            </a:r>
            <a:endParaRPr lang="en-GB" sz="4900" dirty="0"/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430605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5D144-A720-6F98-C287-824F42D9F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Useful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BA86-FA18-B09A-EF4B-161EF4A391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hlinkClick r:id="rId2"/>
              </a:rPr>
              <a:t>www.linkedin.com/learning</a:t>
            </a:r>
            <a:endParaRPr lang="en-GB" sz="2400" dirty="0"/>
          </a:p>
          <a:p>
            <a:r>
              <a:rPr lang="en-GB" sz="2400" dirty="0"/>
              <a:t>Courses e.g. Excel, Coaching Skills for Leaders and Managers, Mentoring skills</a:t>
            </a:r>
          </a:p>
          <a:p>
            <a:r>
              <a:rPr lang="en-GB" sz="2400" dirty="0"/>
              <a:t>Careers bursary-</a:t>
            </a:r>
          </a:p>
          <a:p>
            <a:r>
              <a:rPr lang="en-GB" sz="2400" dirty="0">
                <a:hlinkClick r:id="rId3"/>
              </a:rPr>
              <a:t>Bursaries | University of Wales Trinity Saint David (uwtsd.ac.uk)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 : </a:t>
            </a:r>
          </a:p>
          <a:p>
            <a:r>
              <a:rPr lang="en-GB" sz="2400" b="1" i="0" u="none" strike="noStrike" dirty="0">
                <a:solidFill>
                  <a:srgbClr val="222222"/>
                </a:solidFill>
                <a:effectLst/>
                <a:hlinkClick r:id="rId4"/>
              </a:rPr>
              <a:t>Career Development Bursary application form</a:t>
            </a:r>
            <a:endParaRPr lang="en-GB" sz="2400" dirty="0"/>
          </a:p>
          <a:p>
            <a:r>
              <a:rPr lang="en-GB" sz="2400" dirty="0">
                <a:hlinkClick r:id="rId5"/>
              </a:rPr>
              <a:t>https://digitalskills.uwtsd.ac.uk</a:t>
            </a:r>
            <a:r>
              <a:rPr lang="en-GB" sz="2400" dirty="0"/>
              <a:t> </a:t>
            </a:r>
          </a:p>
          <a:p>
            <a:endParaRPr lang="en-GB" sz="2400" dirty="0"/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3835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3AE05-3F11-98F2-51F2-E0F03AA9F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3229"/>
            <a:ext cx="8229600" cy="745591"/>
          </a:xfrm>
        </p:spPr>
        <p:txBody>
          <a:bodyPr>
            <a:noAutofit/>
          </a:bodyPr>
          <a:lstStyle/>
          <a:p>
            <a:r>
              <a:rPr lang="en-GB" altLang="en-US" sz="2400" b="1" dirty="0"/>
              <a:t>How to book an appointment with the Careers Service?</a:t>
            </a:r>
            <a:br>
              <a:rPr lang="en-GB" altLang="en-US" sz="2400" b="1" dirty="0"/>
            </a:b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D70054-DE85-2F25-3583-C396E3CBC7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03092" y="1588770"/>
            <a:ext cx="3989388" cy="3460411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en-GB" sz="1650" dirty="0">
              <a:hlinkClick r:id="rId2"/>
            </a:endParaRPr>
          </a:p>
          <a:p>
            <a:pPr>
              <a:buNone/>
            </a:pPr>
            <a:endParaRPr lang="en-GB" sz="1650" dirty="0">
              <a:hlinkClick r:id="rId2"/>
            </a:endParaRPr>
          </a:p>
          <a:p>
            <a:pPr>
              <a:buNone/>
            </a:pPr>
            <a:endParaRPr lang="en-GB" sz="1650" dirty="0">
              <a:hlinkClick r:id="rId2"/>
            </a:endParaRPr>
          </a:p>
          <a:p>
            <a:pPr>
              <a:buNone/>
            </a:pPr>
            <a:r>
              <a:rPr lang="en-GB" sz="1650" dirty="0">
                <a:hlinkClick r:id="rId2"/>
              </a:rPr>
              <a:t>Careers and Employability Service – Booking Online (uwtsd.ac.uk)</a:t>
            </a:r>
            <a:r>
              <a:rPr lang="en-GB" sz="1650" dirty="0">
                <a:cs typeface="Arial" pitchFamily="34" charset="0"/>
              </a:rPr>
              <a:t>                                            </a:t>
            </a:r>
          </a:p>
          <a:p>
            <a:pPr>
              <a:buNone/>
            </a:pPr>
            <a:endParaRPr lang="en-GB" sz="165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r>
              <a:rPr lang="en-GB" sz="1650" dirty="0">
                <a:cs typeface="Arial" pitchFamily="34" charset="0"/>
              </a:rPr>
              <a:t>You can contact the Careers Service Team by E-mail:</a:t>
            </a:r>
          </a:p>
          <a:p>
            <a:pPr>
              <a:buNone/>
            </a:pPr>
            <a:r>
              <a:rPr lang="en-GB" sz="1650" dirty="0"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en-GB" sz="1650" dirty="0">
                <a:cs typeface="Arial" pitchFamily="34" charset="0"/>
                <a:hlinkClick r:id="rId3"/>
              </a:rPr>
              <a:t>careers@uwtsd.ac.uk</a:t>
            </a:r>
            <a:r>
              <a:rPr lang="en-GB" sz="1650" dirty="0">
                <a:cs typeface="Arial" pitchFamily="34" charset="0"/>
              </a:rPr>
              <a:t>  </a:t>
            </a:r>
          </a:p>
          <a:p>
            <a:pPr>
              <a:buNone/>
            </a:pPr>
            <a:r>
              <a:rPr lang="en-GB" sz="1650" dirty="0">
                <a:cs typeface="Arial" pitchFamily="34" charset="0"/>
              </a:rPr>
              <a:t> </a:t>
            </a:r>
          </a:p>
          <a:p>
            <a:endParaRPr lang="en-GB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DDA0838-3BA6-FDF4-5F8A-03D94BC3CDA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06" y="1600200"/>
            <a:ext cx="3989388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6356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Thanks</a:t>
            </a:r>
            <a:br>
              <a:rPr lang="en-GB" b="1" dirty="0"/>
            </a:br>
            <a:r>
              <a:rPr lang="en-GB" b="1" dirty="0"/>
              <a:t>Any questions?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366520" cy="2284239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tx1"/>
                </a:solidFill>
              </a:rPr>
              <a:t>www.uwtsd.ac.uk/careers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3282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blue and white card with a qr code&#10;&#10;AI-generated content may be incorrect.">
            <a:extLst>
              <a:ext uri="{FF2B5EF4-FFF2-40B4-BE49-F238E27FC236}">
                <a16:creationId xmlns:a16="http://schemas.microsoft.com/office/drawing/2014/main" id="{1D83AEF4-5B6C-BFCF-FDBD-175AB01A371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0"/>
            <a:ext cx="9143980" cy="685799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762453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dcmitype/"/>
    <ds:schemaRef ds:uri="http://www.w3.org/XML/1998/namespace"/>
    <ds:schemaRef ds:uri="http://purl.org/dc/elements/1.1/"/>
    <ds:schemaRef ds:uri="http://schemas.openxmlformats.org/package/2006/metadata/core-propertie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1376</Words>
  <Application>Microsoft Office PowerPoint</Application>
  <PresentationFormat>On-screen Show (4:3)</PresentationFormat>
  <Paragraphs>242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Montserrat Classic</vt:lpstr>
      <vt:lpstr>Myriad Pro</vt:lpstr>
      <vt:lpstr>Arial</vt:lpstr>
      <vt:lpstr>Calibri</vt:lpstr>
      <vt:lpstr>Helvetica</vt:lpstr>
      <vt:lpstr>Miriam</vt:lpstr>
      <vt:lpstr>Source Sans Pro</vt:lpstr>
      <vt:lpstr>20140311PresentationUWTSDTemplate</vt:lpstr>
      <vt:lpstr>Careers Service at the London Campus </vt:lpstr>
      <vt:lpstr>Today I will discuss the following topics:</vt:lpstr>
      <vt:lpstr>PowerPoint Presentation</vt:lpstr>
      <vt:lpstr>      We can help you </vt:lpstr>
      <vt:lpstr>University Career Platform, MYCAREER</vt:lpstr>
      <vt:lpstr>      Careers drop-in sessions </vt:lpstr>
      <vt:lpstr>PowerPoint Presentation</vt:lpstr>
      <vt:lpstr>The top ten skills graduate recruiters are looking for:</vt:lpstr>
      <vt:lpstr>Skills: What are employers looking for? </vt:lpstr>
      <vt:lpstr>Exercise: Evidence Your skill set</vt:lpstr>
      <vt:lpstr>CertHE Computing Skills for the Workplace </vt:lpstr>
      <vt:lpstr>Internships </vt:lpstr>
      <vt:lpstr>Potential job roles with a BSc in Applied Computing </vt:lpstr>
      <vt:lpstr>Graduate Scheme</vt:lpstr>
      <vt:lpstr>Work experience </vt:lpstr>
      <vt:lpstr> Where to look for jobs and volunteering opportunities in the UK?  </vt:lpstr>
      <vt:lpstr>Useful websites for jobs and volunteering </vt:lpstr>
      <vt:lpstr>Further information </vt:lpstr>
      <vt:lpstr>Useful tools</vt:lpstr>
      <vt:lpstr>How to book an appointment with the Careers Service? </vt:lpstr>
      <vt:lpstr>Thanks Any questions?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Maristela Parfitt</cp:lastModifiedBy>
  <cp:revision>182</cp:revision>
  <dcterms:created xsi:type="dcterms:W3CDTF">2015-04-14T15:21:28Z</dcterms:created>
  <dcterms:modified xsi:type="dcterms:W3CDTF">2025-11-13T13:43:29Z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