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680" r:id="rId20"/>
  </p:sldMasterIdLst>
  <p:notesMasterIdLst>
    <p:notesMasterId r:id="rId60"/>
  </p:notesMasterIdLst>
  <p:sldIdLst>
    <p:sldId id="256" r:id="rId21"/>
    <p:sldId id="344" r:id="rId22"/>
    <p:sldId id="320" r:id="rId23"/>
    <p:sldId id="321" r:id="rId24"/>
    <p:sldId id="271" r:id="rId25"/>
    <p:sldId id="273" r:id="rId26"/>
    <p:sldId id="300" r:id="rId27"/>
    <p:sldId id="290" r:id="rId28"/>
    <p:sldId id="292" r:id="rId29"/>
    <p:sldId id="350" r:id="rId30"/>
    <p:sldId id="348" r:id="rId31"/>
    <p:sldId id="349" r:id="rId32"/>
    <p:sldId id="322" r:id="rId33"/>
    <p:sldId id="323" r:id="rId34"/>
    <p:sldId id="324" r:id="rId35"/>
    <p:sldId id="325" r:id="rId36"/>
    <p:sldId id="338" r:id="rId37"/>
    <p:sldId id="327" r:id="rId38"/>
    <p:sldId id="326" r:id="rId39"/>
    <p:sldId id="347" r:id="rId40"/>
    <p:sldId id="296" r:id="rId41"/>
    <p:sldId id="329" r:id="rId42"/>
    <p:sldId id="259" r:id="rId43"/>
    <p:sldId id="260" r:id="rId44"/>
    <p:sldId id="264" r:id="rId45"/>
    <p:sldId id="265" r:id="rId46"/>
    <p:sldId id="333" r:id="rId47"/>
    <p:sldId id="286" r:id="rId48"/>
    <p:sldId id="341" r:id="rId49"/>
    <p:sldId id="343" r:id="rId50"/>
    <p:sldId id="266" r:id="rId51"/>
    <p:sldId id="288" r:id="rId52"/>
    <p:sldId id="342" r:id="rId53"/>
    <p:sldId id="330" r:id="rId54"/>
    <p:sldId id="334" r:id="rId55"/>
    <p:sldId id="335" r:id="rId56"/>
    <p:sldId id="337" r:id="rId57"/>
    <p:sldId id="345" r:id="rId58"/>
    <p:sldId id="308" r:id="rId5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74" autoAdjust="0"/>
    <p:restoredTop sz="94660"/>
  </p:normalViewPr>
  <p:slideViewPr>
    <p:cSldViewPr snapToGrid="0">
      <p:cViewPr varScale="1">
        <p:scale>
          <a:sx n="59" d="100"/>
          <a:sy n="59" d="100"/>
        </p:scale>
        <p:origin x="9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7CE69B-5168-46EE-A96C-290079EF626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E08427F-C832-4BCF-843C-1DA803818875}">
      <dgm:prSet/>
      <dgm:spPr/>
      <dgm:t>
        <a:bodyPr/>
        <a:lstStyle/>
        <a:p>
          <a:r>
            <a:rPr lang="en-GB" i="1" dirty="0"/>
            <a:t>I know that you believe you understand what you think I said, but I'm not sure you realize that what you heard is not what I meant.” (Greenspan, </a:t>
          </a:r>
          <a:r>
            <a:rPr lang="en-GB" i="1" dirty="0" err="1"/>
            <a:t>n.d</a:t>
          </a:r>
          <a:r>
            <a:rPr lang="en-GB" i="1" dirty="0"/>
            <a:t>)</a:t>
          </a:r>
          <a:endParaRPr lang="en-US" dirty="0"/>
        </a:p>
      </dgm:t>
    </dgm:pt>
    <dgm:pt modelId="{71D41EF4-291F-4CD7-8C54-ED6FF53F14E0}" type="parTrans" cxnId="{E885347D-A615-4A7A-BF22-4AC62EF42314}">
      <dgm:prSet/>
      <dgm:spPr/>
      <dgm:t>
        <a:bodyPr/>
        <a:lstStyle/>
        <a:p>
          <a:endParaRPr lang="en-US"/>
        </a:p>
      </dgm:t>
    </dgm:pt>
    <dgm:pt modelId="{CB909221-07E7-48BF-BA2E-BA91AB636F2D}" type="sibTrans" cxnId="{E885347D-A615-4A7A-BF22-4AC62EF42314}">
      <dgm:prSet/>
      <dgm:spPr/>
      <dgm:t>
        <a:bodyPr/>
        <a:lstStyle/>
        <a:p>
          <a:endParaRPr lang="en-US"/>
        </a:p>
      </dgm:t>
    </dgm:pt>
    <dgm:pt modelId="{E7C10BB4-4FE3-479C-992F-E9403D22528E}">
      <dgm:prSet/>
      <dgm:spPr/>
      <dgm:t>
        <a:bodyPr/>
        <a:lstStyle/>
        <a:p>
          <a:r>
            <a:rPr lang="en-GB" i="1"/>
            <a:t>“Communication is essentially the ability of one person to make contact with another to make themselves heard.” (Adair, 2009)</a:t>
          </a:r>
          <a:endParaRPr lang="en-US"/>
        </a:p>
      </dgm:t>
    </dgm:pt>
    <dgm:pt modelId="{F0BB41E9-55E3-4458-9E6E-9B9B101739CA}" type="parTrans" cxnId="{7E5F14A7-7520-49D8-B8EA-04E7724FDDD7}">
      <dgm:prSet/>
      <dgm:spPr/>
      <dgm:t>
        <a:bodyPr/>
        <a:lstStyle/>
        <a:p>
          <a:endParaRPr lang="en-US"/>
        </a:p>
      </dgm:t>
    </dgm:pt>
    <dgm:pt modelId="{002FFB38-89D3-4290-8E24-A14525972205}" type="sibTrans" cxnId="{7E5F14A7-7520-49D8-B8EA-04E7724FDDD7}">
      <dgm:prSet/>
      <dgm:spPr/>
      <dgm:t>
        <a:bodyPr/>
        <a:lstStyle/>
        <a:p>
          <a:endParaRPr lang="en-US"/>
        </a:p>
      </dgm:t>
    </dgm:pt>
    <dgm:pt modelId="{A782691C-5F3E-4F49-9886-AA9B21BEBF7E}" type="pres">
      <dgm:prSet presAssocID="{9B7CE69B-5168-46EE-A96C-290079EF626E}" presName="hierChild1" presStyleCnt="0">
        <dgm:presLayoutVars>
          <dgm:chPref val="1"/>
          <dgm:dir/>
          <dgm:animOne val="branch"/>
          <dgm:animLvl val="lvl"/>
          <dgm:resizeHandles/>
        </dgm:presLayoutVars>
      </dgm:prSet>
      <dgm:spPr/>
    </dgm:pt>
    <dgm:pt modelId="{9A71C7CE-30A8-49F8-91BB-9FF8F7484CE6}" type="pres">
      <dgm:prSet presAssocID="{4E08427F-C832-4BCF-843C-1DA803818875}" presName="hierRoot1" presStyleCnt="0"/>
      <dgm:spPr/>
    </dgm:pt>
    <dgm:pt modelId="{FFDB3E26-451B-42F7-AE90-B40B8DBA2043}" type="pres">
      <dgm:prSet presAssocID="{4E08427F-C832-4BCF-843C-1DA803818875}" presName="composite" presStyleCnt="0"/>
      <dgm:spPr/>
    </dgm:pt>
    <dgm:pt modelId="{B25FC8CB-EC74-4A49-9DC8-D819053C446F}" type="pres">
      <dgm:prSet presAssocID="{4E08427F-C832-4BCF-843C-1DA803818875}" presName="background" presStyleLbl="node0" presStyleIdx="0" presStyleCnt="2"/>
      <dgm:spPr/>
    </dgm:pt>
    <dgm:pt modelId="{6C6F2681-64CE-4D6A-9285-0336BB75A45C}" type="pres">
      <dgm:prSet presAssocID="{4E08427F-C832-4BCF-843C-1DA803818875}" presName="text" presStyleLbl="fgAcc0" presStyleIdx="0" presStyleCnt="2">
        <dgm:presLayoutVars>
          <dgm:chPref val="3"/>
        </dgm:presLayoutVars>
      </dgm:prSet>
      <dgm:spPr/>
    </dgm:pt>
    <dgm:pt modelId="{1654B252-AA3A-4A22-8608-EA3A5F20A185}" type="pres">
      <dgm:prSet presAssocID="{4E08427F-C832-4BCF-843C-1DA803818875}" presName="hierChild2" presStyleCnt="0"/>
      <dgm:spPr/>
    </dgm:pt>
    <dgm:pt modelId="{6282CC51-B87F-4669-B92D-A1814EE27EBA}" type="pres">
      <dgm:prSet presAssocID="{E7C10BB4-4FE3-479C-992F-E9403D22528E}" presName="hierRoot1" presStyleCnt="0"/>
      <dgm:spPr/>
    </dgm:pt>
    <dgm:pt modelId="{BD9DD152-CB86-41C1-9BE6-3F039447E1BF}" type="pres">
      <dgm:prSet presAssocID="{E7C10BB4-4FE3-479C-992F-E9403D22528E}" presName="composite" presStyleCnt="0"/>
      <dgm:spPr/>
    </dgm:pt>
    <dgm:pt modelId="{EBF3D182-CDDD-4DE1-8194-0376E7CEB56C}" type="pres">
      <dgm:prSet presAssocID="{E7C10BB4-4FE3-479C-992F-E9403D22528E}" presName="background" presStyleLbl="node0" presStyleIdx="1" presStyleCnt="2"/>
      <dgm:spPr/>
    </dgm:pt>
    <dgm:pt modelId="{C3D44505-0EDB-4ED4-BA8C-F199393A2367}" type="pres">
      <dgm:prSet presAssocID="{E7C10BB4-4FE3-479C-992F-E9403D22528E}" presName="text" presStyleLbl="fgAcc0" presStyleIdx="1" presStyleCnt="2">
        <dgm:presLayoutVars>
          <dgm:chPref val="3"/>
        </dgm:presLayoutVars>
      </dgm:prSet>
      <dgm:spPr/>
    </dgm:pt>
    <dgm:pt modelId="{804A6079-7C04-4147-81B3-08D3339B65DF}" type="pres">
      <dgm:prSet presAssocID="{E7C10BB4-4FE3-479C-992F-E9403D22528E}" presName="hierChild2" presStyleCnt="0"/>
      <dgm:spPr/>
    </dgm:pt>
  </dgm:ptLst>
  <dgm:cxnLst>
    <dgm:cxn modelId="{E885347D-A615-4A7A-BF22-4AC62EF42314}" srcId="{9B7CE69B-5168-46EE-A96C-290079EF626E}" destId="{4E08427F-C832-4BCF-843C-1DA803818875}" srcOrd="0" destOrd="0" parTransId="{71D41EF4-291F-4CD7-8C54-ED6FF53F14E0}" sibTransId="{CB909221-07E7-48BF-BA2E-BA91AB636F2D}"/>
    <dgm:cxn modelId="{D55B6DA0-5B84-41B8-969F-590562F78F76}" type="presOf" srcId="{4E08427F-C832-4BCF-843C-1DA803818875}" destId="{6C6F2681-64CE-4D6A-9285-0336BB75A45C}" srcOrd="0" destOrd="0" presId="urn:microsoft.com/office/officeart/2005/8/layout/hierarchy1"/>
    <dgm:cxn modelId="{7E5F14A7-7520-49D8-B8EA-04E7724FDDD7}" srcId="{9B7CE69B-5168-46EE-A96C-290079EF626E}" destId="{E7C10BB4-4FE3-479C-992F-E9403D22528E}" srcOrd="1" destOrd="0" parTransId="{F0BB41E9-55E3-4458-9E6E-9B9B101739CA}" sibTransId="{002FFB38-89D3-4290-8E24-A14525972205}"/>
    <dgm:cxn modelId="{0C5B11C5-9540-4E01-8A1C-07CD39A84D30}" type="presOf" srcId="{E7C10BB4-4FE3-479C-992F-E9403D22528E}" destId="{C3D44505-0EDB-4ED4-BA8C-F199393A2367}" srcOrd="0" destOrd="0" presId="urn:microsoft.com/office/officeart/2005/8/layout/hierarchy1"/>
    <dgm:cxn modelId="{EF33A7CD-834D-4D0D-80A5-64DECFA42292}" type="presOf" srcId="{9B7CE69B-5168-46EE-A96C-290079EF626E}" destId="{A782691C-5F3E-4F49-9886-AA9B21BEBF7E}" srcOrd="0" destOrd="0" presId="urn:microsoft.com/office/officeart/2005/8/layout/hierarchy1"/>
    <dgm:cxn modelId="{D426C585-5DC8-4D08-9ED1-819D49B94773}" type="presParOf" srcId="{A782691C-5F3E-4F49-9886-AA9B21BEBF7E}" destId="{9A71C7CE-30A8-49F8-91BB-9FF8F7484CE6}" srcOrd="0" destOrd="0" presId="urn:microsoft.com/office/officeart/2005/8/layout/hierarchy1"/>
    <dgm:cxn modelId="{CBED6ABB-FAD2-415E-9813-CC40850AD7CE}" type="presParOf" srcId="{9A71C7CE-30A8-49F8-91BB-9FF8F7484CE6}" destId="{FFDB3E26-451B-42F7-AE90-B40B8DBA2043}" srcOrd="0" destOrd="0" presId="urn:microsoft.com/office/officeart/2005/8/layout/hierarchy1"/>
    <dgm:cxn modelId="{EE0A88FD-0771-4443-BD5F-252991957209}" type="presParOf" srcId="{FFDB3E26-451B-42F7-AE90-B40B8DBA2043}" destId="{B25FC8CB-EC74-4A49-9DC8-D819053C446F}" srcOrd="0" destOrd="0" presId="urn:microsoft.com/office/officeart/2005/8/layout/hierarchy1"/>
    <dgm:cxn modelId="{724369E8-DCD5-4E2C-9FB3-AD84C8822B9D}" type="presParOf" srcId="{FFDB3E26-451B-42F7-AE90-B40B8DBA2043}" destId="{6C6F2681-64CE-4D6A-9285-0336BB75A45C}" srcOrd="1" destOrd="0" presId="urn:microsoft.com/office/officeart/2005/8/layout/hierarchy1"/>
    <dgm:cxn modelId="{922C7DCC-4A45-44B4-9AD2-D8E2E94EB403}" type="presParOf" srcId="{9A71C7CE-30A8-49F8-91BB-9FF8F7484CE6}" destId="{1654B252-AA3A-4A22-8608-EA3A5F20A185}" srcOrd="1" destOrd="0" presId="urn:microsoft.com/office/officeart/2005/8/layout/hierarchy1"/>
    <dgm:cxn modelId="{FF45D91C-79C0-4354-B957-F08FFED0C3E9}" type="presParOf" srcId="{A782691C-5F3E-4F49-9886-AA9B21BEBF7E}" destId="{6282CC51-B87F-4669-B92D-A1814EE27EBA}" srcOrd="1" destOrd="0" presId="urn:microsoft.com/office/officeart/2005/8/layout/hierarchy1"/>
    <dgm:cxn modelId="{0E173067-03B2-4C35-945A-4A45C6BE91EC}" type="presParOf" srcId="{6282CC51-B87F-4669-B92D-A1814EE27EBA}" destId="{BD9DD152-CB86-41C1-9BE6-3F039447E1BF}" srcOrd="0" destOrd="0" presId="urn:microsoft.com/office/officeart/2005/8/layout/hierarchy1"/>
    <dgm:cxn modelId="{335ED42D-A089-49FC-96F0-6540C793450B}" type="presParOf" srcId="{BD9DD152-CB86-41C1-9BE6-3F039447E1BF}" destId="{EBF3D182-CDDD-4DE1-8194-0376E7CEB56C}" srcOrd="0" destOrd="0" presId="urn:microsoft.com/office/officeart/2005/8/layout/hierarchy1"/>
    <dgm:cxn modelId="{8D7B7079-F9E4-43F4-9C91-EC69BF1EB2C9}" type="presParOf" srcId="{BD9DD152-CB86-41C1-9BE6-3F039447E1BF}" destId="{C3D44505-0EDB-4ED4-BA8C-F199393A2367}" srcOrd="1" destOrd="0" presId="urn:microsoft.com/office/officeart/2005/8/layout/hierarchy1"/>
    <dgm:cxn modelId="{D4625EE2-39E9-400B-B24C-ACF7924D79EF}" type="presParOf" srcId="{6282CC51-B87F-4669-B92D-A1814EE27EBA}" destId="{804A6079-7C04-4147-81B3-08D3339B65D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FC8CB-EC74-4A49-9DC8-D819053C446F}">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F2681-64CE-4D6A-9285-0336BB75A45C}">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i="1" kern="1200" dirty="0"/>
            <a:t>I know that you believe you understand what you think I said, but I'm not sure you realize that what you heard is not what I meant.” (Greenspan, </a:t>
          </a:r>
          <a:r>
            <a:rPr lang="en-GB" sz="2900" i="1" kern="1200" dirty="0" err="1"/>
            <a:t>n.d</a:t>
          </a:r>
          <a:r>
            <a:rPr lang="en-GB" sz="2900" i="1" kern="1200" dirty="0"/>
            <a:t>)</a:t>
          </a:r>
          <a:endParaRPr lang="en-US" sz="2900" kern="1200" dirty="0"/>
        </a:p>
      </dsp:txBody>
      <dsp:txXfrm>
        <a:off x="585701" y="1066737"/>
        <a:ext cx="4337991" cy="2693452"/>
      </dsp:txXfrm>
    </dsp:sp>
    <dsp:sp modelId="{EBF3D182-CDDD-4DE1-8194-0376E7CEB56C}">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D44505-0EDB-4ED4-BA8C-F199393A2367}">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i="1" kern="1200"/>
            <a:t>“Communication is essentially the ability of one person to make contact with another to make themselves heard.” (Adair, 2009)</a:t>
          </a:r>
          <a:endParaRPr lang="en-US" sz="29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5CDBA8-FFF5-49FB-95E3-1BA2CAE26235}"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2E1F8A-6CAE-4C86-9E84-9A8D48CD931B}" type="slidenum">
              <a:rPr lang="en-GB" smtClean="0"/>
              <a:t>‹#›</a:t>
            </a:fld>
            <a:endParaRPr lang="en-GB"/>
          </a:p>
        </p:txBody>
      </p:sp>
    </p:spTree>
    <p:extLst>
      <p:ext uri="{BB962C8B-B14F-4D97-AF65-F5344CB8AC3E}">
        <p14:creationId xmlns:p14="http://schemas.microsoft.com/office/powerpoint/2010/main" val="2233231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This is an additional slide not included in the original version.</a:t>
            </a:r>
          </a:p>
        </p:txBody>
      </p:sp>
      <p:sp>
        <p:nvSpPr>
          <p:cNvPr id="4" name="Slide Number Placeholder 3"/>
          <p:cNvSpPr>
            <a:spLocks noGrp="1"/>
          </p:cNvSpPr>
          <p:nvPr>
            <p:ph type="sldNum" sz="quarter" idx="5"/>
          </p:nvPr>
        </p:nvSpPr>
        <p:spPr/>
        <p:txBody>
          <a:bodyPr/>
          <a:lstStyle/>
          <a:p>
            <a:fld id="{FD2FA1F5-8F4D-420B-9D55-6D1CAD7759D7}" type="slidenum">
              <a:rPr lang="en-GB" smtClean="0"/>
              <a:t>21</a:t>
            </a:fld>
            <a:endParaRPr lang="en-GB"/>
          </a:p>
        </p:txBody>
      </p:sp>
    </p:spTree>
    <p:extLst>
      <p:ext uri="{BB962C8B-B14F-4D97-AF65-F5344CB8AC3E}">
        <p14:creationId xmlns:p14="http://schemas.microsoft.com/office/powerpoint/2010/main" val="3230218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2FA1F5-8F4D-420B-9D55-6D1CAD7759D7}" type="slidenum">
              <a:rPr lang="en-GB" smtClean="0"/>
              <a:t>23</a:t>
            </a:fld>
            <a:endParaRPr lang="en-GB"/>
          </a:p>
        </p:txBody>
      </p:sp>
    </p:spTree>
    <p:extLst>
      <p:ext uri="{BB962C8B-B14F-4D97-AF65-F5344CB8AC3E}">
        <p14:creationId xmlns:p14="http://schemas.microsoft.com/office/powerpoint/2010/main" val="3871264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version suggests that if the student selected a wrong answer that they should watch the video again to improve understanding</a:t>
            </a:r>
          </a:p>
        </p:txBody>
      </p:sp>
      <p:sp>
        <p:nvSpPr>
          <p:cNvPr id="4" name="Slide Number Placeholder 3"/>
          <p:cNvSpPr>
            <a:spLocks noGrp="1"/>
          </p:cNvSpPr>
          <p:nvPr>
            <p:ph type="sldNum" sz="quarter" idx="5"/>
          </p:nvPr>
        </p:nvSpPr>
        <p:spPr/>
        <p:txBody>
          <a:bodyPr/>
          <a:lstStyle/>
          <a:p>
            <a:fld id="{FD2FA1F5-8F4D-420B-9D55-6D1CAD7759D7}" type="slidenum">
              <a:rPr lang="en-GB" smtClean="0"/>
              <a:t>28</a:t>
            </a:fld>
            <a:endParaRPr lang="en-GB"/>
          </a:p>
        </p:txBody>
      </p:sp>
    </p:spTree>
    <p:extLst>
      <p:ext uri="{BB962C8B-B14F-4D97-AF65-F5344CB8AC3E}">
        <p14:creationId xmlns:p14="http://schemas.microsoft.com/office/powerpoint/2010/main" val="477706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3269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BB0A4-D0D1-4297-B8E9-6BC9C7C05D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8E9A6B-2067-4A91-8409-B3872A3C3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ACBC4E-E52D-4EEA-864E-AE7EFF5CBF90}"/>
              </a:ext>
            </a:extLst>
          </p:cNvPr>
          <p:cNvSpPr>
            <a:spLocks noGrp="1"/>
          </p:cNvSpPr>
          <p:nvPr>
            <p:ph type="dt" sz="half" idx="10"/>
          </p:nvPr>
        </p:nvSpPr>
        <p:spPr/>
        <p:txBody>
          <a:bodyPr/>
          <a:lstStyle/>
          <a:p>
            <a:fld id="{1E3A5973-495D-4715-A3CB-3031834066AE}" type="datetimeFigureOut">
              <a:rPr lang="en-GB" smtClean="0"/>
              <a:t>06/02/2023</a:t>
            </a:fld>
            <a:endParaRPr lang="en-GB"/>
          </a:p>
        </p:txBody>
      </p:sp>
      <p:sp>
        <p:nvSpPr>
          <p:cNvPr id="5" name="Footer Placeholder 4">
            <a:extLst>
              <a:ext uri="{FF2B5EF4-FFF2-40B4-BE49-F238E27FC236}">
                <a16:creationId xmlns:a16="http://schemas.microsoft.com/office/drawing/2014/main" id="{92AB36EC-1995-4FF6-9251-E2C761F06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03228-6C83-422F-A528-157A2638085C}"/>
              </a:ext>
            </a:extLst>
          </p:cNvPr>
          <p:cNvSpPr>
            <a:spLocks noGrp="1"/>
          </p:cNvSpPr>
          <p:nvPr>
            <p:ph type="sldNum" sz="quarter" idx="12"/>
          </p:nvPr>
        </p:nvSpPr>
        <p:spPr/>
        <p:txBody>
          <a:bodyPr/>
          <a:lstStyle/>
          <a:p>
            <a:fld id="{D861E993-F252-4119-97C9-4AE29128A7DB}" type="slidenum">
              <a:rPr lang="en-GB" smtClean="0"/>
              <a:t>‹#›</a:t>
            </a:fld>
            <a:endParaRPr lang="en-GB"/>
          </a:p>
        </p:txBody>
      </p:sp>
    </p:spTree>
    <p:extLst>
      <p:ext uri="{BB962C8B-B14F-4D97-AF65-F5344CB8AC3E}">
        <p14:creationId xmlns:p14="http://schemas.microsoft.com/office/powerpoint/2010/main" val="6058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7E2D-0FDE-4A70-A76D-4C11CEDBFB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B1423C-12B5-4F1E-A62C-87DB16E634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BF0A16-0F60-4787-A3CC-5910515DEAB4}"/>
              </a:ext>
            </a:extLst>
          </p:cNvPr>
          <p:cNvSpPr>
            <a:spLocks noGrp="1"/>
          </p:cNvSpPr>
          <p:nvPr>
            <p:ph type="dt" sz="half" idx="10"/>
          </p:nvPr>
        </p:nvSpPr>
        <p:spPr/>
        <p:txBody>
          <a:bodyPr/>
          <a:lstStyle/>
          <a:p>
            <a:fld id="{1E3A5973-495D-4715-A3CB-3031834066AE}" type="datetimeFigureOut">
              <a:rPr lang="en-GB" smtClean="0"/>
              <a:t>06/02/2023</a:t>
            </a:fld>
            <a:endParaRPr lang="en-GB"/>
          </a:p>
        </p:txBody>
      </p:sp>
      <p:sp>
        <p:nvSpPr>
          <p:cNvPr id="5" name="Footer Placeholder 4">
            <a:extLst>
              <a:ext uri="{FF2B5EF4-FFF2-40B4-BE49-F238E27FC236}">
                <a16:creationId xmlns:a16="http://schemas.microsoft.com/office/drawing/2014/main" id="{182A9A87-C904-47E5-A8F4-A667C55F67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120AD-45F8-46FE-97DC-03A3BD1E03BC}"/>
              </a:ext>
            </a:extLst>
          </p:cNvPr>
          <p:cNvSpPr>
            <a:spLocks noGrp="1"/>
          </p:cNvSpPr>
          <p:nvPr>
            <p:ph type="sldNum" sz="quarter" idx="12"/>
          </p:nvPr>
        </p:nvSpPr>
        <p:spPr/>
        <p:txBody>
          <a:bodyPr/>
          <a:lstStyle/>
          <a:p>
            <a:fld id="{D861E993-F252-4119-97C9-4AE29128A7DB}" type="slidenum">
              <a:rPr lang="en-GB" smtClean="0"/>
              <a:t>‹#›</a:t>
            </a:fld>
            <a:endParaRPr lang="en-GB"/>
          </a:p>
        </p:txBody>
      </p:sp>
    </p:spTree>
    <p:extLst>
      <p:ext uri="{BB962C8B-B14F-4D97-AF65-F5344CB8AC3E}">
        <p14:creationId xmlns:p14="http://schemas.microsoft.com/office/powerpoint/2010/main" val="95182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7479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13889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066566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64048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39758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74836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41740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77056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71964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990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3702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6859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27746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09639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574270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26286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5005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02540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03053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83625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3" name="Tijdelijke aanduiding voor inhoud 2"/>
          <p:cNvSpPr>
            <a:spLocks noGrp="1"/>
          </p:cNvSpPr>
          <p:nvPr>
            <p:ph idx="1"/>
          </p:nvPr>
        </p:nvSpPr>
        <p:spPr>
          <a:xfrm>
            <a:off x="539751" y="2087564"/>
            <a:ext cx="11110383"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a:p>
            <a:pPr lvl="1"/>
            <a:r>
              <a:rPr lang="en-GB" noProof="0" dirty="0" err="1"/>
              <a:t>Tweede</a:t>
            </a:r>
            <a:r>
              <a:rPr lang="en-GB" noProof="0" dirty="0"/>
              <a:t> </a:t>
            </a:r>
            <a:r>
              <a:rPr lang="en-GB" noProof="0" dirty="0" err="1"/>
              <a:t>niveau</a:t>
            </a:r>
            <a:endParaRPr lang="en-GB" noProof="0" dirty="0"/>
          </a:p>
          <a:p>
            <a:pPr lvl="2"/>
            <a:r>
              <a:rPr lang="en-GB" noProof="0" dirty="0" err="1"/>
              <a:t>Derde</a:t>
            </a:r>
            <a:r>
              <a:rPr lang="en-GB" noProof="0" dirty="0"/>
              <a:t> </a:t>
            </a:r>
            <a:r>
              <a:rPr lang="en-GB" noProof="0" dirty="0" err="1"/>
              <a:t>niveau</a:t>
            </a:r>
            <a:endParaRPr lang="en-GB" noProof="0" dirty="0"/>
          </a:p>
        </p:txBody>
      </p:sp>
      <p:sp>
        <p:nvSpPr>
          <p:cNvPr id="5" name="Tijdelijke aanduiding voor voettekst 4"/>
          <p:cNvSpPr>
            <a:spLocks noGrp="1"/>
          </p:cNvSpPr>
          <p:nvPr>
            <p:ph type="ftr" sz="quarter" idx="11"/>
          </p:nvPr>
        </p:nvSpPr>
        <p:spPr>
          <a:xfrm>
            <a:off x="527051" y="377825"/>
            <a:ext cx="4798483" cy="215900"/>
          </a:xfrm>
          <a:prstGeom prst="rect">
            <a:avLst/>
          </a:prstGeom>
        </p:spPr>
        <p:txBody>
          <a:bodyPr/>
          <a:lstStyle>
            <a:lvl1pPr>
              <a:defRPr/>
            </a:lvl1pPr>
          </a:lstStyle>
          <a:p>
            <a:r>
              <a:rPr lang="en-US" noProof="0"/>
              <a:t>Personal Branding &amp; Effective Communication</a:t>
            </a:r>
            <a:endParaRPr lang="en-GB" noProof="0" dirty="0"/>
          </a:p>
        </p:txBody>
      </p:sp>
      <p:sp>
        <p:nvSpPr>
          <p:cNvPr id="9" name="Text Placeholder 7"/>
          <p:cNvSpPr>
            <a:spLocks noGrp="1"/>
          </p:cNvSpPr>
          <p:nvPr>
            <p:ph type="body" sz="quarter" idx="12" hasCustomPrompt="1"/>
          </p:nvPr>
        </p:nvSpPr>
        <p:spPr>
          <a:xfrm>
            <a:off x="537634" y="1513797"/>
            <a:ext cx="11131551" cy="369887"/>
          </a:xfrm>
        </p:spPr>
        <p:txBody>
          <a:bodyPr/>
          <a:lstStyle>
            <a:lvl1pPr>
              <a:buNone/>
              <a:defRPr>
                <a:latin typeface="Arial" pitchFamily="34" charset="0"/>
                <a:cs typeface="Arial" pitchFamily="34" charset="0"/>
              </a:defRPr>
            </a:lvl1pPr>
          </a:lstStyle>
          <a:p>
            <a:pPr lvl="0"/>
            <a:r>
              <a:rPr lang="en-GB" sz="2000" dirty="0">
                <a:ea typeface="ＭＳ Ｐゴシック" pitchFamily="34" charset="-128"/>
              </a:rPr>
              <a:t>Click for your own sub headline</a:t>
            </a:r>
            <a:endParaRPr lang="en-GB" dirty="0"/>
          </a:p>
        </p:txBody>
      </p:sp>
    </p:spTree>
    <p:extLst>
      <p:ext uri="{BB962C8B-B14F-4D97-AF65-F5344CB8AC3E}">
        <p14:creationId xmlns:p14="http://schemas.microsoft.com/office/powerpoint/2010/main" val="825353802"/>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99564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65462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14727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624252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09820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38028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6352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3342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1313587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83680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011258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529340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952152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8043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049582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77724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511696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867507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795896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696921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294001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666778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202959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283124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519224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81563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269934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90193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24273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98152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429311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868025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8898776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3148599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893649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421694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748791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508344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416661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0549798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1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529083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88089388"/>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63105688"/>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0020435"/>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22200309"/>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90988278"/>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40848786"/>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644399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49483846"/>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034670035"/>
      </p:ext>
    </p:extLst>
  </p:cSld>
  <p:clrMap bg1="lt1" tx1="dk1" bg2="lt2" tx2="dk2" accent1="accent1" accent2="accent2" accent3="accent3" accent4="accent4" accent5="accent5" accent6="accent6" hlink="hlink" folHlink="folHlink"/>
  <p:sldLayoutIdLst>
    <p:sldLayoutId id="2147483740" r:id="rId1"/>
    <p:sldLayoutId id="2147483683" r:id="rId2"/>
    <p:sldLayoutId id="2147483684" r:id="rId3"/>
    <p:sldLayoutId id="2147483685" r:id="rId4"/>
    <p:sldLayoutId id="2147483686" r:id="rId5"/>
    <p:sldLayoutId id="2147483741" r:id="rId6"/>
    <p:sldLayoutId id="2147483688" r:id="rId7"/>
    <p:sldLayoutId id="2147483689" r:id="rId8"/>
    <p:sldLayoutId id="2147483690" r:id="rId9"/>
    <p:sldLayoutId id="2147483691" r:id="rId10"/>
    <p:sldLayoutId id="2147483692" r:id="rId11"/>
    <p:sldLayoutId id="214748374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3227930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74967955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42448232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93179177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7728711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264737"/>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7"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9.xml"/><Relationship Id="rId1" Type="http://schemas.openxmlformats.org/officeDocument/2006/relationships/video" Target="https://www.youtube.com/embed/OY1JsGFZprc?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hyperlink" Target="https://uwtsd.careercentre.me/elearning/scorm-rise.aspx?CourseId=rAHPmhCiFjHQjjC4V4jovg==" TargetMode="Externa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image" Target="../media/image29.tmp"/><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hyperlink" Target="https://www.uwtsd.ac.uk/careers/" TargetMode="External"/><Relationship Id="rId2" Type="http://schemas.openxmlformats.org/officeDocument/2006/relationships/hyperlink" Target="https://news.aucotec.com/3-engineering-disasters-result-miscommunication/"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953899-258E-4C9F-BDFD-F119D6973354}"/>
              </a:ext>
            </a:extLst>
          </p:cNvPr>
          <p:cNvSpPr>
            <a:spLocks noGrp="1"/>
          </p:cNvSpPr>
          <p:nvPr>
            <p:ph type="title"/>
          </p:nvPr>
        </p:nvSpPr>
        <p:spPr>
          <a:xfrm>
            <a:off x="543339" y="1516009"/>
            <a:ext cx="5142758" cy="3930634"/>
          </a:xfrm>
        </p:spPr>
        <p:txBody>
          <a:bodyPr/>
          <a:lstStyle/>
          <a:p>
            <a:r>
              <a:rPr lang="en-GB" dirty="0"/>
              <a:t>International Hotel Management</a:t>
            </a:r>
            <a:br>
              <a:rPr lang="en-GB" dirty="0"/>
            </a:br>
            <a:br>
              <a:rPr lang="en-GB" dirty="0"/>
            </a:br>
            <a:r>
              <a:rPr lang="en-GB" dirty="0"/>
              <a:t>Business Skills </a:t>
            </a:r>
            <a:br>
              <a:rPr lang="en-GB" dirty="0"/>
            </a:br>
            <a:br>
              <a:rPr lang="en-GB" dirty="0"/>
            </a:br>
            <a:r>
              <a:rPr lang="en-GB" dirty="0"/>
              <a:t>Week 6: Skills for Professional Practice</a:t>
            </a:r>
            <a:br>
              <a:rPr lang="en-GB" dirty="0"/>
            </a:br>
            <a:br>
              <a:rPr lang="en-GB" dirty="0"/>
            </a:br>
            <a:r>
              <a:rPr lang="en-GB" dirty="0"/>
              <a:t>Part 1: Transferable Skills </a:t>
            </a:r>
            <a:br>
              <a:rPr lang="en-GB" dirty="0"/>
            </a:br>
            <a:br>
              <a:rPr lang="en-GB" dirty="0"/>
            </a:br>
            <a:r>
              <a:rPr lang="en-GB" dirty="0"/>
              <a:t>Part2: Effective Communication </a:t>
            </a:r>
          </a:p>
        </p:txBody>
      </p:sp>
    </p:spTree>
    <p:extLst>
      <p:ext uri="{BB962C8B-B14F-4D97-AF65-F5344CB8AC3E}">
        <p14:creationId xmlns:p14="http://schemas.microsoft.com/office/powerpoint/2010/main" val="3154339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4C367-193E-DDC1-D6F5-608DF37FDBCD}"/>
              </a:ext>
            </a:extLst>
          </p:cNvPr>
          <p:cNvSpPr>
            <a:spLocks noGrp="1"/>
          </p:cNvSpPr>
          <p:nvPr>
            <p:ph type="title"/>
          </p:nvPr>
        </p:nvSpPr>
        <p:spPr/>
        <p:txBody>
          <a:bodyPr/>
          <a:lstStyle/>
          <a:p>
            <a:r>
              <a:rPr lang="en-GB" sz="4000" b="1" dirty="0"/>
              <a:t>Tasks 5 - Advanced Referencing and Task 6 - Communication and Interpersonal Skills</a:t>
            </a:r>
          </a:p>
        </p:txBody>
      </p:sp>
      <p:sp>
        <p:nvSpPr>
          <p:cNvPr id="3" name="Content Placeholder 2">
            <a:extLst>
              <a:ext uri="{FF2B5EF4-FFF2-40B4-BE49-F238E27FC236}">
                <a16:creationId xmlns:a16="http://schemas.microsoft.com/office/drawing/2014/main" id="{D6616A99-8A95-2BF2-EBD3-175BCAA20632}"/>
              </a:ext>
            </a:extLst>
          </p:cNvPr>
          <p:cNvSpPr>
            <a:spLocks noGrp="1"/>
          </p:cNvSpPr>
          <p:nvPr>
            <p:ph idx="1"/>
          </p:nvPr>
        </p:nvSpPr>
        <p:spPr/>
        <p:txBody>
          <a:bodyPr/>
          <a:lstStyle/>
          <a:p>
            <a:endParaRPr lang="en-GB" dirty="0"/>
          </a:p>
          <a:p>
            <a:r>
              <a:rPr lang="en-GB" dirty="0"/>
              <a:t>There are two tasks to complete this week.</a:t>
            </a:r>
          </a:p>
          <a:p>
            <a:r>
              <a:rPr lang="en-GB" dirty="0"/>
              <a:t>The completion times have changed due to industrial action. </a:t>
            </a:r>
          </a:p>
          <a:p>
            <a:r>
              <a:rPr lang="en-GB" dirty="0"/>
              <a:t>We will discuss in detail after this week's session slides and I will pop a reminder in the chat for you too.</a:t>
            </a:r>
          </a:p>
        </p:txBody>
      </p:sp>
    </p:spTree>
    <p:extLst>
      <p:ext uri="{BB962C8B-B14F-4D97-AF65-F5344CB8AC3E}">
        <p14:creationId xmlns:p14="http://schemas.microsoft.com/office/powerpoint/2010/main" val="3699062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E7B234-57AE-5885-59BD-7464CCE91C2D}"/>
              </a:ext>
            </a:extLst>
          </p:cNvPr>
          <p:cNvSpPr>
            <a:spLocks noGrp="1"/>
          </p:cNvSpPr>
          <p:nvPr>
            <p:ph type="title"/>
          </p:nvPr>
        </p:nvSpPr>
        <p:spPr>
          <a:xfrm>
            <a:off x="1137034" y="609597"/>
            <a:ext cx="9392421" cy="1330841"/>
          </a:xfrm>
        </p:spPr>
        <p:txBody>
          <a:bodyPr>
            <a:normAutofit/>
          </a:bodyPr>
          <a:lstStyle/>
          <a:p>
            <a:r>
              <a:rPr lang="en-GB" b="1" dirty="0"/>
              <a:t>UWTSD Careers Service</a:t>
            </a:r>
          </a:p>
        </p:txBody>
      </p:sp>
      <p:sp>
        <p:nvSpPr>
          <p:cNvPr id="3" name="Content Placeholder 2">
            <a:extLst>
              <a:ext uri="{FF2B5EF4-FFF2-40B4-BE49-F238E27FC236}">
                <a16:creationId xmlns:a16="http://schemas.microsoft.com/office/drawing/2014/main" id="{EDE8A27D-14B8-44FE-E8D3-D894F0C3D8B2}"/>
              </a:ext>
            </a:extLst>
          </p:cNvPr>
          <p:cNvSpPr>
            <a:spLocks noGrp="1"/>
          </p:cNvSpPr>
          <p:nvPr>
            <p:ph idx="1"/>
          </p:nvPr>
        </p:nvSpPr>
        <p:spPr>
          <a:xfrm>
            <a:off x="425823" y="1666240"/>
            <a:ext cx="5867719" cy="5191760"/>
          </a:xfrm>
        </p:spPr>
        <p:txBody>
          <a:bodyPr>
            <a:normAutofit/>
          </a:bodyPr>
          <a:lstStyle/>
          <a:p>
            <a:pPr fontAlgn="base"/>
            <a:endParaRPr lang="en-GB" sz="2000" dirty="0"/>
          </a:p>
          <a:p>
            <a:pPr fontAlgn="base"/>
            <a:r>
              <a:rPr lang="en-GB" sz="2400" dirty="0"/>
              <a:t>During last week’s session you were given the opportunity to log on to the university’s Career Service website</a:t>
            </a:r>
          </a:p>
          <a:p>
            <a:pPr fontAlgn="base"/>
            <a:r>
              <a:rPr lang="en-GB" sz="2400" dirty="0"/>
              <a:t>As a current UWTSD student you have full 24/7 access to the leading university Careers platform. </a:t>
            </a:r>
          </a:p>
          <a:p>
            <a:pPr fontAlgn="base"/>
            <a:r>
              <a:rPr lang="en-GB" sz="2400" dirty="0"/>
              <a:t>Through this platform you have access to careers information, self-assessment, career planner, CV360 checker and much more. 24 hours a day, 7 days a week   </a:t>
            </a:r>
          </a:p>
          <a:p>
            <a:pPr marL="0" indent="0" algn="r" fontAlgn="base">
              <a:buNone/>
            </a:pPr>
            <a:r>
              <a:rPr lang="en-GB" sz="2400" dirty="0"/>
              <a:t>(UWTSD ,2022).</a:t>
            </a:r>
          </a:p>
          <a:p>
            <a:pPr rtl="0" fontAlgn="base">
              <a:buFont typeface="Arial" panose="020B0604020202020204" pitchFamily="34" charset="0"/>
              <a:buChar char="•"/>
            </a:pPr>
            <a:endParaRPr lang="en-US" sz="2400" dirty="0"/>
          </a:p>
          <a:p>
            <a:pPr marL="0" indent="0" fontAlgn="base">
              <a:buNone/>
            </a:pPr>
            <a:endParaRPr lang="en-GB" sz="2000" dirty="0"/>
          </a:p>
          <a:p>
            <a:endParaRPr lang="en-GB" sz="2000" dirty="0"/>
          </a:p>
        </p:txBody>
      </p:sp>
      <p:pic>
        <p:nvPicPr>
          <p:cNvPr id="4" name="Picture 3" descr="Graphical user interface, website&#10;&#10;Description automatically generated">
            <a:extLst>
              <a:ext uri="{FF2B5EF4-FFF2-40B4-BE49-F238E27FC236}">
                <a16:creationId xmlns:a16="http://schemas.microsoft.com/office/drawing/2014/main" id="{1A2A4A6A-24F7-9C41-EDD0-1E973DE6C2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650262"/>
            <a:ext cx="4788505" cy="282521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335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3DD1-0F70-78E3-98EA-2B5BC8B81986}"/>
              </a:ext>
            </a:extLst>
          </p:cNvPr>
          <p:cNvSpPr>
            <a:spLocks noGrp="1"/>
          </p:cNvSpPr>
          <p:nvPr>
            <p:ph type="title"/>
          </p:nvPr>
        </p:nvSpPr>
        <p:spPr/>
        <p:txBody>
          <a:bodyPr/>
          <a:lstStyle/>
          <a:p>
            <a:r>
              <a:rPr lang="en-GB" sz="4000" b="1" dirty="0"/>
              <a:t>Task 6 – UWTSD Careers Service</a:t>
            </a:r>
          </a:p>
        </p:txBody>
      </p:sp>
      <p:sp>
        <p:nvSpPr>
          <p:cNvPr id="3" name="Content Placeholder 2">
            <a:extLst>
              <a:ext uri="{FF2B5EF4-FFF2-40B4-BE49-F238E27FC236}">
                <a16:creationId xmlns:a16="http://schemas.microsoft.com/office/drawing/2014/main" id="{751B6281-ABC8-9C00-9074-B5E47199403E}"/>
              </a:ext>
            </a:extLst>
          </p:cNvPr>
          <p:cNvSpPr>
            <a:spLocks noGrp="1"/>
          </p:cNvSpPr>
          <p:nvPr>
            <p:ph idx="1"/>
          </p:nvPr>
        </p:nvSpPr>
        <p:spPr>
          <a:xfrm>
            <a:off x="614680" y="1591945"/>
            <a:ext cx="10515600" cy="4351338"/>
          </a:xfrm>
        </p:spPr>
        <p:txBody>
          <a:bodyPr/>
          <a:lstStyle/>
          <a:p>
            <a:pPr marL="0" indent="0">
              <a:buNone/>
            </a:pPr>
            <a:r>
              <a:rPr lang="en-GB" sz="2400" dirty="0"/>
              <a:t>For </a:t>
            </a:r>
            <a:r>
              <a:rPr lang="en-GB" sz="2400" b="1" i="1" dirty="0"/>
              <a:t>Task 6</a:t>
            </a:r>
            <a:r>
              <a:rPr lang="en-GB" sz="2400" dirty="0"/>
              <a:t> you will be provided with a link to a short course on </a:t>
            </a:r>
            <a:r>
              <a:rPr lang="en-GB" sz="2400" b="1" i="1" dirty="0"/>
              <a:t>Communication and Interpersonal Skills. </a:t>
            </a:r>
            <a:r>
              <a:rPr lang="en-GB" sz="2400" dirty="0"/>
              <a:t>Let’s take 5 minutes to check that you have direct access to the Careers Service website. If not, please take time during the break to sign in using your student email and password.</a:t>
            </a:r>
          </a:p>
          <a:p>
            <a:r>
              <a:rPr lang="en-GB" sz="2400" dirty="0"/>
              <a:t>You will find the UWTSD Careers Guide to logging on within </a:t>
            </a:r>
            <a:r>
              <a:rPr lang="en-GB" sz="2400" b="1" i="1" dirty="0"/>
              <a:t>the Module Information Tab on our Business Skills Moodle page.</a:t>
            </a:r>
          </a:p>
          <a:p>
            <a:r>
              <a:rPr lang="en-GB" sz="2400" dirty="0"/>
              <a:t>Please ensure you have signed in otherwise you will not be able to complete the course</a:t>
            </a:r>
          </a:p>
          <a:p>
            <a:r>
              <a:rPr lang="en-GB" sz="2400" dirty="0"/>
              <a:t>You must also be able to copy a screenshot onto a Word document</a:t>
            </a:r>
          </a:p>
          <a:p>
            <a:pPr marL="0" indent="0">
              <a:buNone/>
            </a:pPr>
            <a:endParaRPr lang="en-GB" sz="2400" dirty="0"/>
          </a:p>
        </p:txBody>
      </p:sp>
    </p:spTree>
    <p:extLst>
      <p:ext uri="{BB962C8B-B14F-4D97-AF65-F5344CB8AC3E}">
        <p14:creationId xmlns:p14="http://schemas.microsoft.com/office/powerpoint/2010/main" val="381803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A38EA0-6ACE-4351-94C4-A724ED6317D1}"/>
              </a:ext>
            </a:extLst>
          </p:cNvPr>
          <p:cNvSpPr>
            <a:spLocks noGrp="1"/>
          </p:cNvSpPr>
          <p:nvPr>
            <p:ph type="title"/>
          </p:nvPr>
        </p:nvSpPr>
        <p:spPr>
          <a:xfrm>
            <a:off x="1196009" y="2103437"/>
            <a:ext cx="10515600" cy="1325563"/>
          </a:xfrm>
        </p:spPr>
        <p:txBody>
          <a:bodyPr/>
          <a:lstStyle/>
          <a:p>
            <a:r>
              <a:rPr lang="en-GB" sz="4000" b="1" dirty="0"/>
              <a:t>Part 1: Transferable Skills for Professional Practice </a:t>
            </a:r>
          </a:p>
        </p:txBody>
      </p:sp>
      <p:sp>
        <p:nvSpPr>
          <p:cNvPr id="5" name="Arrow: Right 4">
            <a:extLst>
              <a:ext uri="{FF2B5EF4-FFF2-40B4-BE49-F238E27FC236}">
                <a16:creationId xmlns:a16="http://schemas.microsoft.com/office/drawing/2014/main" id="{4A756358-A280-4660-A9D0-4BEE8725AD70}"/>
              </a:ext>
            </a:extLst>
          </p:cNvPr>
          <p:cNvSpPr/>
          <p:nvPr/>
        </p:nvSpPr>
        <p:spPr>
          <a:xfrm>
            <a:off x="6096000" y="3962400"/>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5832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8AA78-462F-4693-A01C-7F5F7484DDFB}"/>
              </a:ext>
            </a:extLst>
          </p:cNvPr>
          <p:cNvSpPr>
            <a:spLocks noGrp="1"/>
          </p:cNvSpPr>
          <p:nvPr>
            <p:ph type="title"/>
          </p:nvPr>
        </p:nvSpPr>
        <p:spPr/>
        <p:txBody>
          <a:bodyPr/>
          <a:lstStyle/>
          <a:p>
            <a:r>
              <a:rPr lang="en-GB" sz="4000" b="1" dirty="0"/>
              <a:t>Learning Outcome</a:t>
            </a:r>
          </a:p>
        </p:txBody>
      </p:sp>
      <p:sp>
        <p:nvSpPr>
          <p:cNvPr id="3" name="Content Placeholder 2">
            <a:extLst>
              <a:ext uri="{FF2B5EF4-FFF2-40B4-BE49-F238E27FC236}">
                <a16:creationId xmlns:a16="http://schemas.microsoft.com/office/drawing/2014/main" id="{CE7FEF87-82F3-4DA9-8287-DB274951D0E4}"/>
              </a:ext>
            </a:extLst>
          </p:cNvPr>
          <p:cNvSpPr>
            <a:spLocks noGrp="1"/>
          </p:cNvSpPr>
          <p:nvPr>
            <p:ph idx="1"/>
          </p:nvPr>
        </p:nvSpPr>
        <p:spPr>
          <a:xfrm>
            <a:off x="730220" y="1651132"/>
            <a:ext cx="10515600" cy="3555736"/>
          </a:xfrm>
        </p:spPr>
        <p:txBody>
          <a:bodyPr/>
          <a:lstStyle/>
          <a:p>
            <a:pPr marL="0" indent="0">
              <a:buNone/>
            </a:pPr>
            <a:endParaRPr lang="en-GB" sz="2400" dirty="0"/>
          </a:p>
          <a:p>
            <a:pPr algn="l" rtl="0" fontAlgn="base">
              <a:buFont typeface="Arial" panose="020B0604020202020204" pitchFamily="34" charset="0"/>
              <a:buChar char="•"/>
            </a:pPr>
            <a:r>
              <a:rPr lang="en-GB" sz="2400" dirty="0"/>
              <a:t>Upon completion of part 1 you will have developed an understanding of how transferable skills across many different roles are essential in helping you work to the best of your abilities. </a:t>
            </a:r>
            <a:r>
              <a:rPr lang="en-US" sz="2400" dirty="0"/>
              <a:t>​</a:t>
            </a:r>
          </a:p>
          <a:p>
            <a:pPr marL="0" indent="0" algn="l" rtl="0" fontAlgn="base">
              <a:buNone/>
            </a:pPr>
            <a:endParaRPr lang="en-GB" sz="2400" dirty="0"/>
          </a:p>
          <a:p>
            <a:pPr marL="0" indent="0">
              <a:buNone/>
            </a:pPr>
            <a:endParaRPr lang="en-GB" sz="2400" b="0" i="0" dirty="0">
              <a:effectLst/>
            </a:endParaRPr>
          </a:p>
          <a:p>
            <a:endParaRPr lang="en-GB" sz="2400" dirty="0"/>
          </a:p>
          <a:p>
            <a:pPr marL="0" indent="0">
              <a:buNone/>
            </a:pPr>
            <a:endParaRPr lang="en-GB" dirty="0"/>
          </a:p>
        </p:txBody>
      </p:sp>
    </p:spTree>
    <p:extLst>
      <p:ext uri="{BB962C8B-B14F-4D97-AF65-F5344CB8AC3E}">
        <p14:creationId xmlns:p14="http://schemas.microsoft.com/office/powerpoint/2010/main" val="19975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02E2-AD55-4C9C-B5D9-29FC3B61054B}"/>
              </a:ext>
            </a:extLst>
          </p:cNvPr>
          <p:cNvSpPr>
            <a:spLocks noGrp="1"/>
          </p:cNvSpPr>
          <p:nvPr>
            <p:ph type="title"/>
          </p:nvPr>
        </p:nvSpPr>
        <p:spPr/>
        <p:txBody>
          <a:bodyPr/>
          <a:lstStyle/>
          <a:p>
            <a:r>
              <a:rPr lang="en-GB" sz="4000" b="1" dirty="0"/>
              <a:t>Knowledge Check and Group Discussion…</a:t>
            </a:r>
          </a:p>
        </p:txBody>
      </p:sp>
      <p:sp>
        <p:nvSpPr>
          <p:cNvPr id="3" name="Content Placeholder 2">
            <a:extLst>
              <a:ext uri="{FF2B5EF4-FFF2-40B4-BE49-F238E27FC236}">
                <a16:creationId xmlns:a16="http://schemas.microsoft.com/office/drawing/2014/main" id="{C120EFE0-623B-478E-AC23-A92E3501F023}"/>
              </a:ext>
            </a:extLst>
          </p:cNvPr>
          <p:cNvSpPr>
            <a:spLocks noGrp="1"/>
          </p:cNvSpPr>
          <p:nvPr>
            <p:ph idx="1"/>
          </p:nvPr>
        </p:nvSpPr>
        <p:spPr>
          <a:xfrm>
            <a:off x="692426" y="1465366"/>
            <a:ext cx="10515600" cy="4021034"/>
          </a:xfrm>
        </p:spPr>
        <p:txBody>
          <a:bodyPr/>
          <a:lstStyle/>
          <a:p>
            <a:pPr fontAlgn="base"/>
            <a:r>
              <a:rPr lang="en-GB" sz="2400" dirty="0">
                <a:effectLst/>
                <a:latin typeface="Calibri" panose="020F0502020204030204" pitchFamily="34" charset="0"/>
                <a:ea typeface="Calibri" panose="020F0502020204030204" pitchFamily="34" charset="0"/>
                <a:cs typeface="Calibri" panose="020F0502020204030204" pitchFamily="34" charset="0"/>
              </a:rPr>
              <a:t>Have you ever considered what transferable skills are?</a:t>
            </a:r>
          </a:p>
          <a:p>
            <a:pPr marL="0" indent="0" fontAlgn="base">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fontAlgn="base"/>
            <a:r>
              <a:rPr lang="en-GB" sz="2400" dirty="0">
                <a:latin typeface="Calibri" panose="020F0502020204030204" pitchFamily="34" charset="0"/>
                <a:ea typeface="Calibri" panose="020F0502020204030204" pitchFamily="34" charset="0"/>
                <a:cs typeface="Calibri" panose="020F0502020204030204" pitchFamily="34" charset="0"/>
              </a:rPr>
              <a:t>Let’s take a look: </a:t>
            </a:r>
          </a:p>
          <a:p>
            <a:pPr marL="0" indent="0" fontAlgn="base">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gn="l" rtl="0" fontAlgn="base">
              <a:buNone/>
            </a:pPr>
            <a:endParaRPr lang="en-GB" b="0" i="0" dirty="0">
              <a:solidFill>
                <a:srgbClr val="000000"/>
              </a:solidFill>
              <a:effectLst/>
              <a:latin typeface="Arial" panose="020B0604020202020204" pitchFamily="34" charset="0"/>
            </a:endParaRPr>
          </a:p>
          <a:p>
            <a:pPr marL="0" indent="0">
              <a:buNone/>
            </a:pPr>
            <a:endParaRPr lang="en-GB" dirty="0"/>
          </a:p>
        </p:txBody>
      </p:sp>
      <p:sp>
        <p:nvSpPr>
          <p:cNvPr id="4" name="Arrow: Right 3">
            <a:extLst>
              <a:ext uri="{FF2B5EF4-FFF2-40B4-BE49-F238E27FC236}">
                <a16:creationId xmlns:a16="http://schemas.microsoft.com/office/drawing/2014/main" id="{D4398213-4934-C9E6-021B-FC8B524CEE51}"/>
              </a:ext>
            </a:extLst>
          </p:cNvPr>
          <p:cNvSpPr/>
          <p:nvPr/>
        </p:nvSpPr>
        <p:spPr>
          <a:xfrm>
            <a:off x="3313043" y="2779643"/>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6855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1A0E-BF4D-4C90-B160-D5D807A9717A}"/>
              </a:ext>
            </a:extLst>
          </p:cNvPr>
          <p:cNvSpPr>
            <a:spLocks noGrp="1"/>
          </p:cNvSpPr>
          <p:nvPr>
            <p:ph type="title"/>
          </p:nvPr>
        </p:nvSpPr>
        <p:spPr/>
        <p:txBody>
          <a:bodyPr/>
          <a:lstStyle/>
          <a:p>
            <a:r>
              <a:rPr lang="en-GB" sz="4000" b="1" dirty="0"/>
              <a:t>Transferable Skills for Professional Practice</a:t>
            </a:r>
          </a:p>
        </p:txBody>
      </p:sp>
      <p:sp>
        <p:nvSpPr>
          <p:cNvPr id="3" name="Content Placeholder 2">
            <a:extLst>
              <a:ext uri="{FF2B5EF4-FFF2-40B4-BE49-F238E27FC236}">
                <a16:creationId xmlns:a16="http://schemas.microsoft.com/office/drawing/2014/main" id="{4BF38FFA-8172-4FC2-A1DC-F7263ECEFB2B}"/>
              </a:ext>
            </a:extLst>
          </p:cNvPr>
          <p:cNvSpPr>
            <a:spLocks noGrp="1"/>
          </p:cNvSpPr>
          <p:nvPr>
            <p:ph sz="half" idx="1"/>
          </p:nvPr>
        </p:nvSpPr>
        <p:spPr>
          <a:xfrm>
            <a:off x="939800" y="2659768"/>
            <a:ext cx="5156200" cy="2193219"/>
          </a:xfrm>
        </p:spPr>
        <p:txBody>
          <a:bodyPr/>
          <a:lstStyle/>
          <a:p>
            <a:pPr marL="0" indent="0">
              <a:buNone/>
            </a:pPr>
            <a:r>
              <a:rPr lang="en-GB" sz="2400" b="1" dirty="0"/>
              <a:t>People skills </a:t>
            </a:r>
          </a:p>
          <a:p>
            <a:pPr algn="just"/>
            <a:r>
              <a:rPr lang="en-GB" sz="2400" dirty="0"/>
              <a:t>Teamworking &amp; collaboration.</a:t>
            </a:r>
          </a:p>
          <a:p>
            <a:pPr algn="just"/>
            <a:r>
              <a:rPr lang="en-GB" sz="2400" dirty="0"/>
              <a:t>Communication &amp; interpersonal skills.</a:t>
            </a:r>
          </a:p>
          <a:p>
            <a:r>
              <a:rPr lang="en-GB" sz="2400" dirty="0"/>
              <a:t>Leadership &amp; management.</a:t>
            </a:r>
            <a:br>
              <a:rPr lang="en-GB" sz="2400" dirty="0"/>
            </a:br>
            <a:br>
              <a:rPr lang="en-GB" sz="2400" dirty="0"/>
            </a:br>
            <a:endParaRPr lang="en-GB" sz="2400" dirty="0"/>
          </a:p>
          <a:p>
            <a:pPr marL="0" indent="0">
              <a:buNone/>
            </a:pPr>
            <a:r>
              <a:rPr lang="en-GB" sz="1800" b="1" dirty="0"/>
              <a:t>                                                                                                     (UWTSD, 2022)</a:t>
            </a:r>
          </a:p>
          <a:p>
            <a:pPr algn="just"/>
            <a:endParaRPr lang="en-GB" sz="1800" b="1" dirty="0"/>
          </a:p>
          <a:p>
            <a:endParaRPr lang="en-GB" dirty="0"/>
          </a:p>
        </p:txBody>
      </p:sp>
      <p:sp>
        <p:nvSpPr>
          <p:cNvPr id="4" name="Content Placeholder 3">
            <a:extLst>
              <a:ext uri="{FF2B5EF4-FFF2-40B4-BE49-F238E27FC236}">
                <a16:creationId xmlns:a16="http://schemas.microsoft.com/office/drawing/2014/main" id="{8EF29314-FC1A-B2A4-47C0-F5D919042C3A}"/>
              </a:ext>
            </a:extLst>
          </p:cNvPr>
          <p:cNvSpPr>
            <a:spLocks noGrp="1"/>
          </p:cNvSpPr>
          <p:nvPr>
            <p:ph sz="half" idx="2"/>
          </p:nvPr>
        </p:nvSpPr>
        <p:spPr>
          <a:xfrm>
            <a:off x="6457244" y="2659768"/>
            <a:ext cx="5156200" cy="3039886"/>
          </a:xfrm>
        </p:spPr>
        <p:txBody>
          <a:bodyPr/>
          <a:lstStyle/>
          <a:p>
            <a:pPr marL="0" indent="0" algn="just">
              <a:buNone/>
            </a:pPr>
            <a:r>
              <a:rPr lang="en-GB" sz="2400" b="1" dirty="0"/>
              <a:t>Functional business skills </a:t>
            </a:r>
          </a:p>
          <a:p>
            <a:pPr algn="just"/>
            <a:r>
              <a:rPr lang="en-GB" sz="2400" dirty="0"/>
              <a:t>Research Skills</a:t>
            </a:r>
          </a:p>
          <a:p>
            <a:pPr algn="just"/>
            <a:r>
              <a:rPr lang="en-GB" sz="2400" dirty="0"/>
              <a:t>Critical thinking &amp; problem solving.</a:t>
            </a:r>
          </a:p>
          <a:p>
            <a:pPr algn="just"/>
            <a:r>
              <a:rPr lang="en-GB" sz="2400" dirty="0"/>
              <a:t>IT skills &amp; digital literacy.</a:t>
            </a:r>
          </a:p>
          <a:p>
            <a:pPr algn="just"/>
            <a:r>
              <a:rPr lang="en-GB" sz="2400" dirty="0"/>
              <a:t>Self-management &amp; initiative.</a:t>
            </a:r>
          </a:p>
          <a:p>
            <a:pPr algn="just"/>
            <a:r>
              <a:rPr lang="en-GB" sz="2400" dirty="0"/>
              <a:t>Planning &amp; organisation</a:t>
            </a:r>
          </a:p>
        </p:txBody>
      </p:sp>
      <p:sp>
        <p:nvSpPr>
          <p:cNvPr id="5" name="TextBox 4">
            <a:extLst>
              <a:ext uri="{FF2B5EF4-FFF2-40B4-BE49-F238E27FC236}">
                <a16:creationId xmlns:a16="http://schemas.microsoft.com/office/drawing/2014/main" id="{9B64384A-AEAB-CF76-5369-F642A3EE5FEA}"/>
              </a:ext>
            </a:extLst>
          </p:cNvPr>
          <p:cNvSpPr txBox="1"/>
          <p:nvPr/>
        </p:nvSpPr>
        <p:spPr>
          <a:xfrm>
            <a:off x="1041400" y="1621337"/>
            <a:ext cx="10676467" cy="1107996"/>
          </a:xfrm>
          <a:prstGeom prst="rect">
            <a:avLst/>
          </a:prstGeom>
          <a:noFill/>
        </p:spPr>
        <p:txBody>
          <a:bodyPr wrap="square" rtlCol="0">
            <a:spAutoFit/>
          </a:bodyPr>
          <a:lstStyle/>
          <a:p>
            <a:r>
              <a:rPr lang="en-GB" sz="2400" dirty="0"/>
              <a:t>Transferable skills can pretty much be split into two groups: </a:t>
            </a:r>
            <a:br>
              <a:rPr lang="en-GB" sz="2400" dirty="0"/>
            </a:br>
            <a:r>
              <a:rPr lang="en-GB" sz="2400" dirty="0"/>
              <a:t>people skills and other more functional day-to-day business skills.</a:t>
            </a:r>
          </a:p>
          <a:p>
            <a:endParaRPr lang="en-GB" dirty="0"/>
          </a:p>
        </p:txBody>
      </p:sp>
    </p:spTree>
    <p:extLst>
      <p:ext uri="{BB962C8B-B14F-4D97-AF65-F5344CB8AC3E}">
        <p14:creationId xmlns:p14="http://schemas.microsoft.com/office/powerpoint/2010/main" val="404015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4E5E-7BB8-4EFC-9D36-833B8B350D6C}"/>
              </a:ext>
            </a:extLst>
          </p:cNvPr>
          <p:cNvSpPr>
            <a:spLocks noGrp="1"/>
          </p:cNvSpPr>
          <p:nvPr>
            <p:ph type="title"/>
          </p:nvPr>
        </p:nvSpPr>
        <p:spPr/>
        <p:txBody>
          <a:bodyPr/>
          <a:lstStyle/>
          <a:p>
            <a:r>
              <a:rPr lang="en-GB" sz="4000" b="1" dirty="0"/>
              <a:t>People Skills and Functional Business Skills</a:t>
            </a:r>
          </a:p>
        </p:txBody>
      </p:sp>
      <p:sp>
        <p:nvSpPr>
          <p:cNvPr id="3" name="Content Placeholder 2">
            <a:extLst>
              <a:ext uri="{FF2B5EF4-FFF2-40B4-BE49-F238E27FC236}">
                <a16:creationId xmlns:a16="http://schemas.microsoft.com/office/drawing/2014/main" id="{8C2876EA-1C77-4F4F-AC8B-F2D275718A12}"/>
              </a:ext>
            </a:extLst>
          </p:cNvPr>
          <p:cNvSpPr>
            <a:spLocks noGrp="1"/>
          </p:cNvSpPr>
          <p:nvPr>
            <p:ph idx="1"/>
          </p:nvPr>
        </p:nvSpPr>
        <p:spPr>
          <a:xfrm>
            <a:off x="623711" y="1419225"/>
            <a:ext cx="10515600" cy="4351338"/>
          </a:xfrm>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People skills are all about your communication and wherever you work you are more likely to have to work with someone. Your ability to lead a team, or to communicate well with your employer, client or colleagues is critical to your success and well-being. The ability to communicate well and get along with those you work with is crucial and employers value people skills very highly.</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Functional day-to-day skills help you to be more efficient and effective in your role. From organising and prioritising your time, to using excel to analyse data, to being confident when you are faced with challenges and change and coming up with creative solutions and new ideas. Many of these skills are fundamental to most jobs.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72703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9CD83D-4919-DCFD-F143-188C4E681642}"/>
              </a:ext>
            </a:extLst>
          </p:cNvPr>
          <p:cNvSpPr>
            <a:spLocks noGrp="1"/>
          </p:cNvSpPr>
          <p:nvPr>
            <p:ph type="title"/>
          </p:nvPr>
        </p:nvSpPr>
        <p:spPr/>
        <p:txBody>
          <a:bodyPr/>
          <a:lstStyle/>
          <a:p>
            <a:r>
              <a:rPr lang="en-GB" sz="4000" b="1" dirty="0"/>
              <a:t>Transferable Skills - Education</a:t>
            </a:r>
            <a:endParaRPr lang="en-GB" sz="4000" dirty="0"/>
          </a:p>
        </p:txBody>
      </p:sp>
      <p:sp>
        <p:nvSpPr>
          <p:cNvPr id="6" name="Content Placeholder 5">
            <a:extLst>
              <a:ext uri="{FF2B5EF4-FFF2-40B4-BE49-F238E27FC236}">
                <a16:creationId xmlns:a16="http://schemas.microsoft.com/office/drawing/2014/main" id="{EF85C60F-AD32-99FF-8F69-84D984992E36}"/>
              </a:ext>
            </a:extLst>
          </p:cNvPr>
          <p:cNvSpPr>
            <a:spLocks noGrp="1"/>
          </p:cNvSpPr>
          <p:nvPr>
            <p:ph idx="1"/>
          </p:nvPr>
        </p:nvSpPr>
        <p:spPr/>
        <p:txBody>
          <a:bodyPr/>
          <a:lstStyle/>
          <a:p>
            <a:pPr algn="l" rtl="0" fontAlgn="base">
              <a:buFont typeface="Arial" panose="020B0604020202020204" pitchFamily="34" charset="0"/>
              <a:buChar char="•"/>
            </a:pPr>
            <a:r>
              <a:rPr lang="en-GB" dirty="0">
                <a:solidFill>
                  <a:srgbClr val="000000"/>
                </a:solidFill>
                <a:latin typeface="Calibri" panose="020F0502020204030204" pitchFamily="34" charset="0"/>
              </a:rPr>
              <a:t>L</a:t>
            </a:r>
            <a:r>
              <a:rPr lang="en-GB" b="0" i="0" u="none" strike="noStrike" dirty="0">
                <a:solidFill>
                  <a:srgbClr val="000000"/>
                </a:solidFill>
                <a:effectLst/>
                <a:latin typeface="Calibri" panose="020F0502020204030204" pitchFamily="34" charset="0"/>
              </a:rPr>
              <a:t>et’s take some time to discuss some of the top transferable skills you will pick up during your time at university.</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marL="0" indent="0" algn="l" rtl="0" fontAlgn="base">
              <a:buNone/>
            </a:pPr>
            <a:endParaRPr lang="en-GB" dirty="0"/>
          </a:p>
          <a:p>
            <a:endParaRPr lang="en-GB" dirty="0"/>
          </a:p>
        </p:txBody>
      </p:sp>
    </p:spTree>
    <p:extLst>
      <p:ext uri="{BB962C8B-B14F-4D97-AF65-F5344CB8AC3E}">
        <p14:creationId xmlns:p14="http://schemas.microsoft.com/office/powerpoint/2010/main" val="22916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63FF5A-B9E2-4989-825C-C62CD37CB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DEE3E-D32F-1613-1C28-2164AB3A0D5F}"/>
              </a:ext>
            </a:extLst>
          </p:cNvPr>
          <p:cNvSpPr>
            <a:spLocks noGrp="1"/>
          </p:cNvSpPr>
          <p:nvPr>
            <p:ph type="title"/>
          </p:nvPr>
        </p:nvSpPr>
        <p:spPr>
          <a:xfrm>
            <a:off x="648930" y="629266"/>
            <a:ext cx="3605572" cy="1676603"/>
          </a:xfrm>
        </p:spPr>
        <p:txBody>
          <a:bodyPr>
            <a:normAutofit/>
          </a:bodyPr>
          <a:lstStyle/>
          <a:p>
            <a:r>
              <a:rPr lang="en-GB" sz="4000" b="1" dirty="0"/>
              <a:t>IT Skills</a:t>
            </a:r>
          </a:p>
        </p:txBody>
      </p:sp>
      <p:sp>
        <p:nvSpPr>
          <p:cNvPr id="3" name="Content Placeholder 2">
            <a:extLst>
              <a:ext uri="{FF2B5EF4-FFF2-40B4-BE49-F238E27FC236}">
                <a16:creationId xmlns:a16="http://schemas.microsoft.com/office/drawing/2014/main" id="{2FC26410-C1CB-0ECE-A001-5DD15FEEE950}"/>
              </a:ext>
            </a:extLst>
          </p:cNvPr>
          <p:cNvSpPr>
            <a:spLocks noGrp="1"/>
          </p:cNvSpPr>
          <p:nvPr>
            <p:ph idx="1"/>
          </p:nvPr>
        </p:nvSpPr>
        <p:spPr>
          <a:xfrm>
            <a:off x="254000" y="1991360"/>
            <a:ext cx="4297679" cy="4744720"/>
          </a:xfrm>
        </p:spPr>
        <p:txBody>
          <a:bodyPr>
            <a:normAutofit/>
          </a:bodyPr>
          <a:lstStyle/>
          <a:p>
            <a:pPr marL="0" indent="0">
              <a:buNone/>
            </a:pPr>
            <a:r>
              <a:rPr lang="en-GB" sz="2400" dirty="0"/>
              <a:t>Your lectures are delivered online so basic IT skills are essential for this course. However, you will be given the opportunity to develop your skills even further when participating in class activities. Also, there is support available via the Digital Support page on Moodle. </a:t>
            </a:r>
          </a:p>
        </p:txBody>
      </p:sp>
      <p:sp>
        <p:nvSpPr>
          <p:cNvPr id="11" name="Rectangle 10">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 chat or text message&#10;&#10;Description automatically generated">
            <a:extLst>
              <a:ext uri="{FF2B5EF4-FFF2-40B4-BE49-F238E27FC236}">
                <a16:creationId xmlns:a16="http://schemas.microsoft.com/office/drawing/2014/main" id="{969F947C-0495-7704-064C-3D05F9411B52}"/>
              </a:ext>
            </a:extLst>
          </p:cNvPr>
          <p:cNvPicPr>
            <a:picLocks noChangeAspect="1"/>
          </p:cNvPicPr>
          <p:nvPr/>
        </p:nvPicPr>
        <p:blipFill rotWithShape="1">
          <a:blip r:embed="rId2">
            <a:extLst>
              <a:ext uri="{28A0092B-C50C-407E-A947-70E740481C1C}">
                <a14:useLocalDpi xmlns:a14="http://schemas.microsoft.com/office/drawing/2010/main" val="0"/>
              </a:ext>
            </a:extLst>
          </a:blip>
          <a:srcRect t="2622" r="-1" b="-1"/>
          <a:stretch/>
        </p:blipFill>
        <p:spPr>
          <a:xfrm>
            <a:off x="5283708" y="722376"/>
            <a:ext cx="6263640" cy="5413248"/>
          </a:xfrm>
          <a:prstGeom prst="rect">
            <a:avLst/>
          </a:prstGeom>
          <a:effectLst/>
        </p:spPr>
      </p:pic>
    </p:spTree>
    <p:extLst>
      <p:ext uri="{BB962C8B-B14F-4D97-AF65-F5344CB8AC3E}">
        <p14:creationId xmlns:p14="http://schemas.microsoft.com/office/powerpoint/2010/main" val="4203014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B7087-8BD7-5366-47C4-59FD3E79A353}"/>
              </a:ext>
            </a:extLst>
          </p:cNvPr>
          <p:cNvSpPr>
            <a:spLocks noGrp="1"/>
          </p:cNvSpPr>
          <p:nvPr>
            <p:ph type="title"/>
          </p:nvPr>
        </p:nvSpPr>
        <p:spPr/>
        <p:txBody>
          <a:bodyPr/>
          <a:lstStyle/>
          <a:p>
            <a:r>
              <a:rPr lang="en-GB" sz="4000" b="1" dirty="0"/>
              <a:t>IT Skills:</a:t>
            </a:r>
          </a:p>
        </p:txBody>
      </p:sp>
      <p:sp>
        <p:nvSpPr>
          <p:cNvPr id="3" name="Content Placeholder 2">
            <a:extLst>
              <a:ext uri="{FF2B5EF4-FFF2-40B4-BE49-F238E27FC236}">
                <a16:creationId xmlns:a16="http://schemas.microsoft.com/office/drawing/2014/main" id="{34CE5799-BC0D-B3A5-946E-8A5D64F395A5}"/>
              </a:ext>
            </a:extLst>
          </p:cNvPr>
          <p:cNvSpPr>
            <a:spLocks noGrp="1"/>
          </p:cNvSpPr>
          <p:nvPr>
            <p:ph idx="1"/>
          </p:nvPr>
        </p:nvSpPr>
        <p:spPr>
          <a:xfrm>
            <a:off x="574040" y="1253331"/>
            <a:ext cx="10515600" cy="4351338"/>
          </a:xfrm>
        </p:spPr>
        <p:txBody>
          <a:bodyPr/>
          <a:lstStyle/>
          <a:p>
            <a:pPr marL="0" indent="0">
              <a:buNone/>
            </a:pPr>
            <a:endParaRPr lang="en-GB" sz="2400" b="1" dirty="0"/>
          </a:p>
          <a:p>
            <a:pPr marL="0" indent="0">
              <a:buNone/>
            </a:pPr>
            <a:r>
              <a:rPr lang="en-GB" sz="2400" dirty="0"/>
              <a:t>IT skills are not only a competitive advantage when applying for jobs but essential in some areas of employment. </a:t>
            </a:r>
          </a:p>
          <a:p>
            <a:pPr marL="0" indent="0">
              <a:buNone/>
            </a:pPr>
            <a:endParaRPr lang="en-GB" sz="2400" dirty="0"/>
          </a:p>
          <a:p>
            <a:pPr marL="0" indent="0">
              <a:buNone/>
            </a:pPr>
            <a:r>
              <a:rPr lang="en-GB" sz="2400" dirty="0"/>
              <a:t>Be work ready! Use your time at university to be the employee of the future! </a:t>
            </a:r>
            <a:r>
              <a:rPr lang="en-GB" sz="2400" dirty="0">
                <a:sym typeface="Wingdings" panose="05000000000000000000" pitchFamily="2" charset="2"/>
              </a:rPr>
              <a:t></a:t>
            </a:r>
            <a:endParaRPr lang="en-GB" sz="2400" i="1" dirty="0"/>
          </a:p>
        </p:txBody>
      </p:sp>
    </p:spTree>
    <p:extLst>
      <p:ext uri="{BB962C8B-B14F-4D97-AF65-F5344CB8AC3E}">
        <p14:creationId xmlns:p14="http://schemas.microsoft.com/office/powerpoint/2010/main" val="329271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9280E-3B4E-B01A-61CF-C9E153A68216}"/>
              </a:ext>
            </a:extLst>
          </p:cNvPr>
          <p:cNvSpPr>
            <a:spLocks noGrp="1"/>
          </p:cNvSpPr>
          <p:nvPr>
            <p:ph type="title"/>
          </p:nvPr>
        </p:nvSpPr>
        <p:spPr/>
        <p:txBody>
          <a:bodyPr/>
          <a:lstStyle/>
          <a:p>
            <a:r>
              <a:rPr lang="en-GB" sz="4000" b="1" dirty="0"/>
              <a:t>Research Skills:</a:t>
            </a:r>
            <a:br>
              <a:rPr lang="en-GB" sz="4000" b="1" dirty="0"/>
            </a:br>
            <a:endParaRPr lang="en-GB" sz="6000" b="1" dirty="0"/>
          </a:p>
        </p:txBody>
      </p:sp>
      <p:sp>
        <p:nvSpPr>
          <p:cNvPr id="3" name="Content Placeholder 2">
            <a:extLst>
              <a:ext uri="{FF2B5EF4-FFF2-40B4-BE49-F238E27FC236}">
                <a16:creationId xmlns:a16="http://schemas.microsoft.com/office/drawing/2014/main" id="{B3320971-2E48-D355-7D9F-D7A1CFBAE7A2}"/>
              </a:ext>
            </a:extLst>
          </p:cNvPr>
          <p:cNvSpPr>
            <a:spLocks noGrp="1"/>
          </p:cNvSpPr>
          <p:nvPr>
            <p:ph idx="1"/>
          </p:nvPr>
        </p:nvSpPr>
        <p:spPr>
          <a:xfrm>
            <a:off x="838200" y="1429385"/>
            <a:ext cx="10515600" cy="4351338"/>
          </a:xfrm>
        </p:spPr>
        <p:txBody>
          <a:bodyPr/>
          <a:lstStyle/>
          <a:p>
            <a:pPr marL="0" indent="0">
              <a:buNone/>
            </a:pPr>
            <a:r>
              <a:rPr lang="en-GB" sz="2400" dirty="0"/>
              <a:t>Much of your time at university will be spent researching certain topics with the aim of discovering new information or drawing new conclusions. </a:t>
            </a:r>
          </a:p>
          <a:p>
            <a:pPr marL="0" indent="0">
              <a:buNone/>
            </a:pPr>
            <a:r>
              <a:rPr lang="en-GB" sz="2400" b="0" i="0" u="none" strike="noStrike" dirty="0">
                <a:solidFill>
                  <a:srgbClr val="000000"/>
                </a:solidFill>
                <a:effectLst/>
                <a:latin typeface="Calibri" panose="020F0502020204030204" pitchFamily="34" charset="0"/>
              </a:rPr>
              <a:t>Research is a key element of critical thinking - one of the most valuable skills you can develop to future-proof your career. When you need to evaluate something, solve a problem, find a new direction or make a decision, you can't always simply rely on the information in front of you and what you already know; you often need additional </a:t>
            </a:r>
            <a:r>
              <a:rPr lang="en-GB" sz="2400" b="0" i="1" u="none" strike="noStrike" dirty="0">
                <a:solidFill>
                  <a:srgbClr val="000000"/>
                </a:solidFill>
                <a:effectLst/>
                <a:latin typeface="Calibri" panose="020F0502020204030204" pitchFamily="34" charset="0"/>
              </a:rPr>
              <a:t>knowledge,</a:t>
            </a:r>
            <a:r>
              <a:rPr lang="en-GB" sz="2400" b="0" i="0" u="none" strike="noStrike" dirty="0">
                <a:solidFill>
                  <a:srgbClr val="000000"/>
                </a:solidFill>
                <a:effectLst/>
                <a:latin typeface="Calibri" panose="020F0502020204030204" pitchFamily="34" charset="0"/>
              </a:rPr>
              <a:t> and you certainly need </a:t>
            </a:r>
            <a:r>
              <a:rPr lang="en-GB" sz="2400" b="0" i="1" u="none" strike="noStrike" dirty="0">
                <a:solidFill>
                  <a:srgbClr val="000000"/>
                </a:solidFill>
                <a:effectLst/>
                <a:latin typeface="Calibri" panose="020F0502020204030204" pitchFamily="34" charset="0"/>
              </a:rPr>
              <a:t>perspective</a:t>
            </a:r>
            <a:r>
              <a:rPr lang="en-GB" sz="2400" b="0" i="0" u="none" strike="noStrike" dirty="0">
                <a:solidFill>
                  <a:srgbClr val="000000"/>
                </a:solidFill>
                <a:effectLst/>
                <a:latin typeface="Calibri" panose="020F0502020204030204" pitchFamily="34" charset="0"/>
              </a:rPr>
              <a:t>.</a:t>
            </a:r>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821185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63CEA-F9FE-9A5D-5658-44E53EE624B9}"/>
              </a:ext>
            </a:extLst>
          </p:cNvPr>
          <p:cNvSpPr>
            <a:spLocks noGrp="1"/>
          </p:cNvSpPr>
          <p:nvPr>
            <p:ph type="title"/>
          </p:nvPr>
        </p:nvSpPr>
        <p:spPr/>
        <p:txBody>
          <a:bodyPr/>
          <a:lstStyle/>
          <a:p>
            <a:r>
              <a:rPr lang="en-GB" sz="4000" b="1" dirty="0"/>
              <a:t>Research Skills:</a:t>
            </a:r>
            <a:br>
              <a:rPr lang="en-GB" sz="4000" b="1" dirty="0"/>
            </a:br>
            <a:endParaRPr lang="en-GB" sz="4000" b="1" dirty="0"/>
          </a:p>
        </p:txBody>
      </p:sp>
      <p:sp>
        <p:nvSpPr>
          <p:cNvPr id="3" name="Content Placeholder 2">
            <a:extLst>
              <a:ext uri="{FF2B5EF4-FFF2-40B4-BE49-F238E27FC236}">
                <a16:creationId xmlns:a16="http://schemas.microsoft.com/office/drawing/2014/main" id="{A84DC80D-4DD4-C587-B81F-74FDC0519C71}"/>
              </a:ext>
            </a:extLst>
          </p:cNvPr>
          <p:cNvSpPr>
            <a:spLocks noGrp="1"/>
          </p:cNvSpPr>
          <p:nvPr>
            <p:ph idx="1"/>
          </p:nvPr>
        </p:nvSpPr>
        <p:spPr>
          <a:xfrm>
            <a:off x="838200" y="1690689"/>
            <a:ext cx="10515600" cy="4351338"/>
          </a:xfrm>
        </p:spPr>
        <p:txBody>
          <a:bodyPr/>
          <a:lstStyle/>
          <a:p>
            <a:pPr fontAlgn="base"/>
            <a:r>
              <a:rPr lang="en-GB" sz="2400" dirty="0"/>
              <a:t>As a graduate, employers don’t expect you know everything there is to know but what they love to see is that you have the ability to absorb new information and be open minded about learning new skills.</a:t>
            </a:r>
            <a:endParaRPr lang="en-GB" sz="2400" dirty="0">
              <a:solidFill>
                <a:srgbClr val="000000"/>
              </a:solidFill>
              <a:latin typeface="Calibri" panose="020F0502020204030204" pitchFamily="34" charset="0"/>
            </a:endParaRPr>
          </a:p>
          <a:p>
            <a:pPr algn="l" rtl="0" fontAlgn="base">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When it comes to the world of work, research skills are highly sought after by employers because they are </a:t>
            </a:r>
            <a:r>
              <a:rPr lang="en-GB" sz="2400" b="0" i="1" u="none" strike="noStrike" dirty="0">
                <a:solidFill>
                  <a:srgbClr val="000000"/>
                </a:solidFill>
                <a:effectLst/>
                <a:latin typeface="Calibri" panose="020F0502020204030204" pitchFamily="34" charset="0"/>
              </a:rPr>
              <a:t>transferable</a:t>
            </a:r>
            <a:r>
              <a:rPr lang="en-GB" sz="2400" b="0" i="0" u="none" strike="noStrike" dirty="0">
                <a:solidFill>
                  <a:srgbClr val="000000"/>
                </a:solidFill>
                <a:effectLst/>
                <a:latin typeface="Calibri" panose="020F0502020204030204" pitchFamily="34" charset="0"/>
              </a:rPr>
              <a:t> across many different roles and areas of work.</a:t>
            </a:r>
            <a:r>
              <a:rPr lang="en-US" sz="2400" b="0" i="0" dirty="0">
                <a:solidFill>
                  <a:srgbClr val="000000"/>
                </a:solidFill>
                <a:effectLst/>
                <a:latin typeface="Calibri" panose="020F0502020204030204" pitchFamily="34" charset="0"/>
              </a:rPr>
              <a:t>​ For example, you may be asked to research </a:t>
            </a:r>
            <a:r>
              <a:rPr lang="en-US" sz="2400" dirty="0">
                <a:solidFill>
                  <a:srgbClr val="000000"/>
                </a:solidFill>
                <a:latin typeface="Calibri" panose="020F0502020204030204" pitchFamily="34" charset="0"/>
              </a:rPr>
              <a:t>ways to attract new customers or to increase demand for a new product. </a:t>
            </a:r>
            <a:endParaRPr lang="en-US" sz="2400" b="0" i="0" dirty="0">
              <a:solidFill>
                <a:srgbClr val="000000"/>
              </a:solidFill>
              <a:effectLst/>
              <a:latin typeface="Arial" panose="020B0604020202020204" pitchFamily="34" charset="0"/>
            </a:endParaRPr>
          </a:p>
          <a:p>
            <a:pPr fontAlgn="base"/>
            <a:endParaRPr lang="en-GB" dirty="0"/>
          </a:p>
        </p:txBody>
      </p:sp>
    </p:spTree>
    <p:extLst>
      <p:ext uri="{BB962C8B-B14F-4D97-AF65-F5344CB8AC3E}">
        <p14:creationId xmlns:p14="http://schemas.microsoft.com/office/powerpoint/2010/main" val="2999757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57D68-9BAD-3D24-2576-4C6A26BAFE6A}"/>
              </a:ext>
            </a:extLst>
          </p:cNvPr>
          <p:cNvSpPr>
            <a:spLocks noGrp="1"/>
          </p:cNvSpPr>
          <p:nvPr>
            <p:ph type="title"/>
          </p:nvPr>
        </p:nvSpPr>
        <p:spPr/>
        <p:txBody>
          <a:bodyPr/>
          <a:lstStyle/>
          <a:p>
            <a:r>
              <a:rPr lang="en-GB" sz="4000" b="1" dirty="0"/>
              <a:t>Planning and Organising Skills:</a:t>
            </a:r>
            <a:br>
              <a:rPr lang="en-GB" sz="4000" dirty="0">
                <a:latin typeface="Calibri" panose="020F0502020204030204" pitchFamily="34" charset="0"/>
                <a:ea typeface="Calibri" panose="020F0502020204030204" pitchFamily="34" charset="0"/>
                <a:cs typeface="Calibri" panose="020F0502020204030204" pitchFamily="34" charset="0"/>
              </a:rPr>
            </a:br>
            <a:endParaRPr lang="en-GB" sz="4000" b="1" dirty="0"/>
          </a:p>
        </p:txBody>
      </p:sp>
      <p:sp>
        <p:nvSpPr>
          <p:cNvPr id="3" name="Content Placeholder 2">
            <a:extLst>
              <a:ext uri="{FF2B5EF4-FFF2-40B4-BE49-F238E27FC236}">
                <a16:creationId xmlns:a16="http://schemas.microsoft.com/office/drawing/2014/main" id="{F2D76B8E-1D88-097B-251A-FE4313A8DA1B}"/>
              </a:ext>
            </a:extLst>
          </p:cNvPr>
          <p:cNvSpPr>
            <a:spLocks noGrp="1"/>
          </p:cNvSpPr>
          <p:nvPr>
            <p:ph idx="1"/>
          </p:nvPr>
        </p:nvSpPr>
        <p:spPr>
          <a:xfrm>
            <a:off x="233680" y="1309052"/>
            <a:ext cx="11120120" cy="4583748"/>
          </a:xfrm>
        </p:spPr>
        <p:txBody>
          <a:bodyPr/>
          <a:lstStyle/>
          <a:p>
            <a:endParaRPr lang="en-GB" sz="2400" b="1" dirty="0"/>
          </a:p>
          <a:p>
            <a:r>
              <a:rPr lang="en-GB" sz="2400" dirty="0">
                <a:latin typeface="Calibri" panose="020F0502020204030204" pitchFamily="34" charset="0"/>
                <a:ea typeface="Calibri" panose="020F0502020204030204" pitchFamily="34" charset="0"/>
                <a:cs typeface="Calibri" panose="020F0502020204030204" pitchFamily="34" charset="0"/>
              </a:rPr>
              <a:t>As a student, the ability to organise yourself and plan your time is crucial. Whether this involves being on time for your lecture, prioritising tasks, or meeting assessment deadlines.</a:t>
            </a:r>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Again, a transferable skill sought after by employers as good planning and organising skills improve cooperation across a team, department or business. The people involved are assigned their specific roles and responsibilities and collaborate to achieve a common goal. This brings people together, helping them to bond, often reducing conflict.</a:t>
            </a:r>
          </a:p>
          <a:p>
            <a:pPr marL="0" indent="0">
              <a:lnSpc>
                <a:spcPct val="107000"/>
              </a:lnSpc>
              <a:spcAft>
                <a:spcPts val="800"/>
              </a:spcAft>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49354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765A6-1749-34F1-BAC4-34416A0B4138}"/>
              </a:ext>
            </a:extLst>
          </p:cNvPr>
          <p:cNvSpPr>
            <a:spLocks noGrp="1"/>
          </p:cNvSpPr>
          <p:nvPr>
            <p:ph type="title"/>
          </p:nvPr>
        </p:nvSpPr>
        <p:spPr/>
        <p:txBody>
          <a:bodyPr/>
          <a:lstStyle/>
          <a:p>
            <a:r>
              <a:rPr lang="en-GB" sz="4000" b="1" dirty="0"/>
              <a:t>Communication and Interpersonal Skills:</a:t>
            </a:r>
            <a:br>
              <a:rPr lang="en-GB" sz="4000" dirty="0">
                <a:latin typeface="Calibri" panose="020F0502020204030204" pitchFamily="34" charset="0"/>
                <a:ea typeface="Calibri" panose="020F0502020204030204" pitchFamily="34" charset="0"/>
                <a:cs typeface="Calibri" panose="020F0502020204030204" pitchFamily="34" charset="0"/>
              </a:rPr>
            </a:br>
            <a:endParaRPr lang="en-GB" sz="4000" b="1" dirty="0"/>
          </a:p>
        </p:txBody>
      </p:sp>
      <p:sp>
        <p:nvSpPr>
          <p:cNvPr id="3" name="Content Placeholder 2">
            <a:extLst>
              <a:ext uri="{FF2B5EF4-FFF2-40B4-BE49-F238E27FC236}">
                <a16:creationId xmlns:a16="http://schemas.microsoft.com/office/drawing/2014/main" id="{5338CC4C-DABC-8896-10D7-1FB48AFFEECF}"/>
              </a:ext>
            </a:extLst>
          </p:cNvPr>
          <p:cNvSpPr>
            <a:spLocks noGrp="1"/>
          </p:cNvSpPr>
          <p:nvPr>
            <p:ph idx="1"/>
          </p:nvPr>
        </p:nvSpPr>
        <p:spPr>
          <a:xfrm>
            <a:off x="838200" y="1134744"/>
            <a:ext cx="11059160" cy="4625975"/>
          </a:xfrm>
        </p:spPr>
        <p:txBody>
          <a:bodyPr/>
          <a:lstStyle/>
          <a:p>
            <a:pPr marL="0" indent="0">
              <a:buNone/>
            </a:pPr>
            <a:endParaRPr lang="en-GB" sz="2400" b="1" dirty="0"/>
          </a:p>
          <a:p>
            <a:r>
              <a:rPr lang="en-GB" sz="2400" dirty="0">
                <a:latin typeface="Calibri" panose="020F0502020204030204" pitchFamily="34" charset="0"/>
                <a:ea typeface="Calibri" panose="020F0502020204030204" pitchFamily="34" charset="0"/>
                <a:cs typeface="Calibri" panose="020F0502020204030204" pitchFamily="34" charset="0"/>
              </a:rPr>
              <a:t>During your lectures, you are expected to participate by responding to questions, putting your views across and taking time to listen to what other students in your class have to say as well as your lecturer. </a:t>
            </a:r>
          </a:p>
          <a:p>
            <a:r>
              <a:rPr lang="en-GB" sz="2400" dirty="0">
                <a:latin typeface="Calibri" panose="020F0502020204030204" pitchFamily="34" charset="0"/>
                <a:ea typeface="Calibri" panose="020F0502020204030204" pitchFamily="34" charset="0"/>
                <a:cs typeface="Calibri" panose="020F0502020204030204" pitchFamily="34" charset="0"/>
              </a:rPr>
              <a:t>Think about how you have communicated with students and lecturers so far. Has the way you communicate changed since week one – do you feel more/less confident? Also, do you work effectively alongside others. Are you able to discuss topics or issues tactfully?</a:t>
            </a:r>
          </a:p>
          <a:p>
            <a:endParaRPr lang="en-GB" sz="2400" dirty="0"/>
          </a:p>
        </p:txBody>
      </p:sp>
    </p:spTree>
    <p:extLst>
      <p:ext uri="{BB962C8B-B14F-4D97-AF65-F5344CB8AC3E}">
        <p14:creationId xmlns:p14="http://schemas.microsoft.com/office/powerpoint/2010/main" val="2968695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B39C3-594F-DF4D-C324-92AC10E94F1E}"/>
              </a:ext>
            </a:extLst>
          </p:cNvPr>
          <p:cNvSpPr>
            <a:spLocks noGrp="1"/>
          </p:cNvSpPr>
          <p:nvPr>
            <p:ph type="title"/>
          </p:nvPr>
        </p:nvSpPr>
        <p:spPr>
          <a:xfrm>
            <a:off x="838200" y="314326"/>
            <a:ext cx="10515600" cy="1325563"/>
          </a:xfrm>
        </p:spPr>
        <p:txBody>
          <a:bodyPr/>
          <a:lstStyle/>
          <a:p>
            <a:r>
              <a:rPr lang="en-GB" sz="4000" b="1" dirty="0"/>
              <a:t>Communication and Interpersonal Skills:</a:t>
            </a:r>
            <a:br>
              <a:rPr lang="en-GB" sz="4000" b="1" dirty="0"/>
            </a:br>
            <a:endParaRPr lang="en-GB" sz="6000" dirty="0"/>
          </a:p>
        </p:txBody>
      </p:sp>
      <p:sp>
        <p:nvSpPr>
          <p:cNvPr id="3" name="Content Placeholder 2">
            <a:extLst>
              <a:ext uri="{FF2B5EF4-FFF2-40B4-BE49-F238E27FC236}">
                <a16:creationId xmlns:a16="http://schemas.microsoft.com/office/drawing/2014/main" id="{8337C63F-B01E-166F-3F49-C070D4CAF0BB}"/>
              </a:ext>
            </a:extLst>
          </p:cNvPr>
          <p:cNvSpPr>
            <a:spLocks noGrp="1"/>
          </p:cNvSpPr>
          <p:nvPr>
            <p:ph idx="1"/>
          </p:nvPr>
        </p:nvSpPr>
        <p:spPr>
          <a:xfrm>
            <a:off x="838200" y="1530985"/>
            <a:ext cx="10515600" cy="4351338"/>
          </a:xfrm>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Your working life involves being able to communicate and interact effectively, whether with colleagues' managers or guests/customers. This involves taking time to listen to others and understanding their needs. While putting your own views across clearly.</a:t>
            </a:r>
          </a:p>
          <a:p>
            <a:r>
              <a:rPr lang="en-GB" sz="2400" dirty="0"/>
              <a:t>Understanding and managing your own emotions and recognising and responding appropriately to the emotions of others are also crucial for integrating into a team or wider organisation.</a:t>
            </a:r>
          </a:p>
          <a:p>
            <a:pPr marL="0" indent="0">
              <a:buNone/>
            </a:pPr>
            <a:endParaRPr lang="en-GB" b="1" dirty="0"/>
          </a:p>
        </p:txBody>
      </p:sp>
    </p:spTree>
    <p:extLst>
      <p:ext uri="{BB962C8B-B14F-4D97-AF65-F5344CB8AC3E}">
        <p14:creationId xmlns:p14="http://schemas.microsoft.com/office/powerpoint/2010/main" val="2513717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9F032-370A-4D6C-5775-7EEE474EA9C6}"/>
              </a:ext>
            </a:extLst>
          </p:cNvPr>
          <p:cNvSpPr>
            <a:spLocks noGrp="1"/>
          </p:cNvSpPr>
          <p:nvPr>
            <p:ph type="title"/>
          </p:nvPr>
        </p:nvSpPr>
        <p:spPr>
          <a:xfrm>
            <a:off x="970280" y="2549526"/>
            <a:ext cx="10515600" cy="1325563"/>
          </a:xfrm>
        </p:spPr>
        <p:txBody>
          <a:bodyPr/>
          <a:lstStyle/>
          <a:p>
            <a:r>
              <a:rPr lang="en-GB" sz="4000" b="1" dirty="0"/>
              <a:t>Part 2 Effective Communication for Professional Practice </a:t>
            </a:r>
          </a:p>
        </p:txBody>
      </p:sp>
      <p:sp>
        <p:nvSpPr>
          <p:cNvPr id="5" name="Arrow: Right 4">
            <a:extLst>
              <a:ext uri="{FF2B5EF4-FFF2-40B4-BE49-F238E27FC236}">
                <a16:creationId xmlns:a16="http://schemas.microsoft.com/office/drawing/2014/main" id="{5BC6007B-C92A-E8C3-F765-7E5FEB3A808D}"/>
              </a:ext>
            </a:extLst>
          </p:cNvPr>
          <p:cNvSpPr/>
          <p:nvPr/>
        </p:nvSpPr>
        <p:spPr>
          <a:xfrm>
            <a:off x="5171440" y="3429000"/>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9604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7D932D-AB78-58A9-18C2-8D7FE0417894}"/>
              </a:ext>
            </a:extLst>
          </p:cNvPr>
          <p:cNvSpPr>
            <a:spLocks noGrp="1"/>
          </p:cNvSpPr>
          <p:nvPr>
            <p:ph type="title"/>
          </p:nvPr>
        </p:nvSpPr>
        <p:spPr/>
        <p:txBody>
          <a:bodyPr/>
          <a:lstStyle/>
          <a:p>
            <a:r>
              <a:rPr lang="en-GB" dirty="0"/>
              <a:t>Key Quotes…</a:t>
            </a:r>
          </a:p>
        </p:txBody>
      </p:sp>
      <p:graphicFrame>
        <p:nvGraphicFramePr>
          <p:cNvPr id="7" name="Content Placeholder 4">
            <a:extLst>
              <a:ext uri="{FF2B5EF4-FFF2-40B4-BE49-F238E27FC236}">
                <a16:creationId xmlns:a16="http://schemas.microsoft.com/office/drawing/2014/main" id="{57217A9A-6F73-8A21-A1EB-B85728B6A29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9846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C3B36-FAD0-7CE5-02F7-EEBFE974AEAA}"/>
              </a:ext>
            </a:extLst>
          </p:cNvPr>
          <p:cNvSpPr>
            <a:spLocks noGrp="1"/>
          </p:cNvSpPr>
          <p:nvPr>
            <p:ph type="title"/>
          </p:nvPr>
        </p:nvSpPr>
        <p:spPr/>
        <p:txBody>
          <a:bodyPr/>
          <a:lstStyle/>
          <a:p>
            <a:r>
              <a:rPr lang="en-GB" sz="4000" b="1" dirty="0"/>
              <a:t>Learning Outcome</a:t>
            </a:r>
          </a:p>
        </p:txBody>
      </p:sp>
      <p:sp>
        <p:nvSpPr>
          <p:cNvPr id="3" name="Content Placeholder 2">
            <a:extLst>
              <a:ext uri="{FF2B5EF4-FFF2-40B4-BE49-F238E27FC236}">
                <a16:creationId xmlns:a16="http://schemas.microsoft.com/office/drawing/2014/main" id="{E2B4341C-13A1-BA57-1B83-B9617BA584F9}"/>
              </a:ext>
            </a:extLst>
          </p:cNvPr>
          <p:cNvSpPr>
            <a:spLocks noGrp="1"/>
          </p:cNvSpPr>
          <p:nvPr>
            <p:ph idx="1"/>
          </p:nvPr>
        </p:nvSpPr>
        <p:spPr/>
        <p:txBody>
          <a:bodyPr/>
          <a:lstStyle/>
          <a:p>
            <a:r>
              <a:rPr lang="en-GB" sz="2800" dirty="0"/>
              <a:t>Upon completion of part 2</a:t>
            </a:r>
            <a:r>
              <a:rPr lang="en-GB" dirty="0"/>
              <a:t> you will be able to identify with communication barriers and how they can lead to miscommunication</a:t>
            </a:r>
          </a:p>
        </p:txBody>
      </p:sp>
    </p:spTree>
    <p:extLst>
      <p:ext uri="{BB962C8B-B14F-4D97-AF65-F5344CB8AC3E}">
        <p14:creationId xmlns:p14="http://schemas.microsoft.com/office/powerpoint/2010/main" val="1230994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D1BBB-2459-46EF-8198-E1ED777B353E}"/>
              </a:ext>
            </a:extLst>
          </p:cNvPr>
          <p:cNvSpPr>
            <a:spLocks noGrp="1"/>
          </p:cNvSpPr>
          <p:nvPr>
            <p:ph type="title"/>
          </p:nvPr>
        </p:nvSpPr>
        <p:spPr/>
        <p:txBody>
          <a:bodyPr/>
          <a:lstStyle/>
          <a:p>
            <a:r>
              <a:rPr lang="en-GB" sz="4000" b="1" dirty="0"/>
              <a:t>Coming up!</a:t>
            </a:r>
          </a:p>
        </p:txBody>
      </p:sp>
      <p:sp>
        <p:nvSpPr>
          <p:cNvPr id="3" name="Content Placeholder 2">
            <a:extLst>
              <a:ext uri="{FF2B5EF4-FFF2-40B4-BE49-F238E27FC236}">
                <a16:creationId xmlns:a16="http://schemas.microsoft.com/office/drawing/2014/main" id="{4991E801-ABE0-484E-B9D4-33961D6587B3}"/>
              </a:ext>
            </a:extLst>
          </p:cNvPr>
          <p:cNvSpPr>
            <a:spLocks noGrp="1"/>
          </p:cNvSpPr>
          <p:nvPr>
            <p:ph idx="1"/>
          </p:nvPr>
        </p:nvSpPr>
        <p:spPr>
          <a:xfrm>
            <a:off x="838200" y="1253331"/>
            <a:ext cx="10515600" cy="4351338"/>
          </a:xfrm>
        </p:spPr>
        <p:txBody>
          <a:bodyPr/>
          <a:lstStyle/>
          <a:p>
            <a:r>
              <a:rPr lang="en-GB" dirty="0"/>
              <a:t>During this part of the session, you will be introduced to the concept of effective communication. This will include, identifying barriers to communication and </a:t>
            </a:r>
            <a:r>
              <a:rPr lang="en-US" dirty="0"/>
              <a:t>identifying actions to improve listening skills, </a:t>
            </a:r>
            <a:endParaRPr lang="en-GB" dirty="0"/>
          </a:p>
          <a:p>
            <a:endParaRPr lang="en-GB" dirty="0"/>
          </a:p>
        </p:txBody>
      </p:sp>
    </p:spTree>
    <p:extLst>
      <p:ext uri="{BB962C8B-B14F-4D97-AF65-F5344CB8AC3E}">
        <p14:creationId xmlns:p14="http://schemas.microsoft.com/office/powerpoint/2010/main" val="3454598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0219D-4E67-48D9-8A76-492321C92C59}"/>
              </a:ext>
            </a:extLst>
          </p:cNvPr>
          <p:cNvSpPr>
            <a:spLocks noGrp="1"/>
          </p:cNvSpPr>
          <p:nvPr>
            <p:ph type="ctrTitle"/>
          </p:nvPr>
        </p:nvSpPr>
        <p:spPr>
          <a:xfrm>
            <a:off x="250371" y="140693"/>
            <a:ext cx="10247560" cy="1097280"/>
          </a:xfrm>
        </p:spPr>
        <p:txBody>
          <a:bodyPr>
            <a:normAutofit/>
          </a:bodyPr>
          <a:lstStyle/>
          <a:p>
            <a:pPr algn="l"/>
            <a:r>
              <a:rPr lang="en-GB" sz="4000" b="1" dirty="0"/>
              <a:t>Effective Communication</a:t>
            </a:r>
          </a:p>
        </p:txBody>
      </p:sp>
      <p:sp>
        <p:nvSpPr>
          <p:cNvPr id="3" name="Subtitle 2">
            <a:extLst>
              <a:ext uri="{FF2B5EF4-FFF2-40B4-BE49-F238E27FC236}">
                <a16:creationId xmlns:a16="http://schemas.microsoft.com/office/drawing/2014/main" id="{37338FFB-6868-443E-A3BF-91C7320ADF0D}"/>
              </a:ext>
            </a:extLst>
          </p:cNvPr>
          <p:cNvSpPr>
            <a:spLocks noGrp="1"/>
          </p:cNvSpPr>
          <p:nvPr>
            <p:ph type="subTitle" idx="1"/>
          </p:nvPr>
        </p:nvSpPr>
        <p:spPr>
          <a:xfrm>
            <a:off x="701040" y="1686560"/>
            <a:ext cx="11135359" cy="4954547"/>
          </a:xfrm>
        </p:spPr>
        <p:txBody>
          <a:bodyPr>
            <a:normAutofit/>
          </a:bodyPr>
          <a:lstStyle/>
          <a:p>
            <a:pPr algn="l" fontAlgn="base"/>
            <a:r>
              <a:rPr lang="en-US" dirty="0"/>
              <a:t>Survey after survey puts 'Communication Skills' in the list of top skills that graduate employers are looking for. Beyond that, being able to listen to other people, and to get your ideas across clearly to others is a key life skill which applies to all aspects of your life.</a:t>
            </a:r>
            <a:r>
              <a:rPr lang="en-GB" dirty="0"/>
              <a:t> </a:t>
            </a:r>
          </a:p>
          <a:p>
            <a:pPr marL="0" indent="0" algn="l">
              <a:buNone/>
            </a:pPr>
            <a:r>
              <a:rPr lang="en-GB" sz="2400" dirty="0"/>
              <a:t>However, it’s not just about exchanging information  it is about understanding the intentions behind the information, paying attention to non-verbal signals such as body language, and also engaging by listening as well as speaking.</a:t>
            </a:r>
          </a:p>
          <a:p>
            <a:pPr marL="0" indent="0" algn="l">
              <a:buNone/>
            </a:pPr>
            <a:r>
              <a:rPr lang="en-GB" sz="2400" dirty="0"/>
              <a:t>The following examples are very different but were the result of miscommunication:</a:t>
            </a:r>
          </a:p>
          <a:p>
            <a:pPr algn="l" fontAlgn="base"/>
            <a:endParaRPr lang="en-GB" dirty="0"/>
          </a:p>
          <a:p>
            <a:pPr algn="l" fontAlgn="base"/>
            <a:r>
              <a:rPr lang="en-GB" dirty="0"/>
              <a:t> </a:t>
            </a:r>
          </a:p>
          <a:p>
            <a:endParaRPr lang="en-GB" dirty="0"/>
          </a:p>
        </p:txBody>
      </p:sp>
    </p:spTree>
    <p:extLst>
      <p:ext uri="{BB962C8B-B14F-4D97-AF65-F5344CB8AC3E}">
        <p14:creationId xmlns:p14="http://schemas.microsoft.com/office/powerpoint/2010/main" val="2630825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8F44-E74B-4521-BD31-8CEC4F7706DF}"/>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8306CA65-979F-4054-B9BC-BE863D83625A}"/>
              </a:ext>
            </a:extLst>
          </p:cNvPr>
          <p:cNvSpPr>
            <a:spLocks noGrp="1"/>
          </p:cNvSpPr>
          <p:nvPr>
            <p:ph idx="1"/>
          </p:nvPr>
        </p:nvSpPr>
        <p:spPr>
          <a:xfrm>
            <a:off x="838200" y="1398905"/>
            <a:ext cx="10515600" cy="4351338"/>
          </a:xfrm>
        </p:spPr>
        <p:txBody>
          <a:bodyPr/>
          <a:lstStyle/>
          <a:p>
            <a:pPr marL="0" indent="0">
              <a:buNone/>
            </a:pPr>
            <a:r>
              <a:rPr lang="en-GB" sz="2400" dirty="0" err="1"/>
              <a:t>Syeda</a:t>
            </a:r>
            <a:r>
              <a:rPr lang="en-GB" sz="2400" dirty="0"/>
              <a:t> calls Emily to ask if she’d like to meet for lunch at 1 pm. At 1.30 pm </a:t>
            </a:r>
            <a:r>
              <a:rPr lang="en-GB" sz="2400" dirty="0" err="1"/>
              <a:t>Syeda</a:t>
            </a:r>
            <a:r>
              <a:rPr lang="en-GB" sz="2400" dirty="0"/>
              <a:t> is still waiting. Emily had misheard </a:t>
            </a:r>
            <a:r>
              <a:rPr lang="en-GB" sz="2400" dirty="0" err="1"/>
              <a:t>Syeda</a:t>
            </a:r>
            <a:r>
              <a:rPr lang="en-GB" sz="2400" dirty="0"/>
              <a:t> and thought they had arranged for the following day – she was posting on Twitter at the time with the radio on in the background.</a:t>
            </a:r>
          </a:p>
          <a:p>
            <a:pPr marL="0" indent="0">
              <a:buNone/>
            </a:pPr>
            <a:r>
              <a:rPr lang="en-GB" sz="2400" dirty="0"/>
              <a:t>This is trivial and something they would probably laugh about the next time they arranged to meet, however, sometimes miscommunication can result in tragic consequences…</a:t>
            </a:r>
          </a:p>
          <a:p>
            <a:pPr marL="0" indent="0">
              <a:buNone/>
            </a:pPr>
            <a:r>
              <a:rPr lang="en-GB" dirty="0"/>
              <a:t> </a:t>
            </a:r>
          </a:p>
        </p:txBody>
      </p:sp>
    </p:spTree>
    <p:extLst>
      <p:ext uri="{BB962C8B-B14F-4D97-AF65-F5344CB8AC3E}">
        <p14:creationId xmlns:p14="http://schemas.microsoft.com/office/powerpoint/2010/main" val="1292195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EC8D-4629-4B28-BEE2-1645382C9E59}"/>
              </a:ext>
            </a:extLst>
          </p:cNvPr>
          <p:cNvSpPr>
            <a:spLocks noGrp="1"/>
          </p:cNvSpPr>
          <p:nvPr>
            <p:ph type="title"/>
          </p:nvPr>
        </p:nvSpPr>
        <p:spPr/>
        <p:txBody>
          <a:bodyPr/>
          <a:lstStyle/>
          <a:p>
            <a:r>
              <a:rPr lang="en-GB" dirty="0"/>
              <a:t>Example 2</a:t>
            </a:r>
          </a:p>
        </p:txBody>
      </p:sp>
      <p:sp>
        <p:nvSpPr>
          <p:cNvPr id="3" name="Content Placeholder 2">
            <a:extLst>
              <a:ext uri="{FF2B5EF4-FFF2-40B4-BE49-F238E27FC236}">
                <a16:creationId xmlns:a16="http://schemas.microsoft.com/office/drawing/2014/main" id="{0F4946F2-F850-489C-9E1E-D8107376224D}"/>
              </a:ext>
            </a:extLst>
          </p:cNvPr>
          <p:cNvSpPr>
            <a:spLocks noGrp="1"/>
          </p:cNvSpPr>
          <p:nvPr>
            <p:ph idx="1"/>
          </p:nvPr>
        </p:nvSpPr>
        <p:spPr/>
        <p:txBody>
          <a:bodyPr>
            <a:normAutofit/>
          </a:bodyPr>
          <a:lstStyle/>
          <a:p>
            <a:pPr marL="0" indent="0" fontAlgn="base">
              <a:buNone/>
            </a:pPr>
            <a:r>
              <a:rPr lang="en-GB" sz="2400" dirty="0"/>
              <a:t>In July 1981, two walkways in the lobby of the Kansas City Hyatt Regency Hotel collapsed. More than 100 people were killed and 200 injured. The cause was a structural design flaw that resulted in a decrease in the walkways’ load-bearing capacity. </a:t>
            </a:r>
          </a:p>
          <a:p>
            <a:pPr marL="0" indent="0" fontAlgn="base">
              <a:buNone/>
            </a:pPr>
            <a:r>
              <a:rPr lang="en-GB" sz="2400" dirty="0"/>
              <a:t>But investigators concluded that the real reason those walkways collapsed was a miscommunication between the structural engineer and the steel fabricator  The drawings submitted by the structural engineer were preliminary, but the fabricator interpreted them as final. The fabricator then proposed a change that the engineer failed to review thoroughly before approving. This could have been prevented through better communication (AUCOTEC, 2016).</a:t>
            </a:r>
          </a:p>
          <a:p>
            <a:pPr marL="0" indent="0" fontAlgn="base">
              <a:buNone/>
            </a:pPr>
            <a:endParaRPr lang="en-GB" sz="2400" dirty="0"/>
          </a:p>
          <a:p>
            <a:pPr marL="0" indent="0">
              <a:buNone/>
            </a:pPr>
            <a:endParaRPr lang="en-GB" dirty="0"/>
          </a:p>
        </p:txBody>
      </p:sp>
    </p:spTree>
    <p:extLst>
      <p:ext uri="{BB962C8B-B14F-4D97-AF65-F5344CB8AC3E}">
        <p14:creationId xmlns:p14="http://schemas.microsoft.com/office/powerpoint/2010/main" val="3760767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79F8-0700-48F4-8D76-FC84B00716B0}"/>
              </a:ext>
            </a:extLst>
          </p:cNvPr>
          <p:cNvSpPr>
            <a:spLocks noGrp="1"/>
          </p:cNvSpPr>
          <p:nvPr>
            <p:ph type="title"/>
          </p:nvPr>
        </p:nvSpPr>
        <p:spPr/>
        <p:txBody>
          <a:bodyPr/>
          <a:lstStyle/>
          <a:p>
            <a:r>
              <a:rPr lang="en-GB" sz="4000" b="1" dirty="0"/>
              <a:t>The Communication Process</a:t>
            </a:r>
          </a:p>
        </p:txBody>
      </p:sp>
      <p:sp>
        <p:nvSpPr>
          <p:cNvPr id="3" name="Content Placeholder 2">
            <a:extLst>
              <a:ext uri="{FF2B5EF4-FFF2-40B4-BE49-F238E27FC236}">
                <a16:creationId xmlns:a16="http://schemas.microsoft.com/office/drawing/2014/main" id="{67759770-4C72-4ACA-9321-0A0983146B95}"/>
              </a:ext>
            </a:extLst>
          </p:cNvPr>
          <p:cNvSpPr>
            <a:spLocks noGrp="1"/>
          </p:cNvSpPr>
          <p:nvPr>
            <p:ph idx="1"/>
          </p:nvPr>
        </p:nvSpPr>
        <p:spPr>
          <a:xfrm>
            <a:off x="558528" y="1610087"/>
            <a:ext cx="4385763" cy="4351338"/>
          </a:xfrm>
        </p:spPr>
        <p:txBody>
          <a:bodyPr/>
          <a:lstStyle/>
          <a:p>
            <a:pPr marL="0" indent="0" fontAlgn="base">
              <a:buNone/>
            </a:pPr>
            <a:r>
              <a:rPr lang="en-US" sz="2400" dirty="0"/>
              <a:t>One of the most common models used to understand what happens when people communicate is the model developed by Shannon and Weaver in the 1940s. </a:t>
            </a:r>
            <a:r>
              <a:rPr lang="en-GB" sz="2400" dirty="0"/>
              <a:t> </a:t>
            </a:r>
          </a:p>
          <a:p>
            <a:pPr marL="0" indent="0" fontAlgn="base">
              <a:buNone/>
            </a:pPr>
            <a:r>
              <a:rPr lang="en-GB" sz="2400" dirty="0"/>
              <a:t>As you can see from the model, communication consists of a number of elements. </a:t>
            </a:r>
          </a:p>
          <a:p>
            <a:pPr marL="0" indent="0" fontAlgn="base">
              <a:buNone/>
            </a:pPr>
            <a:endParaRPr lang="en-GB" dirty="0"/>
          </a:p>
        </p:txBody>
      </p:sp>
      <p:pic>
        <p:nvPicPr>
          <p:cNvPr id="4" name="Picture 3"/>
          <p:cNvPicPr>
            <a:picLocks noChangeAspect="1"/>
          </p:cNvPicPr>
          <p:nvPr/>
        </p:nvPicPr>
        <p:blipFill>
          <a:blip r:embed="rId2"/>
          <a:stretch>
            <a:fillRect/>
          </a:stretch>
        </p:blipFill>
        <p:spPr>
          <a:xfrm>
            <a:off x="5468982" y="1198606"/>
            <a:ext cx="5801782" cy="4351337"/>
          </a:xfrm>
          <a:prstGeom prst="rect">
            <a:avLst/>
          </a:prstGeom>
        </p:spPr>
      </p:pic>
    </p:spTree>
    <p:extLst>
      <p:ext uri="{BB962C8B-B14F-4D97-AF65-F5344CB8AC3E}">
        <p14:creationId xmlns:p14="http://schemas.microsoft.com/office/powerpoint/2010/main" val="148927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2194-DE0E-4804-91FA-173FA4821729}"/>
              </a:ext>
            </a:extLst>
          </p:cNvPr>
          <p:cNvSpPr>
            <a:spLocks noGrp="1"/>
          </p:cNvSpPr>
          <p:nvPr>
            <p:ph type="title"/>
          </p:nvPr>
        </p:nvSpPr>
        <p:spPr/>
        <p:txBody>
          <a:bodyPr/>
          <a:lstStyle/>
          <a:p>
            <a:r>
              <a:rPr lang="en-GB" sz="4000" b="1" dirty="0"/>
              <a:t>Video Time!</a:t>
            </a:r>
          </a:p>
        </p:txBody>
      </p:sp>
      <p:sp>
        <p:nvSpPr>
          <p:cNvPr id="3" name="Content Placeholder 2">
            <a:extLst>
              <a:ext uri="{FF2B5EF4-FFF2-40B4-BE49-F238E27FC236}">
                <a16:creationId xmlns:a16="http://schemas.microsoft.com/office/drawing/2014/main" id="{DF5D6A3E-BEA5-4A69-9FBF-43EC4419C0E8}"/>
              </a:ext>
            </a:extLst>
          </p:cNvPr>
          <p:cNvSpPr>
            <a:spLocks noGrp="1"/>
          </p:cNvSpPr>
          <p:nvPr>
            <p:ph idx="1"/>
          </p:nvPr>
        </p:nvSpPr>
        <p:spPr>
          <a:xfrm>
            <a:off x="584200" y="1378585"/>
            <a:ext cx="10515600" cy="4351338"/>
          </a:xfrm>
        </p:spPr>
        <p:txBody>
          <a:bodyPr/>
          <a:lstStyle/>
          <a:p>
            <a:endParaRPr lang="en-GB" dirty="0"/>
          </a:p>
          <a:p>
            <a:r>
              <a:rPr lang="en-GB" dirty="0"/>
              <a:t>Let’s watch the following 4-minute video - Transmission Model of Communication: Shannon and Weaver. We will then discuss as a group…</a:t>
            </a:r>
          </a:p>
          <a:p>
            <a:endParaRPr lang="en-GB" dirty="0"/>
          </a:p>
          <a:p>
            <a:endParaRPr lang="en-GB" dirty="0"/>
          </a:p>
        </p:txBody>
      </p:sp>
    </p:spTree>
    <p:extLst>
      <p:ext uri="{BB962C8B-B14F-4D97-AF65-F5344CB8AC3E}">
        <p14:creationId xmlns:p14="http://schemas.microsoft.com/office/powerpoint/2010/main" val="3024550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ransmission Model of Communication: Shannon and Weaver">
            <a:hlinkClick r:id="" action="ppaction://media"/>
            <a:extLst>
              <a:ext uri="{FF2B5EF4-FFF2-40B4-BE49-F238E27FC236}">
                <a16:creationId xmlns:a16="http://schemas.microsoft.com/office/drawing/2014/main" id="{808795C5-5A3D-73CA-524D-647816B53434}"/>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60282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79F8-0700-48F4-8D76-FC84B00716B0}"/>
              </a:ext>
            </a:extLst>
          </p:cNvPr>
          <p:cNvSpPr>
            <a:spLocks noGrp="1"/>
          </p:cNvSpPr>
          <p:nvPr>
            <p:ph type="title"/>
          </p:nvPr>
        </p:nvSpPr>
        <p:spPr/>
        <p:txBody>
          <a:bodyPr/>
          <a:lstStyle/>
          <a:p>
            <a:r>
              <a:rPr lang="en-US" sz="4000" b="1" dirty="0"/>
              <a:t>Recap: Limitations of the model:</a:t>
            </a:r>
            <a:br>
              <a:rPr lang="en-US" sz="4000" b="1" dirty="0"/>
            </a:br>
            <a:endParaRPr lang="en-GB" sz="6000" b="1" dirty="0"/>
          </a:p>
        </p:txBody>
      </p:sp>
      <p:sp>
        <p:nvSpPr>
          <p:cNvPr id="3" name="Content Placeholder 2">
            <a:extLst>
              <a:ext uri="{FF2B5EF4-FFF2-40B4-BE49-F238E27FC236}">
                <a16:creationId xmlns:a16="http://schemas.microsoft.com/office/drawing/2014/main" id="{67759770-4C72-4ACA-9321-0A0983146B95}"/>
              </a:ext>
            </a:extLst>
          </p:cNvPr>
          <p:cNvSpPr>
            <a:spLocks noGrp="1"/>
          </p:cNvSpPr>
          <p:nvPr>
            <p:ph idx="1"/>
          </p:nvPr>
        </p:nvSpPr>
        <p:spPr>
          <a:xfrm>
            <a:off x="838200" y="1388745"/>
            <a:ext cx="10515600" cy="4351338"/>
          </a:xfrm>
        </p:spPr>
        <p:txBody>
          <a:bodyPr/>
          <a:lstStyle/>
          <a:p>
            <a:pPr marL="0" indent="0">
              <a:buNone/>
            </a:pPr>
            <a:endParaRPr lang="en-US" dirty="0"/>
          </a:p>
          <a:p>
            <a:r>
              <a:rPr lang="en-US" dirty="0"/>
              <a:t>It doesn’t account for non-verbal communication</a:t>
            </a:r>
          </a:p>
          <a:p>
            <a:r>
              <a:rPr lang="en-US" dirty="0"/>
              <a:t>It doesn’t account for feedback</a:t>
            </a:r>
          </a:p>
          <a:p>
            <a:r>
              <a:rPr lang="en-US" dirty="0"/>
              <a:t>The model is simple, but people are complicated</a:t>
            </a:r>
          </a:p>
          <a:p>
            <a:endParaRPr lang="en-US" dirty="0"/>
          </a:p>
          <a:p>
            <a:pPr marL="0" indent="0">
              <a:buNone/>
            </a:pPr>
            <a:endParaRPr lang="en-US" dirty="0"/>
          </a:p>
          <a:p>
            <a:pPr>
              <a:buFont typeface="Wingdings" panose="05000000000000000000" pitchFamily="2" charset="2"/>
              <a:buChar char="q"/>
            </a:pPr>
            <a:endParaRPr lang="en-US" dirty="0"/>
          </a:p>
          <a:p>
            <a:pPr marL="0" indent="0">
              <a:buNone/>
            </a:pPr>
            <a:endParaRPr lang="en-GB" dirty="0"/>
          </a:p>
        </p:txBody>
      </p:sp>
    </p:spTree>
    <p:extLst>
      <p:ext uri="{BB962C8B-B14F-4D97-AF65-F5344CB8AC3E}">
        <p14:creationId xmlns:p14="http://schemas.microsoft.com/office/powerpoint/2010/main" val="1686568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DE8B-FF68-A49C-45F2-36DA4ECB55A3}"/>
              </a:ext>
            </a:extLst>
          </p:cNvPr>
          <p:cNvSpPr>
            <a:spLocks noGrp="1"/>
          </p:cNvSpPr>
          <p:nvPr>
            <p:ph type="title"/>
          </p:nvPr>
        </p:nvSpPr>
        <p:spPr/>
        <p:txBody>
          <a:bodyPr/>
          <a:lstStyle/>
          <a:p>
            <a:r>
              <a:rPr lang="en-GB" sz="4000" b="1" dirty="0"/>
              <a:t>What’s it all about?</a:t>
            </a:r>
          </a:p>
        </p:txBody>
      </p:sp>
      <p:sp>
        <p:nvSpPr>
          <p:cNvPr id="3" name="Content Placeholder 2">
            <a:extLst>
              <a:ext uri="{FF2B5EF4-FFF2-40B4-BE49-F238E27FC236}">
                <a16:creationId xmlns:a16="http://schemas.microsoft.com/office/drawing/2014/main" id="{FCC6D5B6-ACE8-F1B3-E677-AFBD54D85C24}"/>
              </a:ext>
            </a:extLst>
          </p:cNvPr>
          <p:cNvSpPr>
            <a:spLocks noGrp="1"/>
          </p:cNvSpPr>
          <p:nvPr>
            <p:ph idx="1"/>
          </p:nvPr>
        </p:nvSpPr>
        <p:spPr>
          <a:xfrm>
            <a:off x="741680" y="1219200"/>
            <a:ext cx="10612120" cy="4957763"/>
          </a:xfrm>
        </p:spPr>
        <p:txBody>
          <a:bodyPr/>
          <a:lstStyle/>
          <a:p>
            <a:pPr marL="0" indent="0" fontAlgn="base">
              <a:buNone/>
            </a:pPr>
            <a:r>
              <a:rPr lang="en-US" sz="2200" b="1" dirty="0"/>
              <a:t>Words </a:t>
            </a:r>
          </a:p>
          <a:p>
            <a:pPr fontAlgn="base"/>
            <a:r>
              <a:rPr lang="en-US" sz="2200" dirty="0"/>
              <a:t>Effective communication is, in part, about choosing the right words. It's important in your studies that you understand the key terminology and how to use it in conversation and in writing. But there is more to effective communication that just the words we use. </a:t>
            </a:r>
            <a:r>
              <a:rPr lang="en-GB" sz="2200" dirty="0"/>
              <a:t> </a:t>
            </a:r>
          </a:p>
          <a:p>
            <a:pPr marL="0" indent="0" fontAlgn="base">
              <a:buNone/>
            </a:pPr>
            <a:r>
              <a:rPr lang="en-US" sz="2200" b="1" dirty="0"/>
              <a:t>Tone </a:t>
            </a:r>
            <a:endParaRPr lang="en-GB" sz="2200" b="1" dirty="0"/>
          </a:p>
          <a:p>
            <a:pPr fontAlgn="base"/>
            <a:r>
              <a:rPr lang="en-US" sz="2200" dirty="0"/>
              <a:t>Think about the phrase 'I'm fine'. Depending on how you say it, you could convey very different meanings. </a:t>
            </a:r>
            <a:r>
              <a:rPr lang="en-GB" sz="2200" dirty="0"/>
              <a:t> </a:t>
            </a:r>
          </a:p>
          <a:p>
            <a:pPr marL="0" indent="0" fontAlgn="base">
              <a:buNone/>
            </a:pPr>
            <a:r>
              <a:rPr lang="en-US" sz="2200" b="1" dirty="0"/>
              <a:t>Body Language </a:t>
            </a:r>
            <a:endParaRPr lang="en-GB" sz="2200" b="1" dirty="0"/>
          </a:p>
          <a:p>
            <a:pPr fontAlgn="base"/>
            <a:r>
              <a:rPr lang="en-US" sz="2200" dirty="0"/>
              <a:t>In the video, Alex Lyon mentions that the Shannon and Weaver model doesn't include 'non-verbal communication'. This term includes all the signals that you're giving off while you're talking or listening to someone. Are you smiling? Are you looking distracted? Do the words you use match your body language?</a:t>
            </a:r>
            <a:r>
              <a:rPr lang="en-GB" sz="2200" dirty="0"/>
              <a:t> </a:t>
            </a:r>
          </a:p>
          <a:p>
            <a:endParaRPr lang="en-GB" dirty="0"/>
          </a:p>
        </p:txBody>
      </p:sp>
    </p:spTree>
    <p:extLst>
      <p:ext uri="{BB962C8B-B14F-4D97-AF65-F5344CB8AC3E}">
        <p14:creationId xmlns:p14="http://schemas.microsoft.com/office/powerpoint/2010/main" val="677117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C712-2F46-B374-C9C7-4AFB10558DEB}"/>
              </a:ext>
            </a:extLst>
          </p:cNvPr>
          <p:cNvSpPr>
            <a:spLocks noGrp="1"/>
          </p:cNvSpPr>
          <p:nvPr>
            <p:ph type="title"/>
          </p:nvPr>
        </p:nvSpPr>
        <p:spPr/>
        <p:txBody>
          <a:bodyPr/>
          <a:lstStyle/>
          <a:p>
            <a:r>
              <a:rPr lang="en-GB" sz="4000" b="1" dirty="0"/>
              <a:t>Let’s not talk about it!</a:t>
            </a:r>
          </a:p>
        </p:txBody>
      </p:sp>
      <p:sp>
        <p:nvSpPr>
          <p:cNvPr id="3" name="Content Placeholder 2">
            <a:extLst>
              <a:ext uri="{FF2B5EF4-FFF2-40B4-BE49-F238E27FC236}">
                <a16:creationId xmlns:a16="http://schemas.microsoft.com/office/drawing/2014/main" id="{12A2B977-5636-1EBC-425F-40E373A9B8CD}"/>
              </a:ext>
            </a:extLst>
          </p:cNvPr>
          <p:cNvSpPr>
            <a:spLocks noGrp="1"/>
          </p:cNvSpPr>
          <p:nvPr>
            <p:ph idx="1"/>
          </p:nvPr>
        </p:nvSpPr>
        <p:spPr/>
        <p:txBody>
          <a:bodyPr/>
          <a:lstStyle/>
          <a:p>
            <a:r>
              <a:rPr lang="en-GB" dirty="0"/>
              <a:t>We are now going to spend 5 minutes attempting to discuss the limitations of the Shannon and Weaver model by communicating via the chat only…</a:t>
            </a:r>
          </a:p>
          <a:p>
            <a:pPr marL="0" indent="0">
              <a:buNone/>
            </a:pPr>
            <a:endParaRPr lang="en-GB" dirty="0"/>
          </a:p>
          <a:p>
            <a:r>
              <a:rPr lang="en-GB" dirty="0"/>
              <a:t>Cameras and microphones off please!</a:t>
            </a:r>
          </a:p>
        </p:txBody>
      </p:sp>
    </p:spTree>
    <p:extLst>
      <p:ext uri="{BB962C8B-B14F-4D97-AF65-F5344CB8AC3E}">
        <p14:creationId xmlns:p14="http://schemas.microsoft.com/office/powerpoint/2010/main" val="3470030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4255-E176-4DA7-93E4-AD8F16ADD658}"/>
              </a:ext>
            </a:extLst>
          </p:cNvPr>
          <p:cNvSpPr>
            <a:spLocks noGrp="1"/>
          </p:cNvSpPr>
          <p:nvPr>
            <p:ph type="title"/>
          </p:nvPr>
        </p:nvSpPr>
        <p:spPr>
          <a:xfrm>
            <a:off x="511629" y="365126"/>
            <a:ext cx="10842171" cy="1325563"/>
          </a:xfrm>
        </p:spPr>
        <p:txBody>
          <a:bodyPr/>
          <a:lstStyle/>
          <a:p>
            <a:r>
              <a:rPr lang="en-GB" sz="4000" b="1" dirty="0"/>
              <a:t>Welcome Back!</a:t>
            </a:r>
          </a:p>
        </p:txBody>
      </p:sp>
      <p:sp>
        <p:nvSpPr>
          <p:cNvPr id="3" name="Content Placeholder 2">
            <a:extLst>
              <a:ext uri="{FF2B5EF4-FFF2-40B4-BE49-F238E27FC236}">
                <a16:creationId xmlns:a16="http://schemas.microsoft.com/office/drawing/2014/main" id="{D853403C-DDAD-4BBD-82B4-72C17F21F3F2}"/>
              </a:ext>
            </a:extLst>
          </p:cNvPr>
          <p:cNvSpPr>
            <a:spLocks noGrp="1"/>
          </p:cNvSpPr>
          <p:nvPr>
            <p:ph idx="1"/>
          </p:nvPr>
        </p:nvSpPr>
        <p:spPr>
          <a:xfrm>
            <a:off x="435429" y="1253331"/>
            <a:ext cx="10603411" cy="4864440"/>
          </a:xfrm>
        </p:spPr>
        <p:txBody>
          <a:bodyPr>
            <a:normAutofit/>
          </a:bodyPr>
          <a:lstStyle/>
          <a:p>
            <a:pPr marL="0" indent="0">
              <a:buNone/>
            </a:pPr>
            <a:r>
              <a:rPr lang="en-US" sz="3000" b="1" dirty="0"/>
              <a:t>How did it go?</a:t>
            </a:r>
          </a:p>
          <a:p>
            <a:r>
              <a:rPr lang="en-US" dirty="0"/>
              <a:t>Was this an effective way to communicate?</a:t>
            </a:r>
          </a:p>
          <a:p>
            <a:pPr marL="0" indent="0">
              <a:buNone/>
            </a:pPr>
            <a:endParaRPr lang="en-US" dirty="0"/>
          </a:p>
          <a:p>
            <a:pPr marL="0" indent="0">
              <a:buNone/>
            </a:pPr>
            <a:r>
              <a:rPr lang="en-US" dirty="0"/>
              <a:t>The Shannon and Weaver model is from the 1940s. </a:t>
            </a:r>
          </a:p>
          <a:p>
            <a:r>
              <a:rPr lang="en-US" sz="2600" dirty="0"/>
              <a:t>Let’s discuss the different communication channels available today. Choose one you use most frequently. </a:t>
            </a:r>
          </a:p>
          <a:p>
            <a:r>
              <a:rPr lang="en-US" sz="2600" dirty="0"/>
              <a:t>Is your choice an effective way to communicate? What interference might happen when using this method?</a:t>
            </a:r>
            <a:endParaRPr lang="en-US" sz="2600" b="1" dirty="0"/>
          </a:p>
          <a:p>
            <a:r>
              <a:rPr lang="en-GB" sz="2600" dirty="0"/>
              <a:t>Words can sometimes be very easy to misinterpret. As demonstrated in this simple story about an incident on the road. </a:t>
            </a:r>
          </a:p>
          <a:p>
            <a:pPr marL="0" indent="0">
              <a:buNone/>
            </a:pPr>
            <a:endParaRPr lang="en-GB" dirty="0"/>
          </a:p>
        </p:txBody>
      </p:sp>
    </p:spTree>
    <p:extLst>
      <p:ext uri="{BB962C8B-B14F-4D97-AF65-F5344CB8AC3E}">
        <p14:creationId xmlns:p14="http://schemas.microsoft.com/office/powerpoint/2010/main" val="3397930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840" y="1198879"/>
            <a:ext cx="6990080" cy="4429760"/>
          </a:xfrm>
        </p:spPr>
        <p:txBody>
          <a:bodyPr/>
          <a:lstStyle/>
          <a:p>
            <a:pPr>
              <a:buNone/>
            </a:pPr>
            <a:r>
              <a:rPr lang="en-GB" sz="2400" dirty="0">
                <a:latin typeface="Calibri" panose="020F0502020204030204" pitchFamily="34" charset="0"/>
                <a:ea typeface="Calibri" panose="020F0502020204030204" pitchFamily="34" charset="0"/>
                <a:cs typeface="Calibri" panose="020F0502020204030204" pitchFamily="34" charset="0"/>
              </a:rPr>
              <a:t>Last weekend I was driving along a country road on my way to visit a friend.  As I approached a sharp bend a car careered round the corner on the wrong side of the road.  The driver just about managed to correct his position narrowly missing me and as he approached shouted at me out of his window…..”PIG!!!”</a:t>
            </a:r>
          </a:p>
          <a:p>
            <a:pPr>
              <a:buNone/>
            </a:pPr>
            <a:r>
              <a:rPr lang="en-GB" sz="2400" dirty="0">
                <a:latin typeface="Calibri" panose="020F0502020204030204" pitchFamily="34" charset="0"/>
                <a:ea typeface="Calibri" panose="020F0502020204030204" pitchFamily="34" charset="0"/>
                <a:cs typeface="Calibri" panose="020F0502020204030204" pitchFamily="34" charset="0"/>
              </a:rPr>
              <a:t>“ROAD HOG!!!!” I shouted back angrily and looked in my mirror as he disappeared at speed.  What a damn cheek I thought as I entered the bend, probably going a little too fast……</a:t>
            </a:r>
          </a:p>
          <a:p>
            <a:pPr>
              <a:buNone/>
            </a:pPr>
            <a:r>
              <a:rPr lang="en-GB" sz="2400" dirty="0">
                <a:latin typeface="Calibri" panose="020F0502020204030204" pitchFamily="34" charset="0"/>
                <a:ea typeface="Calibri" panose="020F0502020204030204" pitchFamily="34" charset="0"/>
                <a:cs typeface="Calibri" panose="020F0502020204030204" pitchFamily="34" charset="0"/>
              </a:rPr>
              <a:t>……It was then that I hit the pig standing in the middle of the road!</a:t>
            </a:r>
          </a:p>
        </p:txBody>
      </p:sp>
      <p:pic>
        <p:nvPicPr>
          <p:cNvPr id="64514" name="Picture 2" descr="http://massrealestat.remaxexecutivere.netdna-cdn.com/wp-content/uploads/2010/05/Ugly-pig-e1273091534939.jpeg"/>
          <p:cNvPicPr>
            <a:picLocks noChangeAspect="1" noChangeArrowheads="1"/>
          </p:cNvPicPr>
          <p:nvPr/>
        </p:nvPicPr>
        <p:blipFill>
          <a:blip r:embed="rId2" cstate="print"/>
          <a:srcRect/>
          <a:stretch>
            <a:fillRect/>
          </a:stretch>
        </p:blipFill>
        <p:spPr bwMode="auto">
          <a:xfrm>
            <a:off x="7613217" y="-1"/>
            <a:ext cx="4578783" cy="6858001"/>
          </a:xfrm>
          <a:prstGeom prst="rect">
            <a:avLst/>
          </a:prstGeom>
          <a:noFill/>
        </p:spPr>
      </p:pic>
      <p:sp>
        <p:nvSpPr>
          <p:cNvPr id="6" name="Footer Placeholder 5"/>
          <p:cNvSpPr>
            <a:spLocks noGrp="1"/>
          </p:cNvSpPr>
          <p:nvPr>
            <p:ph type="ftr" sz="quarter" idx="11"/>
          </p:nvPr>
        </p:nvSpPr>
        <p:spPr>
          <a:xfrm>
            <a:off x="386081" y="377824"/>
            <a:ext cx="4939454" cy="821055"/>
          </a:xfrm>
        </p:spPr>
        <p:txBody>
          <a:bodyPr/>
          <a:lstStyle/>
          <a:p>
            <a:r>
              <a:rPr lang="en-US" sz="4000" b="1" dirty="0">
                <a:latin typeface="+mj-lt"/>
              </a:rPr>
              <a:t>Road Hog!</a:t>
            </a:r>
            <a:endParaRPr lang="en-GB" sz="4000" b="1" noProof="0" dirty="0">
              <a:latin typeface="+mj-lt"/>
            </a:endParaRPr>
          </a:p>
        </p:txBody>
      </p:sp>
    </p:spTree>
    <p:extLst>
      <p:ext uri="{BB962C8B-B14F-4D97-AF65-F5344CB8AC3E}">
        <p14:creationId xmlns:p14="http://schemas.microsoft.com/office/powerpoint/2010/main" val="20160975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7"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3">
                                            <p:txEl>
                                              <p:pRg st="1" end="1"/>
                                            </p:txEl>
                                          </p:spTgt>
                                        </p:tgtEl>
                                        <p:attrNameLst>
                                          <p:attrName>style.visibility</p:attrName>
                                        </p:attrNameLst>
                                      </p:cBhvr>
                                      <p:to>
                                        <p:strVal val="visible"/>
                                      </p:to>
                                    </p:set>
                                    <p:anim calcmode="discrete" valueType="clr">
                                      <p:cBhvr override="childStyle">
                                        <p:cTn id="14" dur="80"/>
                                        <p:tgtEl>
                                          <p:spTgt spid="3">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3">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grpId="0" nodeType="clickEffect">
                                  <p:stCondLst>
                                    <p:cond delay="0"/>
                                  </p:stCondLst>
                                  <p:iterate type="lt">
                                    <p:tmPct val="50000"/>
                                  </p:iterate>
                                  <p:childTnLst>
                                    <p:set>
                                      <p:cBhvr>
                                        <p:cTn id="20" dur="1" fill="hold">
                                          <p:stCondLst>
                                            <p:cond delay="0"/>
                                          </p:stCondLst>
                                        </p:cTn>
                                        <p:tgtEl>
                                          <p:spTgt spid="3">
                                            <p:txEl>
                                              <p:pRg st="2" end="2"/>
                                            </p:txEl>
                                          </p:spTgt>
                                        </p:tgtEl>
                                        <p:attrNameLst>
                                          <p:attrName>style.visibility</p:attrName>
                                        </p:attrNameLst>
                                      </p:cBhvr>
                                      <p:to>
                                        <p:strVal val="visible"/>
                                      </p:to>
                                    </p:set>
                                    <p:anim calcmode="discrete" valueType="clr">
                                      <p:cBhvr override="childStyle">
                                        <p:cTn id="21" dur="80"/>
                                        <p:tgtEl>
                                          <p:spTgt spid="3">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3">
                                            <p:txEl>
                                              <p:pRg st="2" end="2"/>
                                            </p:txEl>
                                          </p:spTgt>
                                        </p:tgtEl>
                                        <p:attrNameLst>
                                          <p:attrName>fillcolor</p:attrName>
                                        </p:attrNameLst>
                                      </p:cBhvr>
                                      <p:tavLst>
                                        <p:tav tm="0">
                                          <p:val>
                                            <p:clrVal>
                                              <a:schemeClr val="accent2"/>
                                            </p:clrVal>
                                          </p:val>
                                        </p:tav>
                                        <p:tav tm="50000">
                                          <p:val>
                                            <p:clrVal>
                                              <a:schemeClr val="hlink"/>
                                            </p:clrVal>
                                          </p:val>
                                        </p:tav>
                                      </p:tavLst>
                                    </p:anim>
                                    <p:set>
                                      <p:cBhvr>
                                        <p:cTn id="23" dur="80"/>
                                        <p:tgtEl>
                                          <p:spTgt spid="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81D7-6058-4F39-0E63-EFAEECE13A79}"/>
              </a:ext>
            </a:extLst>
          </p:cNvPr>
          <p:cNvSpPr>
            <a:spLocks noGrp="1"/>
          </p:cNvSpPr>
          <p:nvPr>
            <p:ph type="title"/>
          </p:nvPr>
        </p:nvSpPr>
        <p:spPr>
          <a:xfrm>
            <a:off x="294640" y="365126"/>
            <a:ext cx="11059160" cy="1325563"/>
          </a:xfrm>
        </p:spPr>
        <p:txBody>
          <a:bodyPr/>
          <a:lstStyle/>
          <a:p>
            <a:r>
              <a:rPr lang="en-GB" sz="4000" b="1" dirty="0"/>
              <a:t>Wrong end of the stick!</a:t>
            </a:r>
          </a:p>
        </p:txBody>
      </p:sp>
      <p:sp>
        <p:nvSpPr>
          <p:cNvPr id="3" name="Content Placeholder 2">
            <a:extLst>
              <a:ext uri="{FF2B5EF4-FFF2-40B4-BE49-F238E27FC236}">
                <a16:creationId xmlns:a16="http://schemas.microsoft.com/office/drawing/2014/main" id="{ED6EDAED-8F23-7F49-2E44-2467698DFFE5}"/>
              </a:ext>
            </a:extLst>
          </p:cNvPr>
          <p:cNvSpPr>
            <a:spLocks noGrp="1"/>
          </p:cNvSpPr>
          <p:nvPr>
            <p:ph idx="1"/>
          </p:nvPr>
        </p:nvSpPr>
        <p:spPr>
          <a:xfrm>
            <a:off x="492760" y="1805305"/>
            <a:ext cx="10515600" cy="4351338"/>
          </a:xfrm>
        </p:spPr>
        <p:txBody>
          <a:bodyPr/>
          <a:lstStyle/>
          <a:p>
            <a:r>
              <a:rPr lang="en-GB" sz="2400" dirty="0"/>
              <a:t>The Shannon and Weaver Model can help us to understand the communication process in its simplest form. It is easy for the intended message of the receiver to become distorted and for the receiver to misunderstand the intent of the message.</a:t>
            </a:r>
          </a:p>
          <a:p>
            <a:endParaRPr lang="en-GB" sz="2400" dirty="0"/>
          </a:p>
          <a:p>
            <a:r>
              <a:rPr lang="en-GB" sz="2400" dirty="0"/>
              <a:t>Can you give some examples of barriers to effective communication?</a:t>
            </a:r>
          </a:p>
          <a:p>
            <a:endParaRPr lang="en-GB" sz="2400" dirty="0"/>
          </a:p>
        </p:txBody>
      </p:sp>
    </p:spTree>
    <p:extLst>
      <p:ext uri="{BB962C8B-B14F-4D97-AF65-F5344CB8AC3E}">
        <p14:creationId xmlns:p14="http://schemas.microsoft.com/office/powerpoint/2010/main" val="3983124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Barriers to Communication – Did you have something similar? </a:t>
            </a:r>
          </a:p>
        </p:txBody>
      </p:sp>
      <p:sp>
        <p:nvSpPr>
          <p:cNvPr id="3" name="Content Placeholder 2"/>
          <p:cNvSpPr>
            <a:spLocks noGrp="1"/>
          </p:cNvSpPr>
          <p:nvPr>
            <p:ph idx="1"/>
          </p:nvPr>
        </p:nvSpPr>
        <p:spPr/>
        <p:txBody>
          <a:bodyPr>
            <a:normAutofit/>
          </a:bodyPr>
          <a:lstStyle/>
          <a:p>
            <a:pPr marL="0" lv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lvl="0"/>
            <a:r>
              <a:rPr lang="en-GB" sz="2400" dirty="0">
                <a:latin typeface="Calibri" panose="020F0502020204030204" pitchFamily="34" charset="0"/>
                <a:ea typeface="Calibri" panose="020F0502020204030204" pitchFamily="34" charset="0"/>
                <a:cs typeface="Calibri" panose="020F0502020204030204" pitchFamily="34" charset="0"/>
              </a:rPr>
              <a:t>The use of jargon. </a:t>
            </a:r>
          </a:p>
          <a:p>
            <a:pPr lvl="0"/>
            <a:r>
              <a:rPr lang="en-GB" sz="2400" dirty="0">
                <a:latin typeface="Calibri" panose="020F0502020204030204" pitchFamily="34" charset="0"/>
                <a:ea typeface="Calibri" panose="020F0502020204030204" pitchFamily="34" charset="0"/>
                <a:cs typeface="Calibri" panose="020F0502020204030204" pitchFamily="34" charset="0"/>
              </a:rPr>
              <a:t>Differences in perception and viewpoint.</a:t>
            </a:r>
          </a:p>
          <a:p>
            <a:pPr lvl="0"/>
            <a:r>
              <a:rPr lang="en-GB" sz="2400" dirty="0">
                <a:latin typeface="Calibri" panose="020F0502020204030204" pitchFamily="34" charset="0"/>
                <a:ea typeface="Calibri" panose="020F0502020204030204" pitchFamily="34" charset="0"/>
                <a:cs typeface="Calibri" panose="020F0502020204030204" pitchFamily="34" charset="0"/>
              </a:rPr>
              <a:t>Hearing problems or speech difficulties.</a:t>
            </a:r>
          </a:p>
          <a:p>
            <a:pPr lvl="0"/>
            <a:r>
              <a:rPr lang="en-GB" sz="2400" dirty="0">
                <a:latin typeface="Calibri" panose="020F0502020204030204" pitchFamily="34" charset="0"/>
                <a:ea typeface="Calibri" panose="020F0502020204030204" pitchFamily="34" charset="0"/>
                <a:cs typeface="Calibri" panose="020F0502020204030204" pitchFamily="34" charset="0"/>
              </a:rPr>
              <a:t>Language differences and the difficulty in understanding unfamiliar accents.</a:t>
            </a:r>
          </a:p>
          <a:p>
            <a:pPr lvl="0"/>
            <a:r>
              <a:rPr lang="en-GB" sz="2400" dirty="0">
                <a:latin typeface="Calibri" panose="020F0502020204030204" pitchFamily="34" charset="0"/>
                <a:ea typeface="Calibri" panose="020F0502020204030204" pitchFamily="34" charset="0"/>
                <a:cs typeface="Calibri" panose="020F0502020204030204" pitchFamily="34" charset="0"/>
              </a:rPr>
              <a:t>Expectations and prejudices which may lead to false assumptions or stereotyping. .</a:t>
            </a:r>
          </a:p>
          <a:p>
            <a:pPr lvl="0"/>
            <a:r>
              <a:rPr lang="en-GB" sz="2400" dirty="0">
                <a:latin typeface="Calibri" panose="020F0502020204030204" pitchFamily="34" charset="0"/>
                <a:ea typeface="Calibri" panose="020F0502020204030204" pitchFamily="34" charset="0"/>
                <a:cs typeface="Calibri" panose="020F0502020204030204" pitchFamily="34" charset="0"/>
              </a:rPr>
              <a:t>Cultural differences. </a:t>
            </a:r>
          </a:p>
          <a:p>
            <a:pPr lvl="0"/>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4" name="AutoShape 2" descr="https://ukc-powerpoint.officeapps.live.com/pods/GetClipboardImage.ashx?Id=e5846ab4-5355-4347-b049-68c4ded6b08c&amp;DC=GUK1&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8641189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2948-AB18-936E-98EE-E012C83549B9}"/>
              </a:ext>
            </a:extLst>
          </p:cNvPr>
          <p:cNvSpPr>
            <a:spLocks noGrp="1"/>
          </p:cNvSpPr>
          <p:nvPr>
            <p:ph type="title"/>
          </p:nvPr>
        </p:nvSpPr>
        <p:spPr/>
        <p:txBody>
          <a:bodyPr/>
          <a:lstStyle/>
          <a:p>
            <a:r>
              <a:rPr lang="en-GB" dirty="0"/>
              <a:t>Task 6</a:t>
            </a:r>
          </a:p>
        </p:txBody>
      </p:sp>
      <p:sp>
        <p:nvSpPr>
          <p:cNvPr id="3" name="Content Placeholder 2">
            <a:extLst>
              <a:ext uri="{FF2B5EF4-FFF2-40B4-BE49-F238E27FC236}">
                <a16:creationId xmlns:a16="http://schemas.microsoft.com/office/drawing/2014/main" id="{D67CD324-A54D-F648-A980-E08EE350795B}"/>
              </a:ext>
            </a:extLst>
          </p:cNvPr>
          <p:cNvSpPr>
            <a:spLocks noGrp="1"/>
          </p:cNvSpPr>
          <p:nvPr>
            <p:ph idx="1"/>
          </p:nvPr>
        </p:nvSpPr>
        <p:spPr>
          <a:xfrm>
            <a:off x="665480" y="1253331"/>
            <a:ext cx="10515600" cy="4351338"/>
          </a:xfrm>
        </p:spPr>
        <p:txBody>
          <a:bodyPr/>
          <a:lstStyle/>
          <a:p>
            <a:pPr marL="0" indent="0">
              <a:buNone/>
            </a:pPr>
            <a:r>
              <a:rPr lang="en-GB" sz="2400" b="1" dirty="0"/>
              <a:t>You have up to one week to complete this task. Your lecturer will inform you of the date/time of completion.</a:t>
            </a:r>
            <a:endParaRPr lang="en-GB" sz="2400" dirty="0"/>
          </a:p>
          <a:p>
            <a:r>
              <a:rPr lang="en-GB" sz="2400" dirty="0"/>
              <a:t>Click on the link and complete the 15-minute course on Communication and Interpersonal Skills. The link will also be made available via our Business Skills Team chat.</a:t>
            </a:r>
          </a:p>
          <a:p>
            <a:r>
              <a:rPr lang="en-GB" sz="2400" dirty="0">
                <a:hlinkClick r:id="rId2"/>
              </a:rPr>
              <a:t>https://uwtsd.careercentre.me/elearning/scorm-rise.aspx?CourseId=rAHPmhCiFjHQjjC4V4jovg==</a:t>
            </a:r>
            <a:r>
              <a:rPr lang="en-GB" sz="2400" dirty="0"/>
              <a:t> </a:t>
            </a:r>
          </a:p>
          <a:p>
            <a:r>
              <a:rPr lang="en-GB" sz="2400" b="1" dirty="0"/>
              <a:t>You must provide evidence of completion by taking a screenshot of your score at the end of the course and copying this onto a Word doc with your name and student number and uploading to the files tab within the Task 6 Screenshot Channel within our Business Skills Team chat. </a:t>
            </a:r>
          </a:p>
        </p:txBody>
      </p:sp>
      <p:sp>
        <p:nvSpPr>
          <p:cNvPr id="4" name="Arrow: Right 3">
            <a:extLst>
              <a:ext uri="{FF2B5EF4-FFF2-40B4-BE49-F238E27FC236}">
                <a16:creationId xmlns:a16="http://schemas.microsoft.com/office/drawing/2014/main" id="{25930C17-9249-E204-A4AA-1E4C8B8DC463}"/>
              </a:ext>
            </a:extLst>
          </p:cNvPr>
          <p:cNvSpPr/>
          <p:nvPr/>
        </p:nvSpPr>
        <p:spPr>
          <a:xfrm>
            <a:off x="7353663" y="5049654"/>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09443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3A31D-D2C8-E194-97BD-6E90ACD9D0DF}"/>
              </a:ext>
            </a:extLst>
          </p:cNvPr>
          <p:cNvSpPr>
            <a:spLocks noGrp="1"/>
          </p:cNvSpPr>
          <p:nvPr>
            <p:ph type="title"/>
          </p:nvPr>
        </p:nvSpPr>
        <p:spPr>
          <a:xfrm>
            <a:off x="990600" y="338328"/>
            <a:ext cx="10210800" cy="1078992"/>
          </a:xfrm>
        </p:spPr>
        <p:txBody>
          <a:bodyPr vert="horz" lIns="91440" tIns="45720" rIns="91440" bIns="45720" rtlCol="0" anchor="b">
            <a:normAutofit/>
          </a:bodyPr>
          <a:lstStyle/>
          <a:p>
            <a:r>
              <a:rPr lang="en-US" sz="4000" b="1" dirty="0"/>
              <a:t>Task 6 Screenshot Channel</a:t>
            </a:r>
          </a:p>
        </p:txBody>
      </p:sp>
      <p:sp>
        <p:nvSpPr>
          <p:cNvPr id="16" name="Rectangle 15">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7659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application&#10;&#10;Description automatically generated">
            <a:extLst>
              <a:ext uri="{FF2B5EF4-FFF2-40B4-BE49-F238E27FC236}">
                <a16:creationId xmlns:a16="http://schemas.microsoft.com/office/drawing/2014/main" id="{AFDCD457-3157-CF1D-602D-8F65CCC5FB7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198" t="2446"/>
          <a:stretch/>
        </p:blipFill>
        <p:spPr>
          <a:xfrm>
            <a:off x="2350463" y="2742397"/>
            <a:ext cx="1551706" cy="3291840"/>
          </a:xfrm>
          <a:prstGeom prst="rect">
            <a:avLst/>
          </a:prstGeom>
        </p:spPr>
      </p:pic>
      <p:sp>
        <p:nvSpPr>
          <p:cNvPr id="20"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Graphical user interface, application, Teams&#10;&#10;Description automatically generated">
            <a:extLst>
              <a:ext uri="{FF2B5EF4-FFF2-40B4-BE49-F238E27FC236}">
                <a16:creationId xmlns:a16="http://schemas.microsoft.com/office/drawing/2014/main" id="{A9ECBFF2-CF3E-833B-4DAB-5E57D6F64C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1275" y="2744731"/>
            <a:ext cx="4968817" cy="3291840"/>
          </a:xfrm>
          <a:prstGeom prst="rect">
            <a:avLst/>
          </a:prstGeom>
        </p:spPr>
      </p:pic>
    </p:spTree>
    <p:extLst>
      <p:ext uri="{BB962C8B-B14F-4D97-AF65-F5344CB8AC3E}">
        <p14:creationId xmlns:p14="http://schemas.microsoft.com/office/powerpoint/2010/main" val="24765062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422FA-1533-90B2-7169-7463B7AB78F2}"/>
              </a:ext>
            </a:extLst>
          </p:cNvPr>
          <p:cNvSpPr>
            <a:spLocks noGrp="1"/>
          </p:cNvSpPr>
          <p:nvPr>
            <p:ph type="title"/>
          </p:nvPr>
        </p:nvSpPr>
        <p:spPr>
          <a:xfrm>
            <a:off x="838200" y="314327"/>
            <a:ext cx="10515600" cy="1148714"/>
          </a:xfrm>
        </p:spPr>
        <p:txBody>
          <a:bodyPr/>
          <a:lstStyle/>
          <a:p>
            <a:r>
              <a:rPr lang="en-GB" sz="4000" b="1" dirty="0"/>
              <a:t>Instructions - Task 6</a:t>
            </a:r>
          </a:p>
        </p:txBody>
      </p:sp>
      <p:sp>
        <p:nvSpPr>
          <p:cNvPr id="3" name="Content Placeholder 2">
            <a:extLst>
              <a:ext uri="{FF2B5EF4-FFF2-40B4-BE49-F238E27FC236}">
                <a16:creationId xmlns:a16="http://schemas.microsoft.com/office/drawing/2014/main" id="{30C574D4-EF8A-00C5-3BB6-12C8C52146CF}"/>
              </a:ext>
            </a:extLst>
          </p:cNvPr>
          <p:cNvSpPr>
            <a:spLocks noGrp="1"/>
          </p:cNvSpPr>
          <p:nvPr>
            <p:ph idx="1"/>
          </p:nvPr>
        </p:nvSpPr>
        <p:spPr>
          <a:xfrm>
            <a:off x="482600" y="1253330"/>
            <a:ext cx="11424920" cy="4690269"/>
          </a:xfrm>
        </p:spPr>
        <p:txBody>
          <a:bodyPr/>
          <a:lstStyle/>
          <a:p>
            <a:pPr marL="0" indent="0">
              <a:buNone/>
            </a:pPr>
            <a:r>
              <a:rPr lang="en-GB" b="1" dirty="0"/>
              <a:t>This is a pass or fail activity. To pass Task 6 you must:</a:t>
            </a:r>
          </a:p>
          <a:p>
            <a:r>
              <a:rPr lang="en-GB" sz="2400" dirty="0"/>
              <a:t>Take a screenshot of your score at the end of the Communication and Interpersonal Skills course and copy this onto a Word document to include your name and student number </a:t>
            </a:r>
          </a:p>
          <a:p>
            <a:r>
              <a:rPr lang="en-GB" sz="2400" dirty="0"/>
              <a:t>Your screenshot must be clear enough for your lecturer to see - not blurred and appropriately sized</a:t>
            </a:r>
          </a:p>
          <a:p>
            <a:r>
              <a:rPr lang="en-GB" sz="2400" dirty="0"/>
              <a:t>Upload to the files tab within the new channel created: Task 6 Screenshots</a:t>
            </a:r>
          </a:p>
          <a:p>
            <a:pPr marL="0" indent="0">
              <a:buNone/>
            </a:pPr>
            <a:r>
              <a:rPr lang="en-GB" sz="2400" dirty="0">
                <a:solidFill>
                  <a:srgbClr val="FF0000"/>
                </a:solidFill>
              </a:rPr>
              <a:t>*Please do not ask your lecturer to assist you with this task as the requirements are part of the activity.</a:t>
            </a:r>
          </a:p>
          <a:p>
            <a:pPr marL="0" indent="0">
              <a:buNone/>
            </a:pPr>
            <a:endParaRPr lang="en-GB" sz="2400" dirty="0">
              <a:solidFill>
                <a:srgbClr val="FF0000"/>
              </a:solidFill>
            </a:endParaRPr>
          </a:p>
        </p:txBody>
      </p:sp>
    </p:spTree>
    <p:extLst>
      <p:ext uri="{BB962C8B-B14F-4D97-AF65-F5344CB8AC3E}">
        <p14:creationId xmlns:p14="http://schemas.microsoft.com/office/powerpoint/2010/main" val="31168544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38764-DF57-8E55-B7D4-098B0A4BEC97}"/>
              </a:ext>
            </a:extLst>
          </p:cNvPr>
          <p:cNvSpPr>
            <a:spLocks noGrp="1"/>
          </p:cNvSpPr>
          <p:nvPr>
            <p:ph type="title"/>
          </p:nvPr>
        </p:nvSpPr>
        <p:spPr/>
        <p:txBody>
          <a:bodyPr/>
          <a:lstStyle/>
          <a:p>
            <a:r>
              <a:rPr lang="en-GB" sz="4000" b="1" dirty="0"/>
              <a:t>Task 5: Advanced Referencing Advanced Practice</a:t>
            </a:r>
          </a:p>
        </p:txBody>
      </p:sp>
      <p:sp>
        <p:nvSpPr>
          <p:cNvPr id="3" name="Content Placeholder 2">
            <a:extLst>
              <a:ext uri="{FF2B5EF4-FFF2-40B4-BE49-F238E27FC236}">
                <a16:creationId xmlns:a16="http://schemas.microsoft.com/office/drawing/2014/main" id="{52E32981-982B-2366-5030-8A5F881D28B1}"/>
              </a:ext>
            </a:extLst>
          </p:cNvPr>
          <p:cNvSpPr>
            <a:spLocks noGrp="1"/>
          </p:cNvSpPr>
          <p:nvPr>
            <p:ph idx="1"/>
          </p:nvPr>
        </p:nvSpPr>
        <p:spPr>
          <a:xfrm>
            <a:off x="665480" y="1253331"/>
            <a:ext cx="10515600" cy="4351338"/>
          </a:xfrm>
        </p:spPr>
        <p:txBody>
          <a:bodyPr/>
          <a:lstStyle/>
          <a:p>
            <a:pPr marL="0" indent="0">
              <a:buNone/>
            </a:pPr>
            <a:endParaRPr lang="en-GB" sz="2400" dirty="0"/>
          </a:p>
          <a:p>
            <a:pPr marL="0" indent="0">
              <a:buNone/>
            </a:pPr>
            <a:r>
              <a:rPr lang="en-GB" sz="2400" dirty="0"/>
              <a:t>This test will include some theory-based questions. However, to pass the test you will need to understand </a:t>
            </a:r>
            <a:r>
              <a:rPr lang="en-GB" sz="2400" b="1" dirty="0"/>
              <a:t>specific types of referencing. </a:t>
            </a:r>
          </a:p>
          <a:p>
            <a:pPr marL="0" indent="0">
              <a:buNone/>
            </a:pPr>
            <a:endParaRPr lang="en-GB" sz="2400" dirty="0"/>
          </a:p>
          <a:p>
            <a:r>
              <a:rPr lang="en-GB" sz="2400" b="1" dirty="0"/>
              <a:t>The link will open at </a:t>
            </a:r>
            <a:r>
              <a:rPr lang="en-GB" sz="2400" b="1" dirty="0">
                <a:solidFill>
                  <a:srgbClr val="FF0000"/>
                </a:solidFill>
              </a:rPr>
              <a:t>12.30 pm. </a:t>
            </a:r>
            <a:r>
              <a:rPr lang="en-GB" sz="2400" b="1" dirty="0"/>
              <a:t>You have up to one week to complete this task. Your lecturer will inform you of the date/time of completion.</a:t>
            </a:r>
          </a:p>
          <a:p>
            <a:endParaRPr lang="en-GB" dirty="0"/>
          </a:p>
        </p:txBody>
      </p:sp>
    </p:spTree>
    <p:extLst>
      <p:ext uri="{BB962C8B-B14F-4D97-AF65-F5344CB8AC3E}">
        <p14:creationId xmlns:p14="http://schemas.microsoft.com/office/powerpoint/2010/main" val="3749856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54C2B-3513-4A32-B85B-429F6F1A4082}"/>
              </a:ext>
            </a:extLst>
          </p:cNvPr>
          <p:cNvSpPr>
            <a:spLocks noGrp="1"/>
          </p:cNvSpPr>
          <p:nvPr>
            <p:ph type="title"/>
          </p:nvPr>
        </p:nvSpPr>
        <p:spPr/>
        <p:txBody>
          <a:bodyPr/>
          <a:lstStyle/>
          <a:p>
            <a:r>
              <a:rPr lang="en-GB" sz="4000" b="1" dirty="0"/>
              <a:t>References</a:t>
            </a:r>
          </a:p>
        </p:txBody>
      </p:sp>
      <p:sp>
        <p:nvSpPr>
          <p:cNvPr id="3" name="Content Placeholder 2">
            <a:extLst>
              <a:ext uri="{FF2B5EF4-FFF2-40B4-BE49-F238E27FC236}">
                <a16:creationId xmlns:a16="http://schemas.microsoft.com/office/drawing/2014/main" id="{1A08BA28-FA00-4A71-A932-AB15A84020BE}"/>
              </a:ext>
            </a:extLst>
          </p:cNvPr>
          <p:cNvSpPr>
            <a:spLocks noGrp="1"/>
          </p:cNvSpPr>
          <p:nvPr>
            <p:ph idx="1"/>
          </p:nvPr>
        </p:nvSpPr>
        <p:spPr/>
        <p:txBody>
          <a:bodyPr/>
          <a:lstStyle/>
          <a:p>
            <a:endParaRPr lang="en-GB" sz="2400" dirty="0"/>
          </a:p>
          <a:p>
            <a:pPr marL="0" indent="0">
              <a:buNone/>
            </a:pPr>
            <a:r>
              <a:rPr lang="en-GB" sz="2400" dirty="0"/>
              <a:t>Adair, J. (2009) </a:t>
            </a:r>
            <a:r>
              <a:rPr lang="en-GB" sz="2400" i="1" dirty="0"/>
              <a:t>Effective Communication: The most important management skill of all</a:t>
            </a:r>
            <a:r>
              <a:rPr lang="en-GB" sz="2400" dirty="0"/>
              <a:t>. London: Pan Books</a:t>
            </a:r>
          </a:p>
          <a:p>
            <a:pPr marL="0" indent="0" fontAlgn="base">
              <a:buNone/>
            </a:pPr>
            <a:r>
              <a:rPr lang="en-GB" sz="2400" dirty="0"/>
              <a:t>AUCOTEC (2016) </a:t>
            </a:r>
            <a:r>
              <a:rPr lang="en-GB" sz="2400" i="1" dirty="0"/>
              <a:t>3 engineering disasters that were the result of miscommunication</a:t>
            </a:r>
            <a:r>
              <a:rPr lang="en-GB" sz="2400" dirty="0"/>
              <a:t>. Available at: </a:t>
            </a:r>
            <a:r>
              <a:rPr lang="en-GB" sz="2400" u="sng" dirty="0">
                <a:hlinkClick r:id="rId2"/>
              </a:rPr>
              <a:t>https://news.aucotec.com/3-engineering-disasters-result-miscommunication/</a:t>
            </a:r>
            <a:r>
              <a:rPr lang="en-GB" sz="2400" dirty="0"/>
              <a:t> (Accessed: 29 September 2022). </a:t>
            </a:r>
          </a:p>
          <a:p>
            <a:pPr marL="0" indent="0">
              <a:buNone/>
            </a:pPr>
            <a:r>
              <a:rPr lang="en-GB" sz="2400" dirty="0"/>
              <a:t>UWTSD (2022) </a:t>
            </a:r>
            <a:r>
              <a:rPr lang="en-GB" sz="2400" i="1" dirty="0"/>
              <a:t>Student Careers Service. </a:t>
            </a:r>
            <a:r>
              <a:rPr lang="en-GB" sz="2400" dirty="0"/>
              <a:t>Available at: </a:t>
            </a:r>
            <a:r>
              <a:rPr lang="en-GB" sz="2400" dirty="0">
                <a:hlinkClick r:id="rId3"/>
              </a:rPr>
              <a:t>https://www.uwtsd.ac.uk/careers/</a:t>
            </a:r>
            <a:r>
              <a:rPr lang="en-GB" sz="2400" dirty="0"/>
              <a:t> (Accessed: 16 January 2023)</a:t>
            </a:r>
          </a:p>
          <a:p>
            <a:endParaRPr lang="en-GB" dirty="0"/>
          </a:p>
        </p:txBody>
      </p:sp>
    </p:spTree>
    <p:extLst>
      <p:ext uri="{BB962C8B-B14F-4D97-AF65-F5344CB8AC3E}">
        <p14:creationId xmlns:p14="http://schemas.microsoft.com/office/powerpoint/2010/main" val="1510234204"/>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0530ea4-9e14-4733-97db-5ba6dd2578c4" xsi:nil="true"/>
    <lcf76f155ced4ddcb4097134ff3c332f xmlns="654af668-6e2c-473b-a53f-1ad3c5f8770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40004DDAA375349949DA1FD18E16E71" ma:contentTypeVersion="10" ma:contentTypeDescription="Create a new document." ma:contentTypeScope="" ma:versionID="8e42d9ff59540c22f8169c9602a528b4">
  <xsd:schema xmlns:xsd="http://www.w3.org/2001/XMLSchema" xmlns:xs="http://www.w3.org/2001/XMLSchema" xmlns:p="http://schemas.microsoft.com/office/2006/metadata/properties" xmlns:ns2="654af668-6e2c-473b-a53f-1ad3c5f87707" xmlns:ns3="20530ea4-9e14-4733-97db-5ba6dd2578c4" targetNamespace="http://schemas.microsoft.com/office/2006/metadata/properties" ma:root="true" ma:fieldsID="86b6ef601092f53ce6a7dba1fb16be7c" ns2:_="" ns3:_="">
    <xsd:import namespace="654af668-6e2c-473b-a53f-1ad3c5f87707"/>
    <xsd:import namespace="20530ea4-9e14-4733-97db-5ba6dd2578c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4af668-6e2c-473b-a53f-1ad3c5f877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530ea4-9e14-4733-97db-5ba6dd2578c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2b9252d-164b-4f34-b48f-49734e27e735}" ma:internalName="TaxCatchAll" ma:showField="CatchAllData" ma:web="20530ea4-9e14-4733-97db-5ba6dd2578c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482EE6-A7CD-425B-B81A-3C8367F0A2D7}">
  <ds:schemaRefs>
    <ds:schemaRef ds:uri="http://schemas.microsoft.com/office/2006/metadata/properties"/>
    <ds:schemaRef ds:uri="http://schemas.microsoft.com/office/infopath/2007/PartnerControls"/>
    <ds:schemaRef ds:uri="6e64d6fd-104f-4775-b027-3bb9d4227659"/>
    <ds:schemaRef ds:uri="3e7a15d4-c698-4f99-9f68-49b1414f3841"/>
    <ds:schemaRef ds:uri="20530ea4-9e14-4733-97db-5ba6dd2578c4"/>
    <ds:schemaRef ds:uri="654af668-6e2c-473b-a53f-1ad3c5f87707"/>
  </ds:schemaRefs>
</ds:datastoreItem>
</file>

<file path=customXml/itemProps2.xml><?xml version="1.0" encoding="utf-8"?>
<ds:datastoreItem xmlns:ds="http://schemas.openxmlformats.org/officeDocument/2006/customXml" ds:itemID="{025004EE-8536-47CE-A195-57C07965B8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4af668-6e2c-473b-a53f-1ad3c5f87707"/>
    <ds:schemaRef ds:uri="20530ea4-9e14-4733-97db-5ba6dd2578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E51032B-4A42-4A37-9D29-941A1CE6797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536</TotalTime>
  <Words>2576</Words>
  <Application>Microsoft Office PowerPoint</Application>
  <PresentationFormat>Widescreen</PresentationFormat>
  <Paragraphs>169</Paragraphs>
  <Slides>39</Slides>
  <Notes>3</Notes>
  <HiddenSlides>0</HiddenSlides>
  <MMClips>1</MMClips>
  <ScaleCrop>false</ScaleCrop>
  <HeadingPairs>
    <vt:vector size="6" baseType="variant">
      <vt:variant>
        <vt:lpstr>Fonts Used</vt:lpstr>
      </vt:variant>
      <vt:variant>
        <vt:i4>4</vt:i4>
      </vt:variant>
      <vt:variant>
        <vt:lpstr>Theme</vt:lpstr>
      </vt:variant>
      <vt:variant>
        <vt:i4>17</vt:i4>
      </vt:variant>
      <vt:variant>
        <vt:lpstr>Slide Titles</vt:lpstr>
      </vt:variant>
      <vt:variant>
        <vt:i4>39</vt:i4>
      </vt:variant>
    </vt:vector>
  </HeadingPairs>
  <TitlesOfParts>
    <vt:vector size="60" baseType="lpstr">
      <vt:lpstr>Arial</vt:lpstr>
      <vt:lpstr>Calibri</vt:lpstr>
      <vt:lpstr>Calibri Light</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International Hotel Management  Business Skills   Week 6: Skills for Professional Practice  Part 1: Transferable Skills   Part2: Effective Communication </vt:lpstr>
      <vt:lpstr>Tasks 5 - Advanced Referencing and Task 6 - Communication and Interpersonal Skills</vt:lpstr>
      <vt:lpstr>UWTSD Careers Service</vt:lpstr>
      <vt:lpstr>Task 6 – UWTSD Careers Service</vt:lpstr>
      <vt:lpstr>Part 1: Transferable Skills for Professional Practice </vt:lpstr>
      <vt:lpstr>Learning Outcome</vt:lpstr>
      <vt:lpstr>Knowledge Check and Group Discussion…</vt:lpstr>
      <vt:lpstr>Transferable Skills for Professional Practice</vt:lpstr>
      <vt:lpstr>People Skills and Functional Business Skills</vt:lpstr>
      <vt:lpstr>Transferable Skills - Education</vt:lpstr>
      <vt:lpstr>IT Skills</vt:lpstr>
      <vt:lpstr>IT Skills:</vt:lpstr>
      <vt:lpstr>Research Skills: </vt:lpstr>
      <vt:lpstr>Research Skills: </vt:lpstr>
      <vt:lpstr>Planning and Organising Skills: </vt:lpstr>
      <vt:lpstr>Communication and Interpersonal Skills: </vt:lpstr>
      <vt:lpstr>Communication and Interpersonal Skills: </vt:lpstr>
      <vt:lpstr>Part 2 Effective Communication for Professional Practice </vt:lpstr>
      <vt:lpstr>Key Quotes…</vt:lpstr>
      <vt:lpstr>Learning Outcome</vt:lpstr>
      <vt:lpstr>Coming up!</vt:lpstr>
      <vt:lpstr>Effective Communication</vt:lpstr>
      <vt:lpstr>Example 1</vt:lpstr>
      <vt:lpstr>Example 2</vt:lpstr>
      <vt:lpstr>The Communication Process</vt:lpstr>
      <vt:lpstr>Video Time!</vt:lpstr>
      <vt:lpstr>PowerPoint Presentation</vt:lpstr>
      <vt:lpstr>Recap: Limitations of the model: </vt:lpstr>
      <vt:lpstr>What’s it all about?</vt:lpstr>
      <vt:lpstr>Let’s not talk about it!</vt:lpstr>
      <vt:lpstr>Welcome Back!</vt:lpstr>
      <vt:lpstr>PowerPoint Presentation</vt:lpstr>
      <vt:lpstr>Wrong end of the stick!</vt:lpstr>
      <vt:lpstr>Barriers to Communication – Did you have something similar? </vt:lpstr>
      <vt:lpstr>Task 6</vt:lpstr>
      <vt:lpstr>Task 6 Screenshot Channel</vt:lpstr>
      <vt:lpstr>Instructions - Task 6</vt:lpstr>
      <vt:lpstr>Task 5: Advanced Referencing Advanced Practice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Business Skills  Week 6 Transferable Skills</dc:title>
  <dc:creator>Deborah Lloyd</dc:creator>
  <cp:lastModifiedBy>Deborah Lloyd</cp:lastModifiedBy>
  <cp:revision>113</cp:revision>
  <dcterms:created xsi:type="dcterms:W3CDTF">2022-02-03T14:30:24Z</dcterms:created>
  <dcterms:modified xsi:type="dcterms:W3CDTF">2023-02-06T16:56:19Z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0x010100940004DDAA375349949DA1FD18E16E71</vt:lpwstr>
  </property>
</Properties>
</file>