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0" r:id="rId1"/>
  </p:sldMasterIdLst>
  <p:notesMasterIdLst>
    <p:notesMasterId r:id="rId12"/>
  </p:notesMasterIdLst>
  <p:sldIdLst>
    <p:sldId id="256" r:id="rId2"/>
    <p:sldId id="257" r:id="rId3"/>
    <p:sldId id="287" r:id="rId4"/>
    <p:sldId id="260" r:id="rId5"/>
    <p:sldId id="288" r:id="rId6"/>
    <p:sldId id="289" r:id="rId7"/>
    <p:sldId id="290" r:id="rId8"/>
    <p:sldId id="291" r:id="rId9"/>
    <p:sldId id="265" r:id="rId10"/>
    <p:sldId id="286" r:id="rId11"/>
  </p:sldIdLst>
  <p:sldSz cx="9144000" cy="5143500" type="screen16x9"/>
  <p:notesSz cx="6858000" cy="9144000"/>
  <p:embeddedFontLst>
    <p:embeddedFont>
      <p:font typeface="Bebas Neue" panose="020B0604020202020204" charset="0"/>
      <p:regular r:id="rId13"/>
    </p:embeddedFont>
    <p:embeddedFont>
      <p:font typeface="Oxygen" panose="020B0604020202020204" charset="0"/>
      <p:regular r:id="rId14"/>
      <p:bold r:id="rId15"/>
    </p:embeddedFont>
    <p:embeddedFont>
      <p:font typeface="Oxygen Light" panose="020B0604020202020204" charset="0"/>
      <p:regular r:id="rId16"/>
      <p:bold r:id="rId17"/>
    </p:embeddedFont>
    <p:embeddedFont>
      <p:font typeface="Poiret One" panose="020B0604020202020204" charset="0"/>
      <p:regular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B89CCB-0787-B54F-96C0-92C0336581BE}" v="2" dt="2026-03-24T08:49:10.194"/>
    <p1510:client id="{B29059E4-2319-4F01-A919-5B77B245048E}" v="96" dt="2026-03-24T09:39:20.610"/>
  </p1510:revLst>
</p1510:revInfo>
</file>

<file path=ppt/tableStyles.xml><?xml version="1.0" encoding="utf-8"?>
<a:tblStyleLst xmlns:a="http://schemas.openxmlformats.org/drawingml/2006/main" def="{31FB8490-5549-42FF-B478-0CFE9FBA85A0}">
  <a:tblStyle styleId="{31FB8490-5549-42FF-B478-0CFE9FBA85A0}"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font" Target="fonts/font3.fntdata"/><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ona Moreanu (2213248)" userId="7dc0ec94-4eb0-4c66-8c88-090db388b9a1" providerId="ADAL" clId="{59640EBC-254D-498A-B6BA-27373F78D3EB}"/>
    <pc:docChg chg="undo custSel modSld">
      <pc:chgData name="Ramona Moreanu (2213248)" userId="7dc0ec94-4eb0-4c66-8c88-090db388b9a1" providerId="ADAL" clId="{59640EBC-254D-498A-B6BA-27373F78D3EB}" dt="2026-03-24T09:39:20.610" v="470" actId="255"/>
      <pc:docMkLst>
        <pc:docMk/>
      </pc:docMkLst>
      <pc:sldChg chg="addSp delSp modSp mod">
        <pc:chgData name="Ramona Moreanu (2213248)" userId="7dc0ec94-4eb0-4c66-8c88-090db388b9a1" providerId="ADAL" clId="{59640EBC-254D-498A-B6BA-27373F78D3EB}" dt="2026-03-24T08:35:24.300" v="363" actId="20577"/>
        <pc:sldMkLst>
          <pc:docMk/>
          <pc:sldMk cId="0" sldId="256"/>
        </pc:sldMkLst>
        <pc:spChg chg="del mod">
          <ac:chgData name="Ramona Moreanu (2213248)" userId="7dc0ec94-4eb0-4c66-8c88-090db388b9a1" providerId="ADAL" clId="{59640EBC-254D-498A-B6BA-27373F78D3EB}" dt="2026-03-24T08:27:55.723" v="1" actId="478"/>
          <ac:spMkLst>
            <pc:docMk/>
            <pc:sldMk cId="0" sldId="256"/>
            <ac:spMk id="2" creationId="{00000000-0000-0000-0000-000000000000}"/>
          </ac:spMkLst>
        </pc:spChg>
        <pc:spChg chg="add del mod">
          <ac:chgData name="Ramona Moreanu (2213248)" userId="7dc0ec94-4eb0-4c66-8c88-090db388b9a1" providerId="ADAL" clId="{59640EBC-254D-498A-B6BA-27373F78D3EB}" dt="2026-03-24T08:28:05.419" v="3" actId="478"/>
          <ac:spMkLst>
            <pc:docMk/>
            <pc:sldMk cId="0" sldId="256"/>
            <ac:spMk id="4" creationId="{1C97743B-9AAC-BBCF-3830-B5C9F1838B33}"/>
          </ac:spMkLst>
        </pc:spChg>
        <pc:spChg chg="mod">
          <ac:chgData name="Ramona Moreanu (2213248)" userId="7dc0ec94-4eb0-4c66-8c88-090db388b9a1" providerId="ADAL" clId="{59640EBC-254D-498A-B6BA-27373F78D3EB}" dt="2026-03-24T08:35:24.300" v="363" actId="20577"/>
          <ac:spMkLst>
            <pc:docMk/>
            <pc:sldMk cId="0" sldId="256"/>
            <ac:spMk id="172" creationId="{00000000-0000-0000-0000-000000000000}"/>
          </ac:spMkLst>
        </pc:spChg>
      </pc:sldChg>
      <pc:sldChg chg="modNotesTx">
        <pc:chgData name="Ramona Moreanu (2213248)" userId="7dc0ec94-4eb0-4c66-8c88-090db388b9a1" providerId="ADAL" clId="{59640EBC-254D-498A-B6BA-27373F78D3EB}" dt="2026-03-24T08:37:50.265" v="366" actId="6549"/>
        <pc:sldMkLst>
          <pc:docMk/>
          <pc:sldMk cId="0" sldId="257"/>
        </pc:sldMkLst>
      </pc:sldChg>
      <pc:sldChg chg="addSp delSp modSp mod modNotesTx">
        <pc:chgData name="Ramona Moreanu (2213248)" userId="7dc0ec94-4eb0-4c66-8c88-090db388b9a1" providerId="ADAL" clId="{59640EBC-254D-498A-B6BA-27373F78D3EB}" dt="2026-03-24T09:14:06.102" v="434"/>
        <pc:sldMkLst>
          <pc:docMk/>
          <pc:sldMk cId="0" sldId="260"/>
        </pc:sldMkLst>
        <pc:spChg chg="add del mod">
          <ac:chgData name="Ramona Moreanu (2213248)" userId="7dc0ec94-4eb0-4c66-8c88-090db388b9a1" providerId="ADAL" clId="{59640EBC-254D-498A-B6BA-27373F78D3EB}" dt="2026-03-24T09:14:06.102" v="434"/>
          <ac:spMkLst>
            <pc:docMk/>
            <pc:sldMk cId="0" sldId="260"/>
            <ac:spMk id="2" creationId="{6E749B6B-0351-9F09-3B74-75F50A3C821C}"/>
          </ac:spMkLst>
        </pc:spChg>
        <pc:spChg chg="add mod">
          <ac:chgData name="Ramona Moreanu (2213248)" userId="7dc0ec94-4eb0-4c66-8c88-090db388b9a1" providerId="ADAL" clId="{59640EBC-254D-498A-B6BA-27373F78D3EB}" dt="2026-03-24T09:14:05.020" v="432" actId="255"/>
          <ac:spMkLst>
            <pc:docMk/>
            <pc:sldMk cId="0" sldId="260"/>
            <ac:spMk id="6" creationId="{92023226-3A14-0D74-7916-5A24CDC77361}"/>
          </ac:spMkLst>
        </pc:spChg>
        <pc:picChg chg="mod">
          <ac:chgData name="Ramona Moreanu (2213248)" userId="7dc0ec94-4eb0-4c66-8c88-090db388b9a1" providerId="ADAL" clId="{59640EBC-254D-498A-B6BA-27373F78D3EB}" dt="2026-03-24T09:12:59.309" v="424" actId="1076"/>
          <ac:picMkLst>
            <pc:docMk/>
            <pc:sldMk cId="0" sldId="260"/>
            <ac:picMk id="3" creationId="{D48F0369-F1F3-4771-B58F-4517E398A3EF}"/>
          </ac:picMkLst>
        </pc:picChg>
      </pc:sldChg>
      <pc:sldChg chg="modNotesTx">
        <pc:chgData name="Ramona Moreanu (2213248)" userId="7dc0ec94-4eb0-4c66-8c88-090db388b9a1" providerId="ADAL" clId="{59640EBC-254D-498A-B6BA-27373F78D3EB}" dt="2026-03-24T08:38:42.816" v="373" actId="6549"/>
        <pc:sldMkLst>
          <pc:docMk/>
          <pc:sldMk cId="0" sldId="265"/>
        </pc:sldMkLst>
      </pc:sldChg>
      <pc:sldChg chg="modSp mod modNotesTx">
        <pc:chgData name="Ramona Moreanu (2213248)" userId="7dc0ec94-4eb0-4c66-8c88-090db388b9a1" providerId="ADAL" clId="{59640EBC-254D-498A-B6BA-27373F78D3EB}" dt="2026-03-24T09:26:12.912" v="462" actId="20577"/>
        <pc:sldMkLst>
          <pc:docMk/>
          <pc:sldMk cId="0" sldId="286"/>
        </pc:sldMkLst>
        <pc:spChg chg="mod">
          <ac:chgData name="Ramona Moreanu (2213248)" userId="7dc0ec94-4eb0-4c66-8c88-090db388b9a1" providerId="ADAL" clId="{59640EBC-254D-498A-B6BA-27373F78D3EB}" dt="2026-03-24T09:26:12.912" v="462" actId="20577"/>
          <ac:spMkLst>
            <pc:docMk/>
            <pc:sldMk cId="0" sldId="286"/>
            <ac:spMk id="4" creationId="{00000000-0000-0000-0000-000000000000}"/>
          </ac:spMkLst>
        </pc:spChg>
      </pc:sldChg>
      <pc:sldChg chg="addSp delSp modSp mod modNotesTx">
        <pc:chgData name="Ramona Moreanu (2213248)" userId="7dc0ec94-4eb0-4c66-8c88-090db388b9a1" providerId="ADAL" clId="{59640EBC-254D-498A-B6BA-27373F78D3EB}" dt="2026-03-24T09:04:00.949" v="414" actId="20577"/>
        <pc:sldMkLst>
          <pc:docMk/>
          <pc:sldMk cId="3212224177" sldId="287"/>
        </pc:sldMkLst>
        <pc:spChg chg="add del mod">
          <ac:chgData name="Ramona Moreanu (2213248)" userId="7dc0ec94-4eb0-4c66-8c88-090db388b9a1" providerId="ADAL" clId="{59640EBC-254D-498A-B6BA-27373F78D3EB}" dt="2026-03-24T09:04:00.949" v="414" actId="20577"/>
          <ac:spMkLst>
            <pc:docMk/>
            <pc:sldMk cId="3212224177" sldId="287"/>
            <ac:spMk id="2" creationId="{6AE5957B-3AA2-62B8-E14D-74044CABB040}"/>
          </ac:spMkLst>
        </pc:spChg>
      </pc:sldChg>
      <pc:sldChg chg="addSp modSp mod modNotesTx">
        <pc:chgData name="Ramona Moreanu (2213248)" userId="7dc0ec94-4eb0-4c66-8c88-090db388b9a1" providerId="ADAL" clId="{59640EBC-254D-498A-B6BA-27373F78D3EB}" dt="2026-03-24T09:31:36.001" v="466" actId="255"/>
        <pc:sldMkLst>
          <pc:docMk/>
          <pc:sldMk cId="280190537" sldId="288"/>
        </pc:sldMkLst>
        <pc:spChg chg="add mod">
          <ac:chgData name="Ramona Moreanu (2213248)" userId="7dc0ec94-4eb0-4c66-8c88-090db388b9a1" providerId="ADAL" clId="{59640EBC-254D-498A-B6BA-27373F78D3EB}" dt="2026-03-24T09:31:36.001" v="466" actId="255"/>
          <ac:spMkLst>
            <pc:docMk/>
            <pc:sldMk cId="280190537" sldId="288"/>
            <ac:spMk id="3" creationId="{3766E298-3626-A4E5-5711-35B007A82FEA}"/>
          </ac:spMkLst>
        </pc:spChg>
      </pc:sldChg>
      <pc:sldChg chg="modNotesTx">
        <pc:chgData name="Ramona Moreanu (2213248)" userId="7dc0ec94-4eb0-4c66-8c88-090db388b9a1" providerId="ADAL" clId="{59640EBC-254D-498A-B6BA-27373F78D3EB}" dt="2026-03-24T08:38:21.868" v="370" actId="6549"/>
        <pc:sldMkLst>
          <pc:docMk/>
          <pc:sldMk cId="2320394883" sldId="289"/>
        </pc:sldMkLst>
      </pc:sldChg>
      <pc:sldChg chg="addSp modSp mod modNotesTx">
        <pc:chgData name="Ramona Moreanu (2213248)" userId="7dc0ec94-4eb0-4c66-8c88-090db388b9a1" providerId="ADAL" clId="{59640EBC-254D-498A-B6BA-27373F78D3EB}" dt="2026-03-24T09:24:53.639" v="456" actId="1076"/>
        <pc:sldMkLst>
          <pc:docMk/>
          <pc:sldMk cId="1965276685" sldId="290"/>
        </pc:sldMkLst>
        <pc:spChg chg="add mod">
          <ac:chgData name="Ramona Moreanu (2213248)" userId="7dc0ec94-4eb0-4c66-8c88-090db388b9a1" providerId="ADAL" clId="{59640EBC-254D-498A-B6BA-27373F78D3EB}" dt="2026-03-24T09:24:53.639" v="456" actId="1076"/>
          <ac:spMkLst>
            <pc:docMk/>
            <pc:sldMk cId="1965276685" sldId="290"/>
            <ac:spMk id="2" creationId="{FF421841-AD7D-A15F-A5D1-C0D7F0AFC34F}"/>
          </ac:spMkLst>
        </pc:spChg>
        <pc:picChg chg="mod">
          <ac:chgData name="Ramona Moreanu (2213248)" userId="7dc0ec94-4eb0-4c66-8c88-090db388b9a1" providerId="ADAL" clId="{59640EBC-254D-498A-B6BA-27373F78D3EB}" dt="2026-03-24T09:23:58.509" v="444" actId="1076"/>
          <ac:picMkLst>
            <pc:docMk/>
            <pc:sldMk cId="1965276685" sldId="290"/>
            <ac:picMk id="6146" creationId="{725B87D1-22E7-4F64-B164-F18FD87633E2}"/>
          </ac:picMkLst>
        </pc:picChg>
      </pc:sldChg>
      <pc:sldChg chg="addSp modSp mod modNotesTx">
        <pc:chgData name="Ramona Moreanu (2213248)" userId="7dc0ec94-4eb0-4c66-8c88-090db388b9a1" providerId="ADAL" clId="{59640EBC-254D-498A-B6BA-27373F78D3EB}" dt="2026-03-24T09:39:20.610" v="470" actId="255"/>
        <pc:sldMkLst>
          <pc:docMk/>
          <pc:sldMk cId="3511329664" sldId="291"/>
        </pc:sldMkLst>
        <pc:spChg chg="add mod">
          <ac:chgData name="Ramona Moreanu (2213248)" userId="7dc0ec94-4eb0-4c66-8c88-090db388b9a1" providerId="ADAL" clId="{59640EBC-254D-498A-B6BA-27373F78D3EB}" dt="2026-03-24T09:39:20.610" v="470" actId="255"/>
          <ac:spMkLst>
            <pc:docMk/>
            <pc:sldMk cId="3511329664" sldId="291"/>
            <ac:spMk id="2" creationId="{AA87182E-EF30-9C4A-ABF4-6F99AAC10AB8}"/>
          </ac:spMkLst>
        </pc:spChg>
      </pc:sldChg>
    </pc:docChg>
  </pc:docChgLst>
  <pc:docChgLst>
    <pc:chgData name="Ramona Moreanu (2213248)" userId="7dc0ec94-4eb0-4c66-8c88-090db388b9a1" providerId="ADAL" clId="{940C5828-989A-3494-B547-A020BA20A387}"/>
    <pc:docChg chg="modSld">
      <pc:chgData name="Ramona Moreanu (2213248)" userId="7dc0ec94-4eb0-4c66-8c88-090db388b9a1" providerId="ADAL" clId="{940C5828-989A-3494-B547-A020BA20A387}" dt="2026-03-24T08:49:10.196" v="1" actId="1076"/>
      <pc:docMkLst>
        <pc:docMk/>
      </pc:docMkLst>
      <pc:sldChg chg="modSp mod">
        <pc:chgData name="Ramona Moreanu (2213248)" userId="7dc0ec94-4eb0-4c66-8c88-090db388b9a1" providerId="ADAL" clId="{940C5828-989A-3494-B547-A020BA20A387}" dt="2026-03-24T08:49:10.196" v="1" actId="1076"/>
        <pc:sldMkLst>
          <pc:docMk/>
          <pc:sldMk cId="3212224177" sldId="287"/>
        </pc:sldMkLst>
        <pc:picChg chg="mod">
          <ac:chgData name="Ramona Moreanu (2213248)" userId="7dc0ec94-4eb0-4c66-8c88-090db388b9a1" providerId="ADAL" clId="{940C5828-989A-3494-B547-A020BA20A387}" dt="2026-03-24T08:49:10.196" v="1" actId="1076"/>
          <ac:picMkLst>
            <pc:docMk/>
            <pc:sldMk cId="3212224177" sldId="287"/>
            <ac:picMk id="2056" creationId="{71C54730-01F3-4BD5-9B8C-6186EF544C8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917525007"/>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a25f85cae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a25f85cae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ac439249f7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 name="Google Shape;176;gac439249f7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endParaRPr lang="en-US" sz="1800">
              <a:effectLst/>
              <a:latin typeface="Arial" panose="020B0604020202020204" pitchFamily="34" charset="0"/>
              <a:ea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ac439249f7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gac439249f7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endParaRPr lang="en-US" sz="180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6190675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ac439249f7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gac439249f7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914400" marR="0" lvl="2" algn="just">
              <a:lnSpc>
                <a:spcPct val="150000"/>
              </a:lnSpc>
              <a:spcBef>
                <a:spcPts val="1200"/>
              </a:spcBef>
              <a:spcAft>
                <a:spcPts val="200"/>
              </a:spcAft>
            </a:pPr>
            <a:endParaRPr lang="en-US" sz="1800">
              <a:effectLst/>
              <a:latin typeface="Arial" panose="020B0604020202020204" pitchFamily="34" charset="0"/>
              <a:ea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ac439249f7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gac439249f7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endParaRPr lang="en-US" sz="180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0227802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ac439249f7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gac439249f7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endParaRPr lang="en-US" sz="180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39129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ac439249f7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gac439249f7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endParaRPr lang="en-US" sz="1800" b="1">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2989118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ac439249f7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gac439249f7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endParaRPr lang="en-US" sz="1800" b="1">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8109175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ac439249f7_0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ac439249f7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buNone/>
            </a:pPr>
            <a:endParaRPr lang="en-US" sz="1100" b="1">
              <a:latin typeface="Times New Roman" pitchFamily="18" charset="0"/>
              <a:cs typeface="Times New Roman"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4"/>
        <p:cNvGrpSpPr/>
        <p:nvPr/>
      </p:nvGrpSpPr>
      <p:grpSpPr>
        <a:xfrm>
          <a:off x="0" y="0"/>
          <a:ext cx="0" cy="0"/>
          <a:chOff x="0" y="0"/>
          <a:chExt cx="0" cy="0"/>
        </a:xfrm>
      </p:grpSpPr>
      <p:sp>
        <p:nvSpPr>
          <p:cNvPr id="595" name="Google Shape;595;gac8787dcf5_1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6" name="Google Shape;596;gac8787dcf5_1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000"/>
              </a:spcBef>
              <a:spcAft>
                <a:spcPts val="0"/>
              </a:spcAft>
            </a:pPr>
            <a:endParaRPr lang="en-US" sz="1800">
              <a:effectLst/>
              <a:latin typeface="Arial" panose="020B0604020202020204" pitchFamily="34" charset="0"/>
              <a:ea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a:blip r:embed="rId2">
            <a:alphaModFix/>
          </a:blip>
          <a:stretch>
            <a:fillRect/>
          </a:stretch>
        </p:blipFill>
        <p:spPr>
          <a:xfrm>
            <a:off x="0" y="0"/>
            <a:ext cx="9143999" cy="5144006"/>
          </a:xfrm>
          <a:prstGeom prst="rect">
            <a:avLst/>
          </a:prstGeom>
          <a:noFill/>
          <a:ln>
            <a:noFill/>
          </a:ln>
        </p:spPr>
      </p:pic>
      <p:sp>
        <p:nvSpPr>
          <p:cNvPr id="10" name="Google Shape;10;p2"/>
          <p:cNvSpPr txBox="1">
            <a:spLocks noGrp="1"/>
          </p:cNvSpPr>
          <p:nvPr>
            <p:ph type="ctrTitle"/>
          </p:nvPr>
        </p:nvSpPr>
        <p:spPr>
          <a:xfrm>
            <a:off x="3438725" y="970200"/>
            <a:ext cx="4562400" cy="2410500"/>
          </a:xfrm>
          <a:prstGeom prst="rect">
            <a:avLst/>
          </a:prstGeom>
        </p:spPr>
        <p:txBody>
          <a:bodyPr spcFirstLastPara="1" wrap="square" lIns="91425" tIns="91425" rIns="91425" bIns="91425" anchor="b" anchorCtr="0">
            <a:noAutofit/>
          </a:bodyPr>
          <a:lstStyle>
            <a:lvl1pPr lvl="0" algn="r">
              <a:spcBef>
                <a:spcPts val="0"/>
              </a:spcBef>
              <a:spcAft>
                <a:spcPts val="0"/>
              </a:spcAft>
              <a:buSzPts val="5200"/>
              <a:buNone/>
              <a:defRPr sz="4400" b="1">
                <a:latin typeface="Poiret One"/>
                <a:ea typeface="Poiret One"/>
                <a:cs typeface="Poiret One"/>
                <a:sym typeface="Poiret One"/>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1" name="Google Shape;11;p2"/>
          <p:cNvSpPr txBox="1">
            <a:spLocks noGrp="1"/>
          </p:cNvSpPr>
          <p:nvPr>
            <p:ph type="subTitle" idx="1"/>
          </p:nvPr>
        </p:nvSpPr>
        <p:spPr>
          <a:xfrm>
            <a:off x="3438917" y="3380700"/>
            <a:ext cx="4562400" cy="7926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1800"/>
              <a:buNone/>
              <a:defRPr>
                <a:latin typeface="Oxygen"/>
                <a:ea typeface="Oxygen"/>
                <a:cs typeface="Oxygen"/>
                <a:sym typeface="Oxygen"/>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pic>
        <p:nvPicPr>
          <p:cNvPr id="18" name="Google Shape;18;p4"/>
          <p:cNvPicPr preferRelativeResize="0"/>
          <p:nvPr/>
        </p:nvPicPr>
        <p:blipFill>
          <a:blip r:embed="rId2">
            <a:alphaModFix/>
          </a:blip>
          <a:stretch>
            <a:fillRect/>
          </a:stretch>
        </p:blipFill>
        <p:spPr>
          <a:xfrm>
            <a:off x="0" y="0"/>
            <a:ext cx="9144000" cy="5143500"/>
          </a:xfrm>
          <a:prstGeom prst="rect">
            <a:avLst/>
          </a:prstGeom>
          <a:noFill/>
          <a:ln>
            <a:noFill/>
          </a:ln>
        </p:spPr>
      </p:pic>
      <p:sp>
        <p:nvSpPr>
          <p:cNvPr id="19" name="Google Shape;19;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24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0" name="Google Shape;20;p4"/>
          <p:cNvSpPr txBox="1">
            <a:spLocks noGrp="1"/>
          </p:cNvSpPr>
          <p:nvPr>
            <p:ph type="body" idx="1"/>
          </p:nvPr>
        </p:nvSpPr>
        <p:spPr>
          <a:xfrm>
            <a:off x="720000" y="1152475"/>
            <a:ext cx="7704000" cy="34164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SzPts val="1400"/>
              <a:buFont typeface="Oxygen"/>
              <a:buChar char="●"/>
              <a:defRPr sz="1400">
                <a:latin typeface="Oxygen"/>
                <a:ea typeface="Oxygen"/>
                <a:cs typeface="Oxygen"/>
                <a:sym typeface="Oxygen"/>
              </a:defRPr>
            </a:lvl1pPr>
            <a:lvl2pPr marL="914400" lvl="1" indent="-317500" rtl="0">
              <a:lnSpc>
                <a:spcPct val="115000"/>
              </a:lnSpc>
              <a:spcBef>
                <a:spcPts val="1600"/>
              </a:spcBef>
              <a:spcAft>
                <a:spcPts val="0"/>
              </a:spcAft>
              <a:buSzPts val="1400"/>
              <a:buFont typeface="Oxygen"/>
              <a:buChar char="○"/>
              <a:defRPr>
                <a:latin typeface="Oxygen"/>
                <a:ea typeface="Oxygen"/>
                <a:cs typeface="Oxygen"/>
                <a:sym typeface="Oxygen"/>
              </a:defRPr>
            </a:lvl2pPr>
            <a:lvl3pPr marL="1371600" lvl="2" indent="-317500" rtl="0">
              <a:lnSpc>
                <a:spcPct val="115000"/>
              </a:lnSpc>
              <a:spcBef>
                <a:spcPts val="1600"/>
              </a:spcBef>
              <a:spcAft>
                <a:spcPts val="0"/>
              </a:spcAft>
              <a:buSzPts val="1400"/>
              <a:buFont typeface="Oxygen"/>
              <a:buChar char="■"/>
              <a:defRPr>
                <a:latin typeface="Oxygen"/>
                <a:ea typeface="Oxygen"/>
                <a:cs typeface="Oxygen"/>
                <a:sym typeface="Oxygen"/>
              </a:defRPr>
            </a:lvl3pPr>
            <a:lvl4pPr marL="1828800" lvl="3" indent="-317500" rtl="0">
              <a:lnSpc>
                <a:spcPct val="115000"/>
              </a:lnSpc>
              <a:spcBef>
                <a:spcPts val="1600"/>
              </a:spcBef>
              <a:spcAft>
                <a:spcPts val="0"/>
              </a:spcAft>
              <a:buSzPts val="1400"/>
              <a:buFont typeface="Oxygen"/>
              <a:buChar char="●"/>
              <a:defRPr>
                <a:latin typeface="Oxygen"/>
                <a:ea typeface="Oxygen"/>
                <a:cs typeface="Oxygen"/>
                <a:sym typeface="Oxygen"/>
              </a:defRPr>
            </a:lvl4pPr>
            <a:lvl5pPr marL="2286000" lvl="4" indent="-317500" rtl="0">
              <a:lnSpc>
                <a:spcPct val="115000"/>
              </a:lnSpc>
              <a:spcBef>
                <a:spcPts val="1600"/>
              </a:spcBef>
              <a:spcAft>
                <a:spcPts val="0"/>
              </a:spcAft>
              <a:buSzPts val="1400"/>
              <a:buFont typeface="Oxygen"/>
              <a:buChar char="○"/>
              <a:defRPr>
                <a:latin typeface="Oxygen"/>
                <a:ea typeface="Oxygen"/>
                <a:cs typeface="Oxygen"/>
                <a:sym typeface="Oxygen"/>
              </a:defRPr>
            </a:lvl5pPr>
            <a:lvl6pPr marL="2743200" lvl="5" indent="-317500" rtl="0">
              <a:lnSpc>
                <a:spcPct val="115000"/>
              </a:lnSpc>
              <a:spcBef>
                <a:spcPts val="1600"/>
              </a:spcBef>
              <a:spcAft>
                <a:spcPts val="0"/>
              </a:spcAft>
              <a:buSzPts val="1400"/>
              <a:buFont typeface="Oxygen"/>
              <a:buChar char="■"/>
              <a:defRPr>
                <a:latin typeface="Oxygen"/>
                <a:ea typeface="Oxygen"/>
                <a:cs typeface="Oxygen"/>
                <a:sym typeface="Oxygen"/>
              </a:defRPr>
            </a:lvl6pPr>
            <a:lvl7pPr marL="3200400" lvl="6" indent="-317500" rtl="0">
              <a:lnSpc>
                <a:spcPct val="115000"/>
              </a:lnSpc>
              <a:spcBef>
                <a:spcPts val="1600"/>
              </a:spcBef>
              <a:spcAft>
                <a:spcPts val="0"/>
              </a:spcAft>
              <a:buSzPts val="1400"/>
              <a:buFont typeface="Oxygen"/>
              <a:buChar char="●"/>
              <a:defRPr>
                <a:latin typeface="Oxygen"/>
                <a:ea typeface="Oxygen"/>
                <a:cs typeface="Oxygen"/>
                <a:sym typeface="Oxygen"/>
              </a:defRPr>
            </a:lvl7pPr>
            <a:lvl8pPr marL="3657600" lvl="7" indent="-317500" rtl="0">
              <a:lnSpc>
                <a:spcPct val="115000"/>
              </a:lnSpc>
              <a:spcBef>
                <a:spcPts val="1600"/>
              </a:spcBef>
              <a:spcAft>
                <a:spcPts val="0"/>
              </a:spcAft>
              <a:buSzPts val="1400"/>
              <a:buFont typeface="Oxygen"/>
              <a:buChar char="○"/>
              <a:defRPr>
                <a:latin typeface="Oxygen"/>
                <a:ea typeface="Oxygen"/>
                <a:cs typeface="Oxygen"/>
                <a:sym typeface="Oxygen"/>
              </a:defRPr>
            </a:lvl8pPr>
            <a:lvl9pPr marL="4114800" lvl="8" indent="-317500" rtl="0">
              <a:lnSpc>
                <a:spcPct val="115000"/>
              </a:lnSpc>
              <a:spcBef>
                <a:spcPts val="1600"/>
              </a:spcBef>
              <a:spcAft>
                <a:spcPts val="1600"/>
              </a:spcAft>
              <a:buSzPts val="1400"/>
              <a:buFont typeface="Oxygen"/>
              <a:buChar char="■"/>
              <a:defRPr>
                <a:latin typeface="Oxygen"/>
                <a:ea typeface="Oxygen"/>
                <a:cs typeface="Oxygen"/>
                <a:sym typeface="Oxygen"/>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
        <p:cNvGrpSpPr/>
        <p:nvPr/>
      </p:nvGrpSpPr>
      <p:grpSpPr>
        <a:xfrm>
          <a:off x="0" y="0"/>
          <a:ext cx="0" cy="0"/>
          <a:chOff x="0" y="0"/>
          <a:chExt cx="0" cy="0"/>
        </a:xfrm>
      </p:grpSpPr>
      <p:pic>
        <p:nvPicPr>
          <p:cNvPr id="22" name="Google Shape;22;p5"/>
          <p:cNvPicPr preferRelativeResize="0"/>
          <p:nvPr/>
        </p:nvPicPr>
        <p:blipFill>
          <a:blip r:embed="rId2">
            <a:alphaModFix/>
          </a:blip>
          <a:stretch>
            <a:fillRect/>
          </a:stretch>
        </p:blipFill>
        <p:spPr>
          <a:xfrm>
            <a:off x="0" y="0"/>
            <a:ext cx="9144000" cy="5143500"/>
          </a:xfrm>
          <a:prstGeom prst="rect">
            <a:avLst/>
          </a:prstGeom>
          <a:noFill/>
          <a:ln>
            <a:noFill/>
          </a:ln>
        </p:spPr>
      </p:pic>
      <p:sp>
        <p:nvSpPr>
          <p:cNvPr id="23" name="Google Shape;23;p5"/>
          <p:cNvSpPr txBox="1">
            <a:spLocks noGrp="1"/>
          </p:cNvSpPr>
          <p:nvPr>
            <p:ph type="subTitle" idx="1"/>
          </p:nvPr>
        </p:nvSpPr>
        <p:spPr>
          <a:xfrm>
            <a:off x="703800" y="2491350"/>
            <a:ext cx="3494100" cy="7134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800"/>
              <a:buFont typeface="Bebas Neue"/>
              <a:buNone/>
              <a:defRPr sz="2000" b="1">
                <a:solidFill>
                  <a:schemeClr val="dk1"/>
                </a:solidFill>
                <a:latin typeface="Poiret One"/>
                <a:ea typeface="Poiret One"/>
                <a:cs typeface="Poiret One"/>
                <a:sym typeface="Poiret One"/>
              </a:defRPr>
            </a:lvl1pPr>
            <a:lvl2pPr lvl="1" algn="ctr">
              <a:lnSpc>
                <a:spcPct val="100000"/>
              </a:lnSpc>
              <a:spcBef>
                <a:spcPts val="1600"/>
              </a:spcBef>
              <a:spcAft>
                <a:spcPts val="0"/>
              </a:spcAft>
              <a:buSzPts val="1400"/>
              <a:buFont typeface="Bebas Neue"/>
              <a:buNone/>
              <a:defRPr>
                <a:latin typeface="Bebas Neue"/>
                <a:ea typeface="Bebas Neue"/>
                <a:cs typeface="Bebas Neue"/>
                <a:sym typeface="Bebas Neue"/>
              </a:defRPr>
            </a:lvl2pPr>
            <a:lvl3pPr lvl="2" algn="ctr">
              <a:lnSpc>
                <a:spcPct val="100000"/>
              </a:lnSpc>
              <a:spcBef>
                <a:spcPts val="1600"/>
              </a:spcBef>
              <a:spcAft>
                <a:spcPts val="0"/>
              </a:spcAft>
              <a:buSzPts val="1400"/>
              <a:buFont typeface="Bebas Neue"/>
              <a:buNone/>
              <a:defRPr>
                <a:latin typeface="Bebas Neue"/>
                <a:ea typeface="Bebas Neue"/>
                <a:cs typeface="Bebas Neue"/>
                <a:sym typeface="Bebas Neue"/>
              </a:defRPr>
            </a:lvl3pPr>
            <a:lvl4pPr lvl="3" algn="ctr">
              <a:lnSpc>
                <a:spcPct val="100000"/>
              </a:lnSpc>
              <a:spcBef>
                <a:spcPts val="1600"/>
              </a:spcBef>
              <a:spcAft>
                <a:spcPts val="0"/>
              </a:spcAft>
              <a:buSzPts val="1400"/>
              <a:buFont typeface="Bebas Neue"/>
              <a:buNone/>
              <a:defRPr>
                <a:latin typeface="Bebas Neue"/>
                <a:ea typeface="Bebas Neue"/>
                <a:cs typeface="Bebas Neue"/>
                <a:sym typeface="Bebas Neue"/>
              </a:defRPr>
            </a:lvl4pPr>
            <a:lvl5pPr lvl="4" algn="ctr">
              <a:lnSpc>
                <a:spcPct val="100000"/>
              </a:lnSpc>
              <a:spcBef>
                <a:spcPts val="1600"/>
              </a:spcBef>
              <a:spcAft>
                <a:spcPts val="0"/>
              </a:spcAft>
              <a:buSzPts val="1400"/>
              <a:buFont typeface="Bebas Neue"/>
              <a:buNone/>
              <a:defRPr>
                <a:latin typeface="Bebas Neue"/>
                <a:ea typeface="Bebas Neue"/>
                <a:cs typeface="Bebas Neue"/>
                <a:sym typeface="Bebas Neue"/>
              </a:defRPr>
            </a:lvl5pPr>
            <a:lvl6pPr lvl="5" algn="ctr">
              <a:lnSpc>
                <a:spcPct val="100000"/>
              </a:lnSpc>
              <a:spcBef>
                <a:spcPts val="1600"/>
              </a:spcBef>
              <a:spcAft>
                <a:spcPts val="0"/>
              </a:spcAft>
              <a:buSzPts val="1400"/>
              <a:buFont typeface="Bebas Neue"/>
              <a:buNone/>
              <a:defRPr>
                <a:latin typeface="Bebas Neue"/>
                <a:ea typeface="Bebas Neue"/>
                <a:cs typeface="Bebas Neue"/>
                <a:sym typeface="Bebas Neue"/>
              </a:defRPr>
            </a:lvl6pPr>
            <a:lvl7pPr lvl="6" algn="ctr">
              <a:lnSpc>
                <a:spcPct val="100000"/>
              </a:lnSpc>
              <a:spcBef>
                <a:spcPts val="1600"/>
              </a:spcBef>
              <a:spcAft>
                <a:spcPts val="0"/>
              </a:spcAft>
              <a:buSzPts val="1400"/>
              <a:buFont typeface="Bebas Neue"/>
              <a:buNone/>
              <a:defRPr>
                <a:latin typeface="Bebas Neue"/>
                <a:ea typeface="Bebas Neue"/>
                <a:cs typeface="Bebas Neue"/>
                <a:sym typeface="Bebas Neue"/>
              </a:defRPr>
            </a:lvl7pPr>
            <a:lvl8pPr lvl="7" algn="ctr">
              <a:lnSpc>
                <a:spcPct val="100000"/>
              </a:lnSpc>
              <a:spcBef>
                <a:spcPts val="1600"/>
              </a:spcBef>
              <a:spcAft>
                <a:spcPts val="0"/>
              </a:spcAft>
              <a:buSzPts val="1400"/>
              <a:buFont typeface="Bebas Neue"/>
              <a:buNone/>
              <a:defRPr>
                <a:latin typeface="Bebas Neue"/>
                <a:ea typeface="Bebas Neue"/>
                <a:cs typeface="Bebas Neue"/>
                <a:sym typeface="Bebas Neue"/>
              </a:defRPr>
            </a:lvl8pPr>
            <a:lvl9pPr lvl="8" algn="ctr">
              <a:lnSpc>
                <a:spcPct val="100000"/>
              </a:lnSpc>
              <a:spcBef>
                <a:spcPts val="1600"/>
              </a:spcBef>
              <a:spcAft>
                <a:spcPts val="1600"/>
              </a:spcAft>
              <a:buSzPts val="1400"/>
              <a:buFont typeface="Bebas Neue"/>
              <a:buNone/>
              <a:defRPr>
                <a:latin typeface="Bebas Neue"/>
                <a:ea typeface="Bebas Neue"/>
                <a:cs typeface="Bebas Neue"/>
                <a:sym typeface="Bebas Neue"/>
              </a:defRPr>
            </a:lvl9pPr>
          </a:lstStyle>
          <a:p>
            <a:endParaRPr/>
          </a:p>
        </p:txBody>
      </p:sp>
      <p:sp>
        <p:nvSpPr>
          <p:cNvPr id="24" name="Google Shape;24;p5"/>
          <p:cNvSpPr txBox="1">
            <a:spLocks noGrp="1"/>
          </p:cNvSpPr>
          <p:nvPr>
            <p:ph type="subTitle" idx="2"/>
          </p:nvPr>
        </p:nvSpPr>
        <p:spPr>
          <a:xfrm>
            <a:off x="4913600" y="2491350"/>
            <a:ext cx="3510300" cy="71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Font typeface="Bebas Neue"/>
              <a:buNone/>
              <a:defRPr sz="2000" b="1">
                <a:solidFill>
                  <a:schemeClr val="dk1"/>
                </a:solidFill>
                <a:latin typeface="Poiret One"/>
                <a:ea typeface="Poiret One"/>
                <a:cs typeface="Poiret One"/>
                <a:sym typeface="Poiret One"/>
              </a:defRPr>
            </a:lvl1pPr>
            <a:lvl2pPr lvl="1" algn="ctr" rtl="0">
              <a:lnSpc>
                <a:spcPct val="100000"/>
              </a:lnSpc>
              <a:spcBef>
                <a:spcPts val="1600"/>
              </a:spcBef>
              <a:spcAft>
                <a:spcPts val="0"/>
              </a:spcAft>
              <a:buSzPts val="1400"/>
              <a:buFont typeface="Bebas Neue"/>
              <a:buNone/>
              <a:defRPr>
                <a:latin typeface="Bebas Neue"/>
                <a:ea typeface="Bebas Neue"/>
                <a:cs typeface="Bebas Neue"/>
                <a:sym typeface="Bebas Neue"/>
              </a:defRPr>
            </a:lvl2pPr>
            <a:lvl3pPr lvl="2" algn="ctr" rtl="0">
              <a:lnSpc>
                <a:spcPct val="100000"/>
              </a:lnSpc>
              <a:spcBef>
                <a:spcPts val="1600"/>
              </a:spcBef>
              <a:spcAft>
                <a:spcPts val="0"/>
              </a:spcAft>
              <a:buSzPts val="1400"/>
              <a:buFont typeface="Bebas Neue"/>
              <a:buNone/>
              <a:defRPr>
                <a:latin typeface="Bebas Neue"/>
                <a:ea typeface="Bebas Neue"/>
                <a:cs typeface="Bebas Neue"/>
                <a:sym typeface="Bebas Neue"/>
              </a:defRPr>
            </a:lvl3pPr>
            <a:lvl4pPr lvl="3" algn="ctr" rtl="0">
              <a:lnSpc>
                <a:spcPct val="100000"/>
              </a:lnSpc>
              <a:spcBef>
                <a:spcPts val="1600"/>
              </a:spcBef>
              <a:spcAft>
                <a:spcPts val="0"/>
              </a:spcAft>
              <a:buSzPts val="1400"/>
              <a:buFont typeface="Bebas Neue"/>
              <a:buNone/>
              <a:defRPr>
                <a:latin typeface="Bebas Neue"/>
                <a:ea typeface="Bebas Neue"/>
                <a:cs typeface="Bebas Neue"/>
                <a:sym typeface="Bebas Neue"/>
              </a:defRPr>
            </a:lvl4pPr>
            <a:lvl5pPr lvl="4" algn="ctr" rtl="0">
              <a:lnSpc>
                <a:spcPct val="100000"/>
              </a:lnSpc>
              <a:spcBef>
                <a:spcPts val="1600"/>
              </a:spcBef>
              <a:spcAft>
                <a:spcPts val="0"/>
              </a:spcAft>
              <a:buSzPts val="1400"/>
              <a:buFont typeface="Bebas Neue"/>
              <a:buNone/>
              <a:defRPr>
                <a:latin typeface="Bebas Neue"/>
                <a:ea typeface="Bebas Neue"/>
                <a:cs typeface="Bebas Neue"/>
                <a:sym typeface="Bebas Neue"/>
              </a:defRPr>
            </a:lvl5pPr>
            <a:lvl6pPr lvl="5" algn="ctr" rtl="0">
              <a:lnSpc>
                <a:spcPct val="100000"/>
              </a:lnSpc>
              <a:spcBef>
                <a:spcPts val="1600"/>
              </a:spcBef>
              <a:spcAft>
                <a:spcPts val="0"/>
              </a:spcAft>
              <a:buSzPts val="1400"/>
              <a:buFont typeface="Bebas Neue"/>
              <a:buNone/>
              <a:defRPr>
                <a:latin typeface="Bebas Neue"/>
                <a:ea typeface="Bebas Neue"/>
                <a:cs typeface="Bebas Neue"/>
                <a:sym typeface="Bebas Neue"/>
              </a:defRPr>
            </a:lvl6pPr>
            <a:lvl7pPr lvl="6" algn="ctr" rtl="0">
              <a:lnSpc>
                <a:spcPct val="100000"/>
              </a:lnSpc>
              <a:spcBef>
                <a:spcPts val="1600"/>
              </a:spcBef>
              <a:spcAft>
                <a:spcPts val="0"/>
              </a:spcAft>
              <a:buSzPts val="1400"/>
              <a:buFont typeface="Bebas Neue"/>
              <a:buNone/>
              <a:defRPr>
                <a:latin typeface="Bebas Neue"/>
                <a:ea typeface="Bebas Neue"/>
                <a:cs typeface="Bebas Neue"/>
                <a:sym typeface="Bebas Neue"/>
              </a:defRPr>
            </a:lvl7pPr>
            <a:lvl8pPr lvl="7" algn="ctr" rtl="0">
              <a:lnSpc>
                <a:spcPct val="100000"/>
              </a:lnSpc>
              <a:spcBef>
                <a:spcPts val="1600"/>
              </a:spcBef>
              <a:spcAft>
                <a:spcPts val="0"/>
              </a:spcAft>
              <a:buSzPts val="1400"/>
              <a:buFont typeface="Bebas Neue"/>
              <a:buNone/>
              <a:defRPr>
                <a:latin typeface="Bebas Neue"/>
                <a:ea typeface="Bebas Neue"/>
                <a:cs typeface="Bebas Neue"/>
                <a:sym typeface="Bebas Neue"/>
              </a:defRPr>
            </a:lvl8pPr>
            <a:lvl9pPr lvl="8" algn="ctr" rtl="0">
              <a:lnSpc>
                <a:spcPct val="100000"/>
              </a:lnSpc>
              <a:spcBef>
                <a:spcPts val="1600"/>
              </a:spcBef>
              <a:spcAft>
                <a:spcPts val="1600"/>
              </a:spcAft>
              <a:buSzPts val="1400"/>
              <a:buFont typeface="Bebas Neue"/>
              <a:buNone/>
              <a:defRPr>
                <a:latin typeface="Bebas Neue"/>
                <a:ea typeface="Bebas Neue"/>
                <a:cs typeface="Bebas Neue"/>
                <a:sym typeface="Bebas Neue"/>
              </a:defRPr>
            </a:lvl9pPr>
          </a:lstStyle>
          <a:p>
            <a:endParaRPr/>
          </a:p>
        </p:txBody>
      </p:sp>
      <p:sp>
        <p:nvSpPr>
          <p:cNvPr id="25" name="Google Shape;25;p5"/>
          <p:cNvSpPr txBox="1">
            <a:spLocks noGrp="1"/>
          </p:cNvSpPr>
          <p:nvPr>
            <p:ph type="subTitle" idx="3"/>
          </p:nvPr>
        </p:nvSpPr>
        <p:spPr>
          <a:xfrm>
            <a:off x="703800" y="3001175"/>
            <a:ext cx="3494100" cy="931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600">
                <a:latin typeface="Oxygen"/>
                <a:ea typeface="Oxygen"/>
                <a:cs typeface="Oxygen"/>
                <a:sym typeface="Oxygen"/>
              </a:defRPr>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6" name="Google Shape;26;p5"/>
          <p:cNvSpPr txBox="1">
            <a:spLocks noGrp="1"/>
          </p:cNvSpPr>
          <p:nvPr>
            <p:ph type="subTitle" idx="4"/>
          </p:nvPr>
        </p:nvSpPr>
        <p:spPr>
          <a:xfrm>
            <a:off x="4913600" y="3001175"/>
            <a:ext cx="3510300" cy="931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600">
                <a:latin typeface="Oxygen"/>
                <a:ea typeface="Oxygen"/>
                <a:cs typeface="Oxygen"/>
                <a:sym typeface="Oxygen"/>
              </a:defRPr>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7" name="Google Shape;27;p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24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70"/>
        <p:cNvGrpSpPr/>
        <p:nvPr/>
      </p:nvGrpSpPr>
      <p:grpSpPr>
        <a:xfrm>
          <a:off x="0" y="0"/>
          <a:ext cx="0" cy="0"/>
          <a:chOff x="0" y="0"/>
          <a:chExt cx="0" cy="0"/>
        </a:xfrm>
      </p:grpSpPr>
      <p:pic>
        <p:nvPicPr>
          <p:cNvPr id="71" name="Google Shape;71;p16"/>
          <p:cNvPicPr preferRelativeResize="0"/>
          <p:nvPr/>
        </p:nvPicPr>
        <p:blipFill>
          <a:blip r:embed="rId2">
            <a:alphaModFix/>
          </a:blip>
          <a:stretch>
            <a:fillRect/>
          </a:stretch>
        </p:blipFill>
        <p:spPr>
          <a:xfrm>
            <a:off x="0" y="0"/>
            <a:ext cx="9144000" cy="5143505"/>
          </a:xfrm>
          <a:prstGeom prst="rect">
            <a:avLst/>
          </a:prstGeom>
          <a:noFill/>
          <a:ln>
            <a:noFill/>
          </a:ln>
        </p:spPr>
      </p:pic>
      <p:sp>
        <p:nvSpPr>
          <p:cNvPr id="72" name="Google Shape;72;p16"/>
          <p:cNvSpPr txBox="1">
            <a:spLocks noGrp="1"/>
          </p:cNvSpPr>
          <p:nvPr>
            <p:ph type="title"/>
          </p:nvPr>
        </p:nvSpPr>
        <p:spPr>
          <a:xfrm>
            <a:off x="2290025" y="3353475"/>
            <a:ext cx="4563900" cy="53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None/>
              <a:defRPr sz="1800" b="1"/>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73" name="Google Shape;73;p16"/>
          <p:cNvSpPr txBox="1">
            <a:spLocks noGrp="1"/>
          </p:cNvSpPr>
          <p:nvPr>
            <p:ph type="subTitle" idx="1"/>
          </p:nvPr>
        </p:nvSpPr>
        <p:spPr>
          <a:xfrm>
            <a:off x="1454700" y="2052475"/>
            <a:ext cx="6234600" cy="1249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None/>
              <a:defRPr sz="2500">
                <a:latin typeface="Oxygen"/>
                <a:ea typeface="Oxygen"/>
                <a:cs typeface="Oxygen"/>
                <a:sym typeface="Oxygen"/>
              </a:defRPr>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ext 1">
  <p:cSld name="CUSTOM_3">
    <p:spTree>
      <p:nvGrpSpPr>
        <p:cNvPr id="1" name="Shape 120"/>
        <p:cNvGrpSpPr/>
        <p:nvPr/>
      </p:nvGrpSpPr>
      <p:grpSpPr>
        <a:xfrm>
          <a:off x="0" y="0"/>
          <a:ext cx="0" cy="0"/>
          <a:chOff x="0" y="0"/>
          <a:chExt cx="0" cy="0"/>
        </a:xfrm>
      </p:grpSpPr>
      <p:pic>
        <p:nvPicPr>
          <p:cNvPr id="121" name="Google Shape;121;p22"/>
          <p:cNvPicPr preferRelativeResize="0"/>
          <p:nvPr/>
        </p:nvPicPr>
        <p:blipFill>
          <a:blip r:embed="rId2">
            <a:alphaModFix/>
          </a:blip>
          <a:stretch>
            <a:fillRect/>
          </a:stretch>
        </p:blipFill>
        <p:spPr>
          <a:xfrm>
            <a:off x="-1" y="0"/>
            <a:ext cx="9144000" cy="5143513"/>
          </a:xfrm>
          <a:prstGeom prst="rect">
            <a:avLst/>
          </a:prstGeom>
          <a:noFill/>
          <a:ln>
            <a:noFill/>
          </a:ln>
        </p:spPr>
      </p:pic>
      <p:sp>
        <p:nvSpPr>
          <p:cNvPr id="122" name="Google Shape;122;p22"/>
          <p:cNvSpPr txBox="1">
            <a:spLocks noGrp="1"/>
          </p:cNvSpPr>
          <p:nvPr>
            <p:ph type="subTitle" idx="1"/>
          </p:nvPr>
        </p:nvSpPr>
        <p:spPr>
          <a:xfrm>
            <a:off x="4281625" y="2006750"/>
            <a:ext cx="2659800" cy="1968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Font typeface="Oxygen"/>
              <a:buNone/>
              <a:defRPr sz="1600">
                <a:latin typeface="Oxygen"/>
                <a:ea typeface="Oxygen"/>
                <a:cs typeface="Oxygen"/>
                <a:sym typeface="Oxygen"/>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23" name="Google Shape;123;p22"/>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24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159"/>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1">
  <p:cSld name="BLANK_1_1_1_1_1_1_3">
    <p:spTree>
      <p:nvGrpSpPr>
        <p:cNvPr id="1" name="Shape 160"/>
        <p:cNvGrpSpPr/>
        <p:nvPr/>
      </p:nvGrpSpPr>
      <p:grpSpPr>
        <a:xfrm>
          <a:off x="0" y="0"/>
          <a:ext cx="0" cy="0"/>
          <a:chOff x="0" y="0"/>
          <a:chExt cx="0" cy="0"/>
        </a:xfrm>
      </p:grpSpPr>
      <p:pic>
        <p:nvPicPr>
          <p:cNvPr id="161" name="Google Shape;161;p31"/>
          <p:cNvPicPr preferRelativeResize="0"/>
          <p:nvPr/>
        </p:nvPicPr>
        <p:blipFill>
          <a:blip r:embed="rId2">
            <a:alphaModFix/>
          </a:blip>
          <a:stretch>
            <a:fillRect/>
          </a:stretch>
        </p:blipFill>
        <p:spPr>
          <a:xfrm>
            <a:off x="0" y="0"/>
            <a:ext cx="9144000" cy="5143500"/>
          </a:xfrm>
          <a:prstGeom prst="rect">
            <a:avLst/>
          </a:prstGeom>
          <a:noFill/>
          <a:ln>
            <a:noFill/>
          </a:ln>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2">
  <p:cSld name="CUSTOM_4_1">
    <p:spTree>
      <p:nvGrpSpPr>
        <p:cNvPr id="1" name="Shape 162"/>
        <p:cNvGrpSpPr/>
        <p:nvPr/>
      </p:nvGrpSpPr>
      <p:grpSpPr>
        <a:xfrm>
          <a:off x="0" y="0"/>
          <a:ext cx="0" cy="0"/>
          <a:chOff x="0" y="0"/>
          <a:chExt cx="0" cy="0"/>
        </a:xfrm>
      </p:grpSpPr>
      <p:pic>
        <p:nvPicPr>
          <p:cNvPr id="163" name="Google Shape;163;p32"/>
          <p:cNvPicPr preferRelativeResize="0"/>
          <p:nvPr/>
        </p:nvPicPr>
        <p:blipFill>
          <a:blip r:embed="rId2">
            <a:alphaModFix/>
          </a:blip>
          <a:stretch>
            <a:fillRect/>
          </a:stretch>
        </p:blipFill>
        <p:spPr>
          <a:xfrm>
            <a:off x="0" y="0"/>
            <a:ext cx="9144000" cy="5143513"/>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Ref idx="1001">
        <a:schemeClr val="bg1"/>
      </p:bgRef>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2800"/>
              <a:buFont typeface="Poiret One"/>
              <a:buNone/>
              <a:defRPr sz="2800">
                <a:solidFill>
                  <a:schemeClr val="dk1"/>
                </a:solidFill>
                <a:latin typeface="Poiret One"/>
                <a:ea typeface="Poiret One"/>
                <a:cs typeface="Poiret One"/>
                <a:sym typeface="Poiret One"/>
              </a:defRPr>
            </a:lvl1pPr>
            <a:lvl2pPr lvl="1"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2pPr>
            <a:lvl3pPr lvl="2"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3pPr>
            <a:lvl4pPr lvl="3"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4pPr>
            <a:lvl5pPr lvl="4"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5pPr>
            <a:lvl6pPr lvl="5"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6pPr>
            <a:lvl7pPr lvl="6"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7pPr>
            <a:lvl8pPr lvl="7"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8pPr>
            <a:lvl9pPr lvl="8"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lt2"/>
              </a:buClr>
              <a:buSzPts val="1800"/>
              <a:buFont typeface="Oxygen Light"/>
              <a:buChar char="●"/>
              <a:defRPr sz="1800">
                <a:solidFill>
                  <a:schemeClr val="lt2"/>
                </a:solidFill>
                <a:latin typeface="Oxygen Light"/>
                <a:ea typeface="Oxygen Light"/>
                <a:cs typeface="Oxygen Light"/>
                <a:sym typeface="Oxygen Light"/>
              </a:defRPr>
            </a:lvl1pPr>
            <a:lvl2pPr marL="914400" lvl="1" indent="-317500">
              <a:lnSpc>
                <a:spcPct val="115000"/>
              </a:lnSpc>
              <a:spcBef>
                <a:spcPts val="1600"/>
              </a:spcBef>
              <a:spcAft>
                <a:spcPts val="0"/>
              </a:spcAft>
              <a:buClr>
                <a:schemeClr val="lt2"/>
              </a:buClr>
              <a:buSzPts val="1400"/>
              <a:buFont typeface="Oxygen Light"/>
              <a:buChar char="○"/>
              <a:defRPr>
                <a:solidFill>
                  <a:schemeClr val="lt2"/>
                </a:solidFill>
                <a:latin typeface="Oxygen Light"/>
                <a:ea typeface="Oxygen Light"/>
                <a:cs typeface="Oxygen Light"/>
                <a:sym typeface="Oxygen Light"/>
              </a:defRPr>
            </a:lvl2pPr>
            <a:lvl3pPr marL="1371600" lvl="2" indent="-317500">
              <a:lnSpc>
                <a:spcPct val="115000"/>
              </a:lnSpc>
              <a:spcBef>
                <a:spcPts val="1600"/>
              </a:spcBef>
              <a:spcAft>
                <a:spcPts val="0"/>
              </a:spcAft>
              <a:buClr>
                <a:schemeClr val="lt2"/>
              </a:buClr>
              <a:buSzPts val="1400"/>
              <a:buFont typeface="Oxygen Light"/>
              <a:buChar char="■"/>
              <a:defRPr>
                <a:solidFill>
                  <a:schemeClr val="lt2"/>
                </a:solidFill>
                <a:latin typeface="Oxygen Light"/>
                <a:ea typeface="Oxygen Light"/>
                <a:cs typeface="Oxygen Light"/>
                <a:sym typeface="Oxygen Light"/>
              </a:defRPr>
            </a:lvl3pPr>
            <a:lvl4pPr marL="1828800" lvl="3" indent="-317500">
              <a:lnSpc>
                <a:spcPct val="115000"/>
              </a:lnSpc>
              <a:spcBef>
                <a:spcPts val="1600"/>
              </a:spcBef>
              <a:spcAft>
                <a:spcPts val="0"/>
              </a:spcAft>
              <a:buClr>
                <a:schemeClr val="lt2"/>
              </a:buClr>
              <a:buSzPts val="1400"/>
              <a:buFont typeface="Oxygen Light"/>
              <a:buChar char="●"/>
              <a:defRPr>
                <a:solidFill>
                  <a:schemeClr val="lt2"/>
                </a:solidFill>
                <a:latin typeface="Oxygen Light"/>
                <a:ea typeface="Oxygen Light"/>
                <a:cs typeface="Oxygen Light"/>
                <a:sym typeface="Oxygen Light"/>
              </a:defRPr>
            </a:lvl4pPr>
            <a:lvl5pPr marL="2286000" lvl="4" indent="-317500">
              <a:lnSpc>
                <a:spcPct val="115000"/>
              </a:lnSpc>
              <a:spcBef>
                <a:spcPts val="1600"/>
              </a:spcBef>
              <a:spcAft>
                <a:spcPts val="0"/>
              </a:spcAft>
              <a:buClr>
                <a:schemeClr val="lt2"/>
              </a:buClr>
              <a:buSzPts val="1400"/>
              <a:buFont typeface="Oxygen Light"/>
              <a:buChar char="○"/>
              <a:defRPr>
                <a:solidFill>
                  <a:schemeClr val="lt2"/>
                </a:solidFill>
                <a:latin typeface="Oxygen Light"/>
                <a:ea typeface="Oxygen Light"/>
                <a:cs typeface="Oxygen Light"/>
                <a:sym typeface="Oxygen Light"/>
              </a:defRPr>
            </a:lvl5pPr>
            <a:lvl6pPr marL="2743200" lvl="5" indent="-317500">
              <a:lnSpc>
                <a:spcPct val="115000"/>
              </a:lnSpc>
              <a:spcBef>
                <a:spcPts val="1600"/>
              </a:spcBef>
              <a:spcAft>
                <a:spcPts val="0"/>
              </a:spcAft>
              <a:buClr>
                <a:schemeClr val="lt2"/>
              </a:buClr>
              <a:buSzPts val="1400"/>
              <a:buFont typeface="Oxygen Light"/>
              <a:buChar char="■"/>
              <a:defRPr>
                <a:solidFill>
                  <a:schemeClr val="lt2"/>
                </a:solidFill>
                <a:latin typeface="Oxygen Light"/>
                <a:ea typeface="Oxygen Light"/>
                <a:cs typeface="Oxygen Light"/>
                <a:sym typeface="Oxygen Light"/>
              </a:defRPr>
            </a:lvl6pPr>
            <a:lvl7pPr marL="3200400" lvl="6" indent="-317500">
              <a:lnSpc>
                <a:spcPct val="115000"/>
              </a:lnSpc>
              <a:spcBef>
                <a:spcPts val="1600"/>
              </a:spcBef>
              <a:spcAft>
                <a:spcPts val="0"/>
              </a:spcAft>
              <a:buClr>
                <a:schemeClr val="lt2"/>
              </a:buClr>
              <a:buSzPts val="1400"/>
              <a:buFont typeface="Oxygen Light"/>
              <a:buChar char="●"/>
              <a:defRPr>
                <a:solidFill>
                  <a:schemeClr val="lt2"/>
                </a:solidFill>
                <a:latin typeface="Oxygen Light"/>
                <a:ea typeface="Oxygen Light"/>
                <a:cs typeface="Oxygen Light"/>
                <a:sym typeface="Oxygen Light"/>
              </a:defRPr>
            </a:lvl7pPr>
            <a:lvl8pPr marL="3657600" lvl="7" indent="-317500">
              <a:lnSpc>
                <a:spcPct val="115000"/>
              </a:lnSpc>
              <a:spcBef>
                <a:spcPts val="1600"/>
              </a:spcBef>
              <a:spcAft>
                <a:spcPts val="0"/>
              </a:spcAft>
              <a:buClr>
                <a:schemeClr val="lt2"/>
              </a:buClr>
              <a:buSzPts val="1400"/>
              <a:buFont typeface="Oxygen Light"/>
              <a:buChar char="○"/>
              <a:defRPr>
                <a:solidFill>
                  <a:schemeClr val="lt2"/>
                </a:solidFill>
                <a:latin typeface="Oxygen Light"/>
                <a:ea typeface="Oxygen Light"/>
                <a:cs typeface="Oxygen Light"/>
                <a:sym typeface="Oxygen Light"/>
              </a:defRPr>
            </a:lvl8pPr>
            <a:lvl9pPr marL="4114800" lvl="8" indent="-317500">
              <a:lnSpc>
                <a:spcPct val="115000"/>
              </a:lnSpc>
              <a:spcBef>
                <a:spcPts val="1600"/>
              </a:spcBef>
              <a:spcAft>
                <a:spcPts val="1600"/>
              </a:spcAft>
              <a:buClr>
                <a:schemeClr val="lt2"/>
              </a:buClr>
              <a:buSzPts val="1400"/>
              <a:buFont typeface="Oxygen Light"/>
              <a:buChar char="■"/>
              <a:defRPr>
                <a:solidFill>
                  <a:schemeClr val="lt2"/>
                </a:solidFill>
                <a:latin typeface="Oxygen Light"/>
                <a:ea typeface="Oxygen Light"/>
                <a:cs typeface="Oxygen Light"/>
                <a:sym typeface="Oxygen Light"/>
              </a:defRPr>
            </a:lvl9pPr>
          </a:lstStyle>
          <a:p>
            <a:endParaRPr/>
          </a:p>
        </p:txBody>
      </p:sp>
    </p:spTree>
  </p:cSld>
  <p:clrMap bg1="lt1" tx1="dk1" bg2="lt2" tx2="dk2" accent1="accent1" accent2="accent2" accent3="accent3" accent4="accent4" accent5="accent5" accent6="accent6" hlink="hlink" folHlink="folHlink"/>
  <p:sldLayoutIdLst>
    <p:sldLayoutId id="2147483648" r:id="rId1"/>
    <p:sldLayoutId id="2147483650" r:id="rId2"/>
    <p:sldLayoutId id="2147483651" r:id="rId3"/>
    <p:sldLayoutId id="2147483658" r:id="rId4"/>
    <p:sldLayoutId id="2147483662" r:id="rId5"/>
    <p:sldLayoutId id="2147483668" r:id="rId6"/>
    <p:sldLayoutId id="2147483676" r:id="rId7"/>
    <p:sldLayoutId id="2147483677" r:id="rId8"/>
    <p:sldLayoutId id="2147483678" r:id="rId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109/access.2020.2981160" TargetMode="External"/><Relationship Id="rId13" Type="http://schemas.openxmlformats.org/officeDocument/2006/relationships/hyperlink" Target="https://doi.org/10.1016/j.healthpol.2020.01.004" TargetMode="External"/><Relationship Id="rId3" Type="http://schemas.openxmlformats.org/officeDocument/2006/relationships/hyperlink" Target="https://doi.org/10.1108/ijqrm-02-2017-0027" TargetMode="External"/><Relationship Id="rId7" Type="http://schemas.openxmlformats.org/officeDocument/2006/relationships/hyperlink" Target="https://doi.org/10.1136/bmjoq-2019-000646" TargetMode="External"/><Relationship Id="rId12" Type="http://schemas.openxmlformats.org/officeDocument/2006/relationships/hyperlink" Target="https://doi.org/10.1002/nur.22291" TargetMode="External"/><Relationship Id="rId2" Type="http://schemas.openxmlformats.org/officeDocument/2006/relationships/notesSlide" Target="../notesSlides/notesSlide10.xml"/><Relationship Id="rId16" Type="http://schemas.openxmlformats.org/officeDocument/2006/relationships/hyperlink" Target="https://doi.org/10.1080/20479700.2018.1500771" TargetMode="External"/><Relationship Id="rId1" Type="http://schemas.openxmlformats.org/officeDocument/2006/relationships/slideLayout" Target="../slideLayouts/slideLayout6.xml"/><Relationship Id="rId6" Type="http://schemas.openxmlformats.org/officeDocument/2006/relationships/hyperlink" Target="https://doi.org/10.1108/ijhrh-08-2020-0064" TargetMode="External"/><Relationship Id="rId11" Type="http://schemas.openxmlformats.org/officeDocument/2006/relationships/hyperlink" Target="https://doi.org/10.1136/bmj.r250" TargetMode="External"/><Relationship Id="rId5" Type="http://schemas.openxmlformats.org/officeDocument/2006/relationships/hyperlink" Target="https://doi.org/10.1136/bmj.r1703" TargetMode="External"/><Relationship Id="rId15" Type="http://schemas.openxmlformats.org/officeDocument/2006/relationships/hyperlink" Target="https://doi.org/10.5152/tud.2018.37336" TargetMode="External"/><Relationship Id="rId10" Type="http://schemas.openxmlformats.org/officeDocument/2006/relationships/hyperlink" Target="https://doi.org/10.1016/j.ssci.2020.104660" TargetMode="External"/><Relationship Id="rId4" Type="http://schemas.openxmlformats.org/officeDocument/2006/relationships/hyperlink" Target="https://doi.org/10.1371/journal.pone.0201815" TargetMode="External"/><Relationship Id="rId9" Type="http://schemas.openxmlformats.org/officeDocument/2006/relationships/hyperlink" Target="https://doi.org/10.36401/jqsh-23-42" TargetMode="External"/><Relationship Id="rId14" Type="http://schemas.openxmlformats.org/officeDocument/2006/relationships/hyperlink" Target="https://doi.org/10.2196/2718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35"/>
          <p:cNvSpPr txBox="1">
            <a:spLocks noGrp="1"/>
          </p:cNvSpPr>
          <p:nvPr>
            <p:ph type="ctrTitle"/>
          </p:nvPr>
        </p:nvSpPr>
        <p:spPr>
          <a:xfrm>
            <a:off x="533400" y="1047750"/>
            <a:ext cx="6819900" cy="3719221"/>
          </a:xfrm>
          <a:prstGeom prst="rect">
            <a:avLst/>
          </a:prstGeom>
          <a:solidFill>
            <a:schemeClr val="bg1"/>
          </a:solidFill>
        </p:spPr>
        <p:txBody>
          <a:bodyPr spcFirstLastPara="1" wrap="square" lIns="91425" tIns="91425" rIns="91425" bIns="91425" anchor="b" anchorCtr="0">
            <a:noAutofit/>
          </a:bodyPr>
          <a:lstStyle/>
          <a:p>
            <a:pPr algn="ctr">
              <a:lnSpc>
                <a:spcPct val="150000"/>
              </a:lnSpc>
            </a:pPr>
            <a:r>
              <a:rPr lang="en-US" sz="1600" i="1">
                <a:latin typeface="Arial" panose="020B0604020202020204" pitchFamily="34" charset="0"/>
                <a:ea typeface="Arial" panose="020B0604020202020204" pitchFamily="34" charset="0"/>
              </a:rPr>
              <a:t>Title: Root Cause Analysis and Policy Issues in the Lucy Letby Case: A Study of Healthcare Quality Failures at the Countess of Chester Hospital</a:t>
            </a:r>
            <a:br>
              <a:rPr lang="en-US" sz="1600">
                <a:effectLst/>
                <a:latin typeface="Arial" panose="020B0604020202020204" pitchFamily="34" charset="0"/>
                <a:ea typeface="Arial" panose="020B0604020202020204" pitchFamily="34" charset="0"/>
              </a:rPr>
            </a:br>
            <a:r>
              <a:rPr lang="en-US" sz="1600">
                <a:effectLst/>
                <a:latin typeface="Arial" panose="020B0604020202020204" pitchFamily="34" charset="0"/>
                <a:ea typeface="Arial" panose="020B0604020202020204" pitchFamily="34" charset="0"/>
              </a:rPr>
              <a:t>Module name: Quality Assurance and Service Improvements</a:t>
            </a:r>
            <a:br>
              <a:rPr lang="en-US" sz="1600">
                <a:latin typeface="Arial" panose="020B0604020202020204" pitchFamily="34" charset="0"/>
                <a:ea typeface="Arial" panose="020B0604020202020204" pitchFamily="34" charset="0"/>
              </a:rPr>
            </a:br>
            <a:r>
              <a:rPr lang="en-US" sz="1600">
                <a:latin typeface="Arial" panose="020B0604020202020204" pitchFamily="34" charset="0"/>
                <a:ea typeface="Arial" panose="020B0604020202020204" pitchFamily="34" charset="0"/>
              </a:rPr>
              <a:t>Module Code: LCHS7006</a:t>
            </a:r>
            <a:br>
              <a:rPr lang="en-US" sz="1600">
                <a:latin typeface="Arial" panose="020B0604020202020204" pitchFamily="34" charset="0"/>
                <a:ea typeface="Arial" panose="020B0604020202020204" pitchFamily="34" charset="0"/>
              </a:rPr>
            </a:br>
            <a:r>
              <a:rPr lang="en-US" sz="1600">
                <a:latin typeface="Arial" panose="020B0604020202020204" pitchFamily="34" charset="0"/>
                <a:ea typeface="Arial" panose="020B0604020202020204" pitchFamily="34" charset="0"/>
              </a:rPr>
              <a:t>Student Name: 2213248</a:t>
            </a:r>
            <a:br>
              <a:rPr lang="en-US" sz="1600">
                <a:latin typeface="Arial" panose="020B0604020202020204" pitchFamily="34" charset="0"/>
                <a:ea typeface="Arial" panose="020B0604020202020204" pitchFamily="34" charset="0"/>
              </a:rPr>
            </a:br>
            <a:r>
              <a:rPr lang="en-US" sz="1600">
                <a:latin typeface="Arial" panose="020B0604020202020204" pitchFamily="34" charset="0"/>
                <a:ea typeface="Arial" panose="020B0604020202020204" pitchFamily="34" charset="0"/>
              </a:rPr>
              <a:t>Lecturer name: Arif Ahmed</a:t>
            </a:r>
            <a:br>
              <a:rPr lang="en-US" sz="1600">
                <a:latin typeface="Arial" panose="020B0604020202020204" pitchFamily="34" charset="0"/>
                <a:ea typeface="Arial" panose="020B0604020202020204" pitchFamily="34" charset="0"/>
              </a:rPr>
            </a:br>
            <a:br>
              <a:rPr lang="en-US" sz="1600">
                <a:latin typeface="Arial" panose="020B0604020202020204" pitchFamily="34" charset="0"/>
                <a:ea typeface="Arial" panose="020B0604020202020204" pitchFamily="34" charset="0"/>
              </a:rPr>
            </a:br>
            <a:br>
              <a:rPr lang="en-US" sz="1600">
                <a:effectLst/>
                <a:latin typeface="Arial" panose="020B0604020202020204" pitchFamily="34" charset="0"/>
                <a:ea typeface="Arial" panose="020B0604020202020204" pitchFamily="34" charset="0"/>
              </a:rPr>
            </a:br>
            <a:endParaRPr lang="en-US" sz="1600" b="0">
              <a:effectLst/>
              <a:latin typeface="Arial" panose="020B0604020202020204" pitchFamily="34" charset="0"/>
              <a:ea typeface="Arial" panose="020B0604020202020204" pitchFamily="34" charset="0"/>
            </a:endParaRPr>
          </a:p>
        </p:txBody>
      </p:sp>
      <p:pic>
        <p:nvPicPr>
          <p:cNvPr id="7" name="image1.png">
            <a:extLst>
              <a:ext uri="{FF2B5EF4-FFF2-40B4-BE49-F238E27FC236}">
                <a16:creationId xmlns:a16="http://schemas.microsoft.com/office/drawing/2014/main" id="{F9102763-CCE1-4DC0-B9C2-1F8A605C0865}"/>
              </a:ext>
            </a:extLst>
          </p:cNvPr>
          <p:cNvPicPr/>
          <p:nvPr/>
        </p:nvPicPr>
        <p:blipFill>
          <a:blip r:embed="rId3"/>
          <a:srcRect/>
          <a:stretch>
            <a:fillRect/>
          </a:stretch>
        </p:blipFill>
        <p:spPr>
          <a:xfrm>
            <a:off x="3581400" y="114719"/>
            <a:ext cx="1828800" cy="704432"/>
          </a:xfrm>
          <a:prstGeom prst="rect">
            <a:avLst/>
          </a:prstGeom>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2" name="Title 1"/>
          <p:cNvSpPr>
            <a:spLocks noGrp="1"/>
          </p:cNvSpPr>
          <p:nvPr>
            <p:ph type="title"/>
          </p:nvPr>
        </p:nvSpPr>
        <p:spPr>
          <a:xfrm>
            <a:off x="685800" y="285750"/>
            <a:ext cx="7704000" cy="572700"/>
          </a:xfrm>
          <a:solidFill>
            <a:schemeClr val="bg1">
              <a:lumMod val="75000"/>
            </a:schemeClr>
          </a:solidFill>
        </p:spPr>
        <p:txBody>
          <a:bodyPr/>
          <a:lstStyle/>
          <a:p>
            <a:r>
              <a:rPr lang="en-US" b="1">
                <a:solidFill>
                  <a:schemeClr val="tx1">
                    <a:lumMod val="50000"/>
                  </a:schemeClr>
                </a:solidFill>
                <a:latin typeface="+mn-lt"/>
              </a:rPr>
              <a:t>Introduction</a:t>
            </a:r>
            <a:endParaRPr lang="en-US" sz="4800">
              <a:solidFill>
                <a:schemeClr val="tx1">
                  <a:lumMod val="50000"/>
                </a:schemeClr>
              </a:solidFill>
              <a:latin typeface="+mn-lt"/>
            </a:endParaRPr>
          </a:p>
        </p:txBody>
      </p:sp>
      <p:sp>
        <p:nvSpPr>
          <p:cNvPr id="4" name="Rectangle 3"/>
          <p:cNvSpPr/>
          <p:nvPr/>
        </p:nvSpPr>
        <p:spPr>
          <a:xfrm>
            <a:off x="609600" y="1250544"/>
            <a:ext cx="4572000" cy="3607206"/>
          </a:xfrm>
          <a:prstGeom prst="rect">
            <a:avLst/>
          </a:prstGeom>
        </p:spPr>
        <p:txBody>
          <a:bodyPr>
            <a:spAutoFit/>
          </a:bodyPr>
          <a:lstStyle/>
          <a:p>
            <a:pPr marL="0" marR="0" algn="just">
              <a:lnSpc>
                <a:spcPct val="150000"/>
              </a:lnSpc>
              <a:spcBef>
                <a:spcPts val="1200"/>
              </a:spcBef>
              <a:spcAft>
                <a:spcPts val="1200"/>
              </a:spcAft>
            </a:pPr>
            <a:r>
              <a:rPr lang="en-US"/>
              <a:t>Quality management in healthcare directly impacts patient safety, service efficiency, and public trust. The Lucy </a:t>
            </a:r>
            <a:r>
              <a:rPr lang="en-US" err="1"/>
              <a:t>Letby</a:t>
            </a:r>
            <a:r>
              <a:rPr lang="en-US"/>
              <a:t> case at Countess of Chester Hospital (2015–2016) highlighted severe gaps in quality assurance. </a:t>
            </a:r>
            <a:r>
              <a:rPr lang="en-US" err="1"/>
              <a:t>Letby</a:t>
            </a:r>
            <a:r>
              <a:rPr lang="en-US"/>
              <a:t>, a neonatal nurse, murdered and attempted to murder multiple infants under her care. Systemic failures, poor clinical governance, and inadequate safety measures allowed these crimes. This report discusses the Swiss cheese model, Root Cause Analysis, Fishbone Diagram, and related policy issues affecting healthcare quality.</a:t>
            </a:r>
            <a:endParaRPr lang="en-US">
              <a:effectLst/>
              <a:latin typeface="Arial" panose="020B0604020202020204" pitchFamily="34" charset="0"/>
              <a:ea typeface="Arial" panose="020B0604020202020204" pitchFamily="34" charset="0"/>
            </a:endParaRPr>
          </a:p>
        </p:txBody>
      </p:sp>
      <p:pic>
        <p:nvPicPr>
          <p:cNvPr id="3" name="Picture 2" descr="Letter of Introduction: What It Is and How To Write One">
            <a:extLst>
              <a:ext uri="{FF2B5EF4-FFF2-40B4-BE49-F238E27FC236}">
                <a16:creationId xmlns:a16="http://schemas.microsoft.com/office/drawing/2014/main" id="{08BC8B66-C9BF-4269-9C84-9E007CF511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6400" y="1885950"/>
            <a:ext cx="3048000" cy="203358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4" name="Google Shape;184;p37"/>
          <p:cNvSpPr txBox="1">
            <a:spLocks/>
          </p:cNvSpPr>
          <p:nvPr/>
        </p:nvSpPr>
        <p:spPr>
          <a:xfrm>
            <a:off x="990600" y="285750"/>
            <a:ext cx="7704000" cy="685800"/>
          </a:xfrm>
          <a:prstGeom prst="rect">
            <a:avLst/>
          </a:prstGeom>
          <a:solidFill>
            <a:schemeClr val="bg1">
              <a:lumMod val="75000"/>
            </a:schemeClr>
          </a:solidFill>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600" b="1"/>
              <a:t>Root Causes of the Problem</a:t>
            </a:r>
            <a:endParaRPr lang="en-US" sz="3600"/>
          </a:p>
        </p:txBody>
      </p:sp>
      <p:sp>
        <p:nvSpPr>
          <p:cNvPr id="5" name="Rectangle 1"/>
          <p:cNvSpPr>
            <a:spLocks noChangeArrowheads="1"/>
          </p:cNvSpPr>
          <p:nvPr/>
        </p:nvSpPr>
        <p:spPr bwMode="auto">
          <a:xfrm>
            <a:off x="990600" y="1250544"/>
            <a:ext cx="3988025" cy="3607206"/>
          </a:xfrm>
          <a:prstGeom prst="rect">
            <a:avLst/>
          </a:prstGeom>
          <a:solidFill>
            <a:schemeClr val="accent5">
              <a:lumMod val="90000"/>
            </a:schemeClr>
          </a:solidFill>
          <a:ln>
            <a:noFill/>
          </a:ln>
          <a:effectLst/>
        </p:spPr>
        <p:txBody>
          <a:bodyPr vert="horz" wrap="square" lIns="91440" tIns="45720" rIns="91440" bIns="45720" numCol="1" anchor="ctr" anchorCtr="0" compatLnSpc="1">
            <a:prstTxWarp prst="textNoShape">
              <a:avLst/>
            </a:prstTxWarp>
            <a:spAutoFit/>
          </a:bodyPr>
          <a:lstStyle/>
          <a:p>
            <a:pPr algn="just">
              <a:lnSpc>
                <a:spcPct val="150000"/>
              </a:lnSpc>
            </a:pPr>
            <a:r>
              <a:rPr lang="en-US" b="1"/>
              <a:t>Systems-Based Safety Model: Swiss Cheese Model</a:t>
            </a:r>
          </a:p>
          <a:p>
            <a:pPr marL="285750" indent="-285750" algn="just">
              <a:lnSpc>
                <a:spcPct val="150000"/>
              </a:lnSpc>
              <a:buFont typeface="Arial" panose="020B0604020202020204" pitchFamily="34" charset="0"/>
              <a:buChar char="•"/>
            </a:pPr>
            <a:r>
              <a:rPr lang="en-US"/>
              <a:t>The Swiss cheese model highlights safety as layered defenses with potential weaknesses (</a:t>
            </a:r>
            <a:r>
              <a:rPr lang="en-US" err="1"/>
              <a:t>Larouzee</a:t>
            </a:r>
            <a:r>
              <a:rPr lang="en-US"/>
              <a:t> and </a:t>
            </a:r>
            <a:r>
              <a:rPr lang="en-US" err="1"/>
              <a:t>Coze</a:t>
            </a:r>
            <a:r>
              <a:rPr lang="en-US"/>
              <a:t>, 2020). </a:t>
            </a:r>
          </a:p>
          <a:p>
            <a:pPr marL="285750" indent="-285750" algn="just">
              <a:lnSpc>
                <a:spcPct val="150000"/>
              </a:lnSpc>
              <a:buFont typeface="Arial" panose="020B0604020202020204" pitchFamily="34" charset="0"/>
              <a:buChar char="•"/>
            </a:pPr>
            <a:r>
              <a:rPr lang="en-US" err="1"/>
              <a:t>Letby’s</a:t>
            </a:r>
            <a:r>
              <a:rPr lang="en-US"/>
              <a:t> actions went unnoticed due to failures in clinical governance, staff oversight, communication, and incident reporting (</a:t>
            </a:r>
            <a:r>
              <a:rPr lang="en-US" err="1"/>
              <a:t>Mahase</a:t>
            </a:r>
            <a:r>
              <a:rPr lang="en-US"/>
              <a:t>, 2025). </a:t>
            </a:r>
          </a:p>
          <a:p>
            <a:pPr marL="285750" indent="-285750" algn="just">
              <a:lnSpc>
                <a:spcPct val="150000"/>
              </a:lnSpc>
              <a:buFont typeface="Arial" panose="020B0604020202020204" pitchFamily="34" charset="0"/>
              <a:buChar char="•"/>
            </a:pPr>
            <a:r>
              <a:rPr lang="en-US"/>
              <a:t>Every layer of </a:t>
            </a:r>
            <a:r>
              <a:rPr lang="en-US" err="1"/>
              <a:t>defence</a:t>
            </a:r>
            <a:r>
              <a:rPr lang="en-US"/>
              <a:t> failed, allowing the incidents to continue undetected.</a:t>
            </a:r>
          </a:p>
        </p:txBody>
      </p:sp>
      <p:pic>
        <p:nvPicPr>
          <p:cNvPr id="2056" name="Picture 8" descr="A layered strategy for tackling antimicrobial resistance: the Swiss cheese  model for policy, prevention, and engagement - The Lancet Microbe">
            <a:extLst>
              <a:ext uri="{FF2B5EF4-FFF2-40B4-BE49-F238E27FC236}">
                <a16:creationId xmlns:a16="http://schemas.microsoft.com/office/drawing/2014/main" id="{71C54730-01F3-4BD5-9B8C-6186EF544C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01649" y="2150377"/>
            <a:ext cx="3490195" cy="1371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AE5957B-3AA2-62B8-E14D-74044CABB040}"/>
              </a:ext>
            </a:extLst>
          </p:cNvPr>
          <p:cNvSpPr txBox="1"/>
          <p:nvPr/>
        </p:nvSpPr>
        <p:spPr>
          <a:xfrm>
            <a:off x="5867400" y="3508507"/>
            <a:ext cx="1828800" cy="276999"/>
          </a:xfrm>
          <a:prstGeom prst="rect">
            <a:avLst/>
          </a:prstGeom>
          <a:noFill/>
        </p:spPr>
        <p:txBody>
          <a:bodyPr wrap="square" rtlCol="0">
            <a:spAutoFit/>
          </a:bodyPr>
          <a:lstStyle/>
          <a:p>
            <a:r>
              <a:rPr lang="en-US" sz="1200" b="0" i="0" u="none" strike="noStrike" cap="none">
                <a:solidFill>
                  <a:srgbClr val="000000"/>
                </a:solidFill>
                <a:latin typeface="Arial"/>
                <a:ea typeface="Arial"/>
                <a:cs typeface="Arial"/>
                <a:sym typeface="Arial"/>
              </a:rPr>
              <a:t>(ICARS,2025)</a:t>
            </a:r>
          </a:p>
        </p:txBody>
      </p:sp>
    </p:spTree>
    <p:extLst>
      <p:ext uri="{BB962C8B-B14F-4D97-AF65-F5344CB8AC3E}">
        <p14:creationId xmlns:p14="http://schemas.microsoft.com/office/powerpoint/2010/main" val="3212224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4" name="Google Shape;184;p37"/>
          <p:cNvSpPr txBox="1">
            <a:spLocks/>
          </p:cNvSpPr>
          <p:nvPr/>
        </p:nvSpPr>
        <p:spPr>
          <a:xfrm>
            <a:off x="990600" y="285750"/>
            <a:ext cx="7704000" cy="685800"/>
          </a:xfrm>
          <a:prstGeom prst="rect">
            <a:avLst/>
          </a:prstGeom>
          <a:solidFill>
            <a:schemeClr val="bg1">
              <a:lumMod val="75000"/>
            </a:schemeClr>
          </a:solidFill>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400" b="1"/>
              <a:t>Elaborating Theories and Models</a:t>
            </a:r>
            <a:endParaRPr lang="en-US" sz="3200" b="1">
              <a:latin typeface="Times New Roman" pitchFamily="18" charset="0"/>
              <a:cs typeface="Times New Roman" pitchFamily="18" charset="0"/>
            </a:endParaRPr>
          </a:p>
        </p:txBody>
      </p:sp>
      <p:sp>
        <p:nvSpPr>
          <p:cNvPr id="5" name="Rectangle 1"/>
          <p:cNvSpPr>
            <a:spLocks noChangeArrowheads="1"/>
          </p:cNvSpPr>
          <p:nvPr/>
        </p:nvSpPr>
        <p:spPr bwMode="auto">
          <a:xfrm>
            <a:off x="990600" y="1047750"/>
            <a:ext cx="4648200" cy="3659143"/>
          </a:xfrm>
          <a:prstGeom prst="rect">
            <a:avLst/>
          </a:prstGeom>
          <a:solidFill>
            <a:schemeClr val="accent5">
              <a:lumMod val="90000"/>
            </a:schemeClr>
          </a:solidFill>
          <a:ln>
            <a:noFill/>
          </a:ln>
          <a:effectLst/>
        </p:spPr>
        <p:txBody>
          <a:bodyPr vert="horz" wrap="square" lIns="91440" tIns="45720" rIns="91440" bIns="45720" numCol="1" anchor="ctr" anchorCtr="0" compatLnSpc="1">
            <a:prstTxWarp prst="textNoShape">
              <a:avLst/>
            </a:prstTxWarp>
            <a:spAutoFit/>
          </a:bodyPr>
          <a:lstStyle/>
          <a:p>
            <a:pPr algn="just">
              <a:lnSpc>
                <a:spcPct val="150000"/>
              </a:lnSpc>
            </a:pPr>
            <a:r>
              <a:rPr lang="en-US" sz="1200" b="1"/>
              <a:t>Elaborating Theories and Models</a:t>
            </a:r>
            <a:endParaRPr lang="en-US" sz="1200"/>
          </a:p>
          <a:p>
            <a:pPr algn="just">
              <a:lnSpc>
                <a:spcPct val="150000"/>
              </a:lnSpc>
            </a:pPr>
            <a:r>
              <a:rPr lang="en-US" sz="1200" b="1"/>
              <a:t>Root Cause Analysis</a:t>
            </a:r>
          </a:p>
          <a:p>
            <a:pPr algn="just">
              <a:lnSpc>
                <a:spcPct val="150000"/>
              </a:lnSpc>
            </a:pPr>
            <a:r>
              <a:rPr lang="en-US" sz="1200" b="1"/>
              <a:t>RCA identifies underlying causes:</a:t>
            </a:r>
          </a:p>
          <a:p>
            <a:pPr marL="285750" indent="-285750" algn="just">
              <a:lnSpc>
                <a:spcPct val="150000"/>
              </a:lnSpc>
              <a:buFont typeface="Arial" panose="020B0604020202020204" pitchFamily="34" charset="0"/>
              <a:buChar char="•"/>
            </a:pPr>
            <a:r>
              <a:rPr lang="en-US" sz="1200" b="1"/>
              <a:t>Inadequate Incident Reporting:</a:t>
            </a:r>
            <a:r>
              <a:rPr lang="en-US" sz="1200"/>
              <a:t> Staff feared reporting due to weak systems (Hagley </a:t>
            </a:r>
            <a:r>
              <a:rPr lang="en-US" sz="1200" i="1"/>
              <a:t>et al., </a:t>
            </a:r>
            <a:r>
              <a:rPr lang="en-US" sz="1200"/>
              <a:t>2019).</a:t>
            </a:r>
          </a:p>
          <a:p>
            <a:pPr marL="285750" indent="-285750" algn="just">
              <a:lnSpc>
                <a:spcPct val="150000"/>
              </a:lnSpc>
              <a:buFont typeface="Arial" panose="020B0604020202020204" pitchFamily="34" charset="0"/>
              <a:buChar char="•"/>
            </a:pPr>
            <a:r>
              <a:rPr lang="en-US" sz="1200" b="1"/>
              <a:t>Failure to Act on Concerns:</a:t>
            </a:r>
            <a:r>
              <a:rPr lang="en-US" sz="1200"/>
              <a:t> Warnings by senior clinicians were ignored.</a:t>
            </a:r>
          </a:p>
          <a:p>
            <a:pPr marL="285750" indent="-285750" algn="just">
              <a:lnSpc>
                <a:spcPct val="150000"/>
              </a:lnSpc>
              <a:buFont typeface="Arial" panose="020B0604020202020204" pitchFamily="34" charset="0"/>
              <a:buChar char="•"/>
            </a:pPr>
            <a:r>
              <a:rPr lang="en-US" sz="1200" b="1"/>
              <a:t>Incompetent Leadership:</a:t>
            </a:r>
            <a:r>
              <a:rPr lang="en-US" sz="1200"/>
              <a:t> Leadership failed to respond or review cases promptly.</a:t>
            </a:r>
          </a:p>
          <a:p>
            <a:pPr marL="285750" indent="-285750" algn="just">
              <a:lnSpc>
                <a:spcPct val="150000"/>
              </a:lnSpc>
              <a:buFont typeface="Arial" panose="020B0604020202020204" pitchFamily="34" charset="0"/>
              <a:buChar char="•"/>
            </a:pPr>
            <a:r>
              <a:rPr lang="en-US" sz="1200" b="1"/>
              <a:t>Staffing Shortages &amp; Inadequate Training:</a:t>
            </a:r>
            <a:r>
              <a:rPr lang="en-US" sz="1200"/>
              <a:t> Lapses in supervision allowed unchecked activity (</a:t>
            </a:r>
            <a:r>
              <a:rPr lang="en-US" sz="1200" err="1"/>
              <a:t>Vahidi</a:t>
            </a:r>
            <a:r>
              <a:rPr lang="en-US" sz="1200"/>
              <a:t> </a:t>
            </a:r>
            <a:r>
              <a:rPr lang="en-US" sz="1200" i="1"/>
              <a:t>et al., </a:t>
            </a:r>
            <a:r>
              <a:rPr lang="en-US" sz="1200"/>
              <a:t>2020).</a:t>
            </a:r>
          </a:p>
          <a:p>
            <a:pPr marL="285750" indent="-285750" algn="just">
              <a:lnSpc>
                <a:spcPct val="150000"/>
              </a:lnSpc>
              <a:buFont typeface="Arial" panose="020B0604020202020204" pitchFamily="34" charset="0"/>
              <a:buChar char="•"/>
            </a:pPr>
            <a:r>
              <a:rPr lang="en-US" sz="1200" b="1"/>
              <a:t>Failure of Whistleblowing Policies:</a:t>
            </a:r>
            <a:r>
              <a:rPr lang="en-US" sz="1200"/>
              <a:t> Staff concerns were unattended.</a:t>
            </a:r>
          </a:p>
        </p:txBody>
      </p:sp>
      <p:pic>
        <p:nvPicPr>
          <p:cNvPr id="3" name="Picture 4" descr="What is Root Cause Analysis? Definition and examples.">
            <a:extLst>
              <a:ext uri="{FF2B5EF4-FFF2-40B4-BE49-F238E27FC236}">
                <a16:creationId xmlns:a16="http://schemas.microsoft.com/office/drawing/2014/main" id="{D48F0369-F1F3-4771-B58F-4517E398A3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1200150"/>
            <a:ext cx="2413376" cy="241935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2023226-3A14-0D74-7916-5A24CDC77361}"/>
              </a:ext>
            </a:extLst>
          </p:cNvPr>
          <p:cNvSpPr txBox="1"/>
          <p:nvPr/>
        </p:nvSpPr>
        <p:spPr>
          <a:xfrm>
            <a:off x="5867401" y="3638550"/>
            <a:ext cx="1219200" cy="276999"/>
          </a:xfrm>
          <a:prstGeom prst="rect">
            <a:avLst/>
          </a:prstGeom>
          <a:noFill/>
        </p:spPr>
        <p:txBody>
          <a:bodyPr wrap="square" rtlCol="0">
            <a:spAutoFit/>
          </a:bodyPr>
          <a:lstStyle/>
          <a:p>
            <a:r>
              <a:rPr lang="en-GB" sz="1200"/>
              <a:t>(Team, n.d.)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4" name="Google Shape;184;p37"/>
          <p:cNvSpPr txBox="1">
            <a:spLocks/>
          </p:cNvSpPr>
          <p:nvPr/>
        </p:nvSpPr>
        <p:spPr>
          <a:xfrm>
            <a:off x="990600" y="285750"/>
            <a:ext cx="7704000" cy="685800"/>
          </a:xfrm>
          <a:prstGeom prst="rect">
            <a:avLst/>
          </a:prstGeom>
          <a:solidFill>
            <a:schemeClr val="bg1">
              <a:lumMod val="75000"/>
            </a:schemeClr>
          </a:solidFill>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600"/>
              <a:t>Elaborating Theories and Models</a:t>
            </a:r>
            <a:endParaRPr lang="en-US" sz="4400" b="1">
              <a:latin typeface="Times New Roman" pitchFamily="18" charset="0"/>
              <a:cs typeface="Times New Roman" pitchFamily="18" charset="0"/>
            </a:endParaRPr>
          </a:p>
        </p:txBody>
      </p:sp>
      <p:sp>
        <p:nvSpPr>
          <p:cNvPr id="5" name="Rectangle 1"/>
          <p:cNvSpPr>
            <a:spLocks noChangeArrowheads="1"/>
          </p:cNvSpPr>
          <p:nvPr/>
        </p:nvSpPr>
        <p:spPr bwMode="auto">
          <a:xfrm>
            <a:off x="991949" y="1276350"/>
            <a:ext cx="3810000" cy="3105145"/>
          </a:xfrm>
          <a:prstGeom prst="rect">
            <a:avLst/>
          </a:prstGeom>
          <a:solidFill>
            <a:schemeClr val="accent5">
              <a:lumMod val="90000"/>
            </a:schemeClr>
          </a:solidFill>
          <a:ln>
            <a:noFill/>
          </a:ln>
          <a:effectLst/>
        </p:spPr>
        <p:txBody>
          <a:bodyPr vert="horz" wrap="square" lIns="91440" tIns="45720" rIns="91440" bIns="45720" numCol="1" anchor="ctr" anchorCtr="0" compatLnSpc="1">
            <a:prstTxWarp prst="textNoShape">
              <a:avLst/>
            </a:prstTxWarp>
            <a:spAutoFit/>
          </a:bodyPr>
          <a:lstStyle/>
          <a:p>
            <a:pPr algn="just">
              <a:lnSpc>
                <a:spcPct val="150000"/>
              </a:lnSpc>
            </a:pPr>
            <a:r>
              <a:rPr lang="en-US" sz="1200" b="1"/>
              <a:t>Fishbone Diagram</a:t>
            </a:r>
          </a:p>
          <a:p>
            <a:pPr algn="just">
              <a:lnSpc>
                <a:spcPct val="150000"/>
              </a:lnSpc>
            </a:pPr>
            <a:r>
              <a:rPr lang="en-US" sz="1200" b="1"/>
              <a:t>The Ishikawa diagram classifies causes:</a:t>
            </a:r>
          </a:p>
          <a:p>
            <a:pPr marL="171450" indent="-171450" algn="just">
              <a:lnSpc>
                <a:spcPct val="150000"/>
              </a:lnSpc>
              <a:buFont typeface="Arial" panose="020B0604020202020204" pitchFamily="34" charset="0"/>
              <a:buChar char="•"/>
            </a:pPr>
            <a:r>
              <a:rPr lang="en-US" sz="1200" b="1"/>
              <a:t>People:</a:t>
            </a:r>
            <a:r>
              <a:rPr lang="en-US" sz="1200"/>
              <a:t> Poor training, weak whistleblowing culture, lack of risk awareness.</a:t>
            </a:r>
          </a:p>
          <a:p>
            <a:pPr marL="171450" indent="-171450" algn="just">
              <a:lnSpc>
                <a:spcPct val="150000"/>
              </a:lnSpc>
              <a:buFont typeface="Arial" panose="020B0604020202020204" pitchFamily="34" charset="0"/>
              <a:buChar char="•"/>
            </a:pPr>
            <a:r>
              <a:rPr lang="en-US" sz="1200" b="1"/>
              <a:t>Process:</a:t>
            </a:r>
            <a:r>
              <a:rPr lang="en-US" sz="1200"/>
              <a:t> Weak incident reporting, absent RCA, lack of audits (</a:t>
            </a:r>
            <a:r>
              <a:rPr lang="en-US" sz="1200" err="1"/>
              <a:t>Kumah</a:t>
            </a:r>
            <a:r>
              <a:rPr lang="en-US" sz="1200"/>
              <a:t> et al., 2024).</a:t>
            </a:r>
          </a:p>
          <a:p>
            <a:pPr marL="171450" indent="-171450" algn="just">
              <a:lnSpc>
                <a:spcPct val="150000"/>
              </a:lnSpc>
              <a:buFont typeface="Arial" panose="020B0604020202020204" pitchFamily="34" charset="0"/>
              <a:buChar char="•"/>
            </a:pPr>
            <a:r>
              <a:rPr lang="en-US" sz="1200" b="1"/>
              <a:t>Policy:</a:t>
            </a:r>
            <a:r>
              <a:rPr lang="en-US" sz="1200"/>
              <a:t> Poor governance, escalation systems, weak guideline compliance.</a:t>
            </a:r>
          </a:p>
          <a:p>
            <a:pPr marL="171450" indent="-171450" algn="just">
              <a:lnSpc>
                <a:spcPct val="150000"/>
              </a:lnSpc>
              <a:buFont typeface="Arial" panose="020B0604020202020204" pitchFamily="34" charset="0"/>
              <a:buChar char="•"/>
            </a:pPr>
            <a:r>
              <a:rPr lang="en-US" sz="1200" b="1"/>
              <a:t>Environment:</a:t>
            </a:r>
            <a:r>
              <a:rPr lang="en-US" sz="1200"/>
              <a:t> Understaffing, high workloads, absent risk management strategies (Antony </a:t>
            </a:r>
            <a:r>
              <a:rPr lang="en-US" sz="1200" i="1"/>
              <a:t>et al., </a:t>
            </a:r>
            <a:r>
              <a:rPr lang="en-US" sz="1200"/>
              <a:t>2018).</a:t>
            </a:r>
          </a:p>
        </p:txBody>
      </p:sp>
      <p:pic>
        <p:nvPicPr>
          <p:cNvPr id="2" name="Picture 2" descr="Fishbone Diagram | Purple Griffon">
            <a:extLst>
              <a:ext uri="{FF2B5EF4-FFF2-40B4-BE49-F238E27FC236}">
                <a16:creationId xmlns:a16="http://schemas.microsoft.com/office/drawing/2014/main" id="{6DE2E05C-301E-417F-B77E-CC822651E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1316831"/>
            <a:ext cx="3924383" cy="250983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766E298-3626-A4E5-5711-35B007A82FEA}"/>
              </a:ext>
            </a:extLst>
          </p:cNvPr>
          <p:cNvSpPr txBox="1"/>
          <p:nvPr/>
        </p:nvSpPr>
        <p:spPr>
          <a:xfrm>
            <a:off x="5562600" y="3900086"/>
            <a:ext cx="1828800" cy="307777"/>
          </a:xfrm>
          <a:prstGeom prst="rect">
            <a:avLst/>
          </a:prstGeom>
          <a:noFill/>
        </p:spPr>
        <p:txBody>
          <a:bodyPr wrap="square" rtlCol="0">
            <a:spAutoFit/>
          </a:bodyPr>
          <a:lstStyle/>
          <a:p>
            <a:r>
              <a:rPr lang="en-GB"/>
              <a:t> (</a:t>
            </a:r>
            <a:r>
              <a:rPr lang="en-GB" sz="1200"/>
              <a:t>hotcore.info, 2025)</a:t>
            </a:r>
            <a:endParaRPr lang="en-US" sz="12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280190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4" name="Google Shape;184;p37"/>
          <p:cNvSpPr txBox="1">
            <a:spLocks/>
          </p:cNvSpPr>
          <p:nvPr/>
        </p:nvSpPr>
        <p:spPr>
          <a:xfrm>
            <a:off x="990600" y="285749"/>
            <a:ext cx="7704000" cy="694283"/>
          </a:xfrm>
          <a:prstGeom prst="rect">
            <a:avLst/>
          </a:prstGeom>
          <a:solidFill>
            <a:schemeClr val="bg1">
              <a:lumMod val="75000"/>
            </a:schemeClr>
          </a:solidFill>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400" b="1"/>
              <a:t>Elaborating Theories and Models</a:t>
            </a:r>
            <a:endParaRPr lang="en-US" sz="3200" b="1">
              <a:latin typeface="Times New Roman" pitchFamily="18" charset="0"/>
              <a:cs typeface="Times New Roman" pitchFamily="18" charset="0"/>
            </a:endParaRPr>
          </a:p>
        </p:txBody>
      </p:sp>
      <p:sp>
        <p:nvSpPr>
          <p:cNvPr id="5" name="Rectangle 1"/>
          <p:cNvSpPr>
            <a:spLocks noChangeArrowheads="1"/>
          </p:cNvSpPr>
          <p:nvPr/>
        </p:nvSpPr>
        <p:spPr bwMode="auto">
          <a:xfrm>
            <a:off x="990600" y="1198608"/>
            <a:ext cx="3733800" cy="3659143"/>
          </a:xfrm>
          <a:prstGeom prst="rect">
            <a:avLst/>
          </a:prstGeom>
          <a:solidFill>
            <a:schemeClr val="accent5">
              <a:lumMod val="90000"/>
            </a:schemeClr>
          </a:solidFill>
          <a:ln>
            <a:noFill/>
          </a:ln>
          <a:effectLst/>
        </p:spPr>
        <p:txBody>
          <a:bodyPr vert="horz" wrap="square" lIns="91440" tIns="45720" rIns="91440" bIns="45720" numCol="1" anchor="ctr" anchorCtr="0" compatLnSpc="1">
            <a:prstTxWarp prst="textNoShape">
              <a:avLst/>
            </a:prstTxWarp>
            <a:spAutoFit/>
          </a:bodyPr>
          <a:lstStyle/>
          <a:p>
            <a:pPr algn="just">
              <a:lnSpc>
                <a:spcPct val="150000"/>
              </a:lnSpc>
            </a:pPr>
            <a:r>
              <a:rPr lang="en-US" sz="1200" b="1"/>
              <a:t>The Donabedian Model</a:t>
            </a:r>
          </a:p>
          <a:p>
            <a:pPr algn="just">
              <a:lnSpc>
                <a:spcPct val="150000"/>
              </a:lnSpc>
            </a:pPr>
            <a:r>
              <a:rPr lang="en-US" sz="1200"/>
              <a:t>Quality failure occurred in:</a:t>
            </a:r>
          </a:p>
          <a:p>
            <a:pPr marL="171450" indent="-171450" algn="just">
              <a:lnSpc>
                <a:spcPct val="150000"/>
              </a:lnSpc>
              <a:buFont typeface="Arial" panose="020B0604020202020204" pitchFamily="34" charset="0"/>
              <a:buChar char="•"/>
            </a:pPr>
            <a:r>
              <a:rPr lang="en-US" sz="1200" b="1"/>
              <a:t>Structure:</a:t>
            </a:r>
            <a:r>
              <a:rPr lang="en-US" sz="1200"/>
              <a:t> Inadequate leadership, staff, and resources (</a:t>
            </a:r>
            <a:r>
              <a:rPr lang="en-US" sz="1200" err="1"/>
              <a:t>Tossaint-Schoenmakers</a:t>
            </a:r>
            <a:r>
              <a:rPr lang="en-US" sz="1200"/>
              <a:t> </a:t>
            </a:r>
            <a:r>
              <a:rPr lang="en-US" sz="1200" i="1"/>
              <a:t>et al., </a:t>
            </a:r>
            <a:r>
              <a:rPr lang="en-US" sz="1200"/>
              <a:t>2021).</a:t>
            </a:r>
          </a:p>
          <a:p>
            <a:pPr marL="171450" indent="-171450" algn="just">
              <a:lnSpc>
                <a:spcPct val="150000"/>
              </a:lnSpc>
              <a:buFont typeface="Arial" panose="020B0604020202020204" pitchFamily="34" charset="0"/>
              <a:buChar char="•"/>
            </a:pPr>
            <a:r>
              <a:rPr lang="en-US" sz="1200" b="1"/>
              <a:t>Process:</a:t>
            </a:r>
            <a:r>
              <a:rPr lang="en-US" sz="1200"/>
              <a:t> Poor reporting and investigation procedures.</a:t>
            </a:r>
          </a:p>
          <a:p>
            <a:pPr marL="171450" indent="-171450" algn="just">
              <a:lnSpc>
                <a:spcPct val="150000"/>
              </a:lnSpc>
              <a:buFont typeface="Arial" panose="020B0604020202020204" pitchFamily="34" charset="0"/>
              <a:buChar char="•"/>
            </a:pPr>
            <a:r>
              <a:rPr lang="en-US" sz="1200" b="1"/>
              <a:t>Outcome:</a:t>
            </a:r>
            <a:r>
              <a:rPr lang="en-US" sz="1200"/>
              <a:t> Infant deaths and compromised hospital reputation (McCullough </a:t>
            </a:r>
            <a:r>
              <a:rPr lang="en-US" sz="1200" i="1"/>
              <a:t>et al., </a:t>
            </a:r>
            <a:r>
              <a:rPr lang="en-US" sz="1200"/>
              <a:t>2023).</a:t>
            </a:r>
          </a:p>
          <a:p>
            <a:pPr algn="just">
              <a:lnSpc>
                <a:spcPct val="150000"/>
              </a:lnSpc>
            </a:pPr>
            <a:r>
              <a:rPr lang="en-US" sz="1200" b="1"/>
              <a:t>Systems Theory</a:t>
            </a:r>
          </a:p>
          <a:p>
            <a:pPr marL="171450" indent="-171450" algn="just">
              <a:lnSpc>
                <a:spcPct val="150000"/>
              </a:lnSpc>
              <a:buFont typeface="Arial" panose="020B0604020202020204" pitchFamily="34" charset="0"/>
              <a:buChar char="•"/>
            </a:pPr>
            <a:r>
              <a:rPr lang="en-US" sz="1200"/>
              <a:t>Hospital components (governance, leadership, staff training, reporting) failed to coordinate, resulting in systemic lapses (</a:t>
            </a:r>
            <a:r>
              <a:rPr lang="en-US" sz="1200" err="1"/>
              <a:t>Katrakazas</a:t>
            </a:r>
            <a:r>
              <a:rPr lang="en-US" sz="1200"/>
              <a:t> </a:t>
            </a:r>
            <a:r>
              <a:rPr lang="en-US" sz="1200" i="1"/>
              <a:t>et al., </a:t>
            </a:r>
            <a:r>
              <a:rPr lang="en-US" sz="1200"/>
              <a:t>2020).</a:t>
            </a:r>
          </a:p>
        </p:txBody>
      </p:sp>
      <p:pic>
        <p:nvPicPr>
          <p:cNvPr id="5122" name="Picture 2" descr="Clinical Transformation: Understanding The Culture To Understand The Change  Strategies Donabedian Model used as a framework encompassing three elements  that are interrelated in evaluating and effecting change. #donabedianmodel  #oncologynurse #nurses ...">
            <a:extLst>
              <a:ext uri="{FF2B5EF4-FFF2-40B4-BE49-F238E27FC236}">
                <a16:creationId xmlns:a16="http://schemas.microsoft.com/office/drawing/2014/main" id="{8FC18FF2-7273-40A0-8320-879D22ACE6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6400" y="1428750"/>
            <a:ext cx="2998787" cy="3034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0394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4" name="Google Shape;184;p37"/>
          <p:cNvSpPr txBox="1">
            <a:spLocks/>
          </p:cNvSpPr>
          <p:nvPr/>
        </p:nvSpPr>
        <p:spPr>
          <a:xfrm>
            <a:off x="990600" y="133350"/>
            <a:ext cx="7704000" cy="762000"/>
          </a:xfrm>
          <a:prstGeom prst="rect">
            <a:avLst/>
          </a:prstGeom>
          <a:solidFill>
            <a:schemeClr val="bg1">
              <a:lumMod val="75000"/>
            </a:schemeClr>
          </a:solidFill>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lnSpc>
                <a:spcPct val="150000"/>
              </a:lnSpc>
            </a:pPr>
            <a:r>
              <a:rPr lang="en-US" sz="2400" b="1"/>
              <a:t>Policy Issues and Their Impact on Service Delivery</a:t>
            </a:r>
            <a:endParaRPr lang="en-US" sz="2400"/>
          </a:p>
        </p:txBody>
      </p:sp>
      <p:sp>
        <p:nvSpPr>
          <p:cNvPr id="5" name="Rectangle 1"/>
          <p:cNvSpPr>
            <a:spLocks noChangeArrowheads="1"/>
          </p:cNvSpPr>
          <p:nvPr/>
        </p:nvSpPr>
        <p:spPr bwMode="auto">
          <a:xfrm>
            <a:off x="991949" y="1123950"/>
            <a:ext cx="3276600" cy="3382144"/>
          </a:xfrm>
          <a:prstGeom prst="rect">
            <a:avLst/>
          </a:prstGeom>
          <a:solidFill>
            <a:schemeClr val="accent5">
              <a:lumMod val="90000"/>
            </a:schemeClr>
          </a:solidFill>
          <a:ln>
            <a:noFill/>
          </a:ln>
          <a:effectLst/>
        </p:spPr>
        <p:txBody>
          <a:bodyPr vert="horz" wrap="square" lIns="91440" tIns="45720" rIns="91440" bIns="45720" numCol="1" anchor="ctr" anchorCtr="0" compatLnSpc="1">
            <a:prstTxWarp prst="textNoShape">
              <a:avLst/>
            </a:prstTxWarp>
            <a:spAutoFit/>
          </a:bodyPr>
          <a:lstStyle/>
          <a:p>
            <a:pPr marL="171450" indent="-171450" algn="just">
              <a:lnSpc>
                <a:spcPct val="150000"/>
              </a:lnSpc>
              <a:buFont typeface="Arial" panose="020B0604020202020204" pitchFamily="34" charset="0"/>
              <a:buChar char="•"/>
            </a:pPr>
            <a:r>
              <a:rPr lang="en-US" sz="1200" b="1"/>
              <a:t>Weak Clinical Governance:</a:t>
            </a:r>
            <a:r>
              <a:rPr lang="en-US" sz="1200"/>
              <a:t> Leadership ignored repeated warnings, enabling unsafe practices (Price </a:t>
            </a:r>
            <a:r>
              <a:rPr lang="en-US" sz="1200" i="1"/>
              <a:t>et al., </a:t>
            </a:r>
            <a:r>
              <a:rPr lang="en-US" sz="1200"/>
              <a:t>2020).</a:t>
            </a:r>
          </a:p>
          <a:p>
            <a:pPr marL="171450" indent="-171450" algn="just">
              <a:lnSpc>
                <a:spcPct val="150000"/>
              </a:lnSpc>
              <a:buFont typeface="Arial" panose="020B0604020202020204" pitchFamily="34" charset="0"/>
              <a:buChar char="•"/>
            </a:pPr>
            <a:r>
              <a:rPr lang="en-US" sz="1200" b="1"/>
              <a:t>Inadequate Incident Reporting:</a:t>
            </a:r>
            <a:r>
              <a:rPr lang="en-US" sz="1200"/>
              <a:t> Ineffective communication missed potential risks.</a:t>
            </a:r>
          </a:p>
          <a:p>
            <a:pPr marL="171450" indent="-171450" algn="just">
              <a:lnSpc>
                <a:spcPct val="150000"/>
              </a:lnSpc>
              <a:buFont typeface="Arial" panose="020B0604020202020204" pitchFamily="34" charset="0"/>
              <a:buChar char="•"/>
            </a:pPr>
            <a:r>
              <a:rPr lang="en-US" sz="1200" b="1"/>
              <a:t>Lack of Whistleblowing Protection:</a:t>
            </a:r>
            <a:r>
              <a:rPr lang="en-US" sz="1200"/>
              <a:t> Staff concerns went unaddressed (</a:t>
            </a:r>
            <a:r>
              <a:rPr lang="en-US" sz="1200" err="1"/>
              <a:t>Ekpenyong</a:t>
            </a:r>
            <a:r>
              <a:rPr lang="en-US" sz="1200"/>
              <a:t> </a:t>
            </a:r>
            <a:r>
              <a:rPr lang="en-US" sz="1200" i="1"/>
              <a:t>et al., </a:t>
            </a:r>
            <a:r>
              <a:rPr lang="en-US" sz="1200"/>
              <a:t>2021).</a:t>
            </a:r>
          </a:p>
          <a:p>
            <a:pPr marL="171450" indent="-171450" algn="just">
              <a:lnSpc>
                <a:spcPct val="150000"/>
              </a:lnSpc>
              <a:buFont typeface="Arial" panose="020B0604020202020204" pitchFamily="34" charset="0"/>
              <a:buChar char="•"/>
            </a:pPr>
            <a:r>
              <a:rPr lang="en-US" sz="1200" b="1"/>
              <a:t>Staffing Shortages &amp; Insufficient Training:</a:t>
            </a:r>
            <a:r>
              <a:rPr lang="en-US" sz="1200"/>
              <a:t> Inadequate supervision undermined care quality.</a:t>
            </a:r>
          </a:p>
        </p:txBody>
      </p:sp>
      <p:pic>
        <p:nvPicPr>
          <p:cNvPr id="6146" name="Picture 2" descr="Towards a Public Service Delivery Index: Creating Incentives for Better  Governance">
            <a:extLst>
              <a:ext uri="{FF2B5EF4-FFF2-40B4-BE49-F238E27FC236}">
                <a16:creationId xmlns:a16="http://schemas.microsoft.com/office/drawing/2014/main" id="{725B87D1-22E7-4F64-B164-F18FD87633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1428750"/>
            <a:ext cx="3081867" cy="17335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F421841-AD7D-A15F-A5D1-C0D7F0AFC34F}"/>
              </a:ext>
            </a:extLst>
          </p:cNvPr>
          <p:cNvSpPr txBox="1"/>
          <p:nvPr/>
        </p:nvSpPr>
        <p:spPr>
          <a:xfrm>
            <a:off x="4800600" y="3190719"/>
            <a:ext cx="1905000" cy="276999"/>
          </a:xfrm>
          <a:prstGeom prst="rect">
            <a:avLst/>
          </a:prstGeom>
          <a:noFill/>
        </p:spPr>
        <p:txBody>
          <a:bodyPr wrap="square" rtlCol="0">
            <a:spAutoFit/>
          </a:bodyPr>
          <a:lstStyle/>
          <a:p>
            <a:r>
              <a:rPr lang="en-GB" sz="1200"/>
              <a:t>(Linkedin.com, 2026)</a:t>
            </a:r>
            <a:endParaRPr lang="en-US" sz="12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1965276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4" name="Google Shape;184;p37"/>
          <p:cNvSpPr txBox="1">
            <a:spLocks/>
          </p:cNvSpPr>
          <p:nvPr/>
        </p:nvSpPr>
        <p:spPr>
          <a:xfrm>
            <a:off x="990600" y="285750"/>
            <a:ext cx="7704000" cy="533400"/>
          </a:xfrm>
          <a:prstGeom prst="rect">
            <a:avLst/>
          </a:prstGeom>
          <a:solidFill>
            <a:schemeClr val="bg1">
              <a:lumMod val="75000"/>
            </a:schemeClr>
          </a:solidFill>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400" b="1"/>
              <a:t>Impact on Quality, Efficiency, and Equity</a:t>
            </a:r>
            <a:endParaRPr lang="en-US" sz="2400"/>
          </a:p>
        </p:txBody>
      </p:sp>
      <p:sp>
        <p:nvSpPr>
          <p:cNvPr id="5" name="Rectangle 1"/>
          <p:cNvSpPr>
            <a:spLocks noChangeArrowheads="1"/>
          </p:cNvSpPr>
          <p:nvPr/>
        </p:nvSpPr>
        <p:spPr bwMode="auto">
          <a:xfrm>
            <a:off x="990600" y="1276350"/>
            <a:ext cx="3733800" cy="2960875"/>
          </a:xfrm>
          <a:prstGeom prst="rect">
            <a:avLst/>
          </a:prstGeom>
          <a:solidFill>
            <a:schemeClr val="accent5">
              <a:lumMod val="90000"/>
            </a:schemeClr>
          </a:solidFill>
          <a:ln>
            <a:noFill/>
          </a:ln>
          <a:effectLst/>
        </p:spPr>
        <p:txBody>
          <a:bodyPr vert="horz" wrap="square" lIns="91440" tIns="45720" rIns="91440" bIns="45720" numCol="1" anchor="ctr" anchorCtr="0" compatLnSpc="1">
            <a:prstTxWarp prst="textNoShape">
              <a:avLst/>
            </a:prstTxWarp>
            <a:spAutoFit/>
          </a:bodyPr>
          <a:lstStyle/>
          <a:p>
            <a:pPr marL="342900" indent="-342900" algn="just">
              <a:lnSpc>
                <a:spcPct val="150000"/>
              </a:lnSpc>
              <a:buFont typeface="Arial" panose="020B0604020202020204" pitchFamily="34" charset="0"/>
              <a:buChar char="•"/>
            </a:pPr>
            <a:r>
              <a:rPr lang="en-US" b="1"/>
              <a:t>Quality:</a:t>
            </a:r>
            <a:r>
              <a:rPr lang="en-US"/>
              <a:t> Infant deaths indicate failed care due to uninvestigated warnings (Bowie, 2025).</a:t>
            </a:r>
          </a:p>
          <a:p>
            <a:pPr marL="342900" indent="-342900" algn="just">
              <a:lnSpc>
                <a:spcPct val="150000"/>
              </a:lnSpc>
              <a:buFont typeface="Arial" panose="020B0604020202020204" pitchFamily="34" charset="0"/>
              <a:buChar char="•"/>
            </a:pPr>
            <a:r>
              <a:rPr lang="en-US" b="1"/>
              <a:t>Efficiency:</a:t>
            </a:r>
            <a:r>
              <a:rPr lang="en-US"/>
              <a:t> Poor reporting and investigation slowed detection, harming patients (Battersby </a:t>
            </a:r>
            <a:r>
              <a:rPr lang="en-US" i="1"/>
              <a:t>et al., </a:t>
            </a:r>
            <a:r>
              <a:rPr lang="en-US"/>
              <a:t>2018).</a:t>
            </a:r>
          </a:p>
          <a:p>
            <a:pPr marL="342900" indent="-342900" algn="just">
              <a:lnSpc>
                <a:spcPct val="150000"/>
              </a:lnSpc>
              <a:buFont typeface="Arial" panose="020B0604020202020204" pitchFamily="34" charset="0"/>
              <a:buChar char="•"/>
            </a:pPr>
            <a:r>
              <a:rPr lang="en-US" b="1"/>
              <a:t>Equity:</a:t>
            </a:r>
            <a:r>
              <a:rPr lang="en-US"/>
              <a:t> Vulnerable infants suffered disproportionately due to systemic flaws (Turo </a:t>
            </a:r>
            <a:r>
              <a:rPr lang="en-US" i="1"/>
              <a:t>et al., </a:t>
            </a:r>
            <a:r>
              <a:rPr lang="en-US"/>
              <a:t>2018).</a:t>
            </a:r>
          </a:p>
        </p:txBody>
      </p:sp>
      <p:pic>
        <p:nvPicPr>
          <p:cNvPr id="7170" name="Picture 2" descr="Equity Efficiency Tradeoff - What It Is, Causes, Examples, Impact">
            <a:extLst>
              <a:ext uri="{FF2B5EF4-FFF2-40B4-BE49-F238E27FC236}">
                <a16:creationId xmlns:a16="http://schemas.microsoft.com/office/drawing/2014/main" id="{7DA2E76C-2DF1-4F6E-ADD6-C4ED7F9605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5400" y="1677287"/>
            <a:ext cx="3886200" cy="2159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A87182E-EF30-9C4A-ABF4-6F99AAC10AB8}"/>
              </a:ext>
            </a:extLst>
          </p:cNvPr>
          <p:cNvSpPr txBox="1"/>
          <p:nvPr/>
        </p:nvSpPr>
        <p:spPr>
          <a:xfrm>
            <a:off x="5715000" y="3836287"/>
            <a:ext cx="1828800" cy="276999"/>
          </a:xfrm>
          <a:prstGeom prst="rect">
            <a:avLst/>
          </a:prstGeom>
          <a:noFill/>
        </p:spPr>
        <p:txBody>
          <a:bodyPr wrap="square" rtlCol="0">
            <a:spAutoFit/>
          </a:bodyPr>
          <a:lstStyle/>
          <a:p>
            <a:r>
              <a:rPr lang="en-GB" sz="1200"/>
              <a:t>(Team, 2023)</a:t>
            </a:r>
            <a:endParaRPr lang="en-US" sz="12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3511329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5" name="Google Shape;245;p44"/>
          <p:cNvSpPr/>
          <p:nvPr/>
        </p:nvSpPr>
        <p:spPr>
          <a:xfrm rot="10800000">
            <a:off x="-10193962" y="-4404443"/>
            <a:ext cx="97828" cy="71043"/>
          </a:xfrm>
          <a:custGeom>
            <a:avLst/>
            <a:gdLst/>
            <a:ahLst/>
            <a:cxnLst/>
            <a:rect l="l" t="t" r="r" b="b"/>
            <a:pathLst>
              <a:path w="10891" h="7909" extrusionOk="0">
                <a:moveTo>
                  <a:pt x="1188" y="1567"/>
                </a:moveTo>
                <a:lnTo>
                  <a:pt x="1289" y="1580"/>
                </a:lnTo>
                <a:lnTo>
                  <a:pt x="1390" y="1592"/>
                </a:lnTo>
                <a:lnTo>
                  <a:pt x="1516" y="1618"/>
                </a:lnTo>
                <a:lnTo>
                  <a:pt x="1643" y="1668"/>
                </a:lnTo>
                <a:lnTo>
                  <a:pt x="1782" y="1719"/>
                </a:lnTo>
                <a:lnTo>
                  <a:pt x="1946" y="1794"/>
                </a:lnTo>
                <a:lnTo>
                  <a:pt x="2034" y="1908"/>
                </a:lnTo>
                <a:lnTo>
                  <a:pt x="2123" y="2009"/>
                </a:lnTo>
                <a:lnTo>
                  <a:pt x="2199" y="2136"/>
                </a:lnTo>
                <a:lnTo>
                  <a:pt x="2274" y="2249"/>
                </a:lnTo>
                <a:lnTo>
                  <a:pt x="2337" y="2376"/>
                </a:lnTo>
                <a:lnTo>
                  <a:pt x="2401" y="2502"/>
                </a:lnTo>
                <a:lnTo>
                  <a:pt x="2451" y="2628"/>
                </a:lnTo>
                <a:lnTo>
                  <a:pt x="2489" y="2767"/>
                </a:lnTo>
                <a:lnTo>
                  <a:pt x="2578" y="3020"/>
                </a:lnTo>
                <a:lnTo>
                  <a:pt x="2653" y="3285"/>
                </a:lnTo>
                <a:lnTo>
                  <a:pt x="2716" y="3550"/>
                </a:lnTo>
                <a:lnTo>
                  <a:pt x="2767" y="3816"/>
                </a:lnTo>
                <a:lnTo>
                  <a:pt x="2805" y="4081"/>
                </a:lnTo>
                <a:lnTo>
                  <a:pt x="2843" y="4359"/>
                </a:lnTo>
                <a:lnTo>
                  <a:pt x="2881" y="4889"/>
                </a:lnTo>
                <a:lnTo>
                  <a:pt x="2893" y="4990"/>
                </a:lnTo>
                <a:lnTo>
                  <a:pt x="2931" y="5066"/>
                </a:lnTo>
                <a:lnTo>
                  <a:pt x="2982" y="5129"/>
                </a:lnTo>
                <a:lnTo>
                  <a:pt x="3032" y="5193"/>
                </a:lnTo>
                <a:lnTo>
                  <a:pt x="3057" y="5208"/>
                </a:lnTo>
                <a:lnTo>
                  <a:pt x="3057" y="5208"/>
                </a:lnTo>
                <a:lnTo>
                  <a:pt x="2994" y="5231"/>
                </a:lnTo>
                <a:lnTo>
                  <a:pt x="2843" y="5294"/>
                </a:lnTo>
                <a:lnTo>
                  <a:pt x="2679" y="5369"/>
                </a:lnTo>
                <a:lnTo>
                  <a:pt x="2620" y="5404"/>
                </a:lnTo>
                <a:lnTo>
                  <a:pt x="2620" y="5404"/>
                </a:lnTo>
                <a:lnTo>
                  <a:pt x="2274" y="4978"/>
                </a:lnTo>
                <a:lnTo>
                  <a:pt x="1895" y="4498"/>
                </a:lnTo>
                <a:lnTo>
                  <a:pt x="1554" y="4005"/>
                </a:lnTo>
                <a:lnTo>
                  <a:pt x="1390" y="3752"/>
                </a:lnTo>
                <a:lnTo>
                  <a:pt x="1226" y="3500"/>
                </a:lnTo>
                <a:lnTo>
                  <a:pt x="1112" y="3348"/>
                </a:lnTo>
                <a:lnTo>
                  <a:pt x="1011" y="3171"/>
                </a:lnTo>
                <a:lnTo>
                  <a:pt x="923" y="2982"/>
                </a:lnTo>
                <a:lnTo>
                  <a:pt x="847" y="2792"/>
                </a:lnTo>
                <a:lnTo>
                  <a:pt x="784" y="2590"/>
                </a:lnTo>
                <a:lnTo>
                  <a:pt x="746" y="2401"/>
                </a:lnTo>
                <a:lnTo>
                  <a:pt x="720" y="2211"/>
                </a:lnTo>
                <a:lnTo>
                  <a:pt x="720" y="2047"/>
                </a:lnTo>
                <a:lnTo>
                  <a:pt x="733" y="1959"/>
                </a:lnTo>
                <a:lnTo>
                  <a:pt x="746" y="1895"/>
                </a:lnTo>
                <a:lnTo>
                  <a:pt x="771" y="1820"/>
                </a:lnTo>
                <a:lnTo>
                  <a:pt x="809" y="1757"/>
                </a:lnTo>
                <a:lnTo>
                  <a:pt x="847" y="1706"/>
                </a:lnTo>
                <a:lnTo>
                  <a:pt x="897" y="1655"/>
                </a:lnTo>
                <a:lnTo>
                  <a:pt x="960" y="1618"/>
                </a:lnTo>
                <a:lnTo>
                  <a:pt x="1024" y="1592"/>
                </a:lnTo>
                <a:lnTo>
                  <a:pt x="1099" y="1580"/>
                </a:lnTo>
                <a:lnTo>
                  <a:pt x="1188" y="1567"/>
                </a:lnTo>
                <a:close/>
                <a:moveTo>
                  <a:pt x="4498" y="759"/>
                </a:moveTo>
                <a:lnTo>
                  <a:pt x="4536" y="784"/>
                </a:lnTo>
                <a:lnTo>
                  <a:pt x="4586" y="809"/>
                </a:lnTo>
                <a:lnTo>
                  <a:pt x="4637" y="847"/>
                </a:lnTo>
                <a:lnTo>
                  <a:pt x="4675" y="898"/>
                </a:lnTo>
                <a:lnTo>
                  <a:pt x="4763" y="1011"/>
                </a:lnTo>
                <a:lnTo>
                  <a:pt x="4839" y="1163"/>
                </a:lnTo>
                <a:lnTo>
                  <a:pt x="4902" y="1327"/>
                </a:lnTo>
                <a:lnTo>
                  <a:pt x="4965" y="1504"/>
                </a:lnTo>
                <a:lnTo>
                  <a:pt x="5066" y="1832"/>
                </a:lnTo>
                <a:lnTo>
                  <a:pt x="5130" y="2085"/>
                </a:lnTo>
                <a:lnTo>
                  <a:pt x="5155" y="2199"/>
                </a:lnTo>
                <a:lnTo>
                  <a:pt x="5155" y="2502"/>
                </a:lnTo>
                <a:lnTo>
                  <a:pt x="5130" y="2792"/>
                </a:lnTo>
                <a:lnTo>
                  <a:pt x="5104" y="3096"/>
                </a:lnTo>
                <a:lnTo>
                  <a:pt x="5066" y="3399"/>
                </a:lnTo>
                <a:lnTo>
                  <a:pt x="5016" y="3715"/>
                </a:lnTo>
                <a:lnTo>
                  <a:pt x="4967" y="4018"/>
                </a:lnTo>
                <a:lnTo>
                  <a:pt x="4940" y="4131"/>
                </a:lnTo>
                <a:lnTo>
                  <a:pt x="4826" y="4662"/>
                </a:lnTo>
                <a:lnTo>
                  <a:pt x="4814" y="4763"/>
                </a:lnTo>
                <a:lnTo>
                  <a:pt x="4826" y="4852"/>
                </a:lnTo>
                <a:lnTo>
                  <a:pt x="4852" y="4927"/>
                </a:lnTo>
                <a:lnTo>
                  <a:pt x="4889" y="4990"/>
                </a:lnTo>
                <a:lnTo>
                  <a:pt x="4940" y="5054"/>
                </a:lnTo>
                <a:lnTo>
                  <a:pt x="5003" y="5092"/>
                </a:lnTo>
                <a:lnTo>
                  <a:pt x="5066" y="5129"/>
                </a:lnTo>
                <a:lnTo>
                  <a:pt x="5142" y="5155"/>
                </a:lnTo>
                <a:lnTo>
                  <a:pt x="5218" y="5167"/>
                </a:lnTo>
                <a:lnTo>
                  <a:pt x="5294" y="5167"/>
                </a:lnTo>
                <a:lnTo>
                  <a:pt x="5370" y="5155"/>
                </a:lnTo>
                <a:lnTo>
                  <a:pt x="5433" y="5117"/>
                </a:lnTo>
                <a:lnTo>
                  <a:pt x="5509" y="5079"/>
                </a:lnTo>
                <a:lnTo>
                  <a:pt x="5559" y="5016"/>
                </a:lnTo>
                <a:lnTo>
                  <a:pt x="5610" y="4940"/>
                </a:lnTo>
                <a:lnTo>
                  <a:pt x="5635" y="4852"/>
                </a:lnTo>
                <a:lnTo>
                  <a:pt x="5761" y="4334"/>
                </a:lnTo>
                <a:lnTo>
                  <a:pt x="5790" y="4175"/>
                </a:lnTo>
                <a:lnTo>
                  <a:pt x="5790" y="4175"/>
                </a:lnTo>
                <a:lnTo>
                  <a:pt x="5862" y="3929"/>
                </a:lnTo>
                <a:lnTo>
                  <a:pt x="5963" y="3626"/>
                </a:lnTo>
                <a:lnTo>
                  <a:pt x="6064" y="3323"/>
                </a:lnTo>
                <a:lnTo>
                  <a:pt x="6191" y="3032"/>
                </a:lnTo>
                <a:lnTo>
                  <a:pt x="6317" y="2742"/>
                </a:lnTo>
                <a:lnTo>
                  <a:pt x="6456" y="2451"/>
                </a:lnTo>
                <a:lnTo>
                  <a:pt x="6519" y="2338"/>
                </a:lnTo>
                <a:lnTo>
                  <a:pt x="6582" y="2211"/>
                </a:lnTo>
                <a:lnTo>
                  <a:pt x="6658" y="2098"/>
                </a:lnTo>
                <a:lnTo>
                  <a:pt x="6734" y="1984"/>
                </a:lnTo>
                <a:lnTo>
                  <a:pt x="6822" y="1870"/>
                </a:lnTo>
                <a:lnTo>
                  <a:pt x="6911" y="1782"/>
                </a:lnTo>
                <a:lnTo>
                  <a:pt x="7012" y="1719"/>
                </a:lnTo>
                <a:lnTo>
                  <a:pt x="7100" y="1668"/>
                </a:lnTo>
                <a:lnTo>
                  <a:pt x="7189" y="1655"/>
                </a:lnTo>
                <a:lnTo>
                  <a:pt x="7227" y="1655"/>
                </a:lnTo>
                <a:lnTo>
                  <a:pt x="7277" y="1668"/>
                </a:lnTo>
                <a:lnTo>
                  <a:pt x="7315" y="1693"/>
                </a:lnTo>
                <a:lnTo>
                  <a:pt x="7353" y="1719"/>
                </a:lnTo>
                <a:lnTo>
                  <a:pt x="7391" y="1757"/>
                </a:lnTo>
                <a:lnTo>
                  <a:pt x="7416" y="1807"/>
                </a:lnTo>
                <a:lnTo>
                  <a:pt x="7479" y="1946"/>
                </a:lnTo>
                <a:lnTo>
                  <a:pt x="7530" y="2136"/>
                </a:lnTo>
                <a:lnTo>
                  <a:pt x="7555" y="2363"/>
                </a:lnTo>
                <a:lnTo>
                  <a:pt x="7568" y="2666"/>
                </a:lnTo>
                <a:lnTo>
                  <a:pt x="7543" y="2818"/>
                </a:lnTo>
                <a:lnTo>
                  <a:pt x="7492" y="2969"/>
                </a:lnTo>
                <a:lnTo>
                  <a:pt x="7441" y="3121"/>
                </a:lnTo>
                <a:lnTo>
                  <a:pt x="7378" y="3272"/>
                </a:lnTo>
                <a:lnTo>
                  <a:pt x="7227" y="3563"/>
                </a:lnTo>
                <a:lnTo>
                  <a:pt x="7062" y="3841"/>
                </a:lnTo>
                <a:lnTo>
                  <a:pt x="6886" y="4157"/>
                </a:lnTo>
                <a:lnTo>
                  <a:pt x="6671" y="4460"/>
                </a:lnTo>
                <a:lnTo>
                  <a:pt x="6456" y="4750"/>
                </a:lnTo>
                <a:lnTo>
                  <a:pt x="6229" y="5041"/>
                </a:lnTo>
                <a:lnTo>
                  <a:pt x="6178" y="5117"/>
                </a:lnTo>
                <a:lnTo>
                  <a:pt x="6140" y="5205"/>
                </a:lnTo>
                <a:lnTo>
                  <a:pt x="6128" y="5281"/>
                </a:lnTo>
                <a:lnTo>
                  <a:pt x="6128" y="5357"/>
                </a:lnTo>
                <a:lnTo>
                  <a:pt x="6153" y="5433"/>
                </a:lnTo>
                <a:lnTo>
                  <a:pt x="6178" y="5496"/>
                </a:lnTo>
                <a:lnTo>
                  <a:pt x="6216" y="5572"/>
                </a:lnTo>
                <a:lnTo>
                  <a:pt x="6267" y="5622"/>
                </a:lnTo>
                <a:lnTo>
                  <a:pt x="6317" y="5673"/>
                </a:lnTo>
                <a:lnTo>
                  <a:pt x="6393" y="5698"/>
                </a:lnTo>
                <a:lnTo>
                  <a:pt x="6456" y="5723"/>
                </a:lnTo>
                <a:lnTo>
                  <a:pt x="6532" y="5736"/>
                </a:lnTo>
                <a:lnTo>
                  <a:pt x="6608" y="5736"/>
                </a:lnTo>
                <a:lnTo>
                  <a:pt x="6683" y="5711"/>
                </a:lnTo>
                <a:lnTo>
                  <a:pt x="6759" y="5673"/>
                </a:lnTo>
                <a:lnTo>
                  <a:pt x="6835" y="5609"/>
                </a:lnTo>
                <a:lnTo>
                  <a:pt x="7265" y="5180"/>
                </a:lnTo>
                <a:lnTo>
                  <a:pt x="7694" y="4776"/>
                </a:lnTo>
                <a:lnTo>
                  <a:pt x="7922" y="4586"/>
                </a:lnTo>
                <a:lnTo>
                  <a:pt x="8149" y="4397"/>
                </a:lnTo>
                <a:lnTo>
                  <a:pt x="8402" y="4207"/>
                </a:lnTo>
                <a:lnTo>
                  <a:pt x="8654" y="4030"/>
                </a:lnTo>
                <a:lnTo>
                  <a:pt x="8831" y="3967"/>
                </a:lnTo>
                <a:lnTo>
                  <a:pt x="8995" y="3904"/>
                </a:lnTo>
                <a:lnTo>
                  <a:pt x="9147" y="3866"/>
                </a:lnTo>
                <a:lnTo>
                  <a:pt x="9286" y="3828"/>
                </a:lnTo>
                <a:lnTo>
                  <a:pt x="9412" y="3803"/>
                </a:lnTo>
                <a:lnTo>
                  <a:pt x="9539" y="3790"/>
                </a:lnTo>
                <a:lnTo>
                  <a:pt x="9640" y="3790"/>
                </a:lnTo>
                <a:lnTo>
                  <a:pt x="9728" y="3803"/>
                </a:lnTo>
                <a:lnTo>
                  <a:pt x="9817" y="3828"/>
                </a:lnTo>
                <a:lnTo>
                  <a:pt x="9892" y="3854"/>
                </a:lnTo>
                <a:lnTo>
                  <a:pt x="9956" y="3879"/>
                </a:lnTo>
                <a:lnTo>
                  <a:pt x="10006" y="3917"/>
                </a:lnTo>
                <a:lnTo>
                  <a:pt x="10044" y="3967"/>
                </a:lnTo>
                <a:lnTo>
                  <a:pt x="10082" y="4018"/>
                </a:lnTo>
                <a:lnTo>
                  <a:pt x="10107" y="4081"/>
                </a:lnTo>
                <a:lnTo>
                  <a:pt x="10132" y="4131"/>
                </a:lnTo>
                <a:lnTo>
                  <a:pt x="10132" y="4207"/>
                </a:lnTo>
                <a:lnTo>
                  <a:pt x="10132" y="4270"/>
                </a:lnTo>
                <a:lnTo>
                  <a:pt x="10120" y="4409"/>
                </a:lnTo>
                <a:lnTo>
                  <a:pt x="10069" y="4561"/>
                </a:lnTo>
                <a:lnTo>
                  <a:pt x="9993" y="4700"/>
                </a:lnTo>
                <a:lnTo>
                  <a:pt x="9905" y="4839"/>
                </a:lnTo>
                <a:lnTo>
                  <a:pt x="9791" y="4965"/>
                </a:lnTo>
                <a:lnTo>
                  <a:pt x="9665" y="5066"/>
                </a:lnTo>
                <a:lnTo>
                  <a:pt x="9513" y="5155"/>
                </a:lnTo>
                <a:lnTo>
                  <a:pt x="9324" y="5268"/>
                </a:lnTo>
                <a:lnTo>
                  <a:pt x="9122" y="5369"/>
                </a:lnTo>
                <a:lnTo>
                  <a:pt x="8920" y="5458"/>
                </a:lnTo>
                <a:lnTo>
                  <a:pt x="8705" y="5546"/>
                </a:lnTo>
                <a:lnTo>
                  <a:pt x="8452" y="5647"/>
                </a:lnTo>
                <a:lnTo>
                  <a:pt x="8187" y="5736"/>
                </a:lnTo>
                <a:lnTo>
                  <a:pt x="7922" y="5824"/>
                </a:lnTo>
                <a:lnTo>
                  <a:pt x="7656" y="5900"/>
                </a:lnTo>
                <a:lnTo>
                  <a:pt x="7126" y="6039"/>
                </a:lnTo>
                <a:lnTo>
                  <a:pt x="6595" y="6153"/>
                </a:lnTo>
                <a:lnTo>
                  <a:pt x="6519" y="6178"/>
                </a:lnTo>
                <a:lnTo>
                  <a:pt x="6431" y="6191"/>
                </a:lnTo>
                <a:lnTo>
                  <a:pt x="6355" y="6228"/>
                </a:lnTo>
                <a:lnTo>
                  <a:pt x="6330" y="6254"/>
                </a:lnTo>
                <a:lnTo>
                  <a:pt x="6325" y="6258"/>
                </a:lnTo>
                <a:lnTo>
                  <a:pt x="6325" y="6258"/>
                </a:lnTo>
                <a:lnTo>
                  <a:pt x="6330" y="6241"/>
                </a:lnTo>
                <a:lnTo>
                  <a:pt x="6342" y="6191"/>
                </a:lnTo>
                <a:lnTo>
                  <a:pt x="6355" y="6140"/>
                </a:lnTo>
                <a:lnTo>
                  <a:pt x="6342" y="6077"/>
                </a:lnTo>
                <a:lnTo>
                  <a:pt x="6330" y="6026"/>
                </a:lnTo>
                <a:lnTo>
                  <a:pt x="6304" y="5976"/>
                </a:lnTo>
                <a:lnTo>
                  <a:pt x="6267" y="5925"/>
                </a:lnTo>
                <a:lnTo>
                  <a:pt x="6216" y="5887"/>
                </a:lnTo>
                <a:lnTo>
                  <a:pt x="5850" y="5660"/>
                </a:lnTo>
                <a:lnTo>
                  <a:pt x="5660" y="5559"/>
                </a:lnTo>
                <a:lnTo>
                  <a:pt x="5483" y="5458"/>
                </a:lnTo>
                <a:lnTo>
                  <a:pt x="5294" y="5369"/>
                </a:lnTo>
                <a:lnTo>
                  <a:pt x="5117" y="5294"/>
                </a:lnTo>
                <a:lnTo>
                  <a:pt x="4927" y="5231"/>
                </a:lnTo>
                <a:lnTo>
                  <a:pt x="4738" y="5167"/>
                </a:lnTo>
                <a:lnTo>
                  <a:pt x="4548" y="5129"/>
                </a:lnTo>
                <a:lnTo>
                  <a:pt x="4359" y="5092"/>
                </a:lnTo>
                <a:lnTo>
                  <a:pt x="4157" y="5066"/>
                </a:lnTo>
                <a:lnTo>
                  <a:pt x="3967" y="5066"/>
                </a:lnTo>
                <a:lnTo>
                  <a:pt x="3765" y="5079"/>
                </a:lnTo>
                <a:lnTo>
                  <a:pt x="3674" y="5084"/>
                </a:lnTo>
                <a:lnTo>
                  <a:pt x="3674" y="5084"/>
                </a:lnTo>
                <a:lnTo>
                  <a:pt x="3702" y="5028"/>
                </a:lnTo>
                <a:lnTo>
                  <a:pt x="3715" y="4953"/>
                </a:lnTo>
                <a:lnTo>
                  <a:pt x="3727" y="4852"/>
                </a:lnTo>
                <a:lnTo>
                  <a:pt x="3689" y="4391"/>
                </a:lnTo>
                <a:lnTo>
                  <a:pt x="3677" y="3942"/>
                </a:lnTo>
                <a:lnTo>
                  <a:pt x="3664" y="3475"/>
                </a:lnTo>
                <a:lnTo>
                  <a:pt x="3689" y="3007"/>
                </a:lnTo>
                <a:lnTo>
                  <a:pt x="3727" y="2540"/>
                </a:lnTo>
                <a:lnTo>
                  <a:pt x="3765" y="2312"/>
                </a:lnTo>
                <a:lnTo>
                  <a:pt x="3803" y="2085"/>
                </a:lnTo>
                <a:lnTo>
                  <a:pt x="3854" y="1870"/>
                </a:lnTo>
                <a:lnTo>
                  <a:pt x="3917" y="1643"/>
                </a:lnTo>
                <a:lnTo>
                  <a:pt x="3980" y="1428"/>
                </a:lnTo>
                <a:lnTo>
                  <a:pt x="4068" y="1213"/>
                </a:lnTo>
                <a:lnTo>
                  <a:pt x="4119" y="1100"/>
                </a:lnTo>
                <a:lnTo>
                  <a:pt x="4182" y="986"/>
                </a:lnTo>
                <a:lnTo>
                  <a:pt x="4233" y="910"/>
                </a:lnTo>
                <a:lnTo>
                  <a:pt x="4283" y="847"/>
                </a:lnTo>
                <a:lnTo>
                  <a:pt x="4346" y="796"/>
                </a:lnTo>
                <a:lnTo>
                  <a:pt x="4397" y="771"/>
                </a:lnTo>
                <a:lnTo>
                  <a:pt x="4447" y="759"/>
                </a:lnTo>
                <a:close/>
                <a:moveTo>
                  <a:pt x="4182" y="5711"/>
                </a:moveTo>
                <a:lnTo>
                  <a:pt x="4346" y="5736"/>
                </a:lnTo>
                <a:lnTo>
                  <a:pt x="4523" y="5761"/>
                </a:lnTo>
                <a:lnTo>
                  <a:pt x="4687" y="5812"/>
                </a:lnTo>
                <a:lnTo>
                  <a:pt x="4852" y="5862"/>
                </a:lnTo>
                <a:lnTo>
                  <a:pt x="5016" y="5925"/>
                </a:lnTo>
                <a:lnTo>
                  <a:pt x="5332" y="6077"/>
                </a:lnTo>
                <a:lnTo>
                  <a:pt x="5647" y="6228"/>
                </a:lnTo>
                <a:lnTo>
                  <a:pt x="5938" y="6405"/>
                </a:lnTo>
                <a:lnTo>
                  <a:pt x="5989" y="6431"/>
                </a:lnTo>
                <a:lnTo>
                  <a:pt x="6052" y="6443"/>
                </a:lnTo>
                <a:lnTo>
                  <a:pt x="6102" y="6443"/>
                </a:lnTo>
                <a:lnTo>
                  <a:pt x="6165" y="6431"/>
                </a:lnTo>
                <a:lnTo>
                  <a:pt x="6186" y="6424"/>
                </a:lnTo>
                <a:lnTo>
                  <a:pt x="6186" y="6424"/>
                </a:lnTo>
                <a:lnTo>
                  <a:pt x="6077" y="6557"/>
                </a:lnTo>
                <a:lnTo>
                  <a:pt x="5963" y="6671"/>
                </a:lnTo>
                <a:lnTo>
                  <a:pt x="5837" y="6772"/>
                </a:lnTo>
                <a:lnTo>
                  <a:pt x="5711" y="6873"/>
                </a:lnTo>
                <a:lnTo>
                  <a:pt x="5572" y="6949"/>
                </a:lnTo>
                <a:lnTo>
                  <a:pt x="5433" y="7024"/>
                </a:lnTo>
                <a:lnTo>
                  <a:pt x="5294" y="7088"/>
                </a:lnTo>
                <a:lnTo>
                  <a:pt x="5155" y="7125"/>
                </a:lnTo>
                <a:lnTo>
                  <a:pt x="5003" y="7163"/>
                </a:lnTo>
                <a:lnTo>
                  <a:pt x="4852" y="7189"/>
                </a:lnTo>
                <a:lnTo>
                  <a:pt x="4687" y="7201"/>
                </a:lnTo>
                <a:lnTo>
                  <a:pt x="4536" y="7214"/>
                </a:lnTo>
                <a:lnTo>
                  <a:pt x="4371" y="7201"/>
                </a:lnTo>
                <a:lnTo>
                  <a:pt x="4195" y="7189"/>
                </a:lnTo>
                <a:lnTo>
                  <a:pt x="4018" y="7151"/>
                </a:lnTo>
                <a:lnTo>
                  <a:pt x="3765" y="7100"/>
                </a:lnTo>
                <a:lnTo>
                  <a:pt x="3550" y="7024"/>
                </a:lnTo>
                <a:lnTo>
                  <a:pt x="3361" y="6949"/>
                </a:lnTo>
                <a:lnTo>
                  <a:pt x="3209" y="6873"/>
                </a:lnTo>
                <a:lnTo>
                  <a:pt x="3083" y="6784"/>
                </a:lnTo>
                <a:lnTo>
                  <a:pt x="2994" y="6683"/>
                </a:lnTo>
                <a:lnTo>
                  <a:pt x="2931" y="6595"/>
                </a:lnTo>
                <a:lnTo>
                  <a:pt x="2893" y="6494"/>
                </a:lnTo>
                <a:lnTo>
                  <a:pt x="2881" y="6393"/>
                </a:lnTo>
                <a:lnTo>
                  <a:pt x="2881" y="6304"/>
                </a:lnTo>
                <a:lnTo>
                  <a:pt x="2919" y="6216"/>
                </a:lnTo>
                <a:lnTo>
                  <a:pt x="2969" y="6127"/>
                </a:lnTo>
                <a:lnTo>
                  <a:pt x="3032" y="6039"/>
                </a:lnTo>
                <a:lnTo>
                  <a:pt x="3121" y="5963"/>
                </a:lnTo>
                <a:lnTo>
                  <a:pt x="3222" y="5900"/>
                </a:lnTo>
                <a:lnTo>
                  <a:pt x="3336" y="5837"/>
                </a:lnTo>
                <a:lnTo>
                  <a:pt x="3500" y="5786"/>
                </a:lnTo>
                <a:lnTo>
                  <a:pt x="3677" y="5736"/>
                </a:lnTo>
                <a:lnTo>
                  <a:pt x="3841" y="5711"/>
                </a:lnTo>
                <a:close/>
                <a:moveTo>
                  <a:pt x="4599" y="1"/>
                </a:moveTo>
                <a:lnTo>
                  <a:pt x="4409" y="13"/>
                </a:lnTo>
                <a:lnTo>
                  <a:pt x="4245" y="38"/>
                </a:lnTo>
                <a:lnTo>
                  <a:pt x="4081" y="89"/>
                </a:lnTo>
                <a:lnTo>
                  <a:pt x="3929" y="165"/>
                </a:lnTo>
                <a:lnTo>
                  <a:pt x="3790" y="241"/>
                </a:lnTo>
                <a:lnTo>
                  <a:pt x="3677" y="342"/>
                </a:lnTo>
                <a:lnTo>
                  <a:pt x="3550" y="455"/>
                </a:lnTo>
                <a:lnTo>
                  <a:pt x="3449" y="582"/>
                </a:lnTo>
                <a:lnTo>
                  <a:pt x="3361" y="721"/>
                </a:lnTo>
                <a:lnTo>
                  <a:pt x="3272" y="872"/>
                </a:lnTo>
                <a:lnTo>
                  <a:pt x="3197" y="1024"/>
                </a:lnTo>
                <a:lnTo>
                  <a:pt x="3133" y="1201"/>
                </a:lnTo>
                <a:lnTo>
                  <a:pt x="3070" y="1378"/>
                </a:lnTo>
                <a:lnTo>
                  <a:pt x="3020" y="1554"/>
                </a:lnTo>
                <a:lnTo>
                  <a:pt x="2969" y="1744"/>
                </a:lnTo>
                <a:lnTo>
                  <a:pt x="2965" y="1766"/>
                </a:lnTo>
                <a:lnTo>
                  <a:pt x="2965" y="1766"/>
                </a:lnTo>
                <a:lnTo>
                  <a:pt x="2944" y="1731"/>
                </a:lnTo>
                <a:lnTo>
                  <a:pt x="2855" y="1592"/>
                </a:lnTo>
                <a:lnTo>
                  <a:pt x="2754" y="1479"/>
                </a:lnTo>
                <a:lnTo>
                  <a:pt x="2653" y="1365"/>
                </a:lnTo>
                <a:lnTo>
                  <a:pt x="2552" y="1251"/>
                </a:lnTo>
                <a:lnTo>
                  <a:pt x="2439" y="1163"/>
                </a:lnTo>
                <a:lnTo>
                  <a:pt x="2312" y="1074"/>
                </a:lnTo>
                <a:lnTo>
                  <a:pt x="2186" y="999"/>
                </a:lnTo>
                <a:lnTo>
                  <a:pt x="2047" y="923"/>
                </a:lnTo>
                <a:lnTo>
                  <a:pt x="1895" y="872"/>
                </a:lnTo>
                <a:lnTo>
                  <a:pt x="1744" y="822"/>
                </a:lnTo>
                <a:lnTo>
                  <a:pt x="1579" y="796"/>
                </a:lnTo>
                <a:lnTo>
                  <a:pt x="1415" y="771"/>
                </a:lnTo>
                <a:lnTo>
                  <a:pt x="1276" y="771"/>
                </a:lnTo>
                <a:lnTo>
                  <a:pt x="1137" y="784"/>
                </a:lnTo>
                <a:lnTo>
                  <a:pt x="998" y="822"/>
                </a:lnTo>
                <a:lnTo>
                  <a:pt x="872" y="860"/>
                </a:lnTo>
                <a:lnTo>
                  <a:pt x="746" y="923"/>
                </a:lnTo>
                <a:lnTo>
                  <a:pt x="632" y="986"/>
                </a:lnTo>
                <a:lnTo>
                  <a:pt x="518" y="1074"/>
                </a:lnTo>
                <a:lnTo>
                  <a:pt x="417" y="1163"/>
                </a:lnTo>
                <a:lnTo>
                  <a:pt x="316" y="1264"/>
                </a:lnTo>
                <a:lnTo>
                  <a:pt x="240" y="1378"/>
                </a:lnTo>
                <a:lnTo>
                  <a:pt x="164" y="1491"/>
                </a:lnTo>
                <a:lnTo>
                  <a:pt x="101" y="1618"/>
                </a:lnTo>
                <a:lnTo>
                  <a:pt x="51" y="1744"/>
                </a:lnTo>
                <a:lnTo>
                  <a:pt x="13" y="1870"/>
                </a:lnTo>
                <a:lnTo>
                  <a:pt x="0" y="2009"/>
                </a:lnTo>
                <a:lnTo>
                  <a:pt x="0" y="2148"/>
                </a:lnTo>
                <a:lnTo>
                  <a:pt x="13" y="2426"/>
                </a:lnTo>
                <a:lnTo>
                  <a:pt x="63" y="2691"/>
                </a:lnTo>
                <a:lnTo>
                  <a:pt x="114" y="2969"/>
                </a:lnTo>
                <a:lnTo>
                  <a:pt x="190" y="3235"/>
                </a:lnTo>
                <a:lnTo>
                  <a:pt x="291" y="3487"/>
                </a:lnTo>
                <a:lnTo>
                  <a:pt x="405" y="3740"/>
                </a:lnTo>
                <a:lnTo>
                  <a:pt x="531" y="3980"/>
                </a:lnTo>
                <a:lnTo>
                  <a:pt x="657" y="4220"/>
                </a:lnTo>
                <a:lnTo>
                  <a:pt x="809" y="4460"/>
                </a:lnTo>
                <a:lnTo>
                  <a:pt x="973" y="4687"/>
                </a:lnTo>
                <a:lnTo>
                  <a:pt x="1137" y="4915"/>
                </a:lnTo>
                <a:lnTo>
                  <a:pt x="1314" y="5129"/>
                </a:lnTo>
                <a:lnTo>
                  <a:pt x="1491" y="5332"/>
                </a:lnTo>
                <a:lnTo>
                  <a:pt x="1681" y="5546"/>
                </a:lnTo>
                <a:lnTo>
                  <a:pt x="2072" y="5938"/>
                </a:lnTo>
                <a:lnTo>
                  <a:pt x="2123" y="5976"/>
                </a:lnTo>
                <a:lnTo>
                  <a:pt x="2186" y="6014"/>
                </a:lnTo>
                <a:lnTo>
                  <a:pt x="2254" y="6025"/>
                </a:lnTo>
                <a:lnTo>
                  <a:pt x="2254" y="6025"/>
                </a:lnTo>
                <a:lnTo>
                  <a:pt x="2287" y="6191"/>
                </a:lnTo>
                <a:lnTo>
                  <a:pt x="2350" y="6380"/>
                </a:lnTo>
                <a:lnTo>
                  <a:pt x="2413" y="6557"/>
                </a:lnTo>
                <a:lnTo>
                  <a:pt x="2502" y="6721"/>
                </a:lnTo>
                <a:lnTo>
                  <a:pt x="2590" y="6873"/>
                </a:lnTo>
                <a:lnTo>
                  <a:pt x="2679" y="7012"/>
                </a:lnTo>
                <a:lnTo>
                  <a:pt x="2792" y="7138"/>
                </a:lnTo>
                <a:lnTo>
                  <a:pt x="2906" y="7264"/>
                </a:lnTo>
                <a:lnTo>
                  <a:pt x="3020" y="7378"/>
                </a:lnTo>
                <a:lnTo>
                  <a:pt x="3146" y="7479"/>
                </a:lnTo>
                <a:lnTo>
                  <a:pt x="3285" y="7568"/>
                </a:lnTo>
                <a:lnTo>
                  <a:pt x="3424" y="7643"/>
                </a:lnTo>
                <a:lnTo>
                  <a:pt x="3576" y="7719"/>
                </a:lnTo>
                <a:lnTo>
                  <a:pt x="3727" y="7770"/>
                </a:lnTo>
                <a:lnTo>
                  <a:pt x="3879" y="7820"/>
                </a:lnTo>
                <a:lnTo>
                  <a:pt x="4030" y="7858"/>
                </a:lnTo>
                <a:lnTo>
                  <a:pt x="4195" y="7883"/>
                </a:lnTo>
                <a:lnTo>
                  <a:pt x="4359" y="7909"/>
                </a:lnTo>
                <a:lnTo>
                  <a:pt x="4687" y="7909"/>
                </a:lnTo>
                <a:lnTo>
                  <a:pt x="4864" y="7896"/>
                </a:lnTo>
                <a:lnTo>
                  <a:pt x="5028" y="7871"/>
                </a:lnTo>
                <a:lnTo>
                  <a:pt x="5193" y="7845"/>
                </a:lnTo>
                <a:lnTo>
                  <a:pt x="5370" y="7795"/>
                </a:lnTo>
                <a:lnTo>
                  <a:pt x="5534" y="7744"/>
                </a:lnTo>
                <a:lnTo>
                  <a:pt x="5698" y="7681"/>
                </a:lnTo>
                <a:lnTo>
                  <a:pt x="5850" y="7605"/>
                </a:lnTo>
                <a:lnTo>
                  <a:pt x="6014" y="7530"/>
                </a:lnTo>
                <a:lnTo>
                  <a:pt x="6165" y="7441"/>
                </a:lnTo>
                <a:lnTo>
                  <a:pt x="6317" y="7328"/>
                </a:lnTo>
                <a:lnTo>
                  <a:pt x="6469" y="7226"/>
                </a:lnTo>
                <a:lnTo>
                  <a:pt x="6608" y="7100"/>
                </a:lnTo>
                <a:lnTo>
                  <a:pt x="6709" y="7024"/>
                </a:lnTo>
                <a:lnTo>
                  <a:pt x="6810" y="6949"/>
                </a:lnTo>
                <a:lnTo>
                  <a:pt x="6923" y="6873"/>
                </a:lnTo>
                <a:lnTo>
                  <a:pt x="7050" y="6810"/>
                </a:lnTo>
                <a:lnTo>
                  <a:pt x="7315" y="6709"/>
                </a:lnTo>
                <a:lnTo>
                  <a:pt x="7618" y="6607"/>
                </a:lnTo>
                <a:lnTo>
                  <a:pt x="7934" y="6519"/>
                </a:lnTo>
                <a:lnTo>
                  <a:pt x="8250" y="6443"/>
                </a:lnTo>
                <a:lnTo>
                  <a:pt x="8920" y="6279"/>
                </a:lnTo>
                <a:lnTo>
                  <a:pt x="9248" y="6178"/>
                </a:lnTo>
                <a:lnTo>
                  <a:pt x="9564" y="6064"/>
                </a:lnTo>
                <a:lnTo>
                  <a:pt x="9854" y="5938"/>
                </a:lnTo>
                <a:lnTo>
                  <a:pt x="9993" y="5862"/>
                </a:lnTo>
                <a:lnTo>
                  <a:pt x="10120" y="5786"/>
                </a:lnTo>
                <a:lnTo>
                  <a:pt x="10246" y="5698"/>
                </a:lnTo>
                <a:lnTo>
                  <a:pt x="10372" y="5609"/>
                </a:lnTo>
                <a:lnTo>
                  <a:pt x="10474" y="5508"/>
                </a:lnTo>
                <a:lnTo>
                  <a:pt x="10575" y="5395"/>
                </a:lnTo>
                <a:lnTo>
                  <a:pt x="10663" y="5268"/>
                </a:lnTo>
                <a:lnTo>
                  <a:pt x="10739" y="5142"/>
                </a:lnTo>
                <a:lnTo>
                  <a:pt x="10802" y="4990"/>
                </a:lnTo>
                <a:lnTo>
                  <a:pt x="10853" y="4839"/>
                </a:lnTo>
                <a:lnTo>
                  <a:pt x="10878" y="4713"/>
                </a:lnTo>
                <a:lnTo>
                  <a:pt x="10890" y="4574"/>
                </a:lnTo>
                <a:lnTo>
                  <a:pt x="10890" y="4435"/>
                </a:lnTo>
                <a:lnTo>
                  <a:pt x="10878" y="4296"/>
                </a:lnTo>
                <a:lnTo>
                  <a:pt x="10853" y="4157"/>
                </a:lnTo>
                <a:lnTo>
                  <a:pt x="10815" y="4018"/>
                </a:lnTo>
                <a:lnTo>
                  <a:pt x="10764" y="3879"/>
                </a:lnTo>
                <a:lnTo>
                  <a:pt x="10701" y="3740"/>
                </a:lnTo>
                <a:lnTo>
                  <a:pt x="10625" y="3614"/>
                </a:lnTo>
                <a:lnTo>
                  <a:pt x="10549" y="3487"/>
                </a:lnTo>
                <a:lnTo>
                  <a:pt x="10448" y="3374"/>
                </a:lnTo>
                <a:lnTo>
                  <a:pt x="10347" y="3285"/>
                </a:lnTo>
                <a:lnTo>
                  <a:pt x="10233" y="3197"/>
                </a:lnTo>
                <a:lnTo>
                  <a:pt x="10107" y="3133"/>
                </a:lnTo>
                <a:lnTo>
                  <a:pt x="9981" y="3083"/>
                </a:lnTo>
                <a:lnTo>
                  <a:pt x="9842" y="3045"/>
                </a:lnTo>
                <a:lnTo>
                  <a:pt x="9703" y="3032"/>
                </a:lnTo>
                <a:lnTo>
                  <a:pt x="9299" y="3032"/>
                </a:lnTo>
                <a:lnTo>
                  <a:pt x="9033" y="3070"/>
                </a:lnTo>
                <a:lnTo>
                  <a:pt x="8781" y="3133"/>
                </a:lnTo>
                <a:lnTo>
                  <a:pt x="8541" y="3222"/>
                </a:lnTo>
                <a:lnTo>
                  <a:pt x="8301" y="3323"/>
                </a:lnTo>
                <a:lnTo>
                  <a:pt x="8220" y="3365"/>
                </a:lnTo>
                <a:lnTo>
                  <a:pt x="8220" y="3365"/>
                </a:lnTo>
                <a:lnTo>
                  <a:pt x="8250" y="3298"/>
                </a:lnTo>
                <a:lnTo>
                  <a:pt x="8313" y="3121"/>
                </a:lnTo>
                <a:lnTo>
                  <a:pt x="8364" y="2957"/>
                </a:lnTo>
                <a:lnTo>
                  <a:pt x="8414" y="2780"/>
                </a:lnTo>
                <a:lnTo>
                  <a:pt x="8440" y="2616"/>
                </a:lnTo>
                <a:lnTo>
                  <a:pt x="8465" y="2451"/>
                </a:lnTo>
                <a:lnTo>
                  <a:pt x="8477" y="2300"/>
                </a:lnTo>
                <a:lnTo>
                  <a:pt x="8465" y="2136"/>
                </a:lnTo>
                <a:lnTo>
                  <a:pt x="8452" y="1997"/>
                </a:lnTo>
                <a:lnTo>
                  <a:pt x="8414" y="1845"/>
                </a:lnTo>
                <a:lnTo>
                  <a:pt x="8364" y="1719"/>
                </a:lnTo>
                <a:lnTo>
                  <a:pt x="8288" y="1592"/>
                </a:lnTo>
                <a:lnTo>
                  <a:pt x="8199" y="1479"/>
                </a:lnTo>
                <a:lnTo>
                  <a:pt x="8086" y="1365"/>
                </a:lnTo>
                <a:lnTo>
                  <a:pt x="7959" y="1264"/>
                </a:lnTo>
                <a:lnTo>
                  <a:pt x="7808" y="1188"/>
                </a:lnTo>
                <a:lnTo>
                  <a:pt x="7631" y="1112"/>
                </a:lnTo>
                <a:lnTo>
                  <a:pt x="7467" y="1062"/>
                </a:lnTo>
                <a:lnTo>
                  <a:pt x="7302" y="1024"/>
                </a:lnTo>
                <a:lnTo>
                  <a:pt x="7138" y="1011"/>
                </a:lnTo>
                <a:lnTo>
                  <a:pt x="6999" y="1024"/>
                </a:lnTo>
                <a:lnTo>
                  <a:pt x="6848" y="1036"/>
                </a:lnTo>
                <a:lnTo>
                  <a:pt x="6709" y="1087"/>
                </a:lnTo>
                <a:lnTo>
                  <a:pt x="6582" y="1138"/>
                </a:lnTo>
                <a:lnTo>
                  <a:pt x="6456" y="1213"/>
                </a:lnTo>
                <a:lnTo>
                  <a:pt x="6330" y="1289"/>
                </a:lnTo>
                <a:lnTo>
                  <a:pt x="6216" y="1390"/>
                </a:lnTo>
                <a:lnTo>
                  <a:pt x="6102" y="1491"/>
                </a:lnTo>
                <a:lnTo>
                  <a:pt x="6001" y="1618"/>
                </a:lnTo>
                <a:lnTo>
                  <a:pt x="5978" y="1647"/>
                </a:lnTo>
                <a:lnTo>
                  <a:pt x="5978" y="1647"/>
                </a:lnTo>
                <a:lnTo>
                  <a:pt x="5976" y="1618"/>
                </a:lnTo>
                <a:lnTo>
                  <a:pt x="5951" y="1428"/>
                </a:lnTo>
                <a:lnTo>
                  <a:pt x="5913" y="1239"/>
                </a:lnTo>
                <a:lnTo>
                  <a:pt x="5875" y="1062"/>
                </a:lnTo>
                <a:lnTo>
                  <a:pt x="5812" y="898"/>
                </a:lnTo>
                <a:lnTo>
                  <a:pt x="5749" y="746"/>
                </a:lnTo>
                <a:lnTo>
                  <a:pt x="5673" y="607"/>
                </a:lnTo>
                <a:lnTo>
                  <a:pt x="5584" y="468"/>
                </a:lnTo>
                <a:lnTo>
                  <a:pt x="5483" y="354"/>
                </a:lnTo>
                <a:lnTo>
                  <a:pt x="5382" y="253"/>
                </a:lnTo>
                <a:lnTo>
                  <a:pt x="5256" y="165"/>
                </a:lnTo>
                <a:lnTo>
                  <a:pt x="5104" y="89"/>
                </a:lnTo>
                <a:lnTo>
                  <a:pt x="4953" y="38"/>
                </a:lnTo>
                <a:lnTo>
                  <a:pt x="4788" y="13"/>
                </a:lnTo>
                <a:lnTo>
                  <a:pt x="4599" y="1"/>
                </a:lnTo>
                <a:close/>
              </a:path>
            </a:pathLst>
          </a:custGeom>
          <a:solidFill>
            <a:srgbClr val="3021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Rectangle 1"/>
          <p:cNvSpPr/>
          <p:nvPr/>
        </p:nvSpPr>
        <p:spPr>
          <a:xfrm>
            <a:off x="1524000" y="84623"/>
            <a:ext cx="6096000" cy="461665"/>
          </a:xfrm>
          <a:prstGeom prst="rect">
            <a:avLst/>
          </a:prstGeom>
          <a:solidFill>
            <a:schemeClr val="bg1">
              <a:lumMod val="75000"/>
            </a:schemeClr>
          </a:solidFill>
        </p:spPr>
        <p:txBody>
          <a:bodyPr wrap="square">
            <a:spAutoFit/>
          </a:bodyPr>
          <a:lstStyle/>
          <a:p>
            <a:pPr algn="ctr"/>
            <a:r>
              <a:rPr lang="en-US" sz="2400" b="1"/>
              <a:t>Conclusion</a:t>
            </a:r>
            <a:endParaRPr lang="en-US" sz="3200" b="1">
              <a:latin typeface="Times New Roman" pitchFamily="18" charset="0"/>
              <a:cs typeface="Times New Roman" pitchFamily="18" charset="0"/>
            </a:endParaRPr>
          </a:p>
        </p:txBody>
      </p:sp>
      <p:sp>
        <p:nvSpPr>
          <p:cNvPr id="4" name="Rectangle 3"/>
          <p:cNvSpPr/>
          <p:nvPr/>
        </p:nvSpPr>
        <p:spPr>
          <a:xfrm>
            <a:off x="1524000" y="1123950"/>
            <a:ext cx="4410269" cy="1997150"/>
          </a:xfrm>
          <a:prstGeom prst="rect">
            <a:avLst/>
          </a:prstGeom>
          <a:solidFill>
            <a:schemeClr val="accent5">
              <a:lumMod val="90000"/>
            </a:schemeClr>
          </a:solidFill>
        </p:spPr>
        <p:txBody>
          <a:bodyPr wrap="square">
            <a:spAutoFit/>
          </a:bodyPr>
          <a:lstStyle/>
          <a:p>
            <a:pPr marL="457200" algn="just">
              <a:lnSpc>
                <a:spcPct val="150000"/>
              </a:lnSpc>
              <a:spcBef>
                <a:spcPts val="1200"/>
              </a:spcBef>
              <a:spcAft>
                <a:spcPts val="1200"/>
              </a:spcAft>
            </a:pPr>
            <a:r>
              <a:rPr lang="en-US" sz="1200"/>
              <a:t>The Lucy </a:t>
            </a:r>
            <a:r>
              <a:rPr lang="en-US" sz="1200" err="1"/>
              <a:t>Letby</a:t>
            </a:r>
            <a:r>
              <a:rPr lang="en-US" sz="1200"/>
              <a:t> case demonstrates the need for robust quality assurance in healthcare. Failures in governance, staffing, and reporting allowed avoidable harm. Swiss cheese, RCA, and Donabedian models show how multiple failures converged. Policy reforms enhancing governance, reporting, and whistleblowing are crucial to prevent similar tragedies.</a:t>
            </a:r>
            <a:endParaRPr lang="en-US" sz="1050">
              <a:effectLst/>
              <a:latin typeface="Arial" panose="020B0604020202020204" pitchFamily="34" charset="0"/>
              <a:ea typeface="Arial" panose="020B0604020202020204" pitchFamily="34" charset="0"/>
            </a:endParaRPr>
          </a:p>
        </p:txBody>
      </p:sp>
      <p:pic>
        <p:nvPicPr>
          <p:cNvPr id="8194" name="Picture 2" descr="How to Start a Conclusion | Homework ...">
            <a:extLst>
              <a:ext uri="{FF2B5EF4-FFF2-40B4-BE49-F238E27FC236}">
                <a16:creationId xmlns:a16="http://schemas.microsoft.com/office/drawing/2014/main" id="{3BF15447-D3DF-4F80-9DFA-55C3258928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400" y="1250987"/>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97"/>
        <p:cNvGrpSpPr/>
        <p:nvPr/>
      </p:nvGrpSpPr>
      <p:grpSpPr>
        <a:xfrm>
          <a:off x="0" y="0"/>
          <a:ext cx="0" cy="0"/>
          <a:chOff x="0" y="0"/>
          <a:chExt cx="0" cy="0"/>
        </a:xfrm>
      </p:grpSpPr>
      <p:sp>
        <p:nvSpPr>
          <p:cNvPr id="10" name="Google Shape;584;p64"/>
          <p:cNvSpPr txBox="1">
            <a:spLocks/>
          </p:cNvSpPr>
          <p:nvPr/>
        </p:nvSpPr>
        <p:spPr>
          <a:xfrm>
            <a:off x="959800" y="285750"/>
            <a:ext cx="7704000" cy="572700"/>
          </a:xfrm>
          <a:prstGeom prst="rect">
            <a:avLst/>
          </a:prstGeom>
          <a:solidFill>
            <a:schemeClr val="bg1">
              <a:lumMod val="75000"/>
            </a:schemeClr>
          </a:solid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2800"/>
              <a:buFont typeface="Poiret One"/>
              <a:buNone/>
              <a:defRPr sz="2400" b="1" i="0" u="none" strike="noStrike" cap="none">
                <a:solidFill>
                  <a:schemeClr val="dk1"/>
                </a:solidFill>
                <a:latin typeface="Poiret One"/>
                <a:ea typeface="Poiret One"/>
                <a:cs typeface="Poiret One"/>
                <a:sym typeface="Poiret One"/>
              </a:defRPr>
            </a:lvl1pPr>
            <a:lvl2pPr marR="0" lvl="1" algn="l" rtl="0">
              <a:lnSpc>
                <a:spcPct val="100000"/>
              </a:lnSpc>
              <a:spcBef>
                <a:spcPts val="0"/>
              </a:spcBef>
              <a:spcAft>
                <a:spcPts val="0"/>
              </a:spcAft>
              <a:buClr>
                <a:schemeClr val="dk1"/>
              </a:buClr>
              <a:buSzPts val="2800"/>
              <a:buFont typeface="Bebas Neue"/>
              <a:buNone/>
              <a:defRPr sz="28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2800"/>
              <a:buFont typeface="Bebas Neue"/>
              <a:buNone/>
              <a:defRPr sz="28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2800"/>
              <a:buFont typeface="Bebas Neue"/>
              <a:buNone/>
              <a:defRPr sz="28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2800"/>
              <a:buFont typeface="Bebas Neue"/>
              <a:buNone/>
              <a:defRPr sz="28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2800"/>
              <a:buFont typeface="Bebas Neue"/>
              <a:buNone/>
              <a:defRPr sz="28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2800"/>
              <a:buFont typeface="Bebas Neue"/>
              <a:buNone/>
              <a:defRPr sz="28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2800"/>
              <a:buFont typeface="Bebas Neue"/>
              <a:buNone/>
              <a:defRPr sz="28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2800"/>
              <a:buFont typeface="Bebas Neue"/>
              <a:buNone/>
              <a:defRPr sz="2800" b="0" i="0" u="none" strike="noStrike" cap="none">
                <a:solidFill>
                  <a:schemeClr val="dk1"/>
                </a:solidFill>
                <a:latin typeface="Bebas Neue"/>
                <a:ea typeface="Bebas Neue"/>
                <a:cs typeface="Bebas Neue"/>
                <a:sym typeface="Bebas Neue"/>
              </a:defRPr>
            </a:lvl9pPr>
          </a:lstStyle>
          <a:p>
            <a:r>
              <a:rPr lang="en-US" sz="3200">
                <a:solidFill>
                  <a:srgbClr val="000000"/>
                </a:solidFill>
                <a:latin typeface="+mn-lt"/>
                <a:cs typeface="Times New Roman" pitchFamily="18" charset="0"/>
              </a:rPr>
              <a:t>References</a:t>
            </a:r>
          </a:p>
        </p:txBody>
      </p:sp>
      <p:sp>
        <p:nvSpPr>
          <p:cNvPr id="4" name="Rectangle 3"/>
          <p:cNvSpPr/>
          <p:nvPr/>
        </p:nvSpPr>
        <p:spPr>
          <a:xfrm>
            <a:off x="241826" y="858450"/>
            <a:ext cx="8458200" cy="3676199"/>
          </a:xfrm>
          <a:prstGeom prst="rect">
            <a:avLst/>
          </a:prstGeom>
        </p:spPr>
        <p:txBody>
          <a:bodyPr wrap="square">
            <a:spAutoFit/>
          </a:bodyPr>
          <a:lstStyle/>
          <a:p>
            <a:pPr marL="0" marR="0" algn="just">
              <a:lnSpc>
                <a:spcPct val="150000"/>
              </a:lnSpc>
              <a:spcAft>
                <a:spcPts val="0"/>
              </a:spcAft>
            </a:pPr>
            <a:r>
              <a:rPr lang="en-US" sz="600">
                <a:effectLst/>
                <a:latin typeface="Arial" panose="020B0604020202020204" pitchFamily="34" charset="0"/>
                <a:ea typeface="Arial" panose="020B0604020202020204" pitchFamily="34" charset="0"/>
              </a:rPr>
              <a:t>Antony, J., </a:t>
            </a:r>
            <a:r>
              <a:rPr lang="en-US" sz="600" err="1">
                <a:effectLst/>
                <a:latin typeface="Arial" panose="020B0604020202020204" pitchFamily="34" charset="0"/>
                <a:ea typeface="Arial" panose="020B0604020202020204" pitchFamily="34" charset="0"/>
              </a:rPr>
              <a:t>Palsuk</a:t>
            </a:r>
            <a:r>
              <a:rPr lang="en-US" sz="600">
                <a:effectLst/>
                <a:latin typeface="Arial" panose="020B0604020202020204" pitchFamily="34" charset="0"/>
                <a:ea typeface="Arial" panose="020B0604020202020204" pitchFamily="34" charset="0"/>
              </a:rPr>
              <a:t>, P., Gupta, S., Mishra, D. and </a:t>
            </a:r>
            <a:r>
              <a:rPr lang="en-US" sz="600" err="1">
                <a:effectLst/>
                <a:latin typeface="Arial" panose="020B0604020202020204" pitchFamily="34" charset="0"/>
                <a:ea typeface="Arial" panose="020B0604020202020204" pitchFamily="34" charset="0"/>
              </a:rPr>
              <a:t>Barach</a:t>
            </a:r>
            <a:r>
              <a:rPr lang="en-US" sz="600">
                <a:effectLst/>
                <a:latin typeface="Arial" panose="020B0604020202020204" pitchFamily="34" charset="0"/>
                <a:ea typeface="Arial" panose="020B0604020202020204" pitchFamily="34" charset="0"/>
              </a:rPr>
              <a:t>, P. (2018). Six Sigma in healthcare: a systematic review of the literature. </a:t>
            </a:r>
            <a:r>
              <a:rPr lang="en-US" sz="600" i="1">
                <a:effectLst/>
                <a:latin typeface="Arial" panose="020B0604020202020204" pitchFamily="34" charset="0"/>
                <a:ea typeface="Arial" panose="020B0604020202020204" pitchFamily="34" charset="0"/>
              </a:rPr>
              <a:t>International Journal of Quality &amp; Reliability Management</a:t>
            </a:r>
            <a:r>
              <a:rPr lang="en-US" sz="600">
                <a:effectLst/>
                <a:latin typeface="Arial" panose="020B0604020202020204" pitchFamily="34" charset="0"/>
                <a:ea typeface="Arial" panose="020B0604020202020204" pitchFamily="34" charset="0"/>
              </a:rPr>
              <a:t>, </a:t>
            </a:r>
            <a:r>
              <a:rPr lang="en-US" sz="600" i="1">
                <a:effectLst/>
                <a:latin typeface="Arial" panose="020B0604020202020204" pitchFamily="34" charset="0"/>
                <a:ea typeface="Arial" panose="020B0604020202020204" pitchFamily="34" charset="0"/>
              </a:rPr>
              <a:t>35</a:t>
            </a:r>
            <a:r>
              <a:rPr lang="en-US" sz="600">
                <a:effectLst/>
                <a:latin typeface="Arial" panose="020B0604020202020204" pitchFamily="34" charset="0"/>
                <a:ea typeface="Arial" panose="020B0604020202020204" pitchFamily="34" charset="0"/>
              </a:rPr>
              <a:t>(5), pp.1075-1092. </a:t>
            </a:r>
            <a:r>
              <a:rPr lang="en-US" sz="600" u="sng">
                <a:solidFill>
                  <a:srgbClr val="1155CC"/>
                </a:solidFill>
                <a:effectLst/>
                <a:latin typeface="Arial" panose="020B0604020202020204" pitchFamily="34" charset="0"/>
                <a:ea typeface="Arial" panose="020B0604020202020204" pitchFamily="34" charset="0"/>
                <a:hlinkClick r:id="rId3"/>
              </a:rPr>
              <a:t>https://doi.org/10.1108/ijqrm-02-2017-0027</a:t>
            </a:r>
            <a:r>
              <a:rPr lang="en-US" sz="600">
                <a:solidFill>
                  <a:srgbClr val="05103E"/>
                </a:solidFill>
                <a:effectLst/>
                <a:latin typeface="Arial" panose="020B0604020202020204" pitchFamily="34" charset="0"/>
                <a:ea typeface="Arial" panose="020B0604020202020204" pitchFamily="34" charset="0"/>
              </a:rPr>
              <a:t>. </a:t>
            </a:r>
            <a:endParaRPr lang="en-US" sz="600">
              <a:effectLst/>
              <a:latin typeface="Arial" panose="020B0604020202020204" pitchFamily="34" charset="0"/>
              <a:ea typeface="Arial" panose="020B0604020202020204" pitchFamily="34" charset="0"/>
            </a:endParaRPr>
          </a:p>
          <a:p>
            <a:pPr marL="0" marR="0" algn="just">
              <a:lnSpc>
                <a:spcPct val="150000"/>
              </a:lnSpc>
              <a:spcAft>
                <a:spcPts val="0"/>
              </a:spcAft>
            </a:pPr>
            <a:r>
              <a:rPr lang="en-US" sz="600">
                <a:effectLst/>
                <a:latin typeface="Arial" panose="020B0604020202020204" pitchFamily="34" charset="0"/>
                <a:ea typeface="Arial" panose="020B0604020202020204" pitchFamily="34" charset="0"/>
              </a:rPr>
              <a:t>Battersby, C., </a:t>
            </a:r>
            <a:r>
              <a:rPr lang="en-US" sz="600" err="1">
                <a:effectLst/>
                <a:latin typeface="Arial" panose="020B0604020202020204" pitchFamily="34" charset="0"/>
                <a:ea typeface="Arial" panose="020B0604020202020204" pitchFamily="34" charset="0"/>
              </a:rPr>
              <a:t>Statnikov</a:t>
            </a:r>
            <a:r>
              <a:rPr lang="en-US" sz="600">
                <a:effectLst/>
                <a:latin typeface="Arial" panose="020B0604020202020204" pitchFamily="34" charset="0"/>
                <a:ea typeface="Arial" panose="020B0604020202020204" pitchFamily="34" charset="0"/>
              </a:rPr>
              <a:t>, Y., </a:t>
            </a:r>
            <a:r>
              <a:rPr lang="en-US" sz="600" err="1">
                <a:effectLst/>
                <a:latin typeface="Arial" panose="020B0604020202020204" pitchFamily="34" charset="0"/>
                <a:ea typeface="Arial" panose="020B0604020202020204" pitchFamily="34" charset="0"/>
              </a:rPr>
              <a:t>Santhakumaran</a:t>
            </a:r>
            <a:r>
              <a:rPr lang="en-US" sz="600">
                <a:effectLst/>
                <a:latin typeface="Arial" panose="020B0604020202020204" pitchFamily="34" charset="0"/>
                <a:ea typeface="Arial" panose="020B0604020202020204" pitchFamily="34" charset="0"/>
              </a:rPr>
              <a:t>, S., Gray, D., Modi, N., </a:t>
            </a:r>
            <a:r>
              <a:rPr lang="en-US" sz="600" err="1">
                <a:effectLst/>
                <a:latin typeface="Arial" panose="020B0604020202020204" pitchFamily="34" charset="0"/>
                <a:ea typeface="Arial" panose="020B0604020202020204" pitchFamily="34" charset="0"/>
              </a:rPr>
              <a:t>Costeloe</a:t>
            </a:r>
            <a:r>
              <a:rPr lang="en-US" sz="600">
                <a:effectLst/>
                <a:latin typeface="Arial" panose="020B0604020202020204" pitchFamily="34" charset="0"/>
                <a:ea typeface="Arial" panose="020B0604020202020204" pitchFamily="34" charset="0"/>
              </a:rPr>
              <a:t>, K. and UK Neonatal Collaborative and Medicines for Neonates Investigator Group (2018). The United Kingdom national neonatal research database: a validation study. </a:t>
            </a:r>
            <a:r>
              <a:rPr lang="en-US" sz="600" i="1" err="1">
                <a:effectLst/>
                <a:latin typeface="Arial" panose="020B0604020202020204" pitchFamily="34" charset="0"/>
                <a:ea typeface="Arial" panose="020B0604020202020204" pitchFamily="34" charset="0"/>
              </a:rPr>
              <a:t>PloS</a:t>
            </a:r>
            <a:r>
              <a:rPr lang="en-US" sz="600" i="1">
                <a:effectLst/>
                <a:latin typeface="Arial" panose="020B0604020202020204" pitchFamily="34" charset="0"/>
                <a:ea typeface="Arial" panose="020B0604020202020204" pitchFamily="34" charset="0"/>
              </a:rPr>
              <a:t> one</a:t>
            </a:r>
            <a:r>
              <a:rPr lang="en-US" sz="600">
                <a:effectLst/>
                <a:latin typeface="Arial" panose="020B0604020202020204" pitchFamily="34" charset="0"/>
                <a:ea typeface="Arial" panose="020B0604020202020204" pitchFamily="34" charset="0"/>
              </a:rPr>
              <a:t>, </a:t>
            </a:r>
            <a:r>
              <a:rPr lang="en-US" sz="600" i="1">
                <a:effectLst/>
                <a:latin typeface="Arial" panose="020B0604020202020204" pitchFamily="34" charset="0"/>
                <a:ea typeface="Arial" panose="020B0604020202020204" pitchFamily="34" charset="0"/>
              </a:rPr>
              <a:t>13</a:t>
            </a:r>
            <a:r>
              <a:rPr lang="en-US" sz="600">
                <a:effectLst/>
                <a:latin typeface="Arial" panose="020B0604020202020204" pitchFamily="34" charset="0"/>
                <a:ea typeface="Arial" panose="020B0604020202020204" pitchFamily="34" charset="0"/>
              </a:rPr>
              <a:t>(8), p.e0201815. </a:t>
            </a:r>
            <a:r>
              <a:rPr lang="en-US" sz="600" u="sng">
                <a:solidFill>
                  <a:srgbClr val="1155CC"/>
                </a:solidFill>
                <a:effectLst/>
                <a:latin typeface="Arial" panose="020B0604020202020204" pitchFamily="34" charset="0"/>
                <a:ea typeface="Arial" panose="020B0604020202020204" pitchFamily="34" charset="0"/>
                <a:hlinkClick r:id="rId4"/>
              </a:rPr>
              <a:t>https://doi.org/10.1371/journal.pone.0201815</a:t>
            </a:r>
            <a:r>
              <a:rPr lang="en-US" sz="600">
                <a:solidFill>
                  <a:srgbClr val="05103E"/>
                </a:solidFill>
                <a:effectLst/>
                <a:latin typeface="Arial" panose="020B0604020202020204" pitchFamily="34" charset="0"/>
                <a:ea typeface="Arial" panose="020B0604020202020204" pitchFamily="34" charset="0"/>
              </a:rPr>
              <a:t>. </a:t>
            </a:r>
            <a:endParaRPr lang="en-US" sz="600">
              <a:effectLst/>
              <a:latin typeface="Arial" panose="020B0604020202020204" pitchFamily="34" charset="0"/>
              <a:ea typeface="Arial" panose="020B0604020202020204" pitchFamily="34" charset="0"/>
            </a:endParaRPr>
          </a:p>
          <a:p>
            <a:pPr marL="0" marR="0" algn="just">
              <a:lnSpc>
                <a:spcPct val="150000"/>
              </a:lnSpc>
              <a:spcAft>
                <a:spcPts val="0"/>
              </a:spcAft>
            </a:pPr>
            <a:r>
              <a:rPr lang="en-US" sz="600">
                <a:effectLst/>
                <a:latin typeface="Arial" panose="020B0604020202020204" pitchFamily="34" charset="0"/>
                <a:ea typeface="Arial" panose="020B0604020202020204" pitchFamily="34" charset="0"/>
              </a:rPr>
              <a:t>Bowie, K. (2025) 'Lucy </a:t>
            </a:r>
            <a:r>
              <a:rPr lang="en-US" sz="600" err="1">
                <a:effectLst/>
                <a:latin typeface="Arial" panose="020B0604020202020204" pitchFamily="34" charset="0"/>
                <a:ea typeface="Arial" panose="020B0604020202020204" pitchFamily="34" charset="0"/>
              </a:rPr>
              <a:t>Letby</a:t>
            </a:r>
            <a:r>
              <a:rPr lang="en-US" sz="600">
                <a:effectLst/>
                <a:latin typeface="Arial" panose="020B0604020202020204" pitchFamily="34" charset="0"/>
                <a:ea typeface="Arial" panose="020B0604020202020204" pitchFamily="34" charset="0"/>
              </a:rPr>
              <a:t> hospital is slammed over emergency care failings,' </a:t>
            </a:r>
            <a:r>
              <a:rPr lang="en-US" sz="600" i="1">
                <a:effectLst/>
                <a:latin typeface="Arial" panose="020B0604020202020204" pitchFamily="34" charset="0"/>
                <a:ea typeface="Arial" panose="020B0604020202020204" pitchFamily="34" charset="0"/>
              </a:rPr>
              <a:t>BMJ</a:t>
            </a:r>
            <a:r>
              <a:rPr lang="en-US" sz="600">
                <a:effectLst/>
                <a:latin typeface="Arial" panose="020B0604020202020204" pitchFamily="34" charset="0"/>
                <a:ea typeface="Arial" panose="020B0604020202020204" pitchFamily="34" charset="0"/>
              </a:rPr>
              <a:t>, 390, p. r1703. </a:t>
            </a:r>
            <a:r>
              <a:rPr lang="en-US" sz="600" u="sng">
                <a:solidFill>
                  <a:srgbClr val="1155CC"/>
                </a:solidFill>
                <a:effectLst/>
                <a:latin typeface="Arial" panose="020B0604020202020204" pitchFamily="34" charset="0"/>
                <a:ea typeface="Arial" panose="020B0604020202020204" pitchFamily="34" charset="0"/>
                <a:hlinkClick r:id="rId5"/>
              </a:rPr>
              <a:t>https://doi.org/10.1136/bmj.r1703</a:t>
            </a:r>
            <a:r>
              <a:rPr lang="en-US" sz="600">
                <a:effectLst/>
                <a:latin typeface="Arial" panose="020B0604020202020204" pitchFamily="34" charset="0"/>
                <a:ea typeface="Arial" panose="020B0604020202020204" pitchFamily="34" charset="0"/>
              </a:rPr>
              <a:t>. </a:t>
            </a:r>
          </a:p>
          <a:p>
            <a:pPr marL="0" marR="0" algn="just">
              <a:lnSpc>
                <a:spcPct val="150000"/>
              </a:lnSpc>
              <a:spcAft>
                <a:spcPts val="0"/>
              </a:spcAft>
            </a:pPr>
            <a:r>
              <a:rPr lang="en-US" sz="600" err="1">
                <a:effectLst/>
                <a:latin typeface="Arial" panose="020B0604020202020204" pitchFamily="34" charset="0"/>
                <a:ea typeface="Arial" panose="020B0604020202020204" pitchFamily="34" charset="0"/>
              </a:rPr>
              <a:t>Ekpenyong</a:t>
            </a:r>
            <a:r>
              <a:rPr lang="en-US" sz="600">
                <a:effectLst/>
                <a:latin typeface="Arial" panose="020B0604020202020204" pitchFamily="34" charset="0"/>
                <a:ea typeface="Arial" panose="020B0604020202020204" pitchFamily="34" charset="0"/>
              </a:rPr>
              <a:t>, M.S., </a:t>
            </a:r>
            <a:r>
              <a:rPr lang="en-US" sz="600" err="1">
                <a:effectLst/>
                <a:latin typeface="Arial" panose="020B0604020202020204" pitchFamily="34" charset="0"/>
                <a:ea typeface="Arial" panose="020B0604020202020204" pitchFamily="34" charset="0"/>
              </a:rPr>
              <a:t>Nyashanu</a:t>
            </a:r>
            <a:r>
              <a:rPr lang="en-US" sz="600">
                <a:effectLst/>
                <a:latin typeface="Arial" panose="020B0604020202020204" pitchFamily="34" charset="0"/>
                <a:ea typeface="Arial" panose="020B0604020202020204" pitchFamily="34" charset="0"/>
              </a:rPr>
              <a:t>, M., Ibrahim, A. and </a:t>
            </a:r>
            <a:r>
              <a:rPr lang="en-US" sz="600" err="1">
                <a:effectLst/>
                <a:latin typeface="Arial" panose="020B0604020202020204" pitchFamily="34" charset="0"/>
                <a:ea typeface="Arial" panose="020B0604020202020204" pitchFamily="34" charset="0"/>
              </a:rPr>
              <a:t>Serrant</a:t>
            </a:r>
            <a:r>
              <a:rPr lang="en-US" sz="600">
                <a:effectLst/>
                <a:latin typeface="Arial" panose="020B0604020202020204" pitchFamily="34" charset="0"/>
                <a:ea typeface="Arial" panose="020B0604020202020204" pitchFamily="34" charset="0"/>
              </a:rPr>
              <a:t>, L. (2021). Perceived barriers to whistle blowing in healthcare amongst healthcare professionals: An integrative review. </a:t>
            </a:r>
            <a:r>
              <a:rPr lang="en-US" sz="600" i="1">
                <a:effectLst/>
                <a:latin typeface="Arial" panose="020B0604020202020204" pitchFamily="34" charset="0"/>
                <a:ea typeface="Arial" panose="020B0604020202020204" pitchFamily="34" charset="0"/>
              </a:rPr>
              <a:t>International Journal of Human Rights in Healthcare</a:t>
            </a:r>
            <a:r>
              <a:rPr lang="en-US" sz="600">
                <a:effectLst/>
                <a:latin typeface="Arial" panose="020B0604020202020204" pitchFamily="34" charset="0"/>
                <a:ea typeface="Arial" panose="020B0604020202020204" pitchFamily="34" charset="0"/>
              </a:rPr>
              <a:t>, </a:t>
            </a:r>
            <a:r>
              <a:rPr lang="en-US" sz="600" i="1">
                <a:effectLst/>
                <a:latin typeface="Arial" panose="020B0604020202020204" pitchFamily="34" charset="0"/>
                <a:ea typeface="Arial" panose="020B0604020202020204" pitchFamily="34" charset="0"/>
              </a:rPr>
              <a:t>14</a:t>
            </a:r>
            <a:r>
              <a:rPr lang="en-US" sz="600">
                <a:effectLst/>
                <a:latin typeface="Arial" panose="020B0604020202020204" pitchFamily="34" charset="0"/>
                <a:ea typeface="Arial" panose="020B0604020202020204" pitchFamily="34" charset="0"/>
              </a:rPr>
              <a:t>(1), pp.10-27. </a:t>
            </a:r>
            <a:r>
              <a:rPr lang="en-US" sz="600" u="sng">
                <a:solidFill>
                  <a:srgbClr val="1155CC"/>
                </a:solidFill>
                <a:effectLst/>
                <a:latin typeface="Arial" panose="020B0604020202020204" pitchFamily="34" charset="0"/>
                <a:ea typeface="Arial" panose="020B0604020202020204" pitchFamily="34" charset="0"/>
                <a:hlinkClick r:id="rId6"/>
              </a:rPr>
              <a:t>https://doi.org/10.1108/ijhrh-08-2020-0064</a:t>
            </a:r>
            <a:r>
              <a:rPr lang="en-US" sz="600">
                <a:solidFill>
                  <a:srgbClr val="05103E"/>
                </a:solidFill>
                <a:effectLst/>
                <a:latin typeface="Arial" panose="020B0604020202020204" pitchFamily="34" charset="0"/>
                <a:ea typeface="Arial" panose="020B0604020202020204" pitchFamily="34" charset="0"/>
              </a:rPr>
              <a:t>. </a:t>
            </a:r>
            <a:endParaRPr lang="en-US" sz="600">
              <a:effectLst/>
              <a:latin typeface="Arial" panose="020B0604020202020204" pitchFamily="34" charset="0"/>
              <a:ea typeface="Arial" panose="020B0604020202020204" pitchFamily="34" charset="0"/>
            </a:endParaRPr>
          </a:p>
          <a:p>
            <a:pPr marL="0" marR="0" algn="just">
              <a:lnSpc>
                <a:spcPct val="150000"/>
              </a:lnSpc>
              <a:spcAft>
                <a:spcPts val="0"/>
              </a:spcAft>
            </a:pPr>
            <a:r>
              <a:rPr lang="en-US" sz="600">
                <a:effectLst/>
                <a:latin typeface="Arial" panose="020B0604020202020204" pitchFamily="34" charset="0"/>
                <a:ea typeface="Arial" panose="020B0604020202020204" pitchFamily="34" charset="0"/>
              </a:rPr>
              <a:t>Hagley, G., Mills, P.D., Watts, B.V. and Wu, A.W. (2019). Review of alternatives to root cause analysis: developing a robust system for incident report analysis. </a:t>
            </a:r>
            <a:r>
              <a:rPr lang="en-US" sz="600" i="1">
                <a:effectLst/>
                <a:latin typeface="Arial" panose="020B0604020202020204" pitchFamily="34" charset="0"/>
                <a:ea typeface="Arial" panose="020B0604020202020204" pitchFamily="34" charset="0"/>
              </a:rPr>
              <a:t>BMJ Open Quality</a:t>
            </a:r>
            <a:r>
              <a:rPr lang="en-US" sz="600">
                <a:effectLst/>
                <a:latin typeface="Arial" panose="020B0604020202020204" pitchFamily="34" charset="0"/>
                <a:ea typeface="Arial" panose="020B0604020202020204" pitchFamily="34" charset="0"/>
              </a:rPr>
              <a:t>, </a:t>
            </a:r>
            <a:r>
              <a:rPr lang="en-US" sz="600" i="1">
                <a:effectLst/>
                <a:latin typeface="Arial" panose="020B0604020202020204" pitchFamily="34" charset="0"/>
                <a:ea typeface="Arial" panose="020B0604020202020204" pitchFamily="34" charset="0"/>
              </a:rPr>
              <a:t>8</a:t>
            </a:r>
            <a:r>
              <a:rPr lang="en-US" sz="600">
                <a:effectLst/>
                <a:latin typeface="Arial" panose="020B0604020202020204" pitchFamily="34" charset="0"/>
                <a:ea typeface="Arial" panose="020B0604020202020204" pitchFamily="34" charset="0"/>
              </a:rPr>
              <a:t>(3). </a:t>
            </a:r>
            <a:r>
              <a:rPr lang="en-US" sz="600" u="sng">
                <a:solidFill>
                  <a:srgbClr val="1155CC"/>
                </a:solidFill>
                <a:effectLst/>
                <a:latin typeface="Arial" panose="020B0604020202020204" pitchFamily="34" charset="0"/>
                <a:ea typeface="Arial" panose="020B0604020202020204" pitchFamily="34" charset="0"/>
                <a:hlinkClick r:id="rId7"/>
              </a:rPr>
              <a:t>https://doi.org/10.1136/bmjoq-2019-000646</a:t>
            </a:r>
            <a:r>
              <a:rPr lang="en-US" sz="600">
                <a:solidFill>
                  <a:srgbClr val="05103E"/>
                </a:solidFill>
                <a:effectLst/>
                <a:latin typeface="Arial" panose="020B0604020202020204" pitchFamily="34" charset="0"/>
                <a:ea typeface="Arial" panose="020B0604020202020204" pitchFamily="34" charset="0"/>
              </a:rPr>
              <a:t>. </a:t>
            </a:r>
          </a:p>
          <a:p>
            <a:r>
              <a:rPr lang="en-GB" sz="600"/>
              <a:t>ICARS. (2025). </a:t>
            </a:r>
            <a:r>
              <a:rPr lang="en-GB" sz="600" i="1"/>
              <a:t>International Centre for Antimicrobial Resistance Solutions</a:t>
            </a:r>
            <a:r>
              <a:rPr lang="en-GB" sz="600"/>
              <a:t>. [online] Available at: https://icars-global.org</a:t>
            </a:r>
            <a:endParaRPr lang="en-US" sz="600">
              <a:effectLst/>
              <a:latin typeface="Arial" panose="020B0604020202020204" pitchFamily="34" charset="0"/>
              <a:ea typeface="Arial" panose="020B0604020202020204" pitchFamily="34" charset="0"/>
            </a:endParaRPr>
          </a:p>
          <a:p>
            <a:pPr marL="0" marR="0" algn="just">
              <a:lnSpc>
                <a:spcPct val="150000"/>
              </a:lnSpc>
              <a:spcAft>
                <a:spcPts val="0"/>
              </a:spcAft>
            </a:pPr>
            <a:r>
              <a:rPr lang="en-US" sz="600" err="1">
                <a:effectLst/>
                <a:latin typeface="Arial" panose="020B0604020202020204" pitchFamily="34" charset="0"/>
                <a:ea typeface="Arial" panose="020B0604020202020204" pitchFamily="34" charset="0"/>
              </a:rPr>
              <a:t>Katrakazas</a:t>
            </a:r>
            <a:r>
              <a:rPr lang="en-US" sz="600">
                <a:effectLst/>
                <a:latin typeface="Arial" panose="020B0604020202020204" pitchFamily="34" charset="0"/>
                <a:ea typeface="Arial" panose="020B0604020202020204" pitchFamily="34" charset="0"/>
              </a:rPr>
              <a:t>, P., </a:t>
            </a:r>
            <a:r>
              <a:rPr lang="en-US" sz="600" err="1">
                <a:effectLst/>
                <a:latin typeface="Arial" panose="020B0604020202020204" pitchFamily="34" charset="0"/>
                <a:ea typeface="Arial" panose="020B0604020202020204" pitchFamily="34" charset="0"/>
              </a:rPr>
              <a:t>Pastiadis</a:t>
            </a:r>
            <a:r>
              <a:rPr lang="en-US" sz="600">
                <a:effectLst/>
                <a:latin typeface="Arial" panose="020B0604020202020204" pitchFamily="34" charset="0"/>
                <a:ea typeface="Arial" panose="020B0604020202020204" pitchFamily="34" charset="0"/>
              </a:rPr>
              <a:t>, K., </a:t>
            </a:r>
            <a:r>
              <a:rPr lang="en-US" sz="600" err="1">
                <a:effectLst/>
                <a:latin typeface="Arial" panose="020B0604020202020204" pitchFamily="34" charset="0"/>
                <a:ea typeface="Arial" panose="020B0604020202020204" pitchFamily="34" charset="0"/>
              </a:rPr>
              <a:t>Bibas</a:t>
            </a:r>
            <a:r>
              <a:rPr lang="en-US" sz="600">
                <a:effectLst/>
                <a:latin typeface="Arial" panose="020B0604020202020204" pitchFamily="34" charset="0"/>
                <a:ea typeface="Arial" panose="020B0604020202020204" pitchFamily="34" charset="0"/>
              </a:rPr>
              <a:t>, A. and </a:t>
            </a:r>
            <a:r>
              <a:rPr lang="en-US" sz="600" err="1">
                <a:effectLst/>
                <a:latin typeface="Arial" panose="020B0604020202020204" pitchFamily="34" charset="0"/>
                <a:ea typeface="Arial" panose="020B0604020202020204" pitchFamily="34" charset="0"/>
              </a:rPr>
              <a:t>Koutsouris</a:t>
            </a:r>
            <a:r>
              <a:rPr lang="en-US" sz="600">
                <a:effectLst/>
                <a:latin typeface="Arial" panose="020B0604020202020204" pitchFamily="34" charset="0"/>
                <a:ea typeface="Arial" panose="020B0604020202020204" pitchFamily="34" charset="0"/>
              </a:rPr>
              <a:t>, D. (2020). A general systems theory approach in public hearing health: Lessons learned from a systematic review of general systems theory in healthcare. </a:t>
            </a:r>
            <a:r>
              <a:rPr lang="en-US" sz="600" i="1">
                <a:effectLst/>
                <a:latin typeface="Arial" panose="020B0604020202020204" pitchFamily="34" charset="0"/>
                <a:ea typeface="Arial" panose="020B0604020202020204" pitchFamily="34" charset="0"/>
              </a:rPr>
              <a:t>IEEE Access</a:t>
            </a:r>
            <a:r>
              <a:rPr lang="en-US" sz="600">
                <a:effectLst/>
                <a:latin typeface="Arial" panose="020B0604020202020204" pitchFamily="34" charset="0"/>
                <a:ea typeface="Arial" panose="020B0604020202020204" pitchFamily="34" charset="0"/>
              </a:rPr>
              <a:t>, </a:t>
            </a:r>
            <a:r>
              <a:rPr lang="en-US" sz="600" i="1">
                <a:effectLst/>
                <a:latin typeface="Arial" panose="020B0604020202020204" pitchFamily="34" charset="0"/>
                <a:ea typeface="Arial" panose="020B0604020202020204" pitchFamily="34" charset="0"/>
              </a:rPr>
              <a:t>8</a:t>
            </a:r>
            <a:r>
              <a:rPr lang="en-US" sz="600">
                <a:effectLst/>
                <a:latin typeface="Arial" panose="020B0604020202020204" pitchFamily="34" charset="0"/>
                <a:ea typeface="Arial" panose="020B0604020202020204" pitchFamily="34" charset="0"/>
              </a:rPr>
              <a:t>, pp.53018-53033. </a:t>
            </a:r>
            <a:r>
              <a:rPr lang="en-US" sz="600" u="sng">
                <a:solidFill>
                  <a:srgbClr val="1155CC"/>
                </a:solidFill>
                <a:effectLst/>
                <a:latin typeface="Arial" panose="020B0604020202020204" pitchFamily="34" charset="0"/>
                <a:ea typeface="Arial" panose="020B0604020202020204" pitchFamily="34" charset="0"/>
                <a:hlinkClick r:id="rId8"/>
              </a:rPr>
              <a:t>https://doi.org/10.1109/access.2020.2981160</a:t>
            </a:r>
            <a:r>
              <a:rPr lang="en-US" sz="600">
                <a:solidFill>
                  <a:srgbClr val="05103E"/>
                </a:solidFill>
                <a:effectLst/>
                <a:latin typeface="Arial" panose="020B0604020202020204" pitchFamily="34" charset="0"/>
                <a:ea typeface="Arial" panose="020B0604020202020204" pitchFamily="34" charset="0"/>
              </a:rPr>
              <a:t>. </a:t>
            </a:r>
            <a:endParaRPr lang="en-US" sz="600">
              <a:effectLst/>
              <a:latin typeface="Arial" panose="020B0604020202020204" pitchFamily="34" charset="0"/>
              <a:ea typeface="Arial" panose="020B0604020202020204" pitchFamily="34" charset="0"/>
            </a:endParaRPr>
          </a:p>
          <a:p>
            <a:pPr marL="0" marR="0" algn="just">
              <a:lnSpc>
                <a:spcPct val="150000"/>
              </a:lnSpc>
              <a:spcAft>
                <a:spcPts val="0"/>
              </a:spcAft>
            </a:pPr>
            <a:r>
              <a:rPr lang="en-US" sz="600" err="1">
                <a:effectLst/>
                <a:latin typeface="Arial" panose="020B0604020202020204" pitchFamily="34" charset="0"/>
                <a:ea typeface="Arial" panose="020B0604020202020204" pitchFamily="34" charset="0"/>
              </a:rPr>
              <a:t>Kumah</a:t>
            </a:r>
            <a:r>
              <a:rPr lang="en-US" sz="600">
                <a:effectLst/>
                <a:latin typeface="Arial" panose="020B0604020202020204" pitchFamily="34" charset="0"/>
                <a:ea typeface="Arial" panose="020B0604020202020204" pitchFamily="34" charset="0"/>
              </a:rPr>
              <a:t>, A., Nwogu, C.N., </a:t>
            </a:r>
            <a:r>
              <a:rPr lang="en-US" sz="600" err="1">
                <a:effectLst/>
                <a:latin typeface="Arial" panose="020B0604020202020204" pitchFamily="34" charset="0"/>
                <a:ea typeface="Arial" panose="020B0604020202020204" pitchFamily="34" charset="0"/>
              </a:rPr>
              <a:t>Issah</a:t>
            </a:r>
            <a:r>
              <a:rPr lang="en-US" sz="600">
                <a:effectLst/>
                <a:latin typeface="Arial" panose="020B0604020202020204" pitchFamily="34" charset="0"/>
                <a:ea typeface="Arial" panose="020B0604020202020204" pitchFamily="34" charset="0"/>
              </a:rPr>
              <a:t>, A.R., </a:t>
            </a:r>
            <a:r>
              <a:rPr lang="en-US" sz="600" err="1">
                <a:effectLst/>
                <a:latin typeface="Arial" panose="020B0604020202020204" pitchFamily="34" charset="0"/>
                <a:ea typeface="Arial" panose="020B0604020202020204" pitchFamily="34" charset="0"/>
              </a:rPr>
              <a:t>Obot</a:t>
            </a:r>
            <a:r>
              <a:rPr lang="en-US" sz="600">
                <a:effectLst/>
                <a:latin typeface="Arial" panose="020B0604020202020204" pitchFamily="34" charset="0"/>
                <a:ea typeface="Arial" panose="020B0604020202020204" pitchFamily="34" charset="0"/>
              </a:rPr>
              <a:t>, E., </a:t>
            </a:r>
            <a:r>
              <a:rPr lang="en-US" sz="600" err="1">
                <a:effectLst/>
                <a:latin typeface="Arial" panose="020B0604020202020204" pitchFamily="34" charset="0"/>
                <a:ea typeface="Arial" panose="020B0604020202020204" pitchFamily="34" charset="0"/>
              </a:rPr>
              <a:t>Kanamitie</a:t>
            </a:r>
            <a:r>
              <a:rPr lang="en-US" sz="600">
                <a:effectLst/>
                <a:latin typeface="Arial" panose="020B0604020202020204" pitchFamily="34" charset="0"/>
                <a:ea typeface="Arial" panose="020B0604020202020204" pitchFamily="34" charset="0"/>
              </a:rPr>
              <a:t>, D.T., </a:t>
            </a:r>
            <a:r>
              <a:rPr lang="en-US" sz="600" err="1">
                <a:effectLst/>
                <a:latin typeface="Arial" panose="020B0604020202020204" pitchFamily="34" charset="0"/>
                <a:ea typeface="Arial" panose="020B0604020202020204" pitchFamily="34" charset="0"/>
              </a:rPr>
              <a:t>Sifa</a:t>
            </a:r>
            <a:r>
              <a:rPr lang="en-US" sz="600">
                <a:effectLst/>
                <a:latin typeface="Arial" panose="020B0604020202020204" pitchFamily="34" charset="0"/>
                <a:ea typeface="Arial" panose="020B0604020202020204" pitchFamily="34" charset="0"/>
              </a:rPr>
              <a:t>, J.S. and Aidoo, L.A. (2024). Cause-and-effect (fishbone) diagram: a tool for generating and </a:t>
            </a:r>
            <a:r>
              <a:rPr lang="en-US" sz="600" err="1">
                <a:effectLst/>
                <a:latin typeface="Arial" panose="020B0604020202020204" pitchFamily="34" charset="0"/>
                <a:ea typeface="Arial" panose="020B0604020202020204" pitchFamily="34" charset="0"/>
              </a:rPr>
              <a:t>organising</a:t>
            </a:r>
            <a:r>
              <a:rPr lang="en-US" sz="600">
                <a:effectLst/>
                <a:latin typeface="Arial" panose="020B0604020202020204" pitchFamily="34" charset="0"/>
                <a:ea typeface="Arial" panose="020B0604020202020204" pitchFamily="34" charset="0"/>
              </a:rPr>
              <a:t> quality improvement ideas. Global Journal on Quality and Safety in Healthcare, 7(2), pp.85-87. </a:t>
            </a:r>
            <a:r>
              <a:rPr lang="en-US" sz="600" u="sng">
                <a:solidFill>
                  <a:srgbClr val="1155CC"/>
                </a:solidFill>
                <a:effectLst/>
                <a:latin typeface="Arial" panose="020B0604020202020204" pitchFamily="34" charset="0"/>
                <a:ea typeface="Arial" panose="020B0604020202020204" pitchFamily="34" charset="0"/>
                <a:hlinkClick r:id="rId9"/>
              </a:rPr>
              <a:t>https://doi.org/10.36401/jqsh-23-42</a:t>
            </a:r>
            <a:r>
              <a:rPr lang="en-US" sz="600">
                <a:solidFill>
                  <a:srgbClr val="05103E"/>
                </a:solidFill>
                <a:effectLst/>
                <a:latin typeface="Arial" panose="020B0604020202020204" pitchFamily="34" charset="0"/>
                <a:ea typeface="Arial" panose="020B0604020202020204" pitchFamily="34" charset="0"/>
              </a:rPr>
              <a:t>. </a:t>
            </a:r>
            <a:endParaRPr lang="en-US" sz="600">
              <a:effectLst/>
              <a:latin typeface="Arial" panose="020B0604020202020204" pitchFamily="34" charset="0"/>
              <a:ea typeface="Arial" panose="020B0604020202020204" pitchFamily="34" charset="0"/>
            </a:endParaRPr>
          </a:p>
          <a:p>
            <a:pPr marL="0" marR="0" algn="just">
              <a:lnSpc>
                <a:spcPct val="150000"/>
              </a:lnSpc>
              <a:spcAft>
                <a:spcPts val="0"/>
              </a:spcAft>
            </a:pPr>
            <a:r>
              <a:rPr lang="en-US" sz="600" err="1">
                <a:effectLst/>
                <a:latin typeface="Arial" panose="020B0604020202020204" pitchFamily="34" charset="0"/>
                <a:ea typeface="Arial" panose="020B0604020202020204" pitchFamily="34" charset="0"/>
              </a:rPr>
              <a:t>Larouzee</a:t>
            </a:r>
            <a:r>
              <a:rPr lang="en-US" sz="600">
                <a:effectLst/>
                <a:latin typeface="Arial" panose="020B0604020202020204" pitchFamily="34" charset="0"/>
                <a:ea typeface="Arial" panose="020B0604020202020204" pitchFamily="34" charset="0"/>
              </a:rPr>
              <a:t>, J. and </a:t>
            </a:r>
            <a:r>
              <a:rPr lang="en-US" sz="600" err="1">
                <a:effectLst/>
                <a:latin typeface="Arial" panose="020B0604020202020204" pitchFamily="34" charset="0"/>
                <a:ea typeface="Arial" panose="020B0604020202020204" pitchFamily="34" charset="0"/>
              </a:rPr>
              <a:t>Coze</a:t>
            </a:r>
            <a:r>
              <a:rPr lang="en-US" sz="600">
                <a:effectLst/>
                <a:latin typeface="Arial" panose="020B0604020202020204" pitchFamily="34" charset="0"/>
                <a:ea typeface="Arial" panose="020B0604020202020204" pitchFamily="34" charset="0"/>
              </a:rPr>
              <a:t>, J.-C.L. (2020) 'Good and bad reasons: The Swiss cheese model and its critics,' </a:t>
            </a:r>
            <a:r>
              <a:rPr lang="en-US" sz="600" i="1">
                <a:effectLst/>
                <a:latin typeface="Arial" panose="020B0604020202020204" pitchFamily="34" charset="0"/>
                <a:ea typeface="Arial" panose="020B0604020202020204" pitchFamily="34" charset="0"/>
              </a:rPr>
              <a:t>Safety Science</a:t>
            </a:r>
            <a:r>
              <a:rPr lang="en-US" sz="600">
                <a:effectLst/>
                <a:latin typeface="Arial" panose="020B0604020202020204" pitchFamily="34" charset="0"/>
                <a:ea typeface="Arial" panose="020B0604020202020204" pitchFamily="34" charset="0"/>
              </a:rPr>
              <a:t>, 126, p. 104660. </a:t>
            </a:r>
            <a:r>
              <a:rPr lang="en-US" sz="600" u="sng">
                <a:solidFill>
                  <a:srgbClr val="1155CC"/>
                </a:solidFill>
                <a:effectLst/>
                <a:latin typeface="Arial" panose="020B0604020202020204" pitchFamily="34" charset="0"/>
                <a:ea typeface="Arial" panose="020B0604020202020204" pitchFamily="34" charset="0"/>
                <a:hlinkClick r:id="rId10"/>
              </a:rPr>
              <a:t>https://doi.org/10.1016/j.ssci.2020.104660</a:t>
            </a:r>
            <a:r>
              <a:rPr lang="en-US" sz="600">
                <a:effectLst/>
                <a:latin typeface="Arial" panose="020B0604020202020204" pitchFamily="34" charset="0"/>
                <a:ea typeface="Arial" panose="020B0604020202020204" pitchFamily="34" charset="0"/>
              </a:rPr>
              <a:t>. </a:t>
            </a:r>
          </a:p>
          <a:p>
            <a:r>
              <a:rPr lang="en-GB" sz="600"/>
              <a:t>Linkedin.com. (2026). </a:t>
            </a:r>
            <a:r>
              <a:rPr lang="en-GB" sz="600" i="1"/>
              <a:t>LinkedIn</a:t>
            </a:r>
            <a:r>
              <a:rPr lang="en-GB" sz="600"/>
              <a:t>. [online] Available at: https://www.linkedin.com/pulse/towards-public-service-delivery-index-creating-better-srivastava-o7hac.</a:t>
            </a:r>
            <a:endParaRPr lang="en-US" sz="600">
              <a:effectLst/>
              <a:latin typeface="Arial" panose="020B0604020202020204" pitchFamily="34" charset="0"/>
              <a:ea typeface="Arial" panose="020B0604020202020204" pitchFamily="34" charset="0"/>
            </a:endParaRPr>
          </a:p>
          <a:p>
            <a:pPr marL="0" marR="0" algn="just">
              <a:lnSpc>
                <a:spcPct val="150000"/>
              </a:lnSpc>
              <a:spcAft>
                <a:spcPts val="0"/>
              </a:spcAft>
            </a:pPr>
            <a:r>
              <a:rPr lang="en-US" sz="600" err="1">
                <a:effectLst/>
                <a:latin typeface="Arial" panose="020B0604020202020204" pitchFamily="34" charset="0"/>
                <a:ea typeface="Arial" panose="020B0604020202020204" pitchFamily="34" charset="0"/>
              </a:rPr>
              <a:t>Mahase</a:t>
            </a:r>
            <a:r>
              <a:rPr lang="en-US" sz="600">
                <a:effectLst/>
                <a:latin typeface="Arial" panose="020B0604020202020204" pitchFamily="34" charset="0"/>
                <a:ea typeface="Arial" panose="020B0604020202020204" pitchFamily="34" charset="0"/>
              </a:rPr>
              <a:t>, E. (2025) 'Lucy </a:t>
            </a:r>
            <a:r>
              <a:rPr lang="en-US" sz="600" err="1">
                <a:effectLst/>
                <a:latin typeface="Arial" panose="020B0604020202020204" pitchFamily="34" charset="0"/>
                <a:ea typeface="Arial" panose="020B0604020202020204" pitchFamily="34" charset="0"/>
              </a:rPr>
              <a:t>Letby</a:t>
            </a:r>
            <a:r>
              <a:rPr lang="en-US" sz="600">
                <a:effectLst/>
                <a:latin typeface="Arial" panose="020B0604020202020204" pitchFamily="34" charset="0"/>
                <a:ea typeface="Arial" panose="020B0604020202020204" pitchFamily="34" charset="0"/>
              </a:rPr>
              <a:t>: No medical evidence to suggest murder, experts conclude,' </a:t>
            </a:r>
            <a:r>
              <a:rPr lang="en-US" sz="600" i="1">
                <a:effectLst/>
                <a:latin typeface="Arial" panose="020B0604020202020204" pitchFamily="34" charset="0"/>
                <a:ea typeface="Arial" panose="020B0604020202020204" pitchFamily="34" charset="0"/>
              </a:rPr>
              <a:t>BMJ</a:t>
            </a:r>
            <a:r>
              <a:rPr lang="en-US" sz="600">
                <a:effectLst/>
                <a:latin typeface="Arial" panose="020B0604020202020204" pitchFamily="34" charset="0"/>
                <a:ea typeface="Arial" panose="020B0604020202020204" pitchFamily="34" charset="0"/>
              </a:rPr>
              <a:t>, 388, p. r250. </a:t>
            </a:r>
            <a:r>
              <a:rPr lang="en-US" sz="600" u="sng">
                <a:solidFill>
                  <a:srgbClr val="1155CC"/>
                </a:solidFill>
                <a:effectLst/>
                <a:latin typeface="Arial" panose="020B0604020202020204" pitchFamily="34" charset="0"/>
                <a:ea typeface="Arial" panose="020B0604020202020204" pitchFamily="34" charset="0"/>
                <a:hlinkClick r:id="rId11"/>
              </a:rPr>
              <a:t>https://doi.org/10.1136/bmj.r250</a:t>
            </a:r>
            <a:r>
              <a:rPr lang="en-US" sz="600">
                <a:effectLst/>
                <a:latin typeface="Arial" panose="020B0604020202020204" pitchFamily="34" charset="0"/>
                <a:ea typeface="Arial" panose="020B0604020202020204" pitchFamily="34" charset="0"/>
              </a:rPr>
              <a:t>. </a:t>
            </a:r>
          </a:p>
          <a:p>
            <a:pPr marL="0" marR="0" algn="just">
              <a:lnSpc>
                <a:spcPct val="150000"/>
              </a:lnSpc>
              <a:spcAft>
                <a:spcPts val="0"/>
              </a:spcAft>
            </a:pPr>
            <a:r>
              <a:rPr lang="en-US" sz="600">
                <a:effectLst/>
                <a:latin typeface="Arial" panose="020B0604020202020204" pitchFamily="34" charset="0"/>
                <a:ea typeface="Arial" panose="020B0604020202020204" pitchFamily="34" charset="0"/>
              </a:rPr>
              <a:t>McCullough, K., Andrew, L., </a:t>
            </a:r>
            <a:r>
              <a:rPr lang="en-US" sz="600" err="1">
                <a:effectLst/>
                <a:latin typeface="Arial" panose="020B0604020202020204" pitchFamily="34" charset="0"/>
                <a:ea typeface="Arial" panose="020B0604020202020204" pitchFamily="34" charset="0"/>
              </a:rPr>
              <a:t>Genoni</a:t>
            </a:r>
            <a:r>
              <a:rPr lang="en-US" sz="600">
                <a:effectLst/>
                <a:latin typeface="Arial" panose="020B0604020202020204" pitchFamily="34" charset="0"/>
                <a:ea typeface="Arial" panose="020B0604020202020204" pitchFamily="34" charset="0"/>
              </a:rPr>
              <a:t>, A., Dunham, M., Whitehead, L. and </a:t>
            </a:r>
            <a:r>
              <a:rPr lang="en-US" sz="600" err="1">
                <a:effectLst/>
                <a:latin typeface="Arial" panose="020B0604020202020204" pitchFamily="34" charset="0"/>
                <a:ea typeface="Arial" panose="020B0604020202020204" pitchFamily="34" charset="0"/>
              </a:rPr>
              <a:t>Porock</a:t>
            </a:r>
            <a:r>
              <a:rPr lang="en-US" sz="600">
                <a:effectLst/>
                <a:latin typeface="Arial" panose="020B0604020202020204" pitchFamily="34" charset="0"/>
                <a:ea typeface="Arial" panose="020B0604020202020204" pitchFamily="34" charset="0"/>
              </a:rPr>
              <a:t>, D. (2023). An examination of primary health care nursing service evaluation using the Donabedian model: A systematic review. </a:t>
            </a:r>
            <a:r>
              <a:rPr lang="en-US" sz="600" i="1">
                <a:effectLst/>
                <a:latin typeface="Arial" panose="020B0604020202020204" pitchFamily="34" charset="0"/>
                <a:ea typeface="Arial" panose="020B0604020202020204" pitchFamily="34" charset="0"/>
              </a:rPr>
              <a:t>Research in nursing &amp; health</a:t>
            </a:r>
            <a:r>
              <a:rPr lang="en-US" sz="600">
                <a:effectLst/>
                <a:latin typeface="Arial" panose="020B0604020202020204" pitchFamily="34" charset="0"/>
                <a:ea typeface="Arial" panose="020B0604020202020204" pitchFamily="34" charset="0"/>
              </a:rPr>
              <a:t>, </a:t>
            </a:r>
            <a:r>
              <a:rPr lang="en-US" sz="600" i="1">
                <a:effectLst/>
                <a:latin typeface="Arial" panose="020B0604020202020204" pitchFamily="34" charset="0"/>
                <a:ea typeface="Arial" panose="020B0604020202020204" pitchFamily="34" charset="0"/>
              </a:rPr>
              <a:t>46</a:t>
            </a:r>
            <a:r>
              <a:rPr lang="en-US" sz="600">
                <a:effectLst/>
                <a:latin typeface="Arial" panose="020B0604020202020204" pitchFamily="34" charset="0"/>
                <a:ea typeface="Arial" panose="020B0604020202020204" pitchFamily="34" charset="0"/>
              </a:rPr>
              <a:t>(1), pp.159-176. </a:t>
            </a:r>
            <a:r>
              <a:rPr lang="en-US" sz="600" u="sng">
                <a:solidFill>
                  <a:srgbClr val="1155CC"/>
                </a:solidFill>
                <a:effectLst/>
                <a:latin typeface="Arial" panose="020B0604020202020204" pitchFamily="34" charset="0"/>
                <a:ea typeface="Arial" panose="020B0604020202020204" pitchFamily="34" charset="0"/>
                <a:hlinkClick r:id="rId12"/>
              </a:rPr>
              <a:t>https://doi.org/10.1002/nur.22291</a:t>
            </a:r>
            <a:r>
              <a:rPr lang="en-US" sz="600">
                <a:solidFill>
                  <a:srgbClr val="05103E"/>
                </a:solidFill>
                <a:effectLst/>
                <a:latin typeface="Arial" panose="020B0604020202020204" pitchFamily="34" charset="0"/>
                <a:ea typeface="Arial" panose="020B0604020202020204" pitchFamily="34" charset="0"/>
              </a:rPr>
              <a:t>. </a:t>
            </a:r>
            <a:endParaRPr lang="en-US" sz="600">
              <a:effectLst/>
              <a:latin typeface="Arial" panose="020B0604020202020204" pitchFamily="34" charset="0"/>
              <a:ea typeface="Arial" panose="020B0604020202020204" pitchFamily="34" charset="0"/>
            </a:endParaRPr>
          </a:p>
          <a:p>
            <a:pPr marL="0" marR="0" algn="just">
              <a:lnSpc>
                <a:spcPct val="150000"/>
              </a:lnSpc>
              <a:spcAft>
                <a:spcPts val="0"/>
              </a:spcAft>
            </a:pPr>
            <a:r>
              <a:rPr lang="en-US" sz="600">
                <a:effectLst/>
                <a:latin typeface="Arial" panose="020B0604020202020204" pitchFamily="34" charset="0"/>
                <a:ea typeface="Arial" panose="020B0604020202020204" pitchFamily="34" charset="0"/>
              </a:rPr>
              <a:t>Price, T., </a:t>
            </a:r>
            <a:r>
              <a:rPr lang="en-US" sz="600" err="1">
                <a:effectLst/>
                <a:latin typeface="Arial" panose="020B0604020202020204" pitchFamily="34" charset="0"/>
                <a:ea typeface="Arial" panose="020B0604020202020204" pitchFamily="34" charset="0"/>
              </a:rPr>
              <a:t>Tredinnick</a:t>
            </a:r>
            <a:r>
              <a:rPr lang="en-US" sz="600">
                <a:effectLst/>
                <a:latin typeface="Arial" panose="020B0604020202020204" pitchFamily="34" charset="0"/>
                <a:ea typeface="Arial" panose="020B0604020202020204" pitchFamily="34" charset="0"/>
              </a:rPr>
              <a:t>-Rowe, J., Walshe, K., </a:t>
            </a:r>
            <a:r>
              <a:rPr lang="en-US" sz="600" err="1">
                <a:effectLst/>
                <a:latin typeface="Arial" panose="020B0604020202020204" pitchFamily="34" charset="0"/>
                <a:ea typeface="Arial" panose="020B0604020202020204" pitchFamily="34" charset="0"/>
              </a:rPr>
              <a:t>Tazzyman</a:t>
            </a:r>
            <a:r>
              <a:rPr lang="en-US" sz="600">
                <a:effectLst/>
                <a:latin typeface="Arial" panose="020B0604020202020204" pitchFamily="34" charset="0"/>
                <a:ea typeface="Arial" panose="020B0604020202020204" pitchFamily="34" charset="0"/>
              </a:rPr>
              <a:t>, A., Ferguson, J., Boyd, A., Archer, J. and Bryce, M. (2020). Reviving clinical governance? A qualitative study of the impact of professional regulatory reform on clinical governance in healthcare </a:t>
            </a:r>
            <a:r>
              <a:rPr lang="en-US" sz="600" err="1">
                <a:effectLst/>
                <a:latin typeface="Arial" panose="020B0604020202020204" pitchFamily="34" charset="0"/>
                <a:ea typeface="Arial" panose="020B0604020202020204" pitchFamily="34" charset="0"/>
              </a:rPr>
              <a:t>organisations</a:t>
            </a:r>
            <a:r>
              <a:rPr lang="en-US" sz="600">
                <a:effectLst/>
                <a:latin typeface="Arial" panose="020B0604020202020204" pitchFamily="34" charset="0"/>
                <a:ea typeface="Arial" panose="020B0604020202020204" pitchFamily="34" charset="0"/>
              </a:rPr>
              <a:t> in England. </a:t>
            </a:r>
            <a:r>
              <a:rPr lang="en-US" sz="600" i="1">
                <a:effectLst/>
                <a:latin typeface="Arial" panose="020B0604020202020204" pitchFamily="34" charset="0"/>
                <a:ea typeface="Arial" panose="020B0604020202020204" pitchFamily="34" charset="0"/>
              </a:rPr>
              <a:t>Health Policy</a:t>
            </a:r>
            <a:r>
              <a:rPr lang="en-US" sz="600">
                <a:effectLst/>
                <a:latin typeface="Arial" panose="020B0604020202020204" pitchFamily="34" charset="0"/>
                <a:ea typeface="Arial" panose="020B0604020202020204" pitchFamily="34" charset="0"/>
              </a:rPr>
              <a:t>, </a:t>
            </a:r>
            <a:r>
              <a:rPr lang="en-US" sz="600" i="1">
                <a:effectLst/>
                <a:latin typeface="Arial" panose="020B0604020202020204" pitchFamily="34" charset="0"/>
                <a:ea typeface="Arial" panose="020B0604020202020204" pitchFamily="34" charset="0"/>
              </a:rPr>
              <a:t>124</a:t>
            </a:r>
            <a:r>
              <a:rPr lang="en-US" sz="600">
                <a:effectLst/>
                <a:latin typeface="Arial" panose="020B0604020202020204" pitchFamily="34" charset="0"/>
                <a:ea typeface="Arial" panose="020B0604020202020204" pitchFamily="34" charset="0"/>
              </a:rPr>
              <a:t>(4), pp.446-453. </a:t>
            </a:r>
            <a:r>
              <a:rPr lang="en-US" sz="600" u="sng">
                <a:solidFill>
                  <a:srgbClr val="1155CC"/>
                </a:solidFill>
                <a:effectLst/>
                <a:latin typeface="Arial" panose="020B0604020202020204" pitchFamily="34" charset="0"/>
                <a:ea typeface="Arial" panose="020B0604020202020204" pitchFamily="34" charset="0"/>
                <a:hlinkClick r:id="rId13"/>
              </a:rPr>
              <a:t>https://doi.org/10.1016/j.healthpol.2020.01.004</a:t>
            </a:r>
            <a:r>
              <a:rPr lang="en-US" sz="600">
                <a:solidFill>
                  <a:srgbClr val="05103E"/>
                </a:solidFill>
                <a:effectLst/>
                <a:latin typeface="Arial" panose="020B0604020202020204" pitchFamily="34" charset="0"/>
                <a:ea typeface="Arial" panose="020B0604020202020204" pitchFamily="34" charset="0"/>
              </a:rPr>
              <a:t>. </a:t>
            </a:r>
          </a:p>
          <a:p>
            <a:r>
              <a:rPr lang="en-US" sz="600"/>
              <a:t>Team, I.R. (n.d.). </a:t>
            </a:r>
            <a:r>
              <a:rPr lang="en-US" sz="600" i="1"/>
              <a:t>A Breakdown of Root Cause Analysis | IR</a:t>
            </a:r>
            <a:r>
              <a:rPr lang="en-US" sz="600"/>
              <a:t>. [online] www.ir.com. Available at: https://www.ir.com/guides/breaking-down-root-cause-analysis.</a:t>
            </a:r>
            <a:endParaRPr lang="en-US" sz="600">
              <a:effectLst/>
              <a:latin typeface="Arial" panose="020B0604020202020204" pitchFamily="34" charset="0"/>
              <a:ea typeface="Arial" panose="020B0604020202020204" pitchFamily="34" charset="0"/>
            </a:endParaRPr>
          </a:p>
          <a:p>
            <a:pPr marL="0" marR="0" algn="just">
              <a:lnSpc>
                <a:spcPct val="150000"/>
              </a:lnSpc>
              <a:spcAft>
                <a:spcPts val="0"/>
              </a:spcAft>
            </a:pPr>
            <a:r>
              <a:rPr lang="en-US" sz="600" err="1">
                <a:effectLst/>
                <a:latin typeface="Arial" panose="020B0604020202020204" pitchFamily="34" charset="0"/>
                <a:ea typeface="Arial" panose="020B0604020202020204" pitchFamily="34" charset="0"/>
              </a:rPr>
              <a:t>Tossaint-Schoenmakers</a:t>
            </a:r>
            <a:r>
              <a:rPr lang="en-US" sz="600">
                <a:effectLst/>
                <a:latin typeface="Arial" panose="020B0604020202020204" pitchFamily="34" charset="0"/>
                <a:ea typeface="Arial" panose="020B0604020202020204" pitchFamily="34" charset="0"/>
              </a:rPr>
              <a:t>, R., </a:t>
            </a:r>
            <a:r>
              <a:rPr lang="en-US" sz="600" err="1">
                <a:effectLst/>
                <a:latin typeface="Arial" panose="020B0604020202020204" pitchFamily="34" charset="0"/>
                <a:ea typeface="Arial" panose="020B0604020202020204" pitchFamily="34" charset="0"/>
              </a:rPr>
              <a:t>Versluis</a:t>
            </a:r>
            <a:r>
              <a:rPr lang="en-US" sz="600">
                <a:effectLst/>
                <a:latin typeface="Arial" panose="020B0604020202020204" pitchFamily="34" charset="0"/>
                <a:ea typeface="Arial" panose="020B0604020202020204" pitchFamily="34" charset="0"/>
              </a:rPr>
              <a:t>, A., Chavannes, N., </a:t>
            </a:r>
            <a:r>
              <a:rPr lang="en-US" sz="600" err="1">
                <a:effectLst/>
                <a:latin typeface="Arial" panose="020B0604020202020204" pitchFamily="34" charset="0"/>
                <a:ea typeface="Arial" panose="020B0604020202020204" pitchFamily="34" charset="0"/>
              </a:rPr>
              <a:t>Talboom</a:t>
            </a:r>
            <a:r>
              <a:rPr lang="en-US" sz="600">
                <a:effectLst/>
                <a:latin typeface="Arial" panose="020B0604020202020204" pitchFamily="34" charset="0"/>
                <a:ea typeface="Arial" panose="020B0604020202020204" pitchFamily="34" charset="0"/>
              </a:rPr>
              <a:t>-Kamp, E. and </a:t>
            </a:r>
            <a:r>
              <a:rPr lang="en-US" sz="600" err="1">
                <a:effectLst/>
                <a:latin typeface="Arial" panose="020B0604020202020204" pitchFamily="34" charset="0"/>
                <a:ea typeface="Arial" panose="020B0604020202020204" pitchFamily="34" charset="0"/>
              </a:rPr>
              <a:t>Kasteleyn</a:t>
            </a:r>
            <a:r>
              <a:rPr lang="en-US" sz="600">
                <a:effectLst/>
                <a:latin typeface="Arial" panose="020B0604020202020204" pitchFamily="34" charset="0"/>
                <a:ea typeface="Arial" panose="020B0604020202020204" pitchFamily="34" charset="0"/>
              </a:rPr>
              <a:t>, M. (2021). The challenge of integrating eHealth into health care: systematic literature review of the Donabedian model of structure, process, and outcome. </a:t>
            </a:r>
            <a:r>
              <a:rPr lang="en-US" sz="600" i="1">
                <a:effectLst/>
                <a:latin typeface="Arial" panose="020B0604020202020204" pitchFamily="34" charset="0"/>
                <a:ea typeface="Arial" panose="020B0604020202020204" pitchFamily="34" charset="0"/>
              </a:rPr>
              <a:t>Journal of Medical Internet Research</a:t>
            </a:r>
            <a:r>
              <a:rPr lang="en-US" sz="600">
                <a:effectLst/>
                <a:latin typeface="Arial" panose="020B0604020202020204" pitchFamily="34" charset="0"/>
                <a:ea typeface="Arial" panose="020B0604020202020204" pitchFamily="34" charset="0"/>
              </a:rPr>
              <a:t>, </a:t>
            </a:r>
            <a:r>
              <a:rPr lang="en-US" sz="600" i="1">
                <a:effectLst/>
                <a:latin typeface="Arial" panose="020B0604020202020204" pitchFamily="34" charset="0"/>
                <a:ea typeface="Arial" panose="020B0604020202020204" pitchFamily="34" charset="0"/>
              </a:rPr>
              <a:t>23</a:t>
            </a:r>
            <a:r>
              <a:rPr lang="en-US" sz="600">
                <a:effectLst/>
                <a:latin typeface="Arial" panose="020B0604020202020204" pitchFamily="34" charset="0"/>
                <a:ea typeface="Arial" panose="020B0604020202020204" pitchFamily="34" charset="0"/>
              </a:rPr>
              <a:t>(5), p.e27180. </a:t>
            </a:r>
            <a:r>
              <a:rPr lang="en-US" sz="600" u="sng">
                <a:solidFill>
                  <a:srgbClr val="1155CC"/>
                </a:solidFill>
                <a:effectLst/>
                <a:latin typeface="Arial" panose="020B0604020202020204" pitchFamily="34" charset="0"/>
                <a:ea typeface="Arial" panose="020B0604020202020204" pitchFamily="34" charset="0"/>
                <a:hlinkClick r:id="rId14"/>
              </a:rPr>
              <a:t>https://doi.org/10.2196/27180</a:t>
            </a:r>
            <a:r>
              <a:rPr lang="en-US" sz="600">
                <a:solidFill>
                  <a:srgbClr val="05103E"/>
                </a:solidFill>
                <a:effectLst/>
                <a:latin typeface="Arial" panose="020B0604020202020204" pitchFamily="34" charset="0"/>
                <a:ea typeface="Arial" panose="020B0604020202020204" pitchFamily="34" charset="0"/>
              </a:rPr>
              <a:t>. </a:t>
            </a:r>
            <a:endParaRPr lang="en-US" sz="600">
              <a:effectLst/>
              <a:latin typeface="Arial" panose="020B0604020202020204" pitchFamily="34" charset="0"/>
              <a:ea typeface="Arial" panose="020B0604020202020204" pitchFamily="34" charset="0"/>
            </a:endParaRPr>
          </a:p>
          <a:p>
            <a:pPr marL="0" marR="0" algn="just">
              <a:lnSpc>
                <a:spcPct val="150000"/>
              </a:lnSpc>
              <a:spcAft>
                <a:spcPts val="0"/>
              </a:spcAft>
            </a:pPr>
            <a:r>
              <a:rPr lang="en-US" sz="600">
                <a:effectLst/>
                <a:latin typeface="Arial" panose="020B0604020202020204" pitchFamily="34" charset="0"/>
                <a:ea typeface="Arial" panose="020B0604020202020204" pitchFamily="34" charset="0"/>
              </a:rPr>
              <a:t>Turo, R., </a:t>
            </a:r>
            <a:r>
              <a:rPr lang="en-US" sz="600" err="1">
                <a:effectLst/>
                <a:latin typeface="Arial" panose="020B0604020202020204" pitchFamily="34" charset="0"/>
                <a:ea typeface="Arial" panose="020B0604020202020204" pitchFamily="34" charset="0"/>
              </a:rPr>
              <a:t>Horsu</a:t>
            </a:r>
            <a:r>
              <a:rPr lang="en-US" sz="600">
                <a:effectLst/>
                <a:latin typeface="Arial" panose="020B0604020202020204" pitchFamily="34" charset="0"/>
                <a:ea typeface="Arial" panose="020B0604020202020204" pitchFamily="34" charset="0"/>
              </a:rPr>
              <a:t>, S., Broome, J., Das, S., </a:t>
            </a:r>
            <a:r>
              <a:rPr lang="en-US" sz="600" err="1">
                <a:effectLst/>
                <a:latin typeface="Arial" panose="020B0604020202020204" pitchFamily="34" charset="0"/>
                <a:ea typeface="Arial" panose="020B0604020202020204" pitchFamily="34" charset="0"/>
              </a:rPr>
              <a:t>Gulur</a:t>
            </a:r>
            <a:r>
              <a:rPr lang="en-US" sz="600">
                <a:effectLst/>
                <a:latin typeface="Arial" panose="020B0604020202020204" pitchFamily="34" charset="0"/>
                <a:ea typeface="Arial" panose="020B0604020202020204" pitchFamily="34" charset="0"/>
              </a:rPr>
              <a:t>, D.M., </a:t>
            </a:r>
            <a:r>
              <a:rPr lang="en-US" sz="600" err="1">
                <a:effectLst/>
                <a:latin typeface="Arial" panose="020B0604020202020204" pitchFamily="34" charset="0"/>
                <a:ea typeface="Arial" panose="020B0604020202020204" pitchFamily="34" charset="0"/>
              </a:rPr>
              <a:t>Pettersson</a:t>
            </a:r>
            <a:r>
              <a:rPr lang="en-US" sz="600">
                <a:effectLst/>
                <a:latin typeface="Arial" panose="020B0604020202020204" pitchFamily="34" charset="0"/>
                <a:ea typeface="Arial" panose="020B0604020202020204" pitchFamily="34" charset="0"/>
              </a:rPr>
              <a:t>, B., Doyle, G. and </a:t>
            </a:r>
            <a:r>
              <a:rPr lang="en-US" sz="600" err="1">
                <a:effectLst/>
                <a:latin typeface="Arial" panose="020B0604020202020204" pitchFamily="34" charset="0"/>
                <a:ea typeface="Arial" panose="020B0604020202020204" pitchFamily="34" charset="0"/>
              </a:rPr>
              <a:t>Awsare</a:t>
            </a:r>
            <a:r>
              <a:rPr lang="en-US" sz="600">
                <a:effectLst/>
                <a:latin typeface="Arial" panose="020B0604020202020204" pitchFamily="34" charset="0"/>
                <a:ea typeface="Arial" panose="020B0604020202020204" pitchFamily="34" charset="0"/>
              </a:rPr>
              <a:t>, N. (2018). Complications of percutaneous nephrostomy in a district general hospital. </a:t>
            </a:r>
            <a:r>
              <a:rPr lang="en-US" sz="600" i="1">
                <a:effectLst/>
                <a:latin typeface="Arial" panose="020B0604020202020204" pitchFamily="34" charset="0"/>
                <a:ea typeface="Arial" panose="020B0604020202020204" pitchFamily="34" charset="0"/>
              </a:rPr>
              <a:t>Turkish Journal of Urology</a:t>
            </a:r>
            <a:r>
              <a:rPr lang="en-US" sz="600">
                <a:effectLst/>
                <a:latin typeface="Arial" panose="020B0604020202020204" pitchFamily="34" charset="0"/>
                <a:ea typeface="Arial" panose="020B0604020202020204" pitchFamily="34" charset="0"/>
              </a:rPr>
              <a:t>, </a:t>
            </a:r>
            <a:r>
              <a:rPr lang="en-US" sz="600" i="1">
                <a:effectLst/>
                <a:latin typeface="Arial" panose="020B0604020202020204" pitchFamily="34" charset="0"/>
                <a:ea typeface="Arial" panose="020B0604020202020204" pitchFamily="34" charset="0"/>
              </a:rPr>
              <a:t>44</a:t>
            </a:r>
            <a:r>
              <a:rPr lang="en-US" sz="600">
                <a:effectLst/>
                <a:latin typeface="Arial" panose="020B0604020202020204" pitchFamily="34" charset="0"/>
                <a:ea typeface="Arial" panose="020B0604020202020204" pitchFamily="34" charset="0"/>
              </a:rPr>
              <a:t>(6), p.478. </a:t>
            </a:r>
            <a:r>
              <a:rPr lang="en-US" sz="600" u="sng">
                <a:solidFill>
                  <a:srgbClr val="1155CC"/>
                </a:solidFill>
                <a:effectLst/>
                <a:latin typeface="Arial" panose="020B0604020202020204" pitchFamily="34" charset="0"/>
                <a:ea typeface="Arial" panose="020B0604020202020204" pitchFamily="34" charset="0"/>
                <a:hlinkClick r:id="rId15"/>
              </a:rPr>
              <a:t>https://doi.org/10.5152/tud.2018.37336</a:t>
            </a:r>
            <a:r>
              <a:rPr lang="en-US" sz="600">
                <a:solidFill>
                  <a:srgbClr val="05103E"/>
                </a:solidFill>
                <a:effectLst/>
                <a:latin typeface="Arial" panose="020B0604020202020204" pitchFamily="34" charset="0"/>
                <a:ea typeface="Arial" panose="020B0604020202020204" pitchFamily="34" charset="0"/>
              </a:rPr>
              <a:t>. </a:t>
            </a:r>
            <a:endParaRPr lang="en-US" sz="600">
              <a:effectLst/>
              <a:latin typeface="Arial" panose="020B0604020202020204" pitchFamily="34" charset="0"/>
              <a:ea typeface="Arial" panose="020B0604020202020204" pitchFamily="34" charset="0"/>
            </a:endParaRPr>
          </a:p>
          <a:p>
            <a:pPr marL="0" marR="0" algn="just">
              <a:lnSpc>
                <a:spcPct val="150000"/>
              </a:lnSpc>
              <a:spcAft>
                <a:spcPts val="0"/>
              </a:spcAft>
            </a:pPr>
            <a:r>
              <a:rPr lang="en-US" sz="600" err="1">
                <a:effectLst/>
                <a:latin typeface="Arial" panose="020B0604020202020204" pitchFamily="34" charset="0"/>
                <a:ea typeface="Arial" panose="020B0604020202020204" pitchFamily="34" charset="0"/>
              </a:rPr>
              <a:t>Vahidi</a:t>
            </a:r>
            <a:r>
              <a:rPr lang="en-US" sz="600">
                <a:effectLst/>
                <a:latin typeface="Arial" panose="020B0604020202020204" pitchFamily="34" charset="0"/>
                <a:ea typeface="Arial" panose="020B0604020202020204" pitchFamily="34" charset="0"/>
              </a:rPr>
              <a:t>, S., </a:t>
            </a:r>
            <a:r>
              <a:rPr lang="en-US" sz="600" err="1">
                <a:effectLst/>
                <a:latin typeface="Arial" panose="020B0604020202020204" pitchFamily="34" charset="0"/>
                <a:ea typeface="Arial" panose="020B0604020202020204" pitchFamily="34" charset="0"/>
              </a:rPr>
              <a:t>Mirhashemi</a:t>
            </a:r>
            <a:r>
              <a:rPr lang="en-US" sz="600">
                <a:effectLst/>
                <a:latin typeface="Arial" panose="020B0604020202020204" pitchFamily="34" charset="0"/>
                <a:ea typeface="Arial" panose="020B0604020202020204" pitchFamily="34" charset="0"/>
              </a:rPr>
              <a:t>, S.H., </a:t>
            </a:r>
            <a:r>
              <a:rPr lang="en-US" sz="600" err="1">
                <a:effectLst/>
                <a:latin typeface="Arial" panose="020B0604020202020204" pitchFamily="34" charset="0"/>
                <a:ea typeface="Arial" panose="020B0604020202020204" pitchFamily="34" charset="0"/>
              </a:rPr>
              <a:t>Noorbakhsh</a:t>
            </a:r>
            <a:r>
              <a:rPr lang="en-US" sz="600">
                <a:effectLst/>
                <a:latin typeface="Arial" panose="020B0604020202020204" pitchFamily="34" charset="0"/>
                <a:ea typeface="Arial" panose="020B0604020202020204" pitchFamily="34" charset="0"/>
              </a:rPr>
              <a:t>, M. and </a:t>
            </a:r>
            <a:r>
              <a:rPr lang="en-US" sz="600" err="1">
                <a:effectLst/>
                <a:latin typeface="Arial" panose="020B0604020202020204" pitchFamily="34" charset="0"/>
                <a:ea typeface="Arial" panose="020B0604020202020204" pitchFamily="34" charset="0"/>
              </a:rPr>
              <a:t>Taleghani</a:t>
            </a:r>
            <a:r>
              <a:rPr lang="en-US" sz="600">
                <a:effectLst/>
                <a:latin typeface="Arial" panose="020B0604020202020204" pitchFamily="34" charset="0"/>
                <a:ea typeface="Arial" panose="020B0604020202020204" pitchFamily="34" charset="0"/>
              </a:rPr>
              <a:t>, Y.M. (2020). Clinical errors: Implementing root cause analysis in an area health service. </a:t>
            </a:r>
            <a:r>
              <a:rPr lang="en-US" sz="600" i="1">
                <a:effectLst/>
                <a:latin typeface="Arial" panose="020B0604020202020204" pitchFamily="34" charset="0"/>
                <a:ea typeface="Arial" panose="020B0604020202020204" pitchFamily="34" charset="0"/>
              </a:rPr>
              <a:t>International Journal of Healthcare Management</a:t>
            </a:r>
            <a:r>
              <a:rPr lang="en-US" sz="600">
                <a:effectLst/>
                <a:latin typeface="Arial" panose="020B0604020202020204" pitchFamily="34" charset="0"/>
                <a:ea typeface="Arial" panose="020B0604020202020204" pitchFamily="34" charset="0"/>
              </a:rPr>
              <a:t>. </a:t>
            </a:r>
            <a:r>
              <a:rPr lang="en-US" sz="600" u="sng">
                <a:solidFill>
                  <a:srgbClr val="1155CC"/>
                </a:solidFill>
                <a:effectLst/>
                <a:latin typeface="Arial" panose="020B0604020202020204" pitchFamily="34" charset="0"/>
                <a:ea typeface="Arial" panose="020B0604020202020204" pitchFamily="34" charset="0"/>
                <a:hlinkClick r:id="rId16"/>
              </a:rPr>
              <a:t>https://doi.org/10.1080/20479700.2018.1500771</a:t>
            </a:r>
            <a:r>
              <a:rPr lang="en-US" sz="600">
                <a:solidFill>
                  <a:srgbClr val="05103E"/>
                </a:solidFill>
                <a:effectLst/>
                <a:latin typeface="Arial" panose="020B0604020202020204" pitchFamily="34" charset="0"/>
                <a:ea typeface="Arial" panose="020B0604020202020204" pitchFamily="34" charset="0"/>
              </a:rPr>
              <a:t>. </a:t>
            </a:r>
            <a:endParaRPr lang="en-US" sz="600">
              <a:effectLst/>
              <a:latin typeface="Arial" panose="020B0604020202020204" pitchFamily="34" charset="0"/>
              <a:ea typeface="Arial" panose="020B0604020202020204" pitchFamily="34" charset="0"/>
            </a:endParaRPr>
          </a:p>
        </p:txBody>
      </p:sp>
    </p:spTree>
  </p:cSld>
  <p:clrMapOvr>
    <a:masterClrMapping/>
  </p:clrMapOvr>
</p:sld>
</file>

<file path=ppt/theme/theme1.xml><?xml version="1.0" encoding="utf-8"?>
<a:theme xmlns:a="http://schemas.openxmlformats.org/drawingml/2006/main" name="Minimalist Aesthetic Slideshow by Slidesgo">
  <a:themeElements>
    <a:clrScheme name="Simple Light">
      <a:dk1>
        <a:srgbClr val="6D5B57"/>
      </a:dk1>
      <a:lt1>
        <a:srgbClr val="F2E1D8"/>
      </a:lt1>
      <a:dk2>
        <a:srgbClr val="595959"/>
      </a:dk2>
      <a:lt2>
        <a:srgbClr val="B08980"/>
      </a:lt2>
      <a:accent1>
        <a:srgbClr val="6D5B57"/>
      </a:accent1>
      <a:accent2>
        <a:srgbClr val="F2E1D8"/>
      </a:accent2>
      <a:accent3>
        <a:srgbClr val="595959"/>
      </a:accent3>
      <a:accent4>
        <a:srgbClr val="B08980"/>
      </a:accent4>
      <a:accent5>
        <a:srgbClr val="F2E1D8"/>
      </a:accent5>
      <a:accent6>
        <a:srgbClr val="595959"/>
      </a:accent6>
      <a:hlink>
        <a:srgbClr val="59595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10</Slides>
  <Notes>10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Minimalist Aesthetic Slideshow by Slidesgo</vt:lpstr>
      <vt:lpstr>Title: Root Cause Analysis and Policy Issues in the Lucy Letby Case: A Study of Healthcare Quality Failures at the Countess of Chester Hospital Module name: Quality Assurance and Service Improvements Module Code: LCHS7006 Student Name: 2213248 Lecturer name: Arif Ahmed   </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LCHS7006 Quality Assurance and Service Improvements Component 1 Individual Presentation   Title: Root Cause Analysis and Policy Issues in the Lucy Letby Case: A Study of Healthcare Quality Failures at the Countess of Chester Hospital</dc:title>
  <cp:revision>1</cp:revision>
  <dcterms:modified xsi:type="dcterms:W3CDTF">2026-03-24T09:39:54Z</dcterms:modified>
</cp:coreProperties>
</file>