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9" r:id="rId4"/>
    <p:sldId id="260" r:id="rId5"/>
    <p:sldId id="262" r:id="rId6"/>
    <p:sldId id="265" r:id="rId7"/>
    <p:sldId id="273" r:id="rId8"/>
    <p:sldId id="264" r:id="rId9"/>
    <p:sldId id="263" r:id="rId10"/>
    <p:sldId id="270" r:id="rId11"/>
    <p:sldId id="266" r:id="rId12"/>
    <p:sldId id="271" r:id="rId13"/>
    <p:sldId id="272" r:id="rId14"/>
    <p:sldId id="267" r:id="rId15"/>
    <p:sldId id="268" r:id="rId16"/>
    <p:sldId id="269"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DA4C91-2080-4617-8BB3-3DA322F1BACA}" v="4" dt="2019-11-21T12:13:37.2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964" autoAdjust="0"/>
    <p:restoredTop sz="94660"/>
  </p:normalViewPr>
  <p:slideViewPr>
    <p:cSldViewPr snapToGrid="0">
      <p:cViewPr varScale="1">
        <p:scale>
          <a:sx n="67" d="100"/>
          <a:sy n="67" d="100"/>
        </p:scale>
        <p:origin x="14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t Burton" userId="a4d1f480-858f-4959-af82-255a79ef861a" providerId="ADAL" clId="{04DA4C91-2080-4617-8BB3-3DA322F1BACA}"/>
    <pc:docChg chg="custSel addSld delSld modSld">
      <pc:chgData name="Janet Burton" userId="a4d1f480-858f-4959-af82-255a79ef861a" providerId="ADAL" clId="{04DA4C91-2080-4617-8BB3-3DA322F1BACA}" dt="2019-11-21T12:22:26.943" v="94" actId="1076"/>
      <pc:docMkLst>
        <pc:docMk/>
      </pc:docMkLst>
      <pc:sldChg chg="modSp">
        <pc:chgData name="Janet Burton" userId="a4d1f480-858f-4959-af82-255a79ef861a" providerId="ADAL" clId="{04DA4C91-2080-4617-8BB3-3DA322F1BACA}" dt="2019-11-21T12:09:49.921" v="5" actId="14100"/>
        <pc:sldMkLst>
          <pc:docMk/>
          <pc:sldMk cId="4103413121" sldId="265"/>
        </pc:sldMkLst>
        <pc:spChg chg="mod">
          <ac:chgData name="Janet Burton" userId="a4d1f480-858f-4959-af82-255a79ef861a" providerId="ADAL" clId="{04DA4C91-2080-4617-8BB3-3DA322F1BACA}" dt="2019-11-21T12:09:43.879" v="3" actId="27636"/>
          <ac:spMkLst>
            <pc:docMk/>
            <pc:sldMk cId="4103413121" sldId="265"/>
            <ac:spMk id="2" creationId="{54C2D138-F0CB-427A-9388-FBD02707283A}"/>
          </ac:spMkLst>
        </pc:spChg>
        <pc:picChg chg="mod">
          <ac:chgData name="Janet Burton" userId="a4d1f480-858f-4959-af82-255a79ef861a" providerId="ADAL" clId="{04DA4C91-2080-4617-8BB3-3DA322F1BACA}" dt="2019-11-21T12:09:49.921" v="5" actId="14100"/>
          <ac:picMkLst>
            <pc:docMk/>
            <pc:sldMk cId="4103413121" sldId="265"/>
            <ac:picMk id="7" creationId="{33BEBC36-1E78-47AB-AAAF-EB7B59EEBD0D}"/>
          </ac:picMkLst>
        </pc:picChg>
      </pc:sldChg>
      <pc:sldChg chg="delSp modSp">
        <pc:chgData name="Janet Burton" userId="a4d1f480-858f-4959-af82-255a79ef861a" providerId="ADAL" clId="{04DA4C91-2080-4617-8BB3-3DA322F1BACA}" dt="2019-11-21T12:22:26.943" v="94" actId="1076"/>
        <pc:sldMkLst>
          <pc:docMk/>
          <pc:sldMk cId="839140890" sldId="268"/>
        </pc:sldMkLst>
        <pc:spChg chg="mod">
          <ac:chgData name="Janet Burton" userId="a4d1f480-858f-4959-af82-255a79ef861a" providerId="ADAL" clId="{04DA4C91-2080-4617-8BB3-3DA322F1BACA}" dt="2019-11-21T12:21:54.114" v="88" actId="20577"/>
          <ac:spMkLst>
            <pc:docMk/>
            <pc:sldMk cId="839140890" sldId="268"/>
            <ac:spMk id="2" creationId="{A968C4A5-9313-4A20-A8F3-B3A3224A02CD}"/>
          </ac:spMkLst>
        </pc:spChg>
        <pc:spChg chg="del mod">
          <ac:chgData name="Janet Burton" userId="a4d1f480-858f-4959-af82-255a79ef861a" providerId="ADAL" clId="{04DA4C91-2080-4617-8BB3-3DA322F1BACA}" dt="2019-11-21T12:22:19.996" v="91" actId="478"/>
          <ac:spMkLst>
            <pc:docMk/>
            <pc:sldMk cId="839140890" sldId="268"/>
            <ac:spMk id="6" creationId="{4DE84C9E-B726-48BC-9417-F35416B09D5E}"/>
          </ac:spMkLst>
        </pc:spChg>
        <pc:picChg chg="mod">
          <ac:chgData name="Janet Burton" userId="a4d1f480-858f-4959-af82-255a79ef861a" providerId="ADAL" clId="{04DA4C91-2080-4617-8BB3-3DA322F1BACA}" dt="2019-11-21T12:22:26.943" v="94" actId="1076"/>
          <ac:picMkLst>
            <pc:docMk/>
            <pc:sldMk cId="839140890" sldId="268"/>
            <ac:picMk id="5" creationId="{3D823969-095B-412A-87EC-745763CAE5AB}"/>
          </ac:picMkLst>
        </pc:picChg>
      </pc:sldChg>
      <pc:sldChg chg="modSp">
        <pc:chgData name="Janet Burton" userId="a4d1f480-858f-4959-af82-255a79ef861a" providerId="ADAL" clId="{04DA4C91-2080-4617-8BB3-3DA322F1BACA}" dt="2019-11-21T12:18:05.866" v="17" actId="1076"/>
        <pc:sldMkLst>
          <pc:docMk/>
          <pc:sldMk cId="2832439383" sldId="271"/>
        </pc:sldMkLst>
        <pc:spChg chg="mod">
          <ac:chgData name="Janet Burton" userId="a4d1f480-858f-4959-af82-255a79ef861a" providerId="ADAL" clId="{04DA4C91-2080-4617-8BB3-3DA322F1BACA}" dt="2019-11-21T12:17:58.257" v="14" actId="14100"/>
          <ac:spMkLst>
            <pc:docMk/>
            <pc:sldMk cId="2832439383" sldId="271"/>
            <ac:spMk id="2" creationId="{3E8ACC71-16CF-400C-B6C4-DDF2ACBD1701}"/>
          </ac:spMkLst>
        </pc:spChg>
        <pc:picChg chg="mod">
          <ac:chgData name="Janet Burton" userId="a4d1f480-858f-4959-af82-255a79ef861a" providerId="ADAL" clId="{04DA4C91-2080-4617-8BB3-3DA322F1BACA}" dt="2019-11-21T12:18:05.866" v="17" actId="1076"/>
          <ac:picMkLst>
            <pc:docMk/>
            <pc:sldMk cId="2832439383" sldId="271"/>
            <ac:picMk id="4" creationId="{747AC27A-0EDD-4C8E-A32B-EF5F141F3E72}"/>
          </ac:picMkLst>
        </pc:picChg>
      </pc:sldChg>
      <pc:sldChg chg="modSp">
        <pc:chgData name="Janet Burton" userId="a4d1f480-858f-4959-af82-255a79ef861a" providerId="ADAL" clId="{04DA4C91-2080-4617-8BB3-3DA322F1BACA}" dt="2019-11-21T12:10:22.678" v="9" actId="14100"/>
        <pc:sldMkLst>
          <pc:docMk/>
          <pc:sldMk cId="1947612480" sldId="273"/>
        </pc:sldMkLst>
        <pc:spChg chg="mod">
          <ac:chgData name="Janet Burton" userId="a4d1f480-858f-4959-af82-255a79ef861a" providerId="ADAL" clId="{04DA4C91-2080-4617-8BB3-3DA322F1BACA}" dt="2019-11-21T12:10:18.304" v="7" actId="14100"/>
          <ac:spMkLst>
            <pc:docMk/>
            <pc:sldMk cId="1947612480" sldId="273"/>
            <ac:spMk id="2" creationId="{36F02586-EC8A-44E2-BB93-98FA61DDA32D}"/>
          </ac:spMkLst>
        </pc:spChg>
        <pc:picChg chg="mod">
          <ac:chgData name="Janet Burton" userId="a4d1f480-858f-4959-af82-255a79ef861a" providerId="ADAL" clId="{04DA4C91-2080-4617-8BB3-3DA322F1BACA}" dt="2019-11-21T12:10:22.678" v="9" actId="14100"/>
          <ac:picMkLst>
            <pc:docMk/>
            <pc:sldMk cId="1947612480" sldId="273"/>
            <ac:picMk id="8" creationId="{899CF296-40CC-4DBE-8D5E-11CD5BE48A1C}"/>
          </ac:picMkLst>
        </pc:picChg>
      </pc:sldChg>
      <pc:sldChg chg="add del">
        <pc:chgData name="Janet Burton" userId="a4d1f480-858f-4959-af82-255a79ef861a" providerId="ADAL" clId="{04DA4C91-2080-4617-8BB3-3DA322F1BACA}" dt="2019-11-21T12:13:31.375" v="11" actId="2696"/>
        <pc:sldMkLst>
          <pc:docMk/>
          <pc:sldMk cId="1955628538" sldId="274"/>
        </pc:sldMkLst>
      </pc:sldChg>
      <pc:sldChg chg="add">
        <pc:chgData name="Janet Burton" userId="a4d1f480-858f-4959-af82-255a79ef861a" providerId="ADAL" clId="{04DA4C91-2080-4617-8BB3-3DA322F1BACA}" dt="2019-11-21T12:13:37.235" v="12"/>
        <pc:sldMkLst>
          <pc:docMk/>
          <pc:sldMk cId="3309825959"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E54FD1-192A-4FB3-8164-CA78449CC58C}" type="datetimeFigureOut">
              <a:rPr lang="en-GB" smtClean="0"/>
              <a:t>11/11/2020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7EF120-CA2F-41FE-96CA-F30C72348C0A}" type="slidenum">
              <a:rPr lang="en-GB" smtClean="0"/>
              <a:t>‹#›</a:t>
            </a:fld>
            <a:endParaRPr lang="en-GB"/>
          </a:p>
        </p:txBody>
      </p:sp>
    </p:spTree>
    <p:extLst>
      <p:ext uri="{BB962C8B-B14F-4D97-AF65-F5344CB8AC3E}">
        <p14:creationId xmlns:p14="http://schemas.microsoft.com/office/powerpoint/2010/main" val="1719638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12C3DC-1ED0-4D31-B74C-A4346CE66A87}" type="datetime1">
              <a:rPr lang="en-GB" smtClean="0"/>
              <a:t>11/11/2020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22C1F-71C3-4500-8DB3-88CC4BF671D3}" type="slidenum">
              <a:rPr lang="en-GB" smtClean="0"/>
              <a:t>‹#›</a:t>
            </a:fld>
            <a:endParaRPr lang="en-GB"/>
          </a:p>
        </p:txBody>
      </p:sp>
    </p:spTree>
    <p:extLst>
      <p:ext uri="{BB962C8B-B14F-4D97-AF65-F5344CB8AC3E}">
        <p14:creationId xmlns:p14="http://schemas.microsoft.com/office/powerpoint/2010/main" val="3462980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E9E399-95F5-4F1B-B210-1C71A9786C48}" type="datetime1">
              <a:rPr lang="en-GB" smtClean="0"/>
              <a:t>11/11/2020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22C1F-71C3-4500-8DB3-88CC4BF671D3}" type="slidenum">
              <a:rPr lang="en-GB" smtClean="0"/>
              <a:t>‹#›</a:t>
            </a:fld>
            <a:endParaRPr lang="en-GB"/>
          </a:p>
        </p:txBody>
      </p:sp>
    </p:spTree>
    <p:extLst>
      <p:ext uri="{BB962C8B-B14F-4D97-AF65-F5344CB8AC3E}">
        <p14:creationId xmlns:p14="http://schemas.microsoft.com/office/powerpoint/2010/main" val="4114531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870E89-6D48-4F76-8A88-BD4F92866D5C}" type="datetime1">
              <a:rPr lang="en-GB" smtClean="0"/>
              <a:t>11/11/2020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22C1F-71C3-4500-8DB3-88CC4BF671D3}" type="slidenum">
              <a:rPr lang="en-GB" smtClean="0"/>
              <a:t>‹#›</a:t>
            </a:fld>
            <a:endParaRPr lang="en-GB"/>
          </a:p>
        </p:txBody>
      </p:sp>
    </p:spTree>
    <p:extLst>
      <p:ext uri="{BB962C8B-B14F-4D97-AF65-F5344CB8AC3E}">
        <p14:creationId xmlns:p14="http://schemas.microsoft.com/office/powerpoint/2010/main" val="2936729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44EC9C4-5063-41E5-8AED-211A080ADAAF}" type="datetime1">
              <a:rPr lang="en-GB" smtClean="0"/>
              <a:t>11/11/2020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22C1F-71C3-4500-8DB3-88CC4BF671D3}" type="slidenum">
              <a:rPr lang="en-GB" smtClean="0"/>
              <a:t>‹#›</a:t>
            </a:fld>
            <a:endParaRPr lang="en-GB"/>
          </a:p>
        </p:txBody>
      </p:sp>
    </p:spTree>
    <p:extLst>
      <p:ext uri="{BB962C8B-B14F-4D97-AF65-F5344CB8AC3E}">
        <p14:creationId xmlns:p14="http://schemas.microsoft.com/office/powerpoint/2010/main" val="1396655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B04034A-F0E9-4F86-A139-ABE595FC1A90}" type="datetime1">
              <a:rPr lang="en-GB" smtClean="0"/>
              <a:t>11/11/2020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122C1F-71C3-4500-8DB3-88CC4BF671D3}" type="slidenum">
              <a:rPr lang="en-GB" smtClean="0"/>
              <a:t>‹#›</a:t>
            </a:fld>
            <a:endParaRPr lang="en-GB"/>
          </a:p>
        </p:txBody>
      </p:sp>
    </p:spTree>
    <p:extLst>
      <p:ext uri="{BB962C8B-B14F-4D97-AF65-F5344CB8AC3E}">
        <p14:creationId xmlns:p14="http://schemas.microsoft.com/office/powerpoint/2010/main" val="1264948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03A781-A8FD-4FC8-A548-65A9D84C7151}" type="datetime1">
              <a:rPr lang="en-GB" smtClean="0"/>
              <a:t>11/11/2020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122C1F-71C3-4500-8DB3-88CC4BF671D3}" type="slidenum">
              <a:rPr lang="en-GB" smtClean="0"/>
              <a:t>‹#›</a:t>
            </a:fld>
            <a:endParaRPr lang="en-GB"/>
          </a:p>
        </p:txBody>
      </p:sp>
    </p:spTree>
    <p:extLst>
      <p:ext uri="{BB962C8B-B14F-4D97-AF65-F5344CB8AC3E}">
        <p14:creationId xmlns:p14="http://schemas.microsoft.com/office/powerpoint/2010/main" val="2886722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0354B3-6950-4B22-A595-6E61AF76E408}" type="datetime1">
              <a:rPr lang="en-GB" smtClean="0"/>
              <a:t>11/11/2020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122C1F-71C3-4500-8DB3-88CC4BF671D3}" type="slidenum">
              <a:rPr lang="en-GB" smtClean="0"/>
              <a:t>‹#›</a:t>
            </a:fld>
            <a:endParaRPr lang="en-GB"/>
          </a:p>
        </p:txBody>
      </p:sp>
    </p:spTree>
    <p:extLst>
      <p:ext uri="{BB962C8B-B14F-4D97-AF65-F5344CB8AC3E}">
        <p14:creationId xmlns:p14="http://schemas.microsoft.com/office/powerpoint/2010/main" val="2605979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543B51-0105-49E7-9DB8-F33A27F95909}" type="datetime1">
              <a:rPr lang="en-GB" smtClean="0"/>
              <a:t>11/11/2020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22C1F-71C3-4500-8DB3-88CC4BF671D3}" type="slidenum">
              <a:rPr lang="en-GB" smtClean="0"/>
              <a:t>‹#›</a:t>
            </a:fld>
            <a:endParaRPr lang="en-GB"/>
          </a:p>
        </p:txBody>
      </p:sp>
    </p:spTree>
    <p:extLst>
      <p:ext uri="{BB962C8B-B14F-4D97-AF65-F5344CB8AC3E}">
        <p14:creationId xmlns:p14="http://schemas.microsoft.com/office/powerpoint/2010/main" val="3334582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92F2480-1BCF-43AD-AF65-CF52DEDBC5B2}" type="datetime1">
              <a:rPr lang="en-GB" smtClean="0"/>
              <a:t>11/11/2020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122C1F-71C3-4500-8DB3-88CC4BF671D3}" type="slidenum">
              <a:rPr lang="en-GB" smtClean="0"/>
              <a:t>‹#›</a:t>
            </a:fld>
            <a:endParaRPr lang="en-GB"/>
          </a:p>
        </p:txBody>
      </p:sp>
    </p:spTree>
    <p:extLst>
      <p:ext uri="{BB962C8B-B14F-4D97-AF65-F5344CB8AC3E}">
        <p14:creationId xmlns:p14="http://schemas.microsoft.com/office/powerpoint/2010/main" val="2551533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9C253F-7C11-4B22-B295-B17709635E53}" type="datetime1">
              <a:rPr lang="en-GB" smtClean="0"/>
              <a:t>11/11/2020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22C1F-71C3-4500-8DB3-88CC4BF671D3}" type="slidenum">
              <a:rPr lang="en-GB" smtClean="0"/>
              <a:t>‹#›</a:t>
            </a:fld>
            <a:endParaRPr lang="en-GB"/>
          </a:p>
        </p:txBody>
      </p:sp>
    </p:spTree>
    <p:extLst>
      <p:ext uri="{BB962C8B-B14F-4D97-AF65-F5344CB8AC3E}">
        <p14:creationId xmlns:p14="http://schemas.microsoft.com/office/powerpoint/2010/main" val="4049379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96FE73-C2D4-40CD-AA15-AB26BDAB9C00}" type="datetime1">
              <a:rPr lang="en-GB" smtClean="0"/>
              <a:t>11/11/2020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22C1F-71C3-4500-8DB3-88CC4BF671D3}" type="slidenum">
              <a:rPr lang="en-GB" smtClean="0"/>
              <a:t>‹#›</a:t>
            </a:fld>
            <a:endParaRPr lang="en-GB"/>
          </a:p>
        </p:txBody>
      </p:sp>
    </p:spTree>
    <p:extLst>
      <p:ext uri="{BB962C8B-B14F-4D97-AF65-F5344CB8AC3E}">
        <p14:creationId xmlns:p14="http://schemas.microsoft.com/office/powerpoint/2010/main" val="709432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8B7A8C-2D1F-4542-8CBA-23B464E68469}" type="datetime1">
              <a:rPr lang="en-GB" smtClean="0"/>
              <a:t>11/11/2020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122C1F-71C3-4500-8DB3-88CC4BF671D3}" type="slidenum">
              <a:rPr lang="en-GB" smtClean="0"/>
              <a:t>‹#›</a:t>
            </a:fld>
            <a:endParaRPr lang="en-GB"/>
          </a:p>
        </p:txBody>
      </p:sp>
    </p:spTree>
    <p:extLst>
      <p:ext uri="{BB962C8B-B14F-4D97-AF65-F5344CB8AC3E}">
        <p14:creationId xmlns:p14="http://schemas.microsoft.com/office/powerpoint/2010/main" val="14976757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00459-B905-4167-A65E-CB6378999736}"/>
              </a:ext>
            </a:extLst>
          </p:cNvPr>
          <p:cNvSpPr>
            <a:spLocks noGrp="1"/>
          </p:cNvSpPr>
          <p:nvPr>
            <p:ph type="ctrTitle"/>
          </p:nvPr>
        </p:nvSpPr>
        <p:spPr>
          <a:xfrm>
            <a:off x="685800" y="704850"/>
            <a:ext cx="7772400" cy="3629025"/>
          </a:xfrm>
        </p:spPr>
        <p:txBody>
          <a:bodyPr>
            <a:normAutofit fontScale="90000"/>
          </a:bodyPr>
          <a:lstStyle/>
          <a:p>
            <a:r>
              <a:rPr lang="en-GB" sz="5300" b="1" dirty="0"/>
              <a:t>How Editing Monastic Foundation Narratives Uncovers their Meaning and Purpose:</a:t>
            </a:r>
            <a:br>
              <a:rPr lang="en-GB" sz="5300" b="1" dirty="0"/>
            </a:br>
            <a:endParaRPr lang="en-GB" dirty="0"/>
          </a:p>
        </p:txBody>
      </p:sp>
      <p:sp>
        <p:nvSpPr>
          <p:cNvPr id="4" name="Subtitle 3">
            <a:extLst>
              <a:ext uri="{FF2B5EF4-FFF2-40B4-BE49-F238E27FC236}">
                <a16:creationId xmlns:a16="http://schemas.microsoft.com/office/drawing/2014/main" id="{04FDB310-EA58-48CF-9DA2-042303F4AAB6}"/>
              </a:ext>
            </a:extLst>
          </p:cNvPr>
          <p:cNvSpPr>
            <a:spLocks noGrp="1"/>
          </p:cNvSpPr>
          <p:nvPr>
            <p:ph type="subTitle" idx="1"/>
          </p:nvPr>
        </p:nvSpPr>
        <p:spPr>
          <a:xfrm>
            <a:off x="1143000" y="4543424"/>
            <a:ext cx="6858000" cy="714375"/>
          </a:xfrm>
        </p:spPr>
        <p:txBody>
          <a:bodyPr/>
          <a:lstStyle/>
          <a:p>
            <a:r>
              <a:rPr lang="en-GB" sz="2400" b="1" dirty="0"/>
              <a:t>Selby Abbey</a:t>
            </a:r>
            <a:endParaRPr lang="en-GB" dirty="0"/>
          </a:p>
        </p:txBody>
      </p:sp>
    </p:spTree>
    <p:extLst>
      <p:ext uri="{BB962C8B-B14F-4D97-AF65-F5344CB8AC3E}">
        <p14:creationId xmlns:p14="http://schemas.microsoft.com/office/powerpoint/2010/main" val="11020453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F44D40C-C555-42B7-AFF1-8582E1181B46}"/>
              </a:ext>
            </a:extLst>
          </p:cNvPr>
          <p:cNvSpPr>
            <a:spLocks noGrp="1"/>
          </p:cNvSpPr>
          <p:nvPr>
            <p:ph type="title"/>
          </p:nvPr>
        </p:nvSpPr>
        <p:spPr/>
        <p:txBody>
          <a:bodyPr/>
          <a:lstStyle/>
          <a:p>
            <a:r>
              <a:rPr lang="en-GB" b="1" dirty="0"/>
              <a:t>Selby Abbey</a:t>
            </a:r>
          </a:p>
        </p:txBody>
      </p:sp>
      <p:sp>
        <p:nvSpPr>
          <p:cNvPr id="5" name="Content Placeholder 4">
            <a:extLst>
              <a:ext uri="{FF2B5EF4-FFF2-40B4-BE49-F238E27FC236}">
                <a16:creationId xmlns:a16="http://schemas.microsoft.com/office/drawing/2014/main" id="{4B14430B-9FCC-482B-9ED0-CAC902E9400A}"/>
              </a:ext>
            </a:extLst>
          </p:cNvPr>
          <p:cNvSpPr>
            <a:spLocks noGrp="1"/>
          </p:cNvSpPr>
          <p:nvPr>
            <p:ph sz="half" idx="1"/>
          </p:nvPr>
        </p:nvSpPr>
        <p:spPr/>
        <p:txBody>
          <a:bodyPr/>
          <a:lstStyle/>
          <a:p>
            <a:pPr marL="0" indent="0">
              <a:buNone/>
            </a:pPr>
            <a:r>
              <a:rPr lang="en-GB" dirty="0"/>
              <a:t>Benedictine Abbey</a:t>
            </a:r>
          </a:p>
          <a:p>
            <a:pPr marL="0" indent="0">
              <a:buNone/>
            </a:pPr>
            <a:r>
              <a:rPr lang="en-GB" dirty="0"/>
              <a:t>Established in 1069</a:t>
            </a:r>
          </a:p>
          <a:p>
            <a:pPr marL="0" indent="0">
              <a:buNone/>
            </a:pPr>
            <a:r>
              <a:rPr lang="en-GB" dirty="0"/>
              <a:t>First monastery to be founded in northern England after the Norman Conquest</a:t>
            </a:r>
          </a:p>
          <a:p>
            <a:pPr marL="0" indent="0">
              <a:buNone/>
            </a:pPr>
            <a:endParaRPr lang="en-GB" dirty="0"/>
          </a:p>
        </p:txBody>
      </p:sp>
      <p:pic>
        <p:nvPicPr>
          <p:cNvPr id="2" name="Content Placeholder 1">
            <a:extLst>
              <a:ext uri="{FF2B5EF4-FFF2-40B4-BE49-F238E27FC236}">
                <a16:creationId xmlns:a16="http://schemas.microsoft.com/office/drawing/2014/main" id="{3E477B2C-14DA-46E9-9AA1-DFC97D2A1184}"/>
              </a:ext>
            </a:extLst>
          </p:cNvPr>
          <p:cNvPicPr>
            <a:picLocks noGrp="1" noChangeAspect="1"/>
          </p:cNvPicPr>
          <p:nvPr>
            <p:ph sz="half" idx="2"/>
          </p:nvPr>
        </p:nvPicPr>
        <p:blipFill>
          <a:blip r:embed="rId2"/>
          <a:stretch>
            <a:fillRect/>
          </a:stretch>
        </p:blipFill>
        <p:spPr>
          <a:xfrm>
            <a:off x="4166776" y="365126"/>
            <a:ext cx="4775093" cy="6170799"/>
          </a:xfrm>
          <a:prstGeom prst="rect">
            <a:avLst/>
          </a:prstGeom>
        </p:spPr>
      </p:pic>
    </p:spTree>
    <p:extLst>
      <p:ext uri="{BB962C8B-B14F-4D97-AF65-F5344CB8AC3E}">
        <p14:creationId xmlns:p14="http://schemas.microsoft.com/office/powerpoint/2010/main" val="1744343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81C45-7BCE-4E99-B9E4-356B47150555}"/>
              </a:ext>
            </a:extLst>
          </p:cNvPr>
          <p:cNvSpPr>
            <a:spLocks noGrp="1"/>
          </p:cNvSpPr>
          <p:nvPr>
            <p:ph type="title"/>
          </p:nvPr>
        </p:nvSpPr>
        <p:spPr/>
        <p:txBody>
          <a:bodyPr/>
          <a:lstStyle/>
          <a:p>
            <a:r>
              <a:rPr lang="en-GB" b="1" dirty="0"/>
              <a:t>Date and authorship</a:t>
            </a:r>
          </a:p>
        </p:txBody>
      </p:sp>
      <p:sp>
        <p:nvSpPr>
          <p:cNvPr id="5" name="Text Placeholder 4">
            <a:extLst>
              <a:ext uri="{FF2B5EF4-FFF2-40B4-BE49-F238E27FC236}">
                <a16:creationId xmlns:a16="http://schemas.microsoft.com/office/drawing/2014/main" id="{438BBC63-5376-4AB8-8208-8A975474BD04}"/>
              </a:ext>
            </a:extLst>
          </p:cNvPr>
          <p:cNvSpPr>
            <a:spLocks noGrp="1"/>
          </p:cNvSpPr>
          <p:nvPr>
            <p:ph type="body" idx="1"/>
          </p:nvPr>
        </p:nvSpPr>
        <p:spPr>
          <a:xfrm>
            <a:off x="629842" y="1681163"/>
            <a:ext cx="3868340" cy="542273"/>
          </a:xfrm>
        </p:spPr>
        <p:txBody>
          <a:bodyPr>
            <a:normAutofit/>
          </a:bodyPr>
          <a:lstStyle/>
          <a:p>
            <a:r>
              <a:rPr lang="en-GB" sz="2800" dirty="0"/>
              <a:t>Selby</a:t>
            </a:r>
          </a:p>
        </p:txBody>
      </p:sp>
      <p:sp>
        <p:nvSpPr>
          <p:cNvPr id="6" name="Content Placeholder 5">
            <a:extLst>
              <a:ext uri="{FF2B5EF4-FFF2-40B4-BE49-F238E27FC236}">
                <a16:creationId xmlns:a16="http://schemas.microsoft.com/office/drawing/2014/main" id="{5D4EAF8A-E152-4D7F-B407-4091502C1F1E}"/>
              </a:ext>
            </a:extLst>
          </p:cNvPr>
          <p:cNvSpPr>
            <a:spLocks noGrp="1"/>
          </p:cNvSpPr>
          <p:nvPr>
            <p:ph sz="half" idx="2"/>
          </p:nvPr>
        </p:nvSpPr>
        <p:spPr>
          <a:xfrm>
            <a:off x="629842" y="2505074"/>
            <a:ext cx="3868340" cy="3987799"/>
          </a:xfrm>
        </p:spPr>
        <p:txBody>
          <a:bodyPr>
            <a:normAutofit/>
          </a:bodyPr>
          <a:lstStyle/>
          <a:p>
            <a:pPr marL="0" indent="0">
              <a:buNone/>
            </a:pPr>
            <a:r>
              <a:rPr lang="en-GB" dirty="0"/>
              <a:t>Dated in text to 1174</a:t>
            </a:r>
          </a:p>
          <a:p>
            <a:pPr marL="0" indent="0">
              <a:buNone/>
            </a:pPr>
            <a:r>
              <a:rPr lang="en-GB" dirty="0"/>
              <a:t>[105 years]</a:t>
            </a:r>
          </a:p>
          <a:p>
            <a:pPr marL="0" indent="0">
              <a:buNone/>
            </a:pPr>
            <a:endParaRPr lang="en-GB" dirty="0"/>
          </a:p>
          <a:p>
            <a:pPr marL="0" indent="0">
              <a:buNone/>
            </a:pPr>
            <a:endParaRPr lang="en-GB" dirty="0"/>
          </a:p>
          <a:p>
            <a:pPr marL="0" indent="0">
              <a:buNone/>
            </a:pPr>
            <a:r>
              <a:rPr lang="en-GB" dirty="0"/>
              <a:t>Anonymous monk, aged 22</a:t>
            </a:r>
          </a:p>
          <a:p>
            <a:pPr marL="0" indent="0">
              <a:buNone/>
            </a:pPr>
            <a:r>
              <a:rPr lang="en-GB" dirty="0"/>
              <a:t>Composition ordered by prior of Selby</a:t>
            </a:r>
          </a:p>
        </p:txBody>
      </p:sp>
      <p:sp>
        <p:nvSpPr>
          <p:cNvPr id="7" name="Text Placeholder 6">
            <a:extLst>
              <a:ext uri="{FF2B5EF4-FFF2-40B4-BE49-F238E27FC236}">
                <a16:creationId xmlns:a16="http://schemas.microsoft.com/office/drawing/2014/main" id="{BC387534-551B-4D41-9F16-470A88EAFA89}"/>
              </a:ext>
            </a:extLst>
          </p:cNvPr>
          <p:cNvSpPr>
            <a:spLocks noGrp="1"/>
          </p:cNvSpPr>
          <p:nvPr>
            <p:ph type="body" sz="quarter" idx="3"/>
          </p:nvPr>
        </p:nvSpPr>
        <p:spPr>
          <a:xfrm>
            <a:off x="4629150" y="1681163"/>
            <a:ext cx="3887391" cy="542273"/>
          </a:xfrm>
        </p:spPr>
        <p:txBody>
          <a:bodyPr>
            <a:normAutofit/>
          </a:bodyPr>
          <a:lstStyle/>
          <a:p>
            <a:r>
              <a:rPr lang="en-GB" sz="2800" dirty="0"/>
              <a:t>Byland and </a:t>
            </a:r>
            <a:r>
              <a:rPr lang="en-GB" sz="2800" dirty="0" err="1"/>
              <a:t>Jervaulx</a:t>
            </a:r>
            <a:endParaRPr lang="en-GB" sz="2800" dirty="0"/>
          </a:p>
        </p:txBody>
      </p:sp>
      <p:sp>
        <p:nvSpPr>
          <p:cNvPr id="8" name="Content Placeholder 7">
            <a:extLst>
              <a:ext uri="{FF2B5EF4-FFF2-40B4-BE49-F238E27FC236}">
                <a16:creationId xmlns:a16="http://schemas.microsoft.com/office/drawing/2014/main" id="{9685ADB4-3265-4F24-978F-21752DCFF221}"/>
              </a:ext>
            </a:extLst>
          </p:cNvPr>
          <p:cNvSpPr>
            <a:spLocks noGrp="1"/>
          </p:cNvSpPr>
          <p:nvPr>
            <p:ph sz="quarter" idx="4"/>
          </p:nvPr>
        </p:nvSpPr>
        <p:spPr/>
        <p:txBody>
          <a:bodyPr>
            <a:normAutofit/>
          </a:bodyPr>
          <a:lstStyle/>
          <a:p>
            <a:pPr marL="0" indent="0">
              <a:buNone/>
            </a:pPr>
            <a:r>
              <a:rPr lang="en-GB" dirty="0"/>
              <a:t>Dated in text to 1197</a:t>
            </a:r>
          </a:p>
          <a:p>
            <a:pPr marL="0" indent="0">
              <a:buNone/>
            </a:pPr>
            <a:r>
              <a:rPr lang="en-GB" dirty="0"/>
              <a:t>[42 years from first establishment of Byland, 20 on final site; 52 years of history of </a:t>
            </a:r>
            <a:r>
              <a:rPr lang="en-GB" dirty="0" err="1"/>
              <a:t>Jervaulx</a:t>
            </a:r>
            <a:r>
              <a:rPr lang="en-GB" dirty="0"/>
              <a:t>]</a:t>
            </a:r>
          </a:p>
          <a:p>
            <a:pPr marL="0" indent="0">
              <a:buNone/>
            </a:pPr>
            <a:r>
              <a:rPr lang="en-GB" dirty="0"/>
              <a:t>Abbot Philip, third abbot of Byland (1196-98)</a:t>
            </a:r>
          </a:p>
          <a:p>
            <a:pPr marL="0" indent="0">
              <a:buNone/>
            </a:pPr>
            <a:r>
              <a:rPr lang="en-GB" dirty="0"/>
              <a:t>No patron named</a:t>
            </a:r>
          </a:p>
        </p:txBody>
      </p:sp>
    </p:spTree>
    <p:extLst>
      <p:ext uri="{BB962C8B-B14F-4D97-AF65-F5344CB8AC3E}">
        <p14:creationId xmlns:p14="http://schemas.microsoft.com/office/powerpoint/2010/main" val="3210066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CFC04-6299-42E1-924D-E125748CA815}"/>
              </a:ext>
            </a:extLst>
          </p:cNvPr>
          <p:cNvSpPr>
            <a:spLocks noGrp="1"/>
          </p:cNvSpPr>
          <p:nvPr>
            <p:ph type="title"/>
          </p:nvPr>
        </p:nvSpPr>
        <p:spPr>
          <a:xfrm>
            <a:off x="413886" y="1"/>
            <a:ext cx="8643487" cy="1546310"/>
          </a:xfrm>
        </p:spPr>
        <p:txBody>
          <a:bodyPr>
            <a:normAutofit/>
          </a:bodyPr>
          <a:lstStyle/>
          <a:p>
            <a:r>
              <a:rPr lang="en-GB" b="1" dirty="0"/>
              <a:t>Manuscript tradition: both survive in unique manuscripts</a:t>
            </a:r>
          </a:p>
        </p:txBody>
      </p:sp>
      <p:sp>
        <p:nvSpPr>
          <p:cNvPr id="3" name="Text Placeholder 2">
            <a:extLst>
              <a:ext uri="{FF2B5EF4-FFF2-40B4-BE49-F238E27FC236}">
                <a16:creationId xmlns:a16="http://schemas.microsoft.com/office/drawing/2014/main" id="{5ED84328-A7BD-4A27-BE64-248CDBD441BD}"/>
              </a:ext>
            </a:extLst>
          </p:cNvPr>
          <p:cNvSpPr>
            <a:spLocks noGrp="1"/>
          </p:cNvSpPr>
          <p:nvPr>
            <p:ph type="body" idx="1"/>
          </p:nvPr>
        </p:nvSpPr>
        <p:spPr>
          <a:xfrm>
            <a:off x="629842" y="1681164"/>
            <a:ext cx="3868340" cy="417144"/>
          </a:xfrm>
        </p:spPr>
        <p:txBody>
          <a:bodyPr>
            <a:normAutofit fontScale="92500" lnSpcReduction="10000"/>
          </a:bodyPr>
          <a:lstStyle/>
          <a:p>
            <a:r>
              <a:rPr lang="en-GB" sz="2800" dirty="0"/>
              <a:t>Selby</a:t>
            </a:r>
          </a:p>
        </p:txBody>
      </p:sp>
      <p:sp>
        <p:nvSpPr>
          <p:cNvPr id="4" name="Content Placeholder 3">
            <a:extLst>
              <a:ext uri="{FF2B5EF4-FFF2-40B4-BE49-F238E27FC236}">
                <a16:creationId xmlns:a16="http://schemas.microsoft.com/office/drawing/2014/main" id="{222EE95C-3EDE-488D-AA51-20B76676D403}"/>
              </a:ext>
            </a:extLst>
          </p:cNvPr>
          <p:cNvSpPr>
            <a:spLocks noGrp="1"/>
          </p:cNvSpPr>
          <p:nvPr>
            <p:ph sz="half" idx="2"/>
          </p:nvPr>
        </p:nvSpPr>
        <p:spPr/>
        <p:txBody>
          <a:bodyPr/>
          <a:lstStyle/>
          <a:p>
            <a:pPr marL="0" indent="0">
              <a:buNone/>
            </a:pPr>
            <a:r>
              <a:rPr lang="en-GB" dirty="0"/>
              <a:t>Paris, </a:t>
            </a:r>
            <a:r>
              <a:rPr lang="en-GB" dirty="0" err="1"/>
              <a:t>Biblioth</a:t>
            </a:r>
            <a:r>
              <a:rPr lang="en-GB" dirty="0" err="1">
                <a:latin typeface="Calibri" panose="020F0502020204030204" pitchFamily="34" charset="0"/>
                <a:cs typeface="Calibri" panose="020F0502020204030204" pitchFamily="34" charset="0"/>
              </a:rPr>
              <a:t>èque</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nationale</a:t>
            </a:r>
            <a:r>
              <a:rPr lang="en-GB" dirty="0">
                <a:latin typeface="Calibri" panose="020F0502020204030204" pitchFamily="34" charset="0"/>
                <a:cs typeface="Calibri" panose="020F0502020204030204" pitchFamily="34" charset="0"/>
              </a:rPr>
              <a:t> MS </a:t>
            </a:r>
            <a:r>
              <a:rPr lang="en-GB" dirty="0" err="1">
                <a:latin typeface="Calibri" panose="020F0502020204030204" pitchFamily="34" charset="0"/>
                <a:cs typeface="Calibri" panose="020F0502020204030204" pitchFamily="34" charset="0"/>
              </a:rPr>
              <a:t>latin</a:t>
            </a:r>
            <a:r>
              <a:rPr lang="en-GB" dirty="0">
                <a:latin typeface="Calibri" panose="020F0502020204030204" pitchFamily="34" charset="0"/>
                <a:cs typeface="Calibri" panose="020F0502020204030204" pitchFamily="34" charset="0"/>
              </a:rPr>
              <a:t> 10940</a:t>
            </a:r>
          </a:p>
          <a:p>
            <a:pPr marL="0" indent="0">
              <a:buNone/>
            </a:pPr>
            <a:r>
              <a:rPr lang="en-GB" dirty="0">
                <a:latin typeface="Calibri" panose="020F0502020204030204" pitchFamily="34" charset="0"/>
                <a:cs typeface="Calibri" panose="020F0502020204030204" pitchFamily="34" charset="0"/>
              </a:rPr>
              <a:t>Late twelfth-century date</a:t>
            </a:r>
          </a:p>
          <a:p>
            <a:pPr marL="0" indent="0">
              <a:buNone/>
            </a:pPr>
            <a:r>
              <a:rPr lang="en-GB" dirty="0">
                <a:latin typeface="Calibri" panose="020F0502020204030204" pitchFamily="34" charset="0"/>
                <a:cs typeface="Calibri" panose="020F0502020204030204" pitchFamily="34" charset="0"/>
              </a:rPr>
              <a:t>From the library of the monastery of Auxerre</a:t>
            </a:r>
          </a:p>
          <a:p>
            <a:pPr marL="0" indent="0">
              <a:buNone/>
            </a:pPr>
            <a:r>
              <a:rPr lang="en-GB" dirty="0">
                <a:latin typeface="Calibri" panose="020F0502020204030204" pitchFamily="34" charset="0"/>
                <a:cs typeface="Calibri" panose="020F0502020204030204" pitchFamily="34" charset="0"/>
              </a:rPr>
              <a:t>One of two items</a:t>
            </a:r>
            <a:endParaRPr lang="en-GB" dirty="0"/>
          </a:p>
        </p:txBody>
      </p:sp>
      <p:sp>
        <p:nvSpPr>
          <p:cNvPr id="5" name="Text Placeholder 4">
            <a:extLst>
              <a:ext uri="{FF2B5EF4-FFF2-40B4-BE49-F238E27FC236}">
                <a16:creationId xmlns:a16="http://schemas.microsoft.com/office/drawing/2014/main" id="{7533D165-3021-4CE7-BFB8-5C8460907BCD}"/>
              </a:ext>
            </a:extLst>
          </p:cNvPr>
          <p:cNvSpPr>
            <a:spLocks noGrp="1"/>
          </p:cNvSpPr>
          <p:nvPr>
            <p:ph type="body" sz="quarter" idx="3"/>
          </p:nvPr>
        </p:nvSpPr>
        <p:spPr>
          <a:xfrm>
            <a:off x="4629150" y="1681163"/>
            <a:ext cx="3887391" cy="417144"/>
          </a:xfrm>
        </p:spPr>
        <p:txBody>
          <a:bodyPr>
            <a:normAutofit fontScale="92500" lnSpcReduction="10000"/>
          </a:bodyPr>
          <a:lstStyle/>
          <a:p>
            <a:r>
              <a:rPr lang="en-GB" sz="2800" dirty="0"/>
              <a:t>Byland and </a:t>
            </a:r>
            <a:r>
              <a:rPr lang="en-GB" sz="2800" dirty="0" err="1"/>
              <a:t>Jervaulx</a:t>
            </a:r>
            <a:endParaRPr lang="en-GB" sz="2800" dirty="0"/>
          </a:p>
        </p:txBody>
      </p:sp>
      <p:sp>
        <p:nvSpPr>
          <p:cNvPr id="6" name="Content Placeholder 5">
            <a:extLst>
              <a:ext uri="{FF2B5EF4-FFF2-40B4-BE49-F238E27FC236}">
                <a16:creationId xmlns:a16="http://schemas.microsoft.com/office/drawing/2014/main" id="{B2DCBE00-9C7E-4240-9B5B-4ACC1AFF1555}"/>
              </a:ext>
            </a:extLst>
          </p:cNvPr>
          <p:cNvSpPr>
            <a:spLocks noGrp="1"/>
          </p:cNvSpPr>
          <p:nvPr>
            <p:ph sz="quarter" idx="4"/>
          </p:nvPr>
        </p:nvSpPr>
        <p:spPr/>
        <p:txBody>
          <a:bodyPr/>
          <a:lstStyle/>
          <a:p>
            <a:pPr marL="0" indent="0">
              <a:buNone/>
            </a:pPr>
            <a:r>
              <a:rPr lang="en-GB" dirty="0"/>
              <a:t>Post medieval transcript, Oxford, Bodleian Library, MS </a:t>
            </a:r>
            <a:r>
              <a:rPr lang="en-GB" dirty="0" err="1"/>
              <a:t>Dodsworth</a:t>
            </a:r>
            <a:r>
              <a:rPr lang="en-GB" dirty="0"/>
              <a:t> 63, </a:t>
            </a:r>
            <a:r>
              <a:rPr lang="en-GB" dirty="0" err="1"/>
              <a:t>fols</a:t>
            </a:r>
            <a:r>
              <a:rPr lang="en-GB" dirty="0"/>
              <a:t> 9r-56r, copied in 1649 by the antiquarian Roger </a:t>
            </a:r>
            <a:r>
              <a:rPr lang="en-GB" dirty="0" err="1"/>
              <a:t>Dodsworth</a:t>
            </a:r>
            <a:r>
              <a:rPr lang="en-GB" dirty="0"/>
              <a:t> from the Byland cartulary, London, BL Egerton 2823, </a:t>
            </a:r>
            <a:r>
              <a:rPr lang="en-GB" dirty="0" err="1"/>
              <a:t>fols</a:t>
            </a:r>
            <a:r>
              <a:rPr lang="en-GB" dirty="0"/>
              <a:t> 10-18 (now missing)</a:t>
            </a:r>
          </a:p>
        </p:txBody>
      </p:sp>
    </p:spTree>
    <p:extLst>
      <p:ext uri="{BB962C8B-B14F-4D97-AF65-F5344CB8AC3E}">
        <p14:creationId xmlns:p14="http://schemas.microsoft.com/office/powerpoint/2010/main" val="1718356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2A26B-FCF6-4DC6-BED4-07FB5C6BDD5A}"/>
              </a:ext>
            </a:extLst>
          </p:cNvPr>
          <p:cNvSpPr>
            <a:spLocks noGrp="1"/>
          </p:cNvSpPr>
          <p:nvPr>
            <p:ph type="title"/>
          </p:nvPr>
        </p:nvSpPr>
        <p:spPr/>
        <p:txBody>
          <a:bodyPr/>
          <a:lstStyle/>
          <a:p>
            <a:r>
              <a:rPr lang="en-GB" b="1" dirty="0"/>
              <a:t>Issues to be addressed</a:t>
            </a:r>
          </a:p>
        </p:txBody>
      </p:sp>
      <p:sp>
        <p:nvSpPr>
          <p:cNvPr id="3" name="Content Placeholder 2">
            <a:extLst>
              <a:ext uri="{FF2B5EF4-FFF2-40B4-BE49-F238E27FC236}">
                <a16:creationId xmlns:a16="http://schemas.microsoft.com/office/drawing/2014/main" id="{109213D9-CA53-4CEF-94B2-E2A18F40CB36}"/>
              </a:ext>
            </a:extLst>
          </p:cNvPr>
          <p:cNvSpPr>
            <a:spLocks noGrp="1"/>
          </p:cNvSpPr>
          <p:nvPr>
            <p:ph idx="1"/>
          </p:nvPr>
        </p:nvSpPr>
        <p:spPr/>
        <p:txBody>
          <a:bodyPr/>
          <a:lstStyle/>
          <a:p>
            <a:r>
              <a:rPr lang="en-GB" dirty="0"/>
              <a:t>Transcription</a:t>
            </a:r>
          </a:p>
          <a:p>
            <a:r>
              <a:rPr lang="en-GB" dirty="0"/>
              <a:t>Punctuation</a:t>
            </a:r>
          </a:p>
          <a:p>
            <a:r>
              <a:rPr lang="en-GB" dirty="0"/>
              <a:t>Abbreviation and extension</a:t>
            </a:r>
          </a:p>
          <a:p>
            <a:r>
              <a:rPr lang="en-GB" dirty="0"/>
              <a:t>Error</a:t>
            </a:r>
          </a:p>
          <a:p>
            <a:r>
              <a:rPr lang="en-GB" dirty="0"/>
              <a:t>Translation</a:t>
            </a:r>
          </a:p>
          <a:p>
            <a:pPr marL="0" indent="0">
              <a:buNone/>
            </a:pPr>
            <a:endParaRPr lang="en-GB" dirty="0"/>
          </a:p>
        </p:txBody>
      </p:sp>
    </p:spTree>
    <p:extLst>
      <p:ext uri="{BB962C8B-B14F-4D97-AF65-F5344CB8AC3E}">
        <p14:creationId xmlns:p14="http://schemas.microsoft.com/office/powerpoint/2010/main" val="3421510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2D138-F0CB-427A-9388-FBD02707283A}"/>
              </a:ext>
            </a:extLst>
          </p:cNvPr>
          <p:cNvSpPr>
            <a:spLocks noGrp="1"/>
          </p:cNvSpPr>
          <p:nvPr>
            <p:ph type="title"/>
          </p:nvPr>
        </p:nvSpPr>
        <p:spPr>
          <a:xfrm>
            <a:off x="628650" y="136524"/>
            <a:ext cx="7886700" cy="893379"/>
          </a:xfrm>
        </p:spPr>
        <p:txBody>
          <a:bodyPr>
            <a:normAutofit/>
          </a:bodyPr>
          <a:lstStyle/>
          <a:p>
            <a:r>
              <a:rPr lang="en-GB" b="1" dirty="0"/>
              <a:t>Transcription: BN 10490</a:t>
            </a:r>
          </a:p>
        </p:txBody>
      </p:sp>
      <p:pic>
        <p:nvPicPr>
          <p:cNvPr id="7" name="Content Placeholder 6">
            <a:extLst>
              <a:ext uri="{FF2B5EF4-FFF2-40B4-BE49-F238E27FC236}">
                <a16:creationId xmlns:a16="http://schemas.microsoft.com/office/drawing/2014/main" id="{33BEBC36-1E78-47AB-AAAF-EB7B59EEBD0D}"/>
              </a:ext>
            </a:extLst>
          </p:cNvPr>
          <p:cNvPicPr>
            <a:picLocks noGrp="1" noChangeAspect="1"/>
          </p:cNvPicPr>
          <p:nvPr>
            <p:ph idx="1"/>
          </p:nvPr>
        </p:nvPicPr>
        <p:blipFill>
          <a:blip r:embed="rId2"/>
          <a:stretch>
            <a:fillRect/>
          </a:stretch>
        </p:blipFill>
        <p:spPr>
          <a:xfrm>
            <a:off x="1040746" y="1029903"/>
            <a:ext cx="7248419" cy="5438274"/>
          </a:xfrm>
          <a:prstGeom prst="rect">
            <a:avLst/>
          </a:prstGeom>
        </p:spPr>
      </p:pic>
    </p:spTree>
    <p:extLst>
      <p:ext uri="{BB962C8B-B14F-4D97-AF65-F5344CB8AC3E}">
        <p14:creationId xmlns:p14="http://schemas.microsoft.com/office/powerpoint/2010/main" val="41034131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02586-EC8A-44E2-BB93-98FA61DDA32D}"/>
              </a:ext>
            </a:extLst>
          </p:cNvPr>
          <p:cNvSpPr>
            <a:spLocks noGrp="1"/>
          </p:cNvSpPr>
          <p:nvPr>
            <p:ph type="title"/>
          </p:nvPr>
        </p:nvSpPr>
        <p:spPr>
          <a:xfrm>
            <a:off x="628650" y="67377"/>
            <a:ext cx="7886700" cy="866274"/>
          </a:xfrm>
        </p:spPr>
        <p:txBody>
          <a:bodyPr/>
          <a:lstStyle/>
          <a:p>
            <a:r>
              <a:rPr lang="en-GB" b="1" dirty="0"/>
              <a:t>Error: interlineation</a:t>
            </a:r>
          </a:p>
        </p:txBody>
      </p:sp>
      <p:pic>
        <p:nvPicPr>
          <p:cNvPr id="8" name="Content Placeholder 7" descr="A close up of text on a white background&#10;&#10;Description automatically generated">
            <a:extLst>
              <a:ext uri="{FF2B5EF4-FFF2-40B4-BE49-F238E27FC236}">
                <a16:creationId xmlns:a16="http://schemas.microsoft.com/office/drawing/2014/main" id="{899CF296-40CC-4DBE-8D5E-11CD5BE48A1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95588" y="1064563"/>
            <a:ext cx="7629480" cy="5726060"/>
          </a:xfrm>
        </p:spPr>
      </p:pic>
    </p:spTree>
    <p:extLst>
      <p:ext uri="{BB962C8B-B14F-4D97-AF65-F5344CB8AC3E}">
        <p14:creationId xmlns:p14="http://schemas.microsoft.com/office/powerpoint/2010/main" val="1947612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D6858-0A9A-4A5F-887E-9CAEAF22B66F}"/>
              </a:ext>
            </a:extLst>
          </p:cNvPr>
          <p:cNvSpPr>
            <a:spLocks noGrp="1"/>
          </p:cNvSpPr>
          <p:nvPr>
            <p:ph type="title"/>
          </p:nvPr>
        </p:nvSpPr>
        <p:spPr>
          <a:xfrm>
            <a:off x="628650" y="365126"/>
            <a:ext cx="3943350" cy="6327774"/>
          </a:xfrm>
        </p:spPr>
        <p:txBody>
          <a:bodyPr/>
          <a:lstStyle/>
          <a:p>
            <a:r>
              <a:rPr lang="en-GB" b="1" dirty="0"/>
              <a:t>Handwriting of Roger </a:t>
            </a:r>
            <a:r>
              <a:rPr lang="en-GB" b="1" dirty="0" err="1"/>
              <a:t>Dodsworth</a:t>
            </a:r>
            <a:br>
              <a:rPr lang="en-GB" b="1" dirty="0"/>
            </a:br>
            <a:br>
              <a:rPr lang="en-GB" b="1" dirty="0"/>
            </a:br>
            <a:r>
              <a:rPr lang="en-GB" b="1" dirty="0"/>
              <a:t>Oxford, Bodleian Library MS </a:t>
            </a:r>
            <a:r>
              <a:rPr lang="en-GB" b="1" dirty="0" err="1"/>
              <a:t>Dodsworth</a:t>
            </a:r>
            <a:r>
              <a:rPr lang="en-GB" b="1" dirty="0"/>
              <a:t> 20</a:t>
            </a:r>
          </a:p>
        </p:txBody>
      </p:sp>
      <p:pic>
        <p:nvPicPr>
          <p:cNvPr id="4" name="Content Placeholder 3">
            <a:extLst>
              <a:ext uri="{FF2B5EF4-FFF2-40B4-BE49-F238E27FC236}">
                <a16:creationId xmlns:a16="http://schemas.microsoft.com/office/drawing/2014/main" id="{2124A437-4006-4112-9D61-F001BDFCB5B2}"/>
              </a:ext>
            </a:extLst>
          </p:cNvPr>
          <p:cNvPicPr>
            <a:picLocks noGrp="1" noChangeAspect="1"/>
          </p:cNvPicPr>
          <p:nvPr>
            <p:ph idx="1"/>
          </p:nvPr>
        </p:nvPicPr>
        <p:blipFill>
          <a:blip r:embed="rId2"/>
          <a:stretch>
            <a:fillRect/>
          </a:stretch>
        </p:blipFill>
        <p:spPr>
          <a:xfrm>
            <a:off x="4626565" y="107716"/>
            <a:ext cx="4517435" cy="6585184"/>
          </a:xfrm>
          <a:prstGeom prst="rect">
            <a:avLst/>
          </a:prstGeom>
        </p:spPr>
      </p:pic>
    </p:spTree>
    <p:extLst>
      <p:ext uri="{BB962C8B-B14F-4D97-AF65-F5344CB8AC3E}">
        <p14:creationId xmlns:p14="http://schemas.microsoft.com/office/powerpoint/2010/main" val="1894035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AA2EAB4-97F1-4D4A-8096-01E0786BCE4F}"/>
              </a:ext>
            </a:extLst>
          </p:cNvPr>
          <p:cNvSpPr>
            <a:spLocks noGrp="1"/>
          </p:cNvSpPr>
          <p:nvPr>
            <p:ph type="title"/>
          </p:nvPr>
        </p:nvSpPr>
        <p:spPr/>
        <p:txBody>
          <a:bodyPr/>
          <a:lstStyle/>
          <a:p>
            <a:r>
              <a:rPr lang="en-GB" b="1" dirty="0"/>
              <a:t>Translation</a:t>
            </a:r>
          </a:p>
        </p:txBody>
      </p:sp>
      <p:sp>
        <p:nvSpPr>
          <p:cNvPr id="5" name="Content Placeholder 4">
            <a:extLst>
              <a:ext uri="{FF2B5EF4-FFF2-40B4-BE49-F238E27FC236}">
                <a16:creationId xmlns:a16="http://schemas.microsoft.com/office/drawing/2014/main" id="{DF4B596A-39AF-45BC-9709-7E5237FE6EF0}"/>
              </a:ext>
            </a:extLst>
          </p:cNvPr>
          <p:cNvSpPr>
            <a:spLocks noGrp="1"/>
          </p:cNvSpPr>
          <p:nvPr>
            <p:ph sz="half" idx="1"/>
          </p:nvPr>
        </p:nvSpPr>
        <p:spPr/>
        <p:txBody>
          <a:bodyPr/>
          <a:lstStyle/>
          <a:p>
            <a:pPr marL="0" indent="0">
              <a:buNone/>
            </a:pPr>
            <a:r>
              <a:rPr lang="en-GB" dirty="0"/>
              <a:t>Qui in </a:t>
            </a:r>
            <a:r>
              <a:rPr lang="en-GB" dirty="0" err="1"/>
              <a:t>beatissimi</a:t>
            </a:r>
            <a:r>
              <a:rPr lang="en-GB" dirty="0"/>
              <a:t> </a:t>
            </a:r>
            <a:r>
              <a:rPr lang="en-GB" dirty="0" err="1"/>
              <a:t>confessoris</a:t>
            </a:r>
            <a:r>
              <a:rPr lang="en-GB" dirty="0"/>
              <a:t> </a:t>
            </a:r>
            <a:r>
              <a:rPr lang="en-GB" dirty="0" err="1"/>
              <a:t>amorem</a:t>
            </a:r>
            <a:r>
              <a:rPr lang="en-GB" dirty="0"/>
              <a:t> </a:t>
            </a:r>
            <a:r>
              <a:rPr lang="en-GB" dirty="0" err="1"/>
              <a:t>specialis</a:t>
            </a:r>
            <a:r>
              <a:rPr lang="en-GB" dirty="0"/>
              <a:t> </a:t>
            </a:r>
            <a:r>
              <a:rPr lang="en-GB" dirty="0" err="1"/>
              <a:t>igne</a:t>
            </a:r>
            <a:r>
              <a:rPr lang="en-GB" dirty="0"/>
              <a:t> </a:t>
            </a:r>
            <a:r>
              <a:rPr lang="en-GB" dirty="0" err="1"/>
              <a:t>dilectionis</a:t>
            </a:r>
            <a:r>
              <a:rPr lang="en-GB" dirty="0"/>
              <a:t> </a:t>
            </a:r>
            <a:r>
              <a:rPr lang="en-GB" dirty="0" err="1"/>
              <a:t>accensus</a:t>
            </a:r>
            <a:r>
              <a:rPr lang="en-GB" dirty="0"/>
              <a:t> </a:t>
            </a:r>
            <a:r>
              <a:rPr lang="en-GB" dirty="0" err="1"/>
              <a:t>extitit</a:t>
            </a:r>
            <a:r>
              <a:rPr lang="en-GB" dirty="0"/>
              <a:t>, in </a:t>
            </a:r>
            <a:r>
              <a:rPr lang="en-GB" dirty="0" err="1"/>
              <a:t>eius</a:t>
            </a:r>
            <a:r>
              <a:rPr lang="en-GB" dirty="0"/>
              <a:t> laude </a:t>
            </a:r>
            <a:r>
              <a:rPr lang="en-GB" dirty="0" err="1"/>
              <a:t>continuus</a:t>
            </a:r>
            <a:r>
              <a:rPr lang="en-GB" dirty="0"/>
              <a:t>, in </a:t>
            </a:r>
            <a:r>
              <a:rPr lang="en-GB" dirty="0" err="1"/>
              <a:t>memoria</a:t>
            </a:r>
            <a:r>
              <a:rPr lang="en-GB" dirty="0"/>
              <a:t> </a:t>
            </a:r>
            <a:r>
              <a:rPr lang="en-GB" dirty="0" err="1"/>
              <a:t>sedulus</a:t>
            </a:r>
            <a:r>
              <a:rPr lang="en-GB" dirty="0"/>
              <a:t> … </a:t>
            </a:r>
          </a:p>
          <a:p>
            <a:pPr marL="0" indent="0">
              <a:buNone/>
            </a:pPr>
            <a:r>
              <a:rPr lang="en-GB" dirty="0"/>
              <a:t>Part I</a:t>
            </a:r>
            <a:r>
              <a:rPr lang="en-GB"/>
              <a:t>, chapter 1</a:t>
            </a:r>
            <a:endParaRPr lang="en-GB" dirty="0"/>
          </a:p>
        </p:txBody>
      </p:sp>
      <p:sp>
        <p:nvSpPr>
          <p:cNvPr id="6" name="Content Placeholder 5">
            <a:extLst>
              <a:ext uri="{FF2B5EF4-FFF2-40B4-BE49-F238E27FC236}">
                <a16:creationId xmlns:a16="http://schemas.microsoft.com/office/drawing/2014/main" id="{AB84022B-2BC7-4A78-A9F3-9A255D7EDF4B}"/>
              </a:ext>
            </a:extLst>
          </p:cNvPr>
          <p:cNvSpPr>
            <a:spLocks noGrp="1"/>
          </p:cNvSpPr>
          <p:nvPr>
            <p:ph sz="half" idx="2"/>
          </p:nvPr>
        </p:nvSpPr>
        <p:spPr/>
        <p:txBody>
          <a:bodyPr/>
          <a:lstStyle/>
          <a:p>
            <a:pPr marL="0" indent="0">
              <a:buNone/>
            </a:pPr>
            <a:r>
              <a:rPr lang="en-GB" dirty="0"/>
              <a:t>Fired by the flame of particular devotion in his love for the most blessed confessor, he never stopped praising him, he was diligent in his </a:t>
            </a:r>
            <a:r>
              <a:rPr lang="en-GB" i="1" dirty="0"/>
              <a:t>commemoration</a:t>
            </a:r>
            <a:r>
              <a:rPr lang="en-GB" dirty="0"/>
              <a:t> [or] </a:t>
            </a:r>
            <a:r>
              <a:rPr lang="en-GB" i="1" dirty="0"/>
              <a:t>at his shrine</a:t>
            </a:r>
            <a:endParaRPr lang="en-GB" dirty="0"/>
          </a:p>
        </p:txBody>
      </p:sp>
    </p:spTree>
    <p:extLst>
      <p:ext uri="{BB962C8B-B14F-4D97-AF65-F5344CB8AC3E}">
        <p14:creationId xmlns:p14="http://schemas.microsoft.com/office/powerpoint/2010/main" val="3790275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9B676-FDC6-496B-BAC9-B9B1A1DD0E3A}"/>
              </a:ext>
            </a:extLst>
          </p:cNvPr>
          <p:cNvSpPr>
            <a:spLocks noGrp="1"/>
          </p:cNvSpPr>
          <p:nvPr>
            <p:ph type="title"/>
          </p:nvPr>
        </p:nvSpPr>
        <p:spPr/>
        <p:txBody>
          <a:bodyPr/>
          <a:lstStyle/>
          <a:p>
            <a:r>
              <a:rPr lang="en-GB" b="1" dirty="0"/>
              <a:t>Use of biblical sources</a:t>
            </a:r>
          </a:p>
        </p:txBody>
      </p:sp>
      <p:sp>
        <p:nvSpPr>
          <p:cNvPr id="3" name="Content Placeholder 2">
            <a:extLst>
              <a:ext uri="{FF2B5EF4-FFF2-40B4-BE49-F238E27FC236}">
                <a16:creationId xmlns:a16="http://schemas.microsoft.com/office/drawing/2014/main" id="{BB14817B-6BC3-421E-8EB8-F8A2A48A718F}"/>
              </a:ext>
            </a:extLst>
          </p:cNvPr>
          <p:cNvSpPr>
            <a:spLocks noGrp="1"/>
          </p:cNvSpPr>
          <p:nvPr>
            <p:ph idx="1"/>
          </p:nvPr>
        </p:nvSpPr>
        <p:spPr/>
        <p:txBody>
          <a:bodyPr>
            <a:normAutofit lnSpcReduction="10000"/>
          </a:bodyPr>
          <a:lstStyle/>
          <a:p>
            <a:pPr marL="0" indent="0">
              <a:buNone/>
            </a:pPr>
            <a:r>
              <a:rPr lang="en-GB" dirty="0"/>
              <a:t>A monk named Benedict enters the noviciate at Auxerre:</a:t>
            </a:r>
          </a:p>
          <a:p>
            <a:pPr marL="0" indent="0">
              <a:buNone/>
            </a:pPr>
            <a:endParaRPr lang="en-GB" dirty="0"/>
          </a:p>
          <a:p>
            <a:pPr marL="0" indent="0">
              <a:buNone/>
            </a:pPr>
            <a:r>
              <a:rPr lang="en-GB" dirty="0"/>
              <a:t>… he learned about the monastic way of life and service</a:t>
            </a:r>
            <a:r>
              <a:rPr lang="en-GB" i="1" dirty="0"/>
              <a:t>, </a:t>
            </a:r>
            <a:r>
              <a:rPr lang="en-GB" dirty="0"/>
              <a:t>because his will was in the law of the Lord and he thought upon his mandates day and night. And so, while he proceeded from virtue to virtue, while he set his heart on the stages of spiritual progress, the Lord granted it to him to exercise the priestly office, and to have praise and glory in his name.</a:t>
            </a:r>
          </a:p>
          <a:p>
            <a:pPr marL="0" indent="0">
              <a:buNone/>
            </a:pPr>
            <a:endParaRPr lang="en-GB" dirty="0"/>
          </a:p>
        </p:txBody>
      </p:sp>
    </p:spTree>
    <p:extLst>
      <p:ext uri="{BB962C8B-B14F-4D97-AF65-F5344CB8AC3E}">
        <p14:creationId xmlns:p14="http://schemas.microsoft.com/office/powerpoint/2010/main" val="14243306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9B676-FDC6-496B-BAC9-B9B1A1DD0E3A}"/>
              </a:ext>
            </a:extLst>
          </p:cNvPr>
          <p:cNvSpPr>
            <a:spLocks noGrp="1"/>
          </p:cNvSpPr>
          <p:nvPr>
            <p:ph type="title"/>
          </p:nvPr>
        </p:nvSpPr>
        <p:spPr/>
        <p:txBody>
          <a:bodyPr/>
          <a:lstStyle/>
          <a:p>
            <a:r>
              <a:rPr lang="en-GB" b="1" dirty="0"/>
              <a:t>Use of biblical sources</a:t>
            </a:r>
          </a:p>
        </p:txBody>
      </p:sp>
      <p:sp>
        <p:nvSpPr>
          <p:cNvPr id="3" name="Content Placeholder 2">
            <a:extLst>
              <a:ext uri="{FF2B5EF4-FFF2-40B4-BE49-F238E27FC236}">
                <a16:creationId xmlns:a16="http://schemas.microsoft.com/office/drawing/2014/main" id="{BB14817B-6BC3-421E-8EB8-F8A2A48A718F}"/>
              </a:ext>
            </a:extLst>
          </p:cNvPr>
          <p:cNvSpPr>
            <a:spLocks noGrp="1"/>
          </p:cNvSpPr>
          <p:nvPr>
            <p:ph idx="1"/>
          </p:nvPr>
        </p:nvSpPr>
        <p:spPr/>
        <p:txBody>
          <a:bodyPr/>
          <a:lstStyle/>
          <a:p>
            <a:pPr marL="0" indent="0">
              <a:buNone/>
            </a:pPr>
            <a:r>
              <a:rPr lang="en-GB" dirty="0"/>
              <a:t>… he learned about the monastic way of life and service</a:t>
            </a:r>
            <a:r>
              <a:rPr lang="en-GB" i="1" dirty="0"/>
              <a:t>, </a:t>
            </a:r>
            <a:r>
              <a:rPr lang="en-GB" i="1" dirty="0">
                <a:solidFill>
                  <a:srgbClr val="FF0000"/>
                </a:solidFill>
              </a:rPr>
              <a:t>because his will was in the law of the Lord and he thought upon his mandates day and night</a:t>
            </a:r>
            <a:r>
              <a:rPr lang="en-GB" dirty="0">
                <a:solidFill>
                  <a:srgbClr val="FF0000"/>
                </a:solidFill>
              </a:rPr>
              <a:t> </a:t>
            </a:r>
            <a:r>
              <a:rPr lang="en-GB" dirty="0"/>
              <a:t>[Psalm 1.2] And so, </a:t>
            </a:r>
            <a:r>
              <a:rPr lang="en-GB" i="1" dirty="0">
                <a:solidFill>
                  <a:srgbClr val="FF0000"/>
                </a:solidFill>
              </a:rPr>
              <a:t>while he proceeded from virtue to virtue</a:t>
            </a:r>
            <a:r>
              <a:rPr lang="en-GB" dirty="0"/>
              <a:t> [Psalm 83(84).8], while he set </a:t>
            </a:r>
            <a:r>
              <a:rPr lang="en-GB" i="1" dirty="0">
                <a:solidFill>
                  <a:srgbClr val="FF0000"/>
                </a:solidFill>
              </a:rPr>
              <a:t>his heart on the stages of spiritual progress</a:t>
            </a:r>
            <a:r>
              <a:rPr lang="en-GB" dirty="0"/>
              <a:t> [Psalm 83(84).6], the Lord granted it to him </a:t>
            </a:r>
            <a:r>
              <a:rPr lang="en-GB" i="1" dirty="0">
                <a:solidFill>
                  <a:srgbClr val="FF0000"/>
                </a:solidFill>
              </a:rPr>
              <a:t>to exercise the priestly office, and to have praise and glory in his name</a:t>
            </a:r>
            <a:r>
              <a:rPr lang="en-GB" dirty="0">
                <a:solidFill>
                  <a:srgbClr val="FF0000"/>
                </a:solidFill>
              </a:rPr>
              <a:t> </a:t>
            </a:r>
            <a:r>
              <a:rPr lang="en-GB" dirty="0"/>
              <a:t>[Ecclesiasticus 45.19].</a:t>
            </a:r>
          </a:p>
          <a:p>
            <a:pPr marL="0" indent="0">
              <a:buNone/>
            </a:pPr>
            <a:endParaRPr lang="en-GB" dirty="0"/>
          </a:p>
        </p:txBody>
      </p:sp>
    </p:spTree>
    <p:extLst>
      <p:ext uri="{BB962C8B-B14F-4D97-AF65-F5344CB8AC3E}">
        <p14:creationId xmlns:p14="http://schemas.microsoft.com/office/powerpoint/2010/main" val="3558687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ACC71-16CF-400C-B6C4-DDF2ACBD1701}"/>
              </a:ext>
            </a:extLst>
          </p:cNvPr>
          <p:cNvSpPr>
            <a:spLocks noGrp="1"/>
          </p:cNvSpPr>
          <p:nvPr>
            <p:ph type="title"/>
          </p:nvPr>
        </p:nvSpPr>
        <p:spPr>
          <a:xfrm>
            <a:off x="279133" y="365126"/>
            <a:ext cx="4711967" cy="1325563"/>
          </a:xfrm>
        </p:spPr>
        <p:txBody>
          <a:bodyPr/>
          <a:lstStyle/>
          <a:p>
            <a:r>
              <a:rPr lang="en-GB" b="1" dirty="0"/>
              <a:t>The origins of Selby</a:t>
            </a:r>
          </a:p>
        </p:txBody>
      </p:sp>
      <p:sp>
        <p:nvSpPr>
          <p:cNvPr id="3" name="Content Placeholder 2">
            <a:extLst>
              <a:ext uri="{FF2B5EF4-FFF2-40B4-BE49-F238E27FC236}">
                <a16:creationId xmlns:a16="http://schemas.microsoft.com/office/drawing/2014/main" id="{02F3A71B-0770-48CA-A8FA-B0168287519F}"/>
              </a:ext>
            </a:extLst>
          </p:cNvPr>
          <p:cNvSpPr>
            <a:spLocks noGrp="1"/>
          </p:cNvSpPr>
          <p:nvPr>
            <p:ph idx="1"/>
          </p:nvPr>
        </p:nvSpPr>
        <p:spPr>
          <a:xfrm>
            <a:off x="406400" y="1524000"/>
            <a:ext cx="4584700" cy="5207000"/>
          </a:xfrm>
        </p:spPr>
        <p:txBody>
          <a:bodyPr>
            <a:normAutofit/>
          </a:bodyPr>
          <a:lstStyle/>
          <a:p>
            <a:pPr marL="0" indent="0">
              <a:buNone/>
            </a:pPr>
            <a:r>
              <a:rPr lang="en-GB" dirty="0"/>
              <a:t>Benedict steals a relic of St </a:t>
            </a:r>
            <a:r>
              <a:rPr lang="en-GB" dirty="0" err="1"/>
              <a:t>Germanus</a:t>
            </a:r>
            <a:r>
              <a:rPr lang="en-GB" dirty="0"/>
              <a:t> from Auxerre in response to a vision of the saint.</a:t>
            </a:r>
          </a:p>
          <a:p>
            <a:pPr marL="0" indent="0">
              <a:buNone/>
            </a:pPr>
            <a:r>
              <a:rPr lang="en-GB" dirty="0"/>
              <a:t>At </a:t>
            </a:r>
            <a:r>
              <a:rPr lang="en-GB" dirty="0" err="1"/>
              <a:t>Germanus’s</a:t>
            </a:r>
            <a:r>
              <a:rPr lang="en-GB" dirty="0"/>
              <a:t> command he travels to England and founds a monastery at Selby which has been selected by the saint,</a:t>
            </a:r>
          </a:p>
          <a:p>
            <a:pPr marL="0" indent="0">
              <a:buNone/>
            </a:pPr>
            <a:r>
              <a:rPr lang="en-GB" dirty="0"/>
              <a:t>He sets up a hermitage, but attracts attention and the patronage of King William I</a:t>
            </a:r>
          </a:p>
        </p:txBody>
      </p:sp>
      <p:pic>
        <p:nvPicPr>
          <p:cNvPr id="4" name="Picture 3">
            <a:extLst>
              <a:ext uri="{FF2B5EF4-FFF2-40B4-BE49-F238E27FC236}">
                <a16:creationId xmlns:a16="http://schemas.microsoft.com/office/drawing/2014/main" id="{747AC27A-0EDD-4C8E-A32B-EF5F141F3E72}"/>
              </a:ext>
            </a:extLst>
          </p:cNvPr>
          <p:cNvPicPr>
            <a:picLocks noChangeAspect="1"/>
          </p:cNvPicPr>
          <p:nvPr/>
        </p:nvPicPr>
        <p:blipFill>
          <a:blip r:embed="rId2"/>
          <a:stretch>
            <a:fillRect/>
          </a:stretch>
        </p:blipFill>
        <p:spPr>
          <a:xfrm>
            <a:off x="4865971" y="817514"/>
            <a:ext cx="4085780" cy="4968874"/>
          </a:xfrm>
          <a:prstGeom prst="rect">
            <a:avLst/>
          </a:prstGeom>
        </p:spPr>
      </p:pic>
    </p:spTree>
    <p:extLst>
      <p:ext uri="{BB962C8B-B14F-4D97-AF65-F5344CB8AC3E}">
        <p14:creationId xmlns:p14="http://schemas.microsoft.com/office/powerpoint/2010/main" val="2832439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8961223-3EDE-40DA-BD7F-3F8B21BD83E4}"/>
              </a:ext>
            </a:extLst>
          </p:cNvPr>
          <p:cNvPicPr>
            <a:picLocks noGrp="1" noChangeAspect="1"/>
          </p:cNvPicPr>
          <p:nvPr>
            <p:ph idx="4294967295"/>
          </p:nvPr>
        </p:nvPicPr>
        <p:blipFill>
          <a:blip r:embed="rId2"/>
          <a:stretch>
            <a:fillRect/>
          </a:stretch>
        </p:blipFill>
        <p:spPr>
          <a:xfrm>
            <a:off x="482600" y="1292924"/>
            <a:ext cx="8178800" cy="4068953"/>
          </a:xfrm>
          <a:prstGeom prst="rect">
            <a:avLst/>
          </a:prstGeom>
        </p:spPr>
      </p:pic>
    </p:spTree>
    <p:extLst>
      <p:ext uri="{BB962C8B-B14F-4D97-AF65-F5344CB8AC3E}">
        <p14:creationId xmlns:p14="http://schemas.microsoft.com/office/powerpoint/2010/main" val="40458560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D3DC3F1-94EC-406A-B09A-000014C3D976}"/>
              </a:ext>
            </a:extLst>
          </p:cNvPr>
          <p:cNvSpPr>
            <a:spLocks noGrp="1"/>
          </p:cNvSpPr>
          <p:nvPr>
            <p:ph type="title"/>
          </p:nvPr>
        </p:nvSpPr>
        <p:spPr>
          <a:xfrm>
            <a:off x="628650" y="365126"/>
            <a:ext cx="3866348" cy="5188651"/>
          </a:xfrm>
        </p:spPr>
        <p:txBody>
          <a:bodyPr>
            <a:normAutofit/>
          </a:bodyPr>
          <a:lstStyle/>
          <a:p>
            <a:r>
              <a:rPr lang="en-GB" b="1" dirty="0"/>
              <a:t>Contexts: The Byland cartulary: London, British Library  MS Egerton 2823</a:t>
            </a:r>
          </a:p>
        </p:txBody>
      </p:sp>
      <p:pic>
        <p:nvPicPr>
          <p:cNvPr id="2" name="Content Placeholder 1">
            <a:extLst>
              <a:ext uri="{FF2B5EF4-FFF2-40B4-BE49-F238E27FC236}">
                <a16:creationId xmlns:a16="http://schemas.microsoft.com/office/drawing/2014/main" id="{2E433054-0177-4FA3-88F7-35A3371CD81B}"/>
              </a:ext>
            </a:extLst>
          </p:cNvPr>
          <p:cNvPicPr>
            <a:picLocks noGrp="1" noChangeAspect="1"/>
          </p:cNvPicPr>
          <p:nvPr>
            <p:ph idx="1"/>
          </p:nvPr>
        </p:nvPicPr>
        <p:blipFill>
          <a:blip r:embed="rId2"/>
          <a:stretch>
            <a:fillRect/>
          </a:stretch>
        </p:blipFill>
        <p:spPr>
          <a:xfrm>
            <a:off x="4168526" y="223153"/>
            <a:ext cx="4975474" cy="6411694"/>
          </a:xfrm>
          <a:prstGeom prst="rect">
            <a:avLst/>
          </a:prstGeom>
        </p:spPr>
      </p:pic>
    </p:spTree>
    <p:extLst>
      <p:ext uri="{BB962C8B-B14F-4D97-AF65-F5344CB8AC3E}">
        <p14:creationId xmlns:p14="http://schemas.microsoft.com/office/powerpoint/2010/main" val="4257516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8C4A5-9313-4A20-A8F3-B3A3224A02CD}"/>
              </a:ext>
            </a:extLst>
          </p:cNvPr>
          <p:cNvSpPr>
            <a:spLocks noGrp="1"/>
          </p:cNvSpPr>
          <p:nvPr>
            <p:ph type="title"/>
          </p:nvPr>
        </p:nvSpPr>
        <p:spPr>
          <a:xfrm>
            <a:off x="628650" y="154004"/>
            <a:ext cx="7886700" cy="885525"/>
          </a:xfrm>
        </p:spPr>
        <p:txBody>
          <a:bodyPr>
            <a:normAutofit fontScale="90000"/>
          </a:bodyPr>
          <a:lstStyle/>
          <a:p>
            <a:r>
              <a:rPr lang="en-GB" b="1" dirty="0"/>
              <a:t>BN </a:t>
            </a:r>
            <a:r>
              <a:rPr lang="en-GB" b="1" dirty="0" err="1"/>
              <a:t>ms</a:t>
            </a:r>
            <a:r>
              <a:rPr lang="en-GB" b="1" dirty="0"/>
              <a:t> </a:t>
            </a:r>
            <a:r>
              <a:rPr lang="en-GB" b="1" dirty="0" err="1"/>
              <a:t>latin</a:t>
            </a:r>
            <a:r>
              <a:rPr lang="en-GB" b="1" dirty="0"/>
              <a:t> 10940, fol. 41v: part of a verse epitaph for Abbot </a:t>
            </a:r>
            <a:r>
              <a:rPr lang="en-GB" b="1" dirty="0" err="1"/>
              <a:t>Germanus</a:t>
            </a:r>
            <a:endParaRPr lang="en-GB" b="1" dirty="0"/>
          </a:p>
        </p:txBody>
      </p:sp>
      <p:pic>
        <p:nvPicPr>
          <p:cNvPr id="5" name="Content Placeholder 4" descr="A close up of text on a white background&#10;&#10;Description automatically generated">
            <a:extLst>
              <a:ext uri="{FF2B5EF4-FFF2-40B4-BE49-F238E27FC236}">
                <a16:creationId xmlns:a16="http://schemas.microsoft.com/office/drawing/2014/main" id="{3D823969-095B-412A-87EC-745763CAE5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13323" y="1306480"/>
            <a:ext cx="7402027" cy="5551520"/>
          </a:xfrm>
        </p:spPr>
      </p:pic>
    </p:spTree>
    <p:extLst>
      <p:ext uri="{BB962C8B-B14F-4D97-AF65-F5344CB8AC3E}">
        <p14:creationId xmlns:p14="http://schemas.microsoft.com/office/powerpoint/2010/main" val="8391408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F58A6-C011-493C-805C-5552D6093C82}"/>
              </a:ext>
            </a:extLst>
          </p:cNvPr>
          <p:cNvSpPr>
            <a:spLocks noGrp="1"/>
          </p:cNvSpPr>
          <p:nvPr>
            <p:ph type="title"/>
          </p:nvPr>
        </p:nvSpPr>
        <p:spPr/>
        <p:txBody>
          <a:bodyPr/>
          <a:lstStyle/>
          <a:p>
            <a:r>
              <a:rPr lang="en-GB" b="1" dirty="0"/>
              <a:t>The Selby history at Auxerre</a:t>
            </a:r>
          </a:p>
        </p:txBody>
      </p:sp>
      <p:sp>
        <p:nvSpPr>
          <p:cNvPr id="3" name="Content Placeholder 2">
            <a:extLst>
              <a:ext uri="{FF2B5EF4-FFF2-40B4-BE49-F238E27FC236}">
                <a16:creationId xmlns:a16="http://schemas.microsoft.com/office/drawing/2014/main" id="{85B4AA98-2CA4-4010-A9F6-3A3C7D1576A9}"/>
              </a:ext>
            </a:extLst>
          </p:cNvPr>
          <p:cNvSpPr>
            <a:spLocks noGrp="1"/>
          </p:cNvSpPr>
          <p:nvPr>
            <p:ph idx="1"/>
          </p:nvPr>
        </p:nvSpPr>
        <p:spPr/>
        <p:txBody>
          <a:bodyPr>
            <a:normAutofit/>
          </a:bodyPr>
          <a:lstStyle/>
          <a:p>
            <a:pPr marL="0" indent="0">
              <a:buNone/>
            </a:pPr>
            <a:r>
              <a:rPr lang="en-GB" dirty="0"/>
              <a:t>Abbot Guy de </a:t>
            </a:r>
            <a:r>
              <a:rPr lang="en-GB" dirty="0" err="1"/>
              <a:t>Munois</a:t>
            </a:r>
            <a:r>
              <a:rPr lang="en-GB" dirty="0"/>
              <a:t> (1285―1290) of Auxerre, compiler of the main part of ‘The Deeds of the Abbots of Auxerre’:</a:t>
            </a:r>
          </a:p>
          <a:p>
            <a:pPr marL="0" indent="0">
              <a:buNone/>
            </a:pPr>
            <a:r>
              <a:rPr lang="en-GB" dirty="0"/>
              <a:t>	‘Brother Benedict, monk of this monastery, 	instructed in a divine vision, took the finger of 	St </a:t>
            </a:r>
            <a:r>
              <a:rPr lang="en-GB" dirty="0" err="1"/>
              <a:t>Germanus</a:t>
            </a:r>
            <a:r>
              <a:rPr lang="en-GB" dirty="0"/>
              <a:t> with him to England and founded 	the monastery of Selby …</a:t>
            </a:r>
          </a:p>
          <a:p>
            <a:pPr marL="0" indent="0">
              <a:buNone/>
            </a:pPr>
            <a:r>
              <a:rPr lang="en-GB" dirty="0"/>
              <a:t>	… as is related more fully in the history of the 	foundation of the same monastery’.  </a:t>
            </a:r>
          </a:p>
          <a:p>
            <a:pPr marL="0" indent="0">
              <a:buNone/>
            </a:pPr>
            <a:endParaRPr lang="en-GB" dirty="0"/>
          </a:p>
        </p:txBody>
      </p:sp>
    </p:spTree>
    <p:extLst>
      <p:ext uri="{BB962C8B-B14F-4D97-AF65-F5344CB8AC3E}">
        <p14:creationId xmlns:p14="http://schemas.microsoft.com/office/powerpoint/2010/main" val="31059361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360</TotalTime>
  <Words>627</Words>
  <Application>Microsoft Office PowerPoint</Application>
  <PresentationFormat>On-screen Show (4:3)</PresentationFormat>
  <Paragraphs>56</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How Editing Monastic Foundation Narratives Uncovers their Meaning and Purpose: </vt:lpstr>
      <vt:lpstr>Selby Abbey</vt:lpstr>
      <vt:lpstr>Date and authorship</vt:lpstr>
      <vt:lpstr>Manuscript tradition: both survive in unique manuscripts</vt:lpstr>
      <vt:lpstr>Issues to be addressed</vt:lpstr>
      <vt:lpstr>Transcription: BN 10490</vt:lpstr>
      <vt:lpstr>Error: interlineation</vt:lpstr>
      <vt:lpstr>Handwriting of Roger Dodsworth  Oxford, Bodleian Library MS Dodsworth 20</vt:lpstr>
      <vt:lpstr>Translation</vt:lpstr>
      <vt:lpstr>Use of biblical sources</vt:lpstr>
      <vt:lpstr>Use of biblical sources</vt:lpstr>
      <vt:lpstr>The origins of Selby</vt:lpstr>
      <vt:lpstr>PowerPoint Presentation</vt:lpstr>
      <vt:lpstr>Contexts: The Byland cartulary: London, British Library  MS Egerton 2823</vt:lpstr>
      <vt:lpstr>BN ms latin 10940, fol. 41v: part of a verse epitaph for Abbot Germanus</vt:lpstr>
      <vt:lpstr>The Selby history at Auxerre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Janet Burton</dc:creator>
  <cp:lastModifiedBy>Janet Burton</cp:lastModifiedBy>
  <cp:revision>3</cp:revision>
  <dcterms:created xsi:type="dcterms:W3CDTF">2019-11-15T10:44:33Z</dcterms:created>
  <dcterms:modified xsi:type="dcterms:W3CDTF">2020-11-11T16:26:17Z</dcterms:modified>
</cp:coreProperties>
</file>