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0"/>
  </p:notesMasterIdLst>
  <p:sldIdLst>
    <p:sldId id="284" r:id="rId5"/>
    <p:sldId id="277" r:id="rId6"/>
    <p:sldId id="286" r:id="rId7"/>
    <p:sldId id="261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1A5E59-A074-1EF8-FB74-AEC1AF732F47}" v="26" dt="2026-05-11T20:34:49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Matthews (2501369)" userId="S::2501369@student.uwtsd.ac.uk::478c7667-0939-4304-a10a-3661d8e92c30" providerId="AD" clId="Web-{831A5E59-A074-1EF8-FB74-AEC1AF732F47}"/>
    <pc:docChg chg="delSld">
      <pc:chgData name="Ethan Matthews (2501369)" userId="S::2501369@student.uwtsd.ac.uk::478c7667-0939-4304-a10a-3661d8e92c30" providerId="AD" clId="Web-{831A5E59-A074-1EF8-FB74-AEC1AF732F47}" dt="2026-05-11T20:34:49.001" v="25"/>
      <pc:docMkLst>
        <pc:docMk/>
      </pc:docMkLst>
      <pc:sldChg chg="del">
        <pc:chgData name="Ethan Matthews (2501369)" userId="S::2501369@student.uwtsd.ac.uk::478c7667-0939-4304-a10a-3661d8e92c30" providerId="AD" clId="Web-{831A5E59-A074-1EF8-FB74-AEC1AF732F47}" dt="2026-05-11T20:33:44.014" v="0"/>
        <pc:sldMkLst>
          <pc:docMk/>
          <pc:sldMk cId="2760586121" sldId="256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3:44.873" v="1"/>
        <pc:sldMkLst>
          <pc:docMk/>
          <pc:sldMk cId="1559557537" sldId="257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6.250" v="8"/>
        <pc:sldMkLst>
          <pc:docMk/>
          <pc:sldMk cId="3115971693" sldId="259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4.437" v="6"/>
        <pc:sldMkLst>
          <pc:docMk/>
          <pc:sldMk cId="2325931898" sldId="262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1.406" v="3"/>
        <pc:sldMkLst>
          <pc:docMk/>
          <pc:sldMk cId="3947074339" sldId="263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5.048" v="22"/>
        <pc:sldMkLst>
          <pc:docMk/>
          <pc:sldMk cId="3730398523" sldId="264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30.109" v="13"/>
        <pc:sldMkLst>
          <pc:docMk/>
          <pc:sldMk cId="1218585760" sldId="265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7.016" v="24"/>
        <pc:sldMkLst>
          <pc:docMk/>
          <pc:sldMk cId="1595369183" sldId="267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9.001" v="25"/>
        <pc:sldMkLst>
          <pc:docMk/>
          <pc:sldMk cId="3763310125" sldId="268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31.234" v="14"/>
        <pc:sldMkLst>
          <pc:docMk/>
          <pc:sldMk cId="2474262669" sldId="270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7.703" v="10"/>
        <pc:sldMkLst>
          <pc:docMk/>
          <pc:sldMk cId="885968898" sldId="271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0.578" v="2"/>
        <pc:sldMkLst>
          <pc:docMk/>
          <pc:sldMk cId="2441400873" sldId="272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3.640" v="5"/>
        <pc:sldMkLst>
          <pc:docMk/>
          <pc:sldMk cId="451002656" sldId="273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7.109" v="9"/>
        <pc:sldMkLst>
          <pc:docMk/>
          <pc:sldMk cId="1409310745" sldId="275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8.531" v="11"/>
        <pc:sldMkLst>
          <pc:docMk/>
          <pc:sldMk cId="2435071941" sldId="278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9.234" v="12"/>
        <pc:sldMkLst>
          <pc:docMk/>
          <pc:sldMk cId="764445932" sldId="279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2.484" v="4"/>
        <pc:sldMkLst>
          <pc:docMk/>
          <pc:sldMk cId="3374101463" sldId="280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0.360" v="17"/>
        <pc:sldMkLst>
          <pc:docMk/>
          <pc:sldMk cId="1915836606" sldId="281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5.876" v="23"/>
        <pc:sldMkLst>
          <pc:docMk/>
          <pc:sldMk cId="3695421304" sldId="282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36.219" v="16"/>
        <pc:sldMkLst>
          <pc:docMk/>
          <pc:sldMk cId="126258804" sldId="283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32.266" v="15"/>
        <pc:sldMkLst>
          <pc:docMk/>
          <pc:sldMk cId="4095957350" sldId="287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25.203" v="7"/>
        <pc:sldMkLst>
          <pc:docMk/>
          <pc:sldMk cId="3339873962" sldId="288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4.251" v="21"/>
        <pc:sldMkLst>
          <pc:docMk/>
          <pc:sldMk cId="649040339" sldId="289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3.594" v="20"/>
        <pc:sldMkLst>
          <pc:docMk/>
          <pc:sldMk cId="200740723" sldId="290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2.751" v="19"/>
        <pc:sldMkLst>
          <pc:docMk/>
          <pc:sldMk cId="1929729534" sldId="291"/>
        </pc:sldMkLst>
      </pc:sldChg>
      <pc:sldChg chg="del">
        <pc:chgData name="Ethan Matthews (2501369)" userId="S::2501369@student.uwtsd.ac.uk::478c7667-0939-4304-a10a-3661d8e92c30" providerId="AD" clId="Web-{831A5E59-A074-1EF8-FB74-AEC1AF732F47}" dt="2026-05-11T20:34:41.829" v="18"/>
        <pc:sldMkLst>
          <pc:docMk/>
          <pc:sldMk cId="2419919956" sldId="29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23936-2DCC-4B5F-8CA8-72095089EFFD}" type="datetimeFigureOut">
              <a:t>5/11/2026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648F0B-E803-44C5-8F65-FE138998694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11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5258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5774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334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415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55068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5030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8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795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4030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468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6722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C23485-E098-48E4-AB92-9A26AE2A5DF4}" type="datetimeFigureOut">
              <a:rPr lang="en-GB" smtClean="0"/>
              <a:t>11/05/2026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A51F9488-C50B-45AB-81F1-3E9D876E6E8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5864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travelguide.com/about?" TargetMode="External"/><Relationship Id="rId2" Type="http://schemas.openxmlformats.org/officeDocument/2006/relationships/hyperlink" Target="https://www.aahospitalityservices.co.uk/aa-quality-standards/hotel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teminder.com/r/hotel-entertainment/" TargetMode="External"/><Relationship Id="rId5" Type="http://schemas.openxmlformats.org/officeDocument/2006/relationships/hyperlink" Target="https://hospitalityinsights.ehl.edu/ai-in-hospitality" TargetMode="External"/><Relationship Id="rId4" Type="http://schemas.openxmlformats.org/officeDocument/2006/relationships/hyperlink" Target="https://www.klook.com/en-MY/hotels/detail/572060-hard-rock-hotel-pena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0D7F1-DEBF-8CDA-00AA-0C1A18418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Hotel grading – Why the Riff is 4 stars</a:t>
            </a:r>
            <a:endParaRPr lang="en-GB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FE06F-A2D6-4016-F81E-A6DC2D51E1A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/>
              <a:t>AA 4-Star Requirements </a:t>
            </a:r>
          </a:p>
          <a:p>
            <a:pPr marL="0" indent="0">
              <a:buNone/>
            </a:pPr>
            <a:r>
              <a:rPr lang="en-GB"/>
              <a:t>According to AA Hotel Services (2025),</a:t>
            </a:r>
          </a:p>
          <a:p>
            <a:r>
              <a:rPr lang="en-GB"/>
              <a:t> 24-hour Reception </a:t>
            </a:r>
            <a:endParaRPr lang="en-US"/>
          </a:p>
          <a:p>
            <a:r>
              <a:rPr lang="en-GB"/>
              <a:t>Bar and restaurant </a:t>
            </a:r>
            <a:endParaRPr lang="en-US"/>
          </a:p>
          <a:p>
            <a:r>
              <a:rPr lang="en-GB"/>
              <a:t>Professional and knowledgeable staff </a:t>
            </a:r>
            <a:endParaRPr lang="en-US"/>
          </a:p>
          <a:p>
            <a:r>
              <a:rPr lang="en-GB"/>
              <a:t>Room service </a:t>
            </a:r>
            <a:endParaRPr lang="en-US"/>
          </a:p>
          <a:p>
            <a:r>
              <a:rPr lang="en-GB"/>
              <a:t>Ensuite Bathrooms in all rooms </a:t>
            </a:r>
            <a:endParaRPr lang="en-US"/>
          </a:p>
          <a:p>
            <a:r>
              <a:rPr lang="en-GB"/>
              <a:t>Additional leisure facilities  </a:t>
            </a:r>
            <a:endParaRPr lang="en-US"/>
          </a:p>
          <a:p>
            <a:r>
              <a:rPr lang="en-GB"/>
              <a:t>Daily media available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32CB7B-7D43-4ACA-6F91-28D3CD26211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How The Riff Meets These Standards</a:t>
            </a:r>
          </a:p>
          <a:p>
            <a:r>
              <a:rPr lang="en-GB">
                <a:ea typeface="+mn-lt"/>
                <a:cs typeface="+mn-lt"/>
              </a:rPr>
              <a:t>Music-related daily media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Live entertainment experiences  (SiteMinder, 2025)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Professional guest service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and knowledgeable staff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Modern leisure and wellness facilities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2678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FF359-9F5B-7EAD-0894-26EC033AE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Challenges in Maintaining 4-Star Standards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8FFB3-25E4-2520-110C-985D439CD5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58849" cy="3450613"/>
          </a:xfrm>
        </p:spPr>
        <p:txBody>
          <a:bodyPr>
            <a:normAutofit/>
          </a:bodyPr>
          <a:lstStyle/>
          <a:p>
            <a:r>
              <a:rPr lang="en-GB">
                <a:ea typeface="+mn-lt"/>
                <a:cs typeface="+mn-lt"/>
              </a:rPr>
              <a:t>Increasing guest expectations </a:t>
            </a:r>
            <a:endParaRPr lang="en-US"/>
          </a:p>
          <a:p>
            <a:r>
              <a:rPr lang="en-GB">
                <a:ea typeface="+mn-lt"/>
                <a:cs typeface="+mn-lt"/>
              </a:rPr>
              <a:t>AI and technology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Maintaining personalised service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Pressure from online reviews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Consistency in service delivery</a:t>
            </a:r>
            <a:endParaRPr lang="en-GB"/>
          </a:p>
          <a:p>
            <a:pPr marL="0" indent="0">
              <a:buNone/>
            </a:pPr>
            <a:r>
              <a:rPr lang="en-GB" sz="1600">
                <a:ea typeface="+mn-lt"/>
                <a:cs typeface="+mn-lt"/>
              </a:rPr>
              <a:t>(Mercier, 2024)</a:t>
            </a:r>
          </a:p>
          <a:p>
            <a:endParaRPr lang="en-GB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diagram of customer satisfaction&#10;&#10;AI-generated content may be incorrect.">
            <a:extLst>
              <a:ext uri="{FF2B5EF4-FFF2-40B4-BE49-F238E27FC236}">
                <a16:creationId xmlns:a16="http://schemas.microsoft.com/office/drawing/2014/main" id="{2526B9BC-6D1D-D442-8E0A-6E4DE355F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381" y="2165416"/>
            <a:ext cx="4634748" cy="31420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2D456E-994E-D697-9DC6-81BB233CA239}"/>
              </a:ext>
            </a:extLst>
          </p:cNvPr>
          <p:cNvSpPr txBox="1"/>
          <p:nvPr/>
        </p:nvSpPr>
        <p:spPr>
          <a:xfrm>
            <a:off x="7338164" y="5469698"/>
            <a:ext cx="4853834" cy="5909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GB" sz="1200"/>
              <a:t>Fatema (2024) – SERVQUAL Model</a:t>
            </a:r>
            <a:endParaRPr lang="en-US"/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386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75954-8B3A-0D8A-1E33-B30284B3C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Forbes Travel Guide Standards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6BF64-CB59-D63B-7629-2962E06D19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900" b="1">
                <a:solidFill>
                  <a:srgbClr val="000000"/>
                </a:solidFill>
              </a:rPr>
              <a:t>Forbes Service Expectations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4659C7-3898-4B1A-7A09-53475BDEE6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/>
            <a:r>
              <a:rPr lang="en-GB">
                <a:ea typeface="+mn-lt"/>
                <a:cs typeface="+mn-lt"/>
              </a:rPr>
              <a:t>Personalised guest experiences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Attention to detail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Anticipating guest needs 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Consistent high-quality service</a:t>
            </a:r>
            <a:endParaRPr lang="en-GB"/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EA8D73-0D12-C867-074B-AFB808793A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900" b="1">
                <a:solidFill>
                  <a:schemeClr val="tx1"/>
                </a:solidFill>
                <a:ea typeface="+mn-lt"/>
                <a:cs typeface="+mn-lt"/>
              </a:rPr>
              <a:t>Forbes Inspection Process</a:t>
            </a:r>
            <a:endParaRPr lang="en-US" sz="1900" b="1">
              <a:solidFill>
                <a:schemeClr val="tx1"/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A19E467-D0A6-9940-B664-57677CE3C2A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>
                <a:ea typeface="+mn-lt"/>
                <a:cs typeface="+mn-lt"/>
              </a:rPr>
              <a:t>Anonymous inspectors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Hotels assessed against strict luxury standards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Evaluation of all facilities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Focus on consistency and service quality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Staff assessed through interactions</a:t>
            </a:r>
            <a:endParaRPr lang="en-GB"/>
          </a:p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C7A435E-0BED-7B2F-37FA-A1095D0F77A2}"/>
              </a:ext>
            </a:extLst>
          </p:cNvPr>
          <p:cNvSpPr txBox="1"/>
          <p:nvPr/>
        </p:nvSpPr>
        <p:spPr>
          <a:xfrm>
            <a:off x="1450931" y="5782849"/>
            <a:ext cx="35699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(Forbes Travel Guide, 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357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ilding with a guitar statue and palm trees&#10;&#10;AI-generated content may be incorrect.">
            <a:extLst>
              <a:ext uri="{FF2B5EF4-FFF2-40B4-BE49-F238E27FC236}">
                <a16:creationId xmlns:a16="http://schemas.microsoft.com/office/drawing/2014/main" id="{B5BB76F0-B246-B332-3E11-8A7859B707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914" r="-1" b="7813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605D7-E123-5266-A8A1-62DD5538B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/>
              <a:t>Conclusion  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79B26-CC66-C4FF-3EEE-2800582A6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r>
              <a:rPr lang="en-GB"/>
              <a:t>Training program combining hospitality theory and practical guest service skills</a:t>
            </a:r>
            <a:endParaRPr lang="en-US"/>
          </a:p>
          <a:p>
            <a:r>
              <a:rPr lang="en-GB"/>
              <a:t>Staff are trained to deliver personalised and consistent service and empowered to resolve issues independently</a:t>
            </a:r>
          </a:p>
          <a:p>
            <a:r>
              <a:rPr lang="en-GB"/>
              <a:t>Service standards support customer satisfaction and guest loyalty 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D20EA2-E86A-13E7-84E5-116A7DF63B64}"/>
              </a:ext>
            </a:extLst>
          </p:cNvPr>
          <p:cNvSpPr txBox="1"/>
          <p:nvPr/>
        </p:nvSpPr>
        <p:spPr>
          <a:xfrm>
            <a:off x="591" y="6555287"/>
            <a:ext cx="32985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Hard Rock Hotel Penang (2025)</a:t>
            </a:r>
          </a:p>
        </p:txBody>
      </p:sp>
    </p:spTree>
    <p:extLst>
      <p:ext uri="{BB962C8B-B14F-4D97-AF65-F5344CB8AC3E}">
        <p14:creationId xmlns:p14="http://schemas.microsoft.com/office/powerpoint/2010/main" val="30729151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92731-0F78-62FF-1AC4-D9E56B12C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- Ethan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CB025-58A7-3ACB-57C2-2C03EA7F08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>
                <a:ea typeface="+mn-lt"/>
                <a:cs typeface="+mn-lt"/>
              </a:rPr>
              <a:t>AA Hotel Services (n.d.) </a:t>
            </a:r>
            <a:r>
              <a:rPr lang="en-GB" i="1">
                <a:ea typeface="+mn-lt"/>
                <a:cs typeface="+mn-lt"/>
              </a:rPr>
              <a:t>Hotels: AA Quality Standards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 </a:t>
            </a:r>
            <a:r>
              <a:rPr lang="en-GB">
                <a:ea typeface="+mn-lt"/>
                <a:cs typeface="+mn-lt"/>
                <a:hlinkClick r:id="rId2"/>
              </a:rPr>
              <a:t>https://www.aahospitalityservices.co.uk/aa-quality-standards/hotels/</a:t>
            </a:r>
            <a:r>
              <a:rPr lang="en-GB">
                <a:ea typeface="+mn-lt"/>
                <a:cs typeface="+mn-lt"/>
              </a:rPr>
              <a:t> (Accessed: 7 May 2026).</a:t>
            </a:r>
          </a:p>
          <a:p>
            <a:r>
              <a:rPr lang="en-GB">
                <a:latin typeface="Gill Sans MT"/>
                <a:ea typeface="Verdana"/>
              </a:rPr>
              <a:t>FATEMA, R., 2024. Measuring Customer Satisfaction of Hotel Industry in Bangladesh: A SERVQUAL and Structural Equation Model (SEM) Approach. </a:t>
            </a:r>
            <a:r>
              <a:rPr lang="en-GB" i="1" err="1">
                <a:latin typeface="Gill Sans MT"/>
                <a:ea typeface="Verdana"/>
              </a:rPr>
              <a:t>i</a:t>
            </a:r>
            <a:r>
              <a:rPr lang="en-GB" i="1">
                <a:latin typeface="Gill Sans MT"/>
                <a:ea typeface="Verdana"/>
              </a:rPr>
              <a:t>-Manager's Journal on Management, </a:t>
            </a:r>
            <a:r>
              <a:rPr lang="en-GB">
                <a:latin typeface="Gill Sans MT"/>
                <a:ea typeface="Verdana"/>
              </a:rPr>
              <a:t>19(2), pp. 13-27.</a:t>
            </a:r>
          </a:p>
          <a:p>
            <a:r>
              <a:rPr lang="en-GB">
                <a:ea typeface="+mn-lt"/>
                <a:cs typeface="+mn-lt"/>
              </a:rPr>
              <a:t>Forbes Travel Guide (2025) </a:t>
            </a:r>
            <a:r>
              <a:rPr lang="en-GB" i="1">
                <a:ea typeface="+mn-lt"/>
                <a:cs typeface="+mn-lt"/>
              </a:rPr>
              <a:t>About Forbes Travel Guide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3"/>
              </a:rPr>
              <a:t>https://www.forbestravelguide.com/about?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7 May 2026).</a:t>
            </a:r>
          </a:p>
          <a:p>
            <a:r>
              <a:rPr lang="en-GB">
                <a:ea typeface="+mn-lt"/>
                <a:cs typeface="+mn-lt"/>
              </a:rPr>
              <a:t>Hard Rock Hotel Penang Gallery (2025) </a:t>
            </a:r>
            <a:r>
              <a:rPr lang="en-GB" i="1">
                <a:ea typeface="+mn-lt"/>
                <a:cs typeface="+mn-lt"/>
              </a:rPr>
              <a:t>Hard Rock Hotel Penang</a:t>
            </a:r>
            <a:r>
              <a:rPr lang="en-GB">
                <a:ea typeface="+mn-lt"/>
                <a:cs typeface="+mn-lt"/>
              </a:rPr>
              <a:t>.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 Available at: </a:t>
            </a:r>
            <a:r>
              <a:rPr lang="en-GB">
                <a:ea typeface="+mn-lt"/>
                <a:cs typeface="+mn-lt"/>
                <a:hlinkClick r:id="rId4"/>
              </a:rPr>
              <a:t>https://www.klook.com/en-MY/hotels/detail/572060-hard-rock-hotel-penang/</a:t>
            </a:r>
            <a:r>
              <a:rPr lang="en-GB">
                <a:ea typeface="+mn-lt"/>
                <a:cs typeface="+mn-lt"/>
              </a:rPr>
              <a:t>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8 May 2026).</a:t>
            </a:r>
          </a:p>
          <a:p>
            <a:r>
              <a:rPr lang="en-GB">
                <a:ea typeface="+mn-lt"/>
                <a:cs typeface="+mn-lt"/>
              </a:rPr>
              <a:t>Mercier, V. (2024) </a:t>
            </a:r>
            <a:r>
              <a:rPr lang="en-GB" i="1">
                <a:ea typeface="+mn-lt"/>
                <a:cs typeface="+mn-lt"/>
              </a:rPr>
              <a:t>AI in the Hospitality Industry: Benefits, Challenges &amp; What’s Next</a:t>
            </a:r>
            <a:r>
              <a:rPr lang="en-GB">
                <a:ea typeface="+mn-lt"/>
                <a:cs typeface="+mn-lt"/>
              </a:rPr>
              <a:t>. EHL Insights.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5"/>
              </a:rPr>
              <a:t>https://hospitalityinsights.ehl.edu/ai-in-hospitality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15 May 2026).</a:t>
            </a:r>
          </a:p>
          <a:p>
            <a:r>
              <a:rPr lang="en-GB">
                <a:ea typeface="+mn-lt"/>
                <a:cs typeface="+mn-lt"/>
              </a:rPr>
              <a:t>SiteMinder (2025) </a:t>
            </a:r>
            <a:r>
              <a:rPr lang="en-GB" i="1">
                <a:ea typeface="+mn-lt"/>
                <a:cs typeface="+mn-lt"/>
              </a:rPr>
              <a:t>Hotel entertainment: Ways to elevate guest experience</a:t>
            </a:r>
            <a:r>
              <a:rPr lang="en-GB">
                <a:ea typeface="+mn-lt"/>
                <a:cs typeface="+mn-lt"/>
              </a:rPr>
              <a:t>.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Available at: </a:t>
            </a:r>
            <a:r>
              <a:rPr lang="en-GB">
                <a:ea typeface="+mn-lt"/>
                <a:cs typeface="+mn-lt"/>
                <a:hlinkClick r:id="rId6"/>
              </a:rPr>
              <a:t>https://www.siteminder.com/r/hotel-entertainment/</a:t>
            </a:r>
            <a:r>
              <a:rPr lang="en-GB">
                <a:ea typeface="+mn-lt"/>
                <a:cs typeface="+mn-lt"/>
              </a:rPr>
              <a:t> 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(Accessed: 8 May 2026).</a:t>
            </a:r>
            <a:endParaRPr lang="en-GB">
              <a:latin typeface="Gill Sans MT"/>
              <a:ea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140160264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45f9e7d7c82c0e3453c91523b9b19697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7d48e9247ada6d35170bb1695851894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2AB94C32-EAB2-4DE6-8B81-5C260CE6DC1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CDB232-3694-433F-BAB7-1BC7AA049E73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ef5847a-e696-4fee-a2c0-6c3f8756832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152BE6D-8A3A-4F6F-80E1-BC4EFD396672}">
  <ds:schemaRefs>
    <ds:schemaRef ds:uri="http://schemas.microsoft.com/office/2006/metadata/properties"/>
    <ds:schemaRef ds:uri="http://www.w3.org/2000/xmlns/"/>
    <ds:schemaRef ds:uri="3ef5847a-e696-4fee-a2c0-6c3f87568321"/>
    <ds:schemaRef ds:uri="http://www.w3.org/2001/XMLSchema-instan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Gallery</vt:lpstr>
      <vt:lpstr>Hotel grading – Why the Riff is 4 stars </vt:lpstr>
      <vt:lpstr>Challenges in Maintaining 4-Star Standards</vt:lpstr>
      <vt:lpstr>Forbes Travel Guide Standards</vt:lpstr>
      <vt:lpstr>Conclusion  </vt:lpstr>
      <vt:lpstr>References - Ethan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Amber Treharne (2502316)</dc:creator>
  <cp:lastModifiedBy>Ethan Matthews (2501369)</cp:lastModifiedBy>
  <cp:revision>9</cp:revision>
  <dcterms:created xsi:type="dcterms:W3CDTF">2026-04-20T13:25:25Z</dcterms:created>
  <dcterms:modified xsi:type="dcterms:W3CDTF">2026-05-11T20:34:50Z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