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57" r:id="rId3"/>
    <p:sldId id="258" r:id="rId4"/>
    <p:sldId id="259" r:id="rId5"/>
    <p:sldId id="260" r:id="rId6"/>
    <p:sldId id="261" r:id="rId7"/>
    <p:sldId id="263" r:id="rId8"/>
    <p:sldId id="264" r:id="rId9"/>
    <p:sldId id="265" r:id="rId10"/>
    <p:sldId id="266" r:id="rId11"/>
    <p:sldId id="267" r:id="rId12"/>
    <p:sldId id="268" r:id="rId13"/>
    <p:sldId id="269" r:id="rId14"/>
    <p:sldId id="270" r:id="rId15"/>
    <p:sldId id="271" r:id="rId16"/>
    <p:sldId id="272"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011360D-2EFF-4CF2-891D-724FD951ED42}" v="52" dt="2026-03-22T17:46:13.0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3930" autoAdjust="0"/>
  </p:normalViewPr>
  <p:slideViewPr>
    <p:cSldViewPr snapToGrid="0">
      <p:cViewPr>
        <p:scale>
          <a:sx n="59" d="100"/>
          <a:sy n="59" d="100"/>
        </p:scale>
        <p:origin x="1152"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llettefahy.cf@gmail.com" userId="a1320232f860ccf7" providerId="LiveId" clId="{328D76E2-4B5B-43FA-9DDA-3A36703C3F9C}"/>
    <pc:docChg chg="undo custSel delSld modSld">
      <pc:chgData name="collettefahy.cf@gmail.com" userId="a1320232f860ccf7" providerId="LiveId" clId="{328D76E2-4B5B-43FA-9DDA-3A36703C3F9C}" dt="2026-03-22T17:46:13.014" v="5348"/>
      <pc:docMkLst>
        <pc:docMk/>
      </pc:docMkLst>
      <pc:sldChg chg="addSp delSp modSp mod setBg">
        <pc:chgData name="collettefahy.cf@gmail.com" userId="a1320232f860ccf7" providerId="LiveId" clId="{328D76E2-4B5B-43FA-9DDA-3A36703C3F9C}" dt="2026-03-22T17:26:44.258" v="5331"/>
        <pc:sldMkLst>
          <pc:docMk/>
          <pc:sldMk cId="68787947" sldId="256"/>
        </pc:sldMkLst>
        <pc:spChg chg="mod">
          <ac:chgData name="collettefahy.cf@gmail.com" userId="a1320232f860ccf7" providerId="LiveId" clId="{328D76E2-4B5B-43FA-9DDA-3A36703C3F9C}" dt="2026-03-22T15:35:42.932" v="5330" actId="20577"/>
          <ac:spMkLst>
            <pc:docMk/>
            <pc:sldMk cId="68787947" sldId="256"/>
            <ac:spMk id="2" creationId="{51B83202-3297-5A20-0314-A03A413D30AA}"/>
          </ac:spMkLst>
        </pc:spChg>
        <pc:spChg chg="del mod">
          <ac:chgData name="collettefahy.cf@gmail.com" userId="a1320232f860ccf7" providerId="LiveId" clId="{328D76E2-4B5B-43FA-9DDA-3A36703C3F9C}" dt="2026-03-22T15:30:29.571" v="5132" actId="478"/>
          <ac:spMkLst>
            <pc:docMk/>
            <pc:sldMk cId="68787947" sldId="256"/>
            <ac:spMk id="3" creationId="{DA494F37-5F05-F843-82A2-2802216AA419}"/>
          </ac:spMkLst>
        </pc:spChg>
        <pc:spChg chg="add mod">
          <ac:chgData name="collettefahy.cf@gmail.com" userId="a1320232f860ccf7" providerId="LiveId" clId="{328D76E2-4B5B-43FA-9DDA-3A36703C3F9C}" dt="2026-03-22T15:35:29.578" v="5326" actId="207"/>
          <ac:spMkLst>
            <pc:docMk/>
            <pc:sldMk cId="68787947" sldId="256"/>
            <ac:spMk id="4" creationId="{F6DEBA26-AE34-775C-D3BE-3D1BC6A756CC}"/>
          </ac:spMkLst>
        </pc:spChg>
        <pc:spChg chg="add del mod">
          <ac:chgData name="collettefahy.cf@gmail.com" userId="a1320232f860ccf7" providerId="LiveId" clId="{328D76E2-4B5B-43FA-9DDA-3A36703C3F9C}" dt="2026-03-22T15:31:53.980" v="5177"/>
          <ac:spMkLst>
            <pc:docMk/>
            <pc:sldMk cId="68787947" sldId="256"/>
            <ac:spMk id="5" creationId="{117B47FC-FF91-49F3-AC8F-A646A7B591C7}"/>
          </ac:spMkLst>
        </pc:spChg>
        <pc:spChg chg="add">
          <ac:chgData name="collettefahy.cf@gmail.com" userId="a1320232f860ccf7" providerId="LiveId" clId="{328D76E2-4B5B-43FA-9DDA-3A36703C3F9C}" dt="2026-03-22T15:34:40.132" v="5315" actId="26606"/>
          <ac:spMkLst>
            <pc:docMk/>
            <pc:sldMk cId="68787947" sldId="256"/>
            <ac:spMk id="9" creationId="{352BB3D1-FC10-43EE-8114-34C0EBA6F825}"/>
          </ac:spMkLst>
        </pc:spChg>
        <pc:picChg chg="add mod">
          <ac:chgData name="collettefahy.cf@gmail.com" userId="a1320232f860ccf7" providerId="LiveId" clId="{328D76E2-4B5B-43FA-9DDA-3A36703C3F9C}" dt="2026-03-22T17:26:44.258" v="5331"/>
          <ac:picMkLst>
            <pc:docMk/>
            <pc:sldMk cId="68787947" sldId="256"/>
            <ac:picMk id="14" creationId="{9B28BAE3-12A3-E837-8690-951A5AB870DA}"/>
          </ac:picMkLst>
        </pc:picChg>
        <pc:cxnChg chg="add">
          <ac:chgData name="collettefahy.cf@gmail.com" userId="a1320232f860ccf7" providerId="LiveId" clId="{328D76E2-4B5B-43FA-9DDA-3A36703C3F9C}" dt="2026-03-22T15:34:40.132" v="5315" actId="26606"/>
          <ac:cxnSpMkLst>
            <pc:docMk/>
            <pc:sldMk cId="68787947" sldId="256"/>
            <ac:cxnSpMk id="11" creationId="{7766695C-9F91-4225-8954-E3288BC513F1}"/>
          </ac:cxnSpMkLst>
        </pc:cxnChg>
      </pc:sldChg>
      <pc:sldChg chg="addSp modSp mod">
        <pc:chgData name="collettefahy.cf@gmail.com" userId="a1320232f860ccf7" providerId="LiveId" clId="{328D76E2-4B5B-43FA-9DDA-3A36703C3F9C}" dt="2026-03-22T17:28:10.618" v="5332"/>
        <pc:sldMkLst>
          <pc:docMk/>
          <pc:sldMk cId="327814729" sldId="257"/>
        </pc:sldMkLst>
        <pc:spChg chg="mod">
          <ac:chgData name="collettefahy.cf@gmail.com" userId="a1320232f860ccf7" providerId="LiveId" clId="{328D76E2-4B5B-43FA-9DDA-3A36703C3F9C}" dt="2026-03-22T14:05:07.947" v="1691" actId="2711"/>
          <ac:spMkLst>
            <pc:docMk/>
            <pc:sldMk cId="327814729" sldId="257"/>
            <ac:spMk id="2" creationId="{888AD974-4BAE-A777-84C0-0875319FE092}"/>
          </ac:spMkLst>
        </pc:spChg>
        <pc:spChg chg="mod">
          <ac:chgData name="collettefahy.cf@gmail.com" userId="a1320232f860ccf7" providerId="LiveId" clId="{328D76E2-4B5B-43FA-9DDA-3A36703C3F9C}" dt="2026-03-22T14:04:30.440" v="1684" actId="1076"/>
          <ac:spMkLst>
            <pc:docMk/>
            <pc:sldMk cId="327814729" sldId="257"/>
            <ac:spMk id="3" creationId="{BD50B665-52CA-3652-740F-C995BD487C85}"/>
          </ac:spMkLst>
        </pc:spChg>
        <pc:picChg chg="mod">
          <ac:chgData name="collettefahy.cf@gmail.com" userId="a1320232f860ccf7" providerId="LiveId" clId="{328D76E2-4B5B-43FA-9DDA-3A36703C3F9C}" dt="2026-03-22T13:19:55.338" v="123" actId="1076"/>
          <ac:picMkLst>
            <pc:docMk/>
            <pc:sldMk cId="327814729" sldId="257"/>
            <ac:picMk id="4" creationId="{B5DD8D17-7F63-D2E3-F065-A7EB2109BA6F}"/>
          </ac:picMkLst>
        </pc:picChg>
        <pc:picChg chg="mod">
          <ac:chgData name="collettefahy.cf@gmail.com" userId="a1320232f860ccf7" providerId="LiveId" clId="{328D76E2-4B5B-43FA-9DDA-3A36703C3F9C}" dt="2026-03-22T13:19:56.683" v="124" actId="1076"/>
          <ac:picMkLst>
            <pc:docMk/>
            <pc:sldMk cId="327814729" sldId="257"/>
            <ac:picMk id="5" creationId="{3AF9DC62-CDD7-3A5B-759F-0A45C1960246}"/>
          </ac:picMkLst>
        </pc:picChg>
        <pc:picChg chg="add mod">
          <ac:chgData name="collettefahy.cf@gmail.com" userId="a1320232f860ccf7" providerId="LiveId" clId="{328D76E2-4B5B-43FA-9DDA-3A36703C3F9C}" dt="2026-03-22T17:28:10.618" v="5332"/>
          <ac:picMkLst>
            <pc:docMk/>
            <pc:sldMk cId="327814729" sldId="257"/>
            <ac:picMk id="10" creationId="{DEB85753-7C3A-9944-3BD1-64E620E56E71}"/>
          </ac:picMkLst>
        </pc:picChg>
      </pc:sldChg>
      <pc:sldChg chg="addSp modSp mod modNotesTx">
        <pc:chgData name="collettefahy.cf@gmail.com" userId="a1320232f860ccf7" providerId="LiveId" clId="{328D76E2-4B5B-43FA-9DDA-3A36703C3F9C}" dt="2026-03-22T17:29:12.167" v="5333"/>
        <pc:sldMkLst>
          <pc:docMk/>
          <pc:sldMk cId="3316011877" sldId="258"/>
        </pc:sldMkLst>
        <pc:spChg chg="mod">
          <ac:chgData name="collettefahy.cf@gmail.com" userId="a1320232f860ccf7" providerId="LiveId" clId="{328D76E2-4B5B-43FA-9DDA-3A36703C3F9C}" dt="2026-03-22T14:04:58.950" v="1690" actId="2711"/>
          <ac:spMkLst>
            <pc:docMk/>
            <pc:sldMk cId="3316011877" sldId="258"/>
            <ac:spMk id="2" creationId="{0DE74886-1E96-B6D4-5479-36D59B32AD99}"/>
          </ac:spMkLst>
        </pc:spChg>
        <pc:spChg chg="mod">
          <ac:chgData name="collettefahy.cf@gmail.com" userId="a1320232f860ccf7" providerId="LiveId" clId="{328D76E2-4B5B-43FA-9DDA-3A36703C3F9C}" dt="2026-03-22T14:04:36.100" v="1686" actId="27636"/>
          <ac:spMkLst>
            <pc:docMk/>
            <pc:sldMk cId="3316011877" sldId="258"/>
            <ac:spMk id="3" creationId="{C12947CF-955D-5453-FD0F-C41CC8E72828}"/>
          </ac:spMkLst>
        </pc:spChg>
        <pc:spChg chg="mod">
          <ac:chgData name="collettefahy.cf@gmail.com" userId="a1320232f860ccf7" providerId="LiveId" clId="{328D76E2-4B5B-43FA-9DDA-3A36703C3F9C}" dt="2026-03-22T14:04:48.250" v="1688" actId="1076"/>
          <ac:spMkLst>
            <pc:docMk/>
            <pc:sldMk cId="3316011877" sldId="258"/>
            <ac:spMk id="6" creationId="{15E73CAA-518D-8C4D-E88D-2CD3743E3BB7}"/>
          </ac:spMkLst>
        </pc:spChg>
        <pc:picChg chg="mod">
          <ac:chgData name="collettefahy.cf@gmail.com" userId="a1320232f860ccf7" providerId="LiveId" clId="{328D76E2-4B5B-43FA-9DDA-3A36703C3F9C}" dt="2026-03-22T14:04:51.670" v="1689" actId="14100"/>
          <ac:picMkLst>
            <pc:docMk/>
            <pc:sldMk cId="3316011877" sldId="258"/>
            <ac:picMk id="4" creationId="{EA5DC70B-FF13-4626-BF82-05EAF5A07D66}"/>
          </ac:picMkLst>
        </pc:picChg>
        <pc:picChg chg="add mod">
          <ac:chgData name="collettefahy.cf@gmail.com" userId="a1320232f860ccf7" providerId="LiveId" clId="{328D76E2-4B5B-43FA-9DDA-3A36703C3F9C}" dt="2026-03-22T17:29:12.167" v="5333"/>
          <ac:picMkLst>
            <pc:docMk/>
            <pc:sldMk cId="3316011877" sldId="258"/>
            <ac:picMk id="10" creationId="{1BCF4F95-DD84-DD6A-78ED-214C51EBA81B}"/>
          </ac:picMkLst>
        </pc:picChg>
      </pc:sldChg>
      <pc:sldChg chg="addSp modSp mod modNotesTx">
        <pc:chgData name="collettefahy.cf@gmail.com" userId="a1320232f860ccf7" providerId="LiveId" clId="{328D76E2-4B5B-43FA-9DDA-3A36703C3F9C}" dt="2026-03-22T17:30:17.899" v="5334"/>
        <pc:sldMkLst>
          <pc:docMk/>
          <pc:sldMk cId="1635504365" sldId="259"/>
        </pc:sldMkLst>
        <pc:spChg chg="mod">
          <ac:chgData name="collettefahy.cf@gmail.com" userId="a1320232f860ccf7" providerId="LiveId" clId="{328D76E2-4B5B-43FA-9DDA-3A36703C3F9C}" dt="2026-03-22T14:05:24.955" v="1695" actId="14100"/>
          <ac:spMkLst>
            <pc:docMk/>
            <pc:sldMk cId="1635504365" sldId="259"/>
            <ac:spMk id="2" creationId="{04CD7835-D1EC-FD46-38F3-2670E094C858}"/>
          </ac:spMkLst>
        </pc:spChg>
        <pc:spChg chg="mod">
          <ac:chgData name="collettefahy.cf@gmail.com" userId="a1320232f860ccf7" providerId="LiveId" clId="{328D76E2-4B5B-43FA-9DDA-3A36703C3F9C}" dt="2026-03-22T14:05:50.450" v="1697" actId="2711"/>
          <ac:spMkLst>
            <pc:docMk/>
            <pc:sldMk cId="1635504365" sldId="259"/>
            <ac:spMk id="3" creationId="{C684BB0D-8CED-F4C0-3D90-5BDC471AF1A2}"/>
          </ac:spMkLst>
        </pc:spChg>
        <pc:spChg chg="mod">
          <ac:chgData name="collettefahy.cf@gmail.com" userId="a1320232f860ccf7" providerId="LiveId" clId="{328D76E2-4B5B-43FA-9DDA-3A36703C3F9C}" dt="2026-03-22T14:05:55.401" v="1698" actId="2711"/>
          <ac:spMkLst>
            <pc:docMk/>
            <pc:sldMk cId="1635504365" sldId="259"/>
            <ac:spMk id="6" creationId="{48B46EEE-3F61-EBE3-4369-2E6E48194876}"/>
          </ac:spMkLst>
        </pc:spChg>
        <pc:picChg chg="mod">
          <ac:chgData name="collettefahy.cf@gmail.com" userId="a1320232f860ccf7" providerId="LiveId" clId="{328D76E2-4B5B-43FA-9DDA-3A36703C3F9C}" dt="2026-03-22T13:43:08.907" v="886" actId="1076"/>
          <ac:picMkLst>
            <pc:docMk/>
            <pc:sldMk cId="1635504365" sldId="259"/>
            <ac:picMk id="4" creationId="{FC1441FE-7732-ACC9-6FEF-FB63A2126E6A}"/>
          </ac:picMkLst>
        </pc:picChg>
        <pc:picChg chg="add mod">
          <ac:chgData name="collettefahy.cf@gmail.com" userId="a1320232f860ccf7" providerId="LiveId" clId="{328D76E2-4B5B-43FA-9DDA-3A36703C3F9C}" dt="2026-03-22T17:30:17.899" v="5334"/>
          <ac:picMkLst>
            <pc:docMk/>
            <pc:sldMk cId="1635504365" sldId="259"/>
            <ac:picMk id="10" creationId="{4B7F5A50-99DD-66DD-00B1-06CD7FDEE39C}"/>
          </ac:picMkLst>
        </pc:picChg>
      </pc:sldChg>
      <pc:sldChg chg="addSp delSp modSp mod modTransition setBg modAnim modNotesTx">
        <pc:chgData name="collettefahy.cf@gmail.com" userId="a1320232f860ccf7" providerId="LiveId" clId="{328D76E2-4B5B-43FA-9DDA-3A36703C3F9C}" dt="2026-03-22T17:33:52.285" v="5337"/>
        <pc:sldMkLst>
          <pc:docMk/>
          <pc:sldMk cId="3569505084" sldId="260"/>
        </pc:sldMkLst>
        <pc:spChg chg="mod">
          <ac:chgData name="collettefahy.cf@gmail.com" userId="a1320232f860ccf7" providerId="LiveId" clId="{328D76E2-4B5B-43FA-9DDA-3A36703C3F9C}" dt="2026-03-22T14:05:39.595" v="1696" actId="207"/>
          <ac:spMkLst>
            <pc:docMk/>
            <pc:sldMk cId="3569505084" sldId="260"/>
            <ac:spMk id="2" creationId="{2A5D081B-4910-BEBD-F51E-8D5BB9CF8EB6}"/>
          </ac:spMkLst>
        </pc:spChg>
        <pc:spChg chg="mod">
          <ac:chgData name="collettefahy.cf@gmail.com" userId="a1320232f860ccf7" providerId="LiveId" clId="{328D76E2-4B5B-43FA-9DDA-3A36703C3F9C}" dt="2026-03-22T14:03:47.755" v="1676" actId="1076"/>
          <ac:spMkLst>
            <pc:docMk/>
            <pc:sldMk cId="3569505084" sldId="260"/>
            <ac:spMk id="3" creationId="{C0E9E98C-6211-790F-AF42-16D4DB0D28CA}"/>
          </ac:spMkLst>
        </pc:spChg>
        <pc:spChg chg="mod">
          <ac:chgData name="collettefahy.cf@gmail.com" userId="a1320232f860ccf7" providerId="LiveId" clId="{328D76E2-4B5B-43FA-9DDA-3A36703C3F9C}" dt="2026-03-22T14:04:16.648" v="1681" actId="2711"/>
          <ac:spMkLst>
            <pc:docMk/>
            <pc:sldMk cId="3569505084" sldId="260"/>
            <ac:spMk id="6" creationId="{4C9229BD-3723-2F0E-2F2C-492E1F0C7A3F}"/>
          </ac:spMkLst>
        </pc:spChg>
        <pc:spChg chg="add">
          <ac:chgData name="collettefahy.cf@gmail.com" userId="a1320232f860ccf7" providerId="LiveId" clId="{328D76E2-4B5B-43FA-9DDA-3A36703C3F9C}" dt="2026-03-22T13:57:03.286" v="1261" actId="26606"/>
          <ac:spMkLst>
            <pc:docMk/>
            <pc:sldMk cId="3569505084" sldId="260"/>
            <ac:spMk id="11" creationId="{F63C748C-967B-4A7B-A90F-3EDD0F485AC6}"/>
          </ac:spMkLst>
        </pc:spChg>
        <pc:spChg chg="add">
          <ac:chgData name="collettefahy.cf@gmail.com" userId="a1320232f860ccf7" providerId="LiveId" clId="{328D76E2-4B5B-43FA-9DDA-3A36703C3F9C}" dt="2026-03-22T13:57:03.286" v="1261" actId="26606"/>
          <ac:spMkLst>
            <pc:docMk/>
            <pc:sldMk cId="3569505084" sldId="260"/>
            <ac:spMk id="13" creationId="{C0143637-4934-44E4-B909-BAF1E7B27972}"/>
          </ac:spMkLst>
        </pc:spChg>
        <pc:picChg chg="mod">
          <ac:chgData name="collettefahy.cf@gmail.com" userId="a1320232f860ccf7" providerId="LiveId" clId="{328D76E2-4B5B-43FA-9DDA-3A36703C3F9C}" dt="2026-03-22T14:04:03.537" v="1679" actId="1076"/>
          <ac:picMkLst>
            <pc:docMk/>
            <pc:sldMk cId="3569505084" sldId="260"/>
            <ac:picMk id="4" creationId="{3BB40B5C-EA6D-5DBD-79B5-31951EA59799}"/>
          </ac:picMkLst>
        </pc:picChg>
        <pc:picChg chg="add del mod">
          <ac:chgData name="collettefahy.cf@gmail.com" userId="a1320232f860ccf7" providerId="LiveId" clId="{328D76E2-4B5B-43FA-9DDA-3A36703C3F9C}" dt="2026-03-22T17:32:19.485" v="5336"/>
          <ac:picMkLst>
            <pc:docMk/>
            <pc:sldMk cId="3569505084" sldId="260"/>
            <ac:picMk id="10" creationId="{E906B048-7B39-3BCA-F25E-6DABC8F76804}"/>
          </ac:picMkLst>
        </pc:picChg>
        <pc:picChg chg="add mod">
          <ac:chgData name="collettefahy.cf@gmail.com" userId="a1320232f860ccf7" providerId="LiveId" clId="{328D76E2-4B5B-43FA-9DDA-3A36703C3F9C}" dt="2026-03-22T17:33:52.285" v="5337"/>
          <ac:picMkLst>
            <pc:docMk/>
            <pc:sldMk cId="3569505084" sldId="260"/>
            <ac:picMk id="17" creationId="{EB3AA78B-1A31-5979-27D9-D82F1B9EA0A7}"/>
          </ac:picMkLst>
        </pc:picChg>
      </pc:sldChg>
      <pc:sldChg chg="addSp delSp modSp mod setBg modNotesTx">
        <pc:chgData name="collettefahy.cf@gmail.com" userId="a1320232f860ccf7" providerId="LiveId" clId="{328D76E2-4B5B-43FA-9DDA-3A36703C3F9C}" dt="2026-03-22T17:35:55.031" v="5338"/>
        <pc:sldMkLst>
          <pc:docMk/>
          <pc:sldMk cId="709044491" sldId="261"/>
        </pc:sldMkLst>
        <pc:spChg chg="mod">
          <ac:chgData name="collettefahy.cf@gmail.com" userId="a1320232f860ccf7" providerId="LiveId" clId="{328D76E2-4B5B-43FA-9DDA-3A36703C3F9C}" dt="2026-03-22T14:13:04.281" v="1845" actId="1076"/>
          <ac:spMkLst>
            <pc:docMk/>
            <pc:sldMk cId="709044491" sldId="261"/>
            <ac:spMk id="2" creationId="{5527A254-BD0B-B32A-C56D-9AB31EE6548D}"/>
          </ac:spMkLst>
        </pc:spChg>
        <pc:spChg chg="mod">
          <ac:chgData name="collettefahy.cf@gmail.com" userId="a1320232f860ccf7" providerId="LiveId" clId="{328D76E2-4B5B-43FA-9DDA-3A36703C3F9C}" dt="2026-03-22T14:14:28.696" v="1860" actId="14100"/>
          <ac:spMkLst>
            <pc:docMk/>
            <pc:sldMk cId="709044491" sldId="261"/>
            <ac:spMk id="3" creationId="{74649155-B219-CACE-44AE-86D45F42EC2F}"/>
          </ac:spMkLst>
        </pc:spChg>
        <pc:spChg chg="add del mod">
          <ac:chgData name="collettefahy.cf@gmail.com" userId="a1320232f860ccf7" providerId="LiveId" clId="{328D76E2-4B5B-43FA-9DDA-3A36703C3F9C}" dt="2026-03-22T14:13:56.476" v="1855"/>
          <ac:spMkLst>
            <pc:docMk/>
            <pc:sldMk cId="709044491" sldId="261"/>
            <ac:spMk id="5" creationId="{4BF481ED-6763-E752-ED1C-09BB1DEB1B75}"/>
          </ac:spMkLst>
        </pc:spChg>
        <pc:spChg chg="mod">
          <ac:chgData name="collettefahy.cf@gmail.com" userId="a1320232f860ccf7" providerId="LiveId" clId="{328D76E2-4B5B-43FA-9DDA-3A36703C3F9C}" dt="2026-03-22T14:13:22.716" v="1849" actId="2711"/>
          <ac:spMkLst>
            <pc:docMk/>
            <pc:sldMk cId="709044491" sldId="261"/>
            <ac:spMk id="6" creationId="{F9B00469-6190-8B9B-876D-55BECC1495F6}"/>
          </ac:spMkLst>
        </pc:spChg>
        <pc:spChg chg="add mod">
          <ac:chgData name="collettefahy.cf@gmail.com" userId="a1320232f860ccf7" providerId="LiveId" clId="{328D76E2-4B5B-43FA-9DDA-3A36703C3F9C}" dt="2026-03-22T14:16:39.138" v="1934" actId="115"/>
          <ac:spMkLst>
            <pc:docMk/>
            <pc:sldMk cId="709044491" sldId="261"/>
            <ac:spMk id="7" creationId="{15B42216-34A7-5E19-CAA5-0D646E2DAD83}"/>
          </ac:spMkLst>
        </pc:spChg>
        <pc:spChg chg="add">
          <ac:chgData name="collettefahy.cf@gmail.com" userId="a1320232f860ccf7" providerId="LiveId" clId="{328D76E2-4B5B-43FA-9DDA-3A36703C3F9C}" dt="2026-03-22T14:12:32.699" v="1836" actId="26606"/>
          <ac:spMkLst>
            <pc:docMk/>
            <pc:sldMk cId="709044491" sldId="261"/>
            <ac:spMk id="11" creationId="{29C51009-A09A-4689-8E6C-F8FC99E6A840}"/>
          </ac:spMkLst>
        </pc:spChg>
        <pc:picChg chg="mod">
          <ac:chgData name="collettefahy.cf@gmail.com" userId="a1320232f860ccf7" providerId="LiveId" clId="{328D76E2-4B5B-43FA-9DDA-3A36703C3F9C}" dt="2026-03-22T14:13:13.831" v="1847" actId="1076"/>
          <ac:picMkLst>
            <pc:docMk/>
            <pc:sldMk cId="709044491" sldId="261"/>
            <ac:picMk id="4" creationId="{5F3F2CE0-F09D-3E71-518E-3F2D3B18A070}"/>
          </ac:picMkLst>
        </pc:picChg>
        <pc:picChg chg="add mod">
          <ac:chgData name="collettefahy.cf@gmail.com" userId="a1320232f860ccf7" providerId="LiveId" clId="{328D76E2-4B5B-43FA-9DDA-3A36703C3F9C}" dt="2026-03-22T17:35:55.031" v="5338"/>
          <ac:picMkLst>
            <pc:docMk/>
            <pc:sldMk cId="709044491" sldId="261"/>
            <ac:picMk id="14" creationId="{49726E5F-4F08-AF0A-B932-5418F29874EF}"/>
          </ac:picMkLst>
        </pc:picChg>
        <pc:cxnChg chg="add">
          <ac:chgData name="collettefahy.cf@gmail.com" userId="a1320232f860ccf7" providerId="LiveId" clId="{328D76E2-4B5B-43FA-9DDA-3A36703C3F9C}" dt="2026-03-22T14:12:32.699" v="1836" actId="26606"/>
          <ac:cxnSpMkLst>
            <pc:docMk/>
            <pc:sldMk cId="709044491" sldId="261"/>
            <ac:cxnSpMk id="13" creationId="{9EC65442-F244-409C-BF44-C5D6472E810A}"/>
          </ac:cxnSpMkLst>
        </pc:cxnChg>
      </pc:sldChg>
      <pc:sldChg chg="del">
        <pc:chgData name="collettefahy.cf@gmail.com" userId="a1320232f860ccf7" providerId="LiveId" clId="{328D76E2-4B5B-43FA-9DDA-3A36703C3F9C}" dt="2026-03-22T14:07:13.293" v="1709" actId="47"/>
        <pc:sldMkLst>
          <pc:docMk/>
          <pc:sldMk cId="2370696702" sldId="262"/>
        </pc:sldMkLst>
      </pc:sldChg>
      <pc:sldChg chg="addSp modSp mod modNotesTx">
        <pc:chgData name="collettefahy.cf@gmail.com" userId="a1320232f860ccf7" providerId="LiveId" clId="{328D76E2-4B5B-43FA-9DDA-3A36703C3F9C}" dt="2026-03-22T17:36:50.584" v="5339"/>
        <pc:sldMkLst>
          <pc:docMk/>
          <pc:sldMk cId="786759807" sldId="263"/>
        </pc:sldMkLst>
        <pc:spChg chg="mod">
          <ac:chgData name="collettefahy.cf@gmail.com" userId="a1320232f860ccf7" providerId="LiveId" clId="{328D76E2-4B5B-43FA-9DDA-3A36703C3F9C}" dt="2026-03-22T14:17:07.465" v="1936" actId="2711"/>
          <ac:spMkLst>
            <pc:docMk/>
            <pc:sldMk cId="786759807" sldId="263"/>
            <ac:spMk id="2" creationId="{7BAC23EA-CE8C-9977-3916-2E7F61D31E67}"/>
          </ac:spMkLst>
        </pc:spChg>
        <pc:spChg chg="mod">
          <ac:chgData name="collettefahy.cf@gmail.com" userId="a1320232f860ccf7" providerId="LiveId" clId="{328D76E2-4B5B-43FA-9DDA-3A36703C3F9C}" dt="2026-03-22T14:25:29.344" v="2266" actId="255"/>
          <ac:spMkLst>
            <pc:docMk/>
            <pc:sldMk cId="786759807" sldId="263"/>
            <ac:spMk id="3" creationId="{5A34690B-4AAF-C3D2-C9DC-98EA6BA087FD}"/>
          </ac:spMkLst>
        </pc:spChg>
        <pc:picChg chg="mod">
          <ac:chgData name="collettefahy.cf@gmail.com" userId="a1320232f860ccf7" providerId="LiveId" clId="{328D76E2-4B5B-43FA-9DDA-3A36703C3F9C}" dt="2026-03-22T14:24:41.216" v="2238" actId="14100"/>
          <ac:picMkLst>
            <pc:docMk/>
            <pc:sldMk cId="786759807" sldId="263"/>
            <ac:picMk id="4" creationId="{23D688E9-033D-9A77-DB2B-47461D633F0B}"/>
          </ac:picMkLst>
        </pc:picChg>
        <pc:picChg chg="add mod">
          <ac:chgData name="collettefahy.cf@gmail.com" userId="a1320232f860ccf7" providerId="LiveId" clId="{328D76E2-4B5B-43FA-9DDA-3A36703C3F9C}" dt="2026-03-22T17:36:50.584" v="5339"/>
          <ac:picMkLst>
            <pc:docMk/>
            <pc:sldMk cId="786759807" sldId="263"/>
            <ac:picMk id="9" creationId="{EB5DDAC6-AD23-8F06-0F0B-B5EF37C0DFF4}"/>
          </ac:picMkLst>
        </pc:picChg>
      </pc:sldChg>
      <pc:sldChg chg="addSp modSp mod modNotesTx">
        <pc:chgData name="collettefahy.cf@gmail.com" userId="a1320232f860ccf7" providerId="LiveId" clId="{328D76E2-4B5B-43FA-9DDA-3A36703C3F9C}" dt="2026-03-22T17:38:07.769" v="5340"/>
        <pc:sldMkLst>
          <pc:docMk/>
          <pc:sldMk cId="2001040513" sldId="264"/>
        </pc:sldMkLst>
        <pc:spChg chg="mod">
          <ac:chgData name="collettefahy.cf@gmail.com" userId="a1320232f860ccf7" providerId="LiveId" clId="{328D76E2-4B5B-43FA-9DDA-3A36703C3F9C}" dt="2026-03-22T14:28:58.100" v="2421" actId="1076"/>
          <ac:spMkLst>
            <pc:docMk/>
            <pc:sldMk cId="2001040513" sldId="264"/>
            <ac:spMk id="2" creationId="{2666B5F6-6E8F-E32D-7CE4-2CE7F18D2AC3}"/>
          </ac:spMkLst>
        </pc:spChg>
        <pc:spChg chg="mod">
          <ac:chgData name="collettefahy.cf@gmail.com" userId="a1320232f860ccf7" providerId="LiveId" clId="{328D76E2-4B5B-43FA-9DDA-3A36703C3F9C}" dt="2026-03-22T14:34:14.113" v="2702" actId="14100"/>
          <ac:spMkLst>
            <pc:docMk/>
            <pc:sldMk cId="2001040513" sldId="264"/>
            <ac:spMk id="3" creationId="{84744BC5-4E78-62EC-7D07-11B2D776D429}"/>
          </ac:spMkLst>
        </pc:spChg>
        <pc:spChg chg="mod">
          <ac:chgData name="collettefahy.cf@gmail.com" userId="a1320232f860ccf7" providerId="LiveId" clId="{328D76E2-4B5B-43FA-9DDA-3A36703C3F9C}" dt="2026-03-22T14:34:43.884" v="2709" actId="2711"/>
          <ac:spMkLst>
            <pc:docMk/>
            <pc:sldMk cId="2001040513" sldId="264"/>
            <ac:spMk id="6" creationId="{1ACC299D-E09F-3070-E884-725296CCDFAA}"/>
          </ac:spMkLst>
        </pc:spChg>
        <pc:picChg chg="mod">
          <ac:chgData name="collettefahy.cf@gmail.com" userId="a1320232f860ccf7" providerId="LiveId" clId="{328D76E2-4B5B-43FA-9DDA-3A36703C3F9C}" dt="2026-03-22T14:34:47.652" v="2710" actId="1076"/>
          <ac:picMkLst>
            <pc:docMk/>
            <pc:sldMk cId="2001040513" sldId="264"/>
            <ac:picMk id="4" creationId="{C998B40F-4525-49FA-9C06-5C135A77C48E}"/>
          </ac:picMkLst>
        </pc:picChg>
        <pc:picChg chg="add mod">
          <ac:chgData name="collettefahy.cf@gmail.com" userId="a1320232f860ccf7" providerId="LiveId" clId="{328D76E2-4B5B-43FA-9DDA-3A36703C3F9C}" dt="2026-03-22T17:38:07.769" v="5340"/>
          <ac:picMkLst>
            <pc:docMk/>
            <pc:sldMk cId="2001040513" sldId="264"/>
            <ac:picMk id="10" creationId="{8F86F617-DF5D-9C7D-F194-B941F2AC67ED}"/>
          </ac:picMkLst>
        </pc:picChg>
      </pc:sldChg>
      <pc:sldChg chg="addSp delSp modSp mod modNotesTx">
        <pc:chgData name="collettefahy.cf@gmail.com" userId="a1320232f860ccf7" providerId="LiveId" clId="{328D76E2-4B5B-43FA-9DDA-3A36703C3F9C}" dt="2026-03-22T17:39:10.695" v="5341"/>
        <pc:sldMkLst>
          <pc:docMk/>
          <pc:sldMk cId="3437573216" sldId="265"/>
        </pc:sldMkLst>
        <pc:spChg chg="mod">
          <ac:chgData name="collettefahy.cf@gmail.com" userId="a1320232f860ccf7" providerId="LiveId" clId="{328D76E2-4B5B-43FA-9DDA-3A36703C3F9C}" dt="2026-03-22T14:36:26.392" v="2738" actId="1076"/>
          <ac:spMkLst>
            <pc:docMk/>
            <pc:sldMk cId="3437573216" sldId="265"/>
            <ac:spMk id="2" creationId="{88A40CB1-1052-FAF9-A78B-9CC79567A0AC}"/>
          </ac:spMkLst>
        </pc:spChg>
        <pc:spChg chg="mod">
          <ac:chgData name="collettefahy.cf@gmail.com" userId="a1320232f860ccf7" providerId="LiveId" clId="{328D76E2-4B5B-43FA-9DDA-3A36703C3F9C}" dt="2026-03-22T14:37:05.029" v="2748" actId="14100"/>
          <ac:spMkLst>
            <pc:docMk/>
            <pc:sldMk cId="3437573216" sldId="265"/>
            <ac:spMk id="3" creationId="{FE7B3C87-015C-F07E-AE1C-FF164445A505}"/>
          </ac:spMkLst>
        </pc:spChg>
        <pc:spChg chg="add del mod">
          <ac:chgData name="collettefahy.cf@gmail.com" userId="a1320232f860ccf7" providerId="LiveId" clId="{328D76E2-4B5B-43FA-9DDA-3A36703C3F9C}" dt="2026-03-22T14:37:45.501" v="2753"/>
          <ac:spMkLst>
            <pc:docMk/>
            <pc:sldMk cId="3437573216" sldId="265"/>
            <ac:spMk id="5" creationId="{87FBB60B-F168-E79F-895E-CC0CFC4653ED}"/>
          </ac:spMkLst>
        </pc:spChg>
        <pc:spChg chg="add mod">
          <ac:chgData name="collettefahy.cf@gmail.com" userId="a1320232f860ccf7" providerId="LiveId" clId="{328D76E2-4B5B-43FA-9DDA-3A36703C3F9C}" dt="2026-03-22T14:42:27.297" v="3105" actId="1076"/>
          <ac:spMkLst>
            <pc:docMk/>
            <pc:sldMk cId="3437573216" sldId="265"/>
            <ac:spMk id="6" creationId="{FC331C1A-4316-03FB-5B5E-5C313BB2A090}"/>
          </ac:spMkLst>
        </pc:spChg>
        <pc:picChg chg="mod">
          <ac:chgData name="collettefahy.cf@gmail.com" userId="a1320232f860ccf7" providerId="LiveId" clId="{328D76E2-4B5B-43FA-9DDA-3A36703C3F9C}" dt="2026-03-22T14:37:11.873" v="2750" actId="1076"/>
          <ac:picMkLst>
            <pc:docMk/>
            <pc:sldMk cId="3437573216" sldId="265"/>
            <ac:picMk id="4" creationId="{6F3ABB2A-704F-B2BA-DEB0-255A90DDC8E0}"/>
          </ac:picMkLst>
        </pc:picChg>
        <pc:picChg chg="add mod">
          <ac:chgData name="collettefahy.cf@gmail.com" userId="a1320232f860ccf7" providerId="LiveId" clId="{328D76E2-4B5B-43FA-9DDA-3A36703C3F9C}" dt="2026-03-22T17:39:10.695" v="5341"/>
          <ac:picMkLst>
            <pc:docMk/>
            <pc:sldMk cId="3437573216" sldId="265"/>
            <ac:picMk id="11" creationId="{DC8E6AB5-C21B-9827-9690-49B8D70B37EF}"/>
          </ac:picMkLst>
        </pc:picChg>
      </pc:sldChg>
      <pc:sldChg chg="addSp delSp modSp mod modNotesTx">
        <pc:chgData name="collettefahy.cf@gmail.com" userId="a1320232f860ccf7" providerId="LiveId" clId="{328D76E2-4B5B-43FA-9DDA-3A36703C3F9C}" dt="2026-03-22T17:40:33.364" v="5342"/>
        <pc:sldMkLst>
          <pc:docMk/>
          <pc:sldMk cId="1635190718" sldId="266"/>
        </pc:sldMkLst>
        <pc:spChg chg="mod">
          <ac:chgData name="collettefahy.cf@gmail.com" userId="a1320232f860ccf7" providerId="LiveId" clId="{328D76E2-4B5B-43FA-9DDA-3A36703C3F9C}" dt="2026-03-22T14:52:00.278" v="3755" actId="1076"/>
          <ac:spMkLst>
            <pc:docMk/>
            <pc:sldMk cId="1635190718" sldId="266"/>
            <ac:spMk id="2" creationId="{FCE23720-F287-7B67-8D3E-887D02B44EBF}"/>
          </ac:spMkLst>
        </pc:spChg>
        <pc:spChg chg="mod">
          <ac:chgData name="collettefahy.cf@gmail.com" userId="a1320232f860ccf7" providerId="LiveId" clId="{328D76E2-4B5B-43FA-9DDA-3A36703C3F9C}" dt="2026-03-22T14:44:21.149" v="3124" actId="27636"/>
          <ac:spMkLst>
            <pc:docMk/>
            <pc:sldMk cId="1635190718" sldId="266"/>
            <ac:spMk id="3" creationId="{4822F22A-A05C-7B4D-F7EF-18E9666F6F4B}"/>
          </ac:spMkLst>
        </pc:spChg>
        <pc:spChg chg="add del mod">
          <ac:chgData name="collettefahy.cf@gmail.com" userId="a1320232f860ccf7" providerId="LiveId" clId="{328D76E2-4B5B-43FA-9DDA-3A36703C3F9C}" dt="2026-03-22T14:44:51.121" v="3128"/>
          <ac:spMkLst>
            <pc:docMk/>
            <pc:sldMk cId="1635190718" sldId="266"/>
            <ac:spMk id="5" creationId="{D7B9ECBC-41F0-6889-B3E5-D428B261DF52}"/>
          </ac:spMkLst>
        </pc:spChg>
        <pc:spChg chg="add mod">
          <ac:chgData name="collettefahy.cf@gmail.com" userId="a1320232f860ccf7" providerId="LiveId" clId="{328D76E2-4B5B-43FA-9DDA-3A36703C3F9C}" dt="2026-03-22T14:51:54.604" v="3754" actId="14100"/>
          <ac:spMkLst>
            <pc:docMk/>
            <pc:sldMk cId="1635190718" sldId="266"/>
            <ac:spMk id="6" creationId="{4AEEE990-D090-C71B-287B-67CED802E9A5}"/>
          </ac:spMkLst>
        </pc:spChg>
        <pc:picChg chg="del mod">
          <ac:chgData name="collettefahy.cf@gmail.com" userId="a1320232f860ccf7" providerId="LiveId" clId="{328D76E2-4B5B-43FA-9DDA-3A36703C3F9C}" dt="2026-03-22T14:53:00.672" v="3766" actId="478"/>
          <ac:picMkLst>
            <pc:docMk/>
            <pc:sldMk cId="1635190718" sldId="266"/>
            <ac:picMk id="4" creationId="{8C3C4960-DFAE-9B36-0F70-13D90988B139}"/>
          </ac:picMkLst>
        </pc:picChg>
        <pc:picChg chg="add mod">
          <ac:chgData name="collettefahy.cf@gmail.com" userId="a1320232f860ccf7" providerId="LiveId" clId="{328D76E2-4B5B-43FA-9DDA-3A36703C3F9C}" dt="2026-03-22T17:40:33.364" v="5342"/>
          <ac:picMkLst>
            <pc:docMk/>
            <pc:sldMk cId="1635190718" sldId="266"/>
            <ac:picMk id="11" creationId="{9DF5EB5A-07AE-7CB3-0ABE-A8EDFAD3EC36}"/>
          </ac:picMkLst>
        </pc:picChg>
      </pc:sldChg>
      <pc:sldChg chg="addSp delSp modSp mod modNotesTx">
        <pc:chgData name="collettefahy.cf@gmail.com" userId="a1320232f860ccf7" providerId="LiveId" clId="{328D76E2-4B5B-43FA-9DDA-3A36703C3F9C}" dt="2026-03-22T17:41:36.246" v="5343"/>
        <pc:sldMkLst>
          <pc:docMk/>
          <pc:sldMk cId="1766494244" sldId="267"/>
        </pc:sldMkLst>
        <pc:spChg chg="mod">
          <ac:chgData name="collettefahy.cf@gmail.com" userId="a1320232f860ccf7" providerId="LiveId" clId="{328D76E2-4B5B-43FA-9DDA-3A36703C3F9C}" dt="2026-03-22T14:52:19.289" v="3757" actId="2711"/>
          <ac:spMkLst>
            <pc:docMk/>
            <pc:sldMk cId="1766494244" sldId="267"/>
            <ac:spMk id="2" creationId="{B09CA2B7-5B0B-4B05-24FD-A7C85851020C}"/>
          </ac:spMkLst>
        </pc:spChg>
        <pc:spChg chg="mod">
          <ac:chgData name="collettefahy.cf@gmail.com" userId="a1320232f860ccf7" providerId="LiveId" clId="{328D76E2-4B5B-43FA-9DDA-3A36703C3F9C}" dt="2026-03-22T14:55:06.480" v="3776" actId="1076"/>
          <ac:spMkLst>
            <pc:docMk/>
            <pc:sldMk cId="1766494244" sldId="267"/>
            <ac:spMk id="3" creationId="{FE758B3C-8626-EC62-8959-97B9894D11B9}"/>
          </ac:spMkLst>
        </pc:spChg>
        <pc:spChg chg="add del mod">
          <ac:chgData name="collettefahy.cf@gmail.com" userId="a1320232f860ccf7" providerId="LiveId" clId="{328D76E2-4B5B-43FA-9DDA-3A36703C3F9C}" dt="2026-03-22T14:57:49.353" v="3785" actId="478"/>
          <ac:spMkLst>
            <pc:docMk/>
            <pc:sldMk cId="1766494244" sldId="267"/>
            <ac:spMk id="6" creationId="{42CC9DED-A75E-AFDF-FB46-DB0A2727447B}"/>
          </ac:spMkLst>
        </pc:spChg>
        <pc:spChg chg="add del mod">
          <ac:chgData name="collettefahy.cf@gmail.com" userId="a1320232f860ccf7" providerId="LiveId" clId="{328D76E2-4B5B-43FA-9DDA-3A36703C3F9C}" dt="2026-03-22T14:57:59.693" v="3788"/>
          <ac:spMkLst>
            <pc:docMk/>
            <pc:sldMk cId="1766494244" sldId="267"/>
            <ac:spMk id="7" creationId="{7E034829-5F2E-36E6-97C7-6D085FD52303}"/>
          </ac:spMkLst>
        </pc:spChg>
        <pc:spChg chg="add del mod">
          <ac:chgData name="collettefahy.cf@gmail.com" userId="a1320232f860ccf7" providerId="LiveId" clId="{328D76E2-4B5B-43FA-9DDA-3A36703C3F9C}" dt="2026-03-22T14:58:17.738" v="3791"/>
          <ac:spMkLst>
            <pc:docMk/>
            <pc:sldMk cId="1766494244" sldId="267"/>
            <ac:spMk id="8" creationId="{BAD94B14-ACFC-D121-E69E-16C2AC093796}"/>
          </ac:spMkLst>
        </pc:spChg>
        <pc:spChg chg="add mod">
          <ac:chgData name="collettefahy.cf@gmail.com" userId="a1320232f860ccf7" providerId="LiveId" clId="{328D76E2-4B5B-43FA-9DDA-3A36703C3F9C}" dt="2026-03-22T15:02:46.062" v="3994" actId="122"/>
          <ac:spMkLst>
            <pc:docMk/>
            <pc:sldMk cId="1766494244" sldId="267"/>
            <ac:spMk id="9" creationId="{416958E1-4A2D-838C-2985-9D02DA445709}"/>
          </ac:spMkLst>
        </pc:spChg>
        <pc:picChg chg="mod">
          <ac:chgData name="collettefahy.cf@gmail.com" userId="a1320232f860ccf7" providerId="LiveId" clId="{328D76E2-4B5B-43FA-9DDA-3A36703C3F9C}" dt="2026-03-22T14:55:10.099" v="3777" actId="1076"/>
          <ac:picMkLst>
            <pc:docMk/>
            <pc:sldMk cId="1766494244" sldId="267"/>
            <ac:picMk id="4" creationId="{1EC3931B-C8F5-B43D-3E87-5292B3B81DF5}"/>
          </ac:picMkLst>
        </pc:picChg>
        <pc:picChg chg="add mod">
          <ac:chgData name="collettefahy.cf@gmail.com" userId="a1320232f860ccf7" providerId="LiveId" clId="{328D76E2-4B5B-43FA-9DDA-3A36703C3F9C}" dt="2026-03-22T14:55:22.268" v="3783" actId="14100"/>
          <ac:picMkLst>
            <pc:docMk/>
            <pc:sldMk cId="1766494244" sldId="267"/>
            <ac:picMk id="5" creationId="{2ED95115-E4D7-91A2-85EF-E96ABE4DAD2B}"/>
          </ac:picMkLst>
        </pc:picChg>
        <pc:picChg chg="add mod">
          <ac:chgData name="collettefahy.cf@gmail.com" userId="a1320232f860ccf7" providerId="LiveId" clId="{328D76E2-4B5B-43FA-9DDA-3A36703C3F9C}" dt="2026-03-22T17:41:36.246" v="5343"/>
          <ac:picMkLst>
            <pc:docMk/>
            <pc:sldMk cId="1766494244" sldId="267"/>
            <ac:picMk id="14" creationId="{4827AE73-F2D9-29C0-0F81-DC6BEE6C3EDD}"/>
          </ac:picMkLst>
        </pc:picChg>
      </pc:sldChg>
      <pc:sldChg chg="addSp modSp mod">
        <pc:chgData name="collettefahy.cf@gmail.com" userId="a1320232f860ccf7" providerId="LiveId" clId="{328D76E2-4B5B-43FA-9DDA-3A36703C3F9C}" dt="2026-03-22T17:42:08.427" v="5344"/>
        <pc:sldMkLst>
          <pc:docMk/>
          <pc:sldMk cId="1822656330" sldId="268"/>
        </pc:sldMkLst>
        <pc:spChg chg="mod">
          <ac:chgData name="collettefahy.cf@gmail.com" userId="a1320232f860ccf7" providerId="LiveId" clId="{328D76E2-4B5B-43FA-9DDA-3A36703C3F9C}" dt="2026-03-22T12:59:29.095" v="11" actId="122"/>
          <ac:spMkLst>
            <pc:docMk/>
            <pc:sldMk cId="1822656330" sldId="268"/>
            <ac:spMk id="2" creationId="{11452C59-8819-CD09-E0E6-26FCC5014456}"/>
          </ac:spMkLst>
        </pc:spChg>
        <pc:picChg chg="add mod">
          <ac:chgData name="collettefahy.cf@gmail.com" userId="a1320232f860ccf7" providerId="LiveId" clId="{328D76E2-4B5B-43FA-9DDA-3A36703C3F9C}" dt="2026-03-22T17:42:08.427" v="5344"/>
          <ac:picMkLst>
            <pc:docMk/>
            <pc:sldMk cId="1822656330" sldId="268"/>
            <ac:picMk id="9" creationId="{B9E6E170-D8A3-FF2E-93F5-131CE43DDE22}"/>
          </ac:picMkLst>
        </pc:picChg>
      </pc:sldChg>
      <pc:sldChg chg="addSp delSp modSp mod modNotesTx">
        <pc:chgData name="collettefahy.cf@gmail.com" userId="a1320232f860ccf7" providerId="LiveId" clId="{328D76E2-4B5B-43FA-9DDA-3A36703C3F9C}" dt="2026-03-22T17:43:26.071" v="5345"/>
        <pc:sldMkLst>
          <pc:docMk/>
          <pc:sldMk cId="2125337305" sldId="269"/>
        </pc:sldMkLst>
        <pc:spChg chg="mod">
          <ac:chgData name="collettefahy.cf@gmail.com" userId="a1320232f860ccf7" providerId="LiveId" clId="{328D76E2-4B5B-43FA-9DDA-3A36703C3F9C}" dt="2026-03-22T12:59:33.628" v="12" actId="122"/>
          <ac:spMkLst>
            <pc:docMk/>
            <pc:sldMk cId="2125337305" sldId="269"/>
            <ac:spMk id="2" creationId="{4D54057F-3B55-8D77-3E4C-4F38CB31D199}"/>
          </ac:spMkLst>
        </pc:spChg>
        <pc:spChg chg="mod">
          <ac:chgData name="collettefahy.cf@gmail.com" userId="a1320232f860ccf7" providerId="LiveId" clId="{328D76E2-4B5B-43FA-9DDA-3A36703C3F9C}" dt="2026-03-22T15:06:36.435" v="4064" actId="255"/>
          <ac:spMkLst>
            <pc:docMk/>
            <pc:sldMk cId="2125337305" sldId="269"/>
            <ac:spMk id="3" creationId="{83A41F18-6C62-2A3B-2BD1-627469735CFC}"/>
          </ac:spMkLst>
        </pc:spChg>
        <pc:spChg chg="add del mod">
          <ac:chgData name="collettefahy.cf@gmail.com" userId="a1320232f860ccf7" providerId="LiveId" clId="{328D76E2-4B5B-43FA-9DDA-3A36703C3F9C}" dt="2026-03-22T15:04:49.687" v="4040"/>
          <ac:spMkLst>
            <pc:docMk/>
            <pc:sldMk cId="2125337305" sldId="269"/>
            <ac:spMk id="5" creationId="{5B2E0087-5B70-33F2-4316-8ED748E0EA46}"/>
          </ac:spMkLst>
        </pc:spChg>
        <pc:spChg chg="add mod">
          <ac:chgData name="collettefahy.cf@gmail.com" userId="a1320232f860ccf7" providerId="LiveId" clId="{328D76E2-4B5B-43FA-9DDA-3A36703C3F9C}" dt="2026-03-22T15:06:46.719" v="4066" actId="1076"/>
          <ac:spMkLst>
            <pc:docMk/>
            <pc:sldMk cId="2125337305" sldId="269"/>
            <ac:spMk id="6" creationId="{90C8CFFB-77F6-4A63-8BE7-CBAC5E212B37}"/>
          </ac:spMkLst>
        </pc:spChg>
        <pc:picChg chg="mod">
          <ac:chgData name="collettefahy.cf@gmail.com" userId="a1320232f860ccf7" providerId="LiveId" clId="{328D76E2-4B5B-43FA-9DDA-3A36703C3F9C}" dt="2026-03-22T15:06:49.548" v="4067" actId="1076"/>
          <ac:picMkLst>
            <pc:docMk/>
            <pc:sldMk cId="2125337305" sldId="269"/>
            <ac:picMk id="4" creationId="{E2B3F395-C16B-E492-1569-908C38E1A80D}"/>
          </ac:picMkLst>
        </pc:picChg>
        <pc:picChg chg="add mod">
          <ac:chgData name="collettefahy.cf@gmail.com" userId="a1320232f860ccf7" providerId="LiveId" clId="{328D76E2-4B5B-43FA-9DDA-3A36703C3F9C}" dt="2026-03-22T17:43:26.071" v="5345"/>
          <ac:picMkLst>
            <pc:docMk/>
            <pc:sldMk cId="2125337305" sldId="269"/>
            <ac:picMk id="11" creationId="{F1918574-CFC0-C887-058F-82568E60F855}"/>
          </ac:picMkLst>
        </pc:picChg>
      </pc:sldChg>
      <pc:sldChg chg="addSp modSp mod setBg modNotesTx">
        <pc:chgData name="collettefahy.cf@gmail.com" userId="a1320232f860ccf7" providerId="LiveId" clId="{328D76E2-4B5B-43FA-9DDA-3A36703C3F9C}" dt="2026-03-22T17:44:35.789" v="5346"/>
        <pc:sldMkLst>
          <pc:docMk/>
          <pc:sldMk cId="1927915735" sldId="270"/>
        </pc:sldMkLst>
        <pc:spChg chg="mod">
          <ac:chgData name="collettefahy.cf@gmail.com" userId="a1320232f860ccf7" providerId="LiveId" clId="{328D76E2-4B5B-43FA-9DDA-3A36703C3F9C}" dt="2026-03-22T15:15:32.071" v="4569" actId="1076"/>
          <ac:spMkLst>
            <pc:docMk/>
            <pc:sldMk cId="1927915735" sldId="270"/>
            <ac:spMk id="2" creationId="{1CBDF845-BD7D-9F25-CD21-9B10DAB2FC7C}"/>
          </ac:spMkLst>
        </pc:spChg>
        <pc:spChg chg="mod">
          <ac:chgData name="collettefahy.cf@gmail.com" userId="a1320232f860ccf7" providerId="LiveId" clId="{328D76E2-4B5B-43FA-9DDA-3A36703C3F9C}" dt="2026-03-22T15:15:14.662" v="4564" actId="14100"/>
          <ac:spMkLst>
            <pc:docMk/>
            <pc:sldMk cId="1927915735" sldId="270"/>
            <ac:spMk id="3" creationId="{17C281A1-46CC-FB32-C517-20FC6832FDA3}"/>
          </ac:spMkLst>
        </pc:spChg>
        <pc:spChg chg="add">
          <ac:chgData name="collettefahy.cf@gmail.com" userId="a1320232f860ccf7" providerId="LiveId" clId="{328D76E2-4B5B-43FA-9DDA-3A36703C3F9C}" dt="2026-03-22T15:14:57.851" v="4556" actId="26606"/>
          <ac:spMkLst>
            <pc:docMk/>
            <pc:sldMk cId="1927915735" sldId="270"/>
            <ac:spMk id="9" creationId="{35C3D674-3D59-4E93-80CA-0C0A9095E816}"/>
          </ac:spMkLst>
        </pc:spChg>
        <pc:spChg chg="add">
          <ac:chgData name="collettefahy.cf@gmail.com" userId="a1320232f860ccf7" providerId="LiveId" clId="{328D76E2-4B5B-43FA-9DDA-3A36703C3F9C}" dt="2026-03-22T15:14:57.851" v="4556" actId="26606"/>
          <ac:spMkLst>
            <pc:docMk/>
            <pc:sldMk cId="1927915735" sldId="270"/>
            <ac:spMk id="13" creationId="{EF2A81E1-BCBE-426B-8C09-33274E69409D}"/>
          </ac:spMkLst>
        </pc:spChg>
        <pc:picChg chg="mod">
          <ac:chgData name="collettefahy.cf@gmail.com" userId="a1320232f860ccf7" providerId="LiveId" clId="{328D76E2-4B5B-43FA-9DDA-3A36703C3F9C}" dt="2026-03-22T15:15:35.934" v="4570" actId="1076"/>
          <ac:picMkLst>
            <pc:docMk/>
            <pc:sldMk cId="1927915735" sldId="270"/>
            <ac:picMk id="4" creationId="{ABF606F8-02AB-96BD-CCE0-AE6FF9806D49}"/>
          </ac:picMkLst>
        </pc:picChg>
        <pc:picChg chg="add mod">
          <ac:chgData name="collettefahy.cf@gmail.com" userId="a1320232f860ccf7" providerId="LiveId" clId="{328D76E2-4B5B-43FA-9DDA-3A36703C3F9C}" dt="2026-03-22T17:44:35.789" v="5346"/>
          <ac:picMkLst>
            <pc:docMk/>
            <pc:sldMk cId="1927915735" sldId="270"/>
            <ac:picMk id="8" creationId="{2DDF5E0E-77D8-0CF4-5795-977A5F6B681C}"/>
          </ac:picMkLst>
        </pc:picChg>
        <pc:picChg chg="add">
          <ac:chgData name="collettefahy.cf@gmail.com" userId="a1320232f860ccf7" providerId="LiveId" clId="{328D76E2-4B5B-43FA-9DDA-3A36703C3F9C}" dt="2026-03-22T15:14:57.851" v="4556" actId="26606"/>
          <ac:picMkLst>
            <pc:docMk/>
            <pc:sldMk cId="1927915735" sldId="270"/>
            <ac:picMk id="15" creationId="{39D1DDD4-5BB3-45BA-B9B3-06B62299AD79}"/>
          </ac:picMkLst>
        </pc:picChg>
        <pc:cxnChg chg="add">
          <ac:chgData name="collettefahy.cf@gmail.com" userId="a1320232f860ccf7" providerId="LiveId" clId="{328D76E2-4B5B-43FA-9DDA-3A36703C3F9C}" dt="2026-03-22T15:14:57.851" v="4556" actId="26606"/>
          <ac:cxnSpMkLst>
            <pc:docMk/>
            <pc:sldMk cId="1927915735" sldId="270"/>
            <ac:cxnSpMk id="11" creationId="{C884B8F8-FDC9-498B-9960-5D7260AFCB03}"/>
          </ac:cxnSpMkLst>
        </pc:cxnChg>
        <pc:cxnChg chg="add">
          <ac:chgData name="collettefahy.cf@gmail.com" userId="a1320232f860ccf7" providerId="LiveId" clId="{328D76E2-4B5B-43FA-9DDA-3A36703C3F9C}" dt="2026-03-22T15:14:57.851" v="4556" actId="26606"/>
          <ac:cxnSpMkLst>
            <pc:docMk/>
            <pc:sldMk cId="1927915735" sldId="270"/>
            <ac:cxnSpMk id="17" creationId="{A24DAE64-2302-42EA-8239-F2F0775CA5AD}"/>
          </ac:cxnSpMkLst>
        </pc:cxnChg>
      </pc:sldChg>
      <pc:sldChg chg="addSp modSp mod">
        <pc:chgData name="collettefahy.cf@gmail.com" userId="a1320232f860ccf7" providerId="LiveId" clId="{328D76E2-4B5B-43FA-9DDA-3A36703C3F9C}" dt="2026-03-22T17:45:50.120" v="5347"/>
        <pc:sldMkLst>
          <pc:docMk/>
          <pc:sldMk cId="3579035952" sldId="271"/>
        </pc:sldMkLst>
        <pc:spChg chg="mod">
          <ac:chgData name="collettefahy.cf@gmail.com" userId="a1320232f860ccf7" providerId="LiveId" clId="{328D76E2-4B5B-43FA-9DDA-3A36703C3F9C}" dt="2026-03-22T15:15:46.458" v="4571" actId="2711"/>
          <ac:spMkLst>
            <pc:docMk/>
            <pc:sldMk cId="3579035952" sldId="271"/>
            <ac:spMk id="2" creationId="{44A951C1-E063-0A4B-8D99-9533C7E423AC}"/>
          </ac:spMkLst>
        </pc:spChg>
        <pc:spChg chg="mod">
          <ac:chgData name="collettefahy.cf@gmail.com" userId="a1320232f860ccf7" providerId="LiveId" clId="{328D76E2-4B5B-43FA-9DDA-3A36703C3F9C}" dt="2026-03-22T15:27:55.848" v="5094" actId="20577"/>
          <ac:spMkLst>
            <pc:docMk/>
            <pc:sldMk cId="3579035952" sldId="271"/>
            <ac:spMk id="3" creationId="{4A46A8D3-98C2-65F9-A821-75C7BAC314E2}"/>
          </ac:spMkLst>
        </pc:spChg>
        <pc:picChg chg="mod">
          <ac:chgData name="collettefahy.cf@gmail.com" userId="a1320232f860ccf7" providerId="LiveId" clId="{328D76E2-4B5B-43FA-9DDA-3A36703C3F9C}" dt="2026-03-22T15:17:32.821" v="4575" actId="1076"/>
          <ac:picMkLst>
            <pc:docMk/>
            <pc:sldMk cId="3579035952" sldId="271"/>
            <ac:picMk id="4" creationId="{A0508EFE-BAA0-FF4E-9CDD-014679E8D9D2}"/>
          </ac:picMkLst>
        </pc:picChg>
        <pc:picChg chg="add mod">
          <ac:chgData name="collettefahy.cf@gmail.com" userId="a1320232f860ccf7" providerId="LiveId" clId="{328D76E2-4B5B-43FA-9DDA-3A36703C3F9C}" dt="2026-03-22T17:45:50.120" v="5347"/>
          <ac:picMkLst>
            <pc:docMk/>
            <pc:sldMk cId="3579035952" sldId="271"/>
            <ac:picMk id="8" creationId="{8FF4F229-AD84-C702-2A44-AEEF69764F07}"/>
          </ac:picMkLst>
        </pc:picChg>
      </pc:sldChg>
      <pc:sldChg chg="addSp modSp mod">
        <pc:chgData name="collettefahy.cf@gmail.com" userId="a1320232f860ccf7" providerId="LiveId" clId="{328D76E2-4B5B-43FA-9DDA-3A36703C3F9C}" dt="2026-03-22T17:46:13.014" v="5348"/>
        <pc:sldMkLst>
          <pc:docMk/>
          <pc:sldMk cId="801089411" sldId="272"/>
        </pc:sldMkLst>
        <pc:spChg chg="mod">
          <ac:chgData name="collettefahy.cf@gmail.com" userId="a1320232f860ccf7" providerId="LiveId" clId="{328D76E2-4B5B-43FA-9DDA-3A36703C3F9C}" dt="2026-03-22T15:28:03.499" v="5095" actId="2711"/>
          <ac:spMkLst>
            <pc:docMk/>
            <pc:sldMk cId="801089411" sldId="272"/>
            <ac:spMk id="2" creationId="{65035DE8-BF8C-E322-E7E4-DEAF007D5259}"/>
          </ac:spMkLst>
        </pc:spChg>
        <pc:spChg chg="mod">
          <ac:chgData name="collettefahy.cf@gmail.com" userId="a1320232f860ccf7" providerId="LiveId" clId="{328D76E2-4B5B-43FA-9DDA-3A36703C3F9C}" dt="2026-03-22T15:29:40.841" v="5113" actId="14100"/>
          <ac:spMkLst>
            <pc:docMk/>
            <pc:sldMk cId="801089411" sldId="272"/>
            <ac:spMk id="3" creationId="{061BFD2E-C78E-47F0-BB2D-84786514E327}"/>
          </ac:spMkLst>
        </pc:spChg>
        <pc:picChg chg="add mod">
          <ac:chgData name="collettefahy.cf@gmail.com" userId="a1320232f860ccf7" providerId="LiveId" clId="{328D76E2-4B5B-43FA-9DDA-3A36703C3F9C}" dt="2026-03-22T17:46:13.014" v="5348"/>
          <ac:picMkLst>
            <pc:docMk/>
            <pc:sldMk cId="801089411" sldId="272"/>
            <ac:picMk id="7" creationId="{2DABC698-E290-A67E-4D9D-16DE8940CAB4}"/>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1521CA-5945-4B5E-978F-6F5F1141C74E}" type="datetimeFigureOut">
              <a:rPr lang="en-GB" smtClean="0"/>
              <a:t>22/03/2026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894A7D-3607-41A5-96A7-29C98DA7E0D2}" type="slidenum">
              <a:rPr lang="en-GB" smtClean="0"/>
              <a:t>‹#›</a:t>
            </a:fld>
            <a:endParaRPr lang="en-GB"/>
          </a:p>
        </p:txBody>
      </p:sp>
    </p:spTree>
    <p:extLst>
      <p:ext uri="{BB962C8B-B14F-4D97-AF65-F5344CB8AC3E}">
        <p14:creationId xmlns:p14="http://schemas.microsoft.com/office/powerpoint/2010/main" val="6868103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894A7D-3607-41A5-96A7-29C98DA7E0D2}" type="slidenum">
              <a:rPr lang="en-GB" smtClean="0"/>
              <a:t>1</a:t>
            </a:fld>
            <a:endParaRPr lang="en-GB"/>
          </a:p>
        </p:txBody>
      </p:sp>
    </p:spTree>
    <p:extLst>
      <p:ext uri="{BB962C8B-B14F-4D97-AF65-F5344CB8AC3E}">
        <p14:creationId xmlns:p14="http://schemas.microsoft.com/office/powerpoint/2010/main" val="30698547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894A7D-3607-41A5-96A7-29C98DA7E0D2}" type="slidenum">
              <a:rPr lang="en-GB" smtClean="0"/>
              <a:t>2</a:t>
            </a:fld>
            <a:endParaRPr lang="en-GB"/>
          </a:p>
        </p:txBody>
      </p:sp>
    </p:spTree>
    <p:extLst>
      <p:ext uri="{BB962C8B-B14F-4D97-AF65-F5344CB8AC3E}">
        <p14:creationId xmlns:p14="http://schemas.microsoft.com/office/powerpoint/2010/main" val="27635876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894A7D-3607-41A5-96A7-29C98DA7E0D2}" type="slidenum">
              <a:rPr lang="en-GB" smtClean="0"/>
              <a:t>3</a:t>
            </a:fld>
            <a:endParaRPr lang="en-GB"/>
          </a:p>
        </p:txBody>
      </p:sp>
    </p:spTree>
    <p:extLst>
      <p:ext uri="{BB962C8B-B14F-4D97-AF65-F5344CB8AC3E}">
        <p14:creationId xmlns:p14="http://schemas.microsoft.com/office/powerpoint/2010/main" val="30816645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894A7D-3607-41A5-96A7-29C98DA7E0D2}" type="slidenum">
              <a:rPr lang="en-GB" smtClean="0"/>
              <a:t>4</a:t>
            </a:fld>
            <a:endParaRPr lang="en-GB"/>
          </a:p>
        </p:txBody>
      </p:sp>
    </p:spTree>
    <p:extLst>
      <p:ext uri="{BB962C8B-B14F-4D97-AF65-F5344CB8AC3E}">
        <p14:creationId xmlns:p14="http://schemas.microsoft.com/office/powerpoint/2010/main" val="25212609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894A7D-3607-41A5-96A7-29C98DA7E0D2}" type="slidenum">
              <a:rPr lang="en-GB" smtClean="0"/>
              <a:t>5</a:t>
            </a:fld>
            <a:endParaRPr lang="en-GB"/>
          </a:p>
        </p:txBody>
      </p:sp>
    </p:spTree>
    <p:extLst>
      <p:ext uri="{BB962C8B-B14F-4D97-AF65-F5344CB8AC3E}">
        <p14:creationId xmlns:p14="http://schemas.microsoft.com/office/powerpoint/2010/main" val="41683658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894A7D-3607-41A5-96A7-29C98DA7E0D2}" type="slidenum">
              <a:rPr lang="en-GB" smtClean="0"/>
              <a:t>6</a:t>
            </a:fld>
            <a:endParaRPr lang="en-GB"/>
          </a:p>
        </p:txBody>
      </p:sp>
    </p:spTree>
    <p:extLst>
      <p:ext uri="{BB962C8B-B14F-4D97-AF65-F5344CB8AC3E}">
        <p14:creationId xmlns:p14="http://schemas.microsoft.com/office/powerpoint/2010/main" val="2464478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894A7D-3607-41A5-96A7-29C98DA7E0D2}" type="slidenum">
              <a:rPr lang="en-GB" smtClean="0"/>
              <a:t>7</a:t>
            </a:fld>
            <a:endParaRPr lang="en-GB"/>
          </a:p>
        </p:txBody>
      </p:sp>
    </p:spTree>
    <p:extLst>
      <p:ext uri="{BB962C8B-B14F-4D97-AF65-F5344CB8AC3E}">
        <p14:creationId xmlns:p14="http://schemas.microsoft.com/office/powerpoint/2010/main" val="10180530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894A7D-3607-41A5-96A7-29C98DA7E0D2}" type="slidenum">
              <a:rPr lang="en-GB" smtClean="0"/>
              <a:t>8</a:t>
            </a:fld>
            <a:endParaRPr lang="en-GB"/>
          </a:p>
        </p:txBody>
      </p:sp>
    </p:spTree>
    <p:extLst>
      <p:ext uri="{BB962C8B-B14F-4D97-AF65-F5344CB8AC3E}">
        <p14:creationId xmlns:p14="http://schemas.microsoft.com/office/powerpoint/2010/main" val="38411693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894A7D-3607-41A5-96A7-29C98DA7E0D2}" type="slidenum">
              <a:rPr lang="en-GB" smtClean="0"/>
              <a:t>9</a:t>
            </a:fld>
            <a:endParaRPr lang="en-GB"/>
          </a:p>
        </p:txBody>
      </p:sp>
    </p:spTree>
    <p:extLst>
      <p:ext uri="{BB962C8B-B14F-4D97-AF65-F5344CB8AC3E}">
        <p14:creationId xmlns:p14="http://schemas.microsoft.com/office/powerpoint/2010/main" val="17548099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894A7D-3607-41A5-96A7-29C98DA7E0D2}" type="slidenum">
              <a:rPr lang="en-GB" smtClean="0"/>
              <a:t>10</a:t>
            </a:fld>
            <a:endParaRPr lang="en-GB"/>
          </a:p>
        </p:txBody>
      </p:sp>
    </p:spTree>
    <p:extLst>
      <p:ext uri="{BB962C8B-B14F-4D97-AF65-F5344CB8AC3E}">
        <p14:creationId xmlns:p14="http://schemas.microsoft.com/office/powerpoint/2010/main" val="11886792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894A7D-3607-41A5-96A7-29C98DA7E0D2}" type="slidenum">
              <a:rPr lang="en-GB" smtClean="0"/>
              <a:t>11</a:t>
            </a:fld>
            <a:endParaRPr lang="en-GB"/>
          </a:p>
        </p:txBody>
      </p:sp>
    </p:spTree>
    <p:extLst>
      <p:ext uri="{BB962C8B-B14F-4D97-AF65-F5344CB8AC3E}">
        <p14:creationId xmlns:p14="http://schemas.microsoft.com/office/powerpoint/2010/main" val="36867553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Person-centred care will be ensured to provide treatment to the patient by maintaining clear and non-technical language (National Institute for Health and Care Excellence, 2025). This will help the patient understand the decisions of the doctors. All the information will be provided in writing to ensure that the family member understands the care plan as well (NHS, 2024). The cultural background of the patient will be respected. Besides, the patient will be encouraged to make a decision regarding her care and recovery process.</a:t>
            </a:r>
          </a:p>
          <a:p>
            <a:endParaRPr lang="en-GB" dirty="0"/>
          </a:p>
        </p:txBody>
      </p:sp>
      <p:sp>
        <p:nvSpPr>
          <p:cNvPr id="4" name="Slide Number Placeholder 3"/>
          <p:cNvSpPr>
            <a:spLocks noGrp="1"/>
          </p:cNvSpPr>
          <p:nvPr>
            <p:ph type="sldNum" sz="quarter" idx="5"/>
          </p:nvPr>
        </p:nvSpPr>
        <p:spPr/>
        <p:txBody>
          <a:bodyPr/>
          <a:lstStyle/>
          <a:p>
            <a:fld id="{AD894A7D-3607-41A5-96A7-29C98DA7E0D2}" type="slidenum">
              <a:rPr lang="en-GB" smtClean="0"/>
              <a:t>12</a:t>
            </a:fld>
            <a:endParaRPr lang="en-GB"/>
          </a:p>
        </p:txBody>
      </p:sp>
    </p:spTree>
    <p:extLst>
      <p:ext uri="{BB962C8B-B14F-4D97-AF65-F5344CB8AC3E}">
        <p14:creationId xmlns:p14="http://schemas.microsoft.com/office/powerpoint/2010/main" val="12055642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894A7D-3607-41A5-96A7-29C98DA7E0D2}" type="slidenum">
              <a:rPr lang="en-GB" smtClean="0"/>
              <a:t>13</a:t>
            </a:fld>
            <a:endParaRPr lang="en-GB"/>
          </a:p>
        </p:txBody>
      </p:sp>
    </p:spTree>
    <p:extLst>
      <p:ext uri="{BB962C8B-B14F-4D97-AF65-F5344CB8AC3E}">
        <p14:creationId xmlns:p14="http://schemas.microsoft.com/office/powerpoint/2010/main" val="15428900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894A7D-3607-41A5-96A7-29C98DA7E0D2}" type="slidenum">
              <a:rPr lang="en-GB" smtClean="0"/>
              <a:t>14</a:t>
            </a:fld>
            <a:endParaRPr lang="en-GB"/>
          </a:p>
        </p:txBody>
      </p:sp>
    </p:spTree>
    <p:extLst>
      <p:ext uri="{BB962C8B-B14F-4D97-AF65-F5344CB8AC3E}">
        <p14:creationId xmlns:p14="http://schemas.microsoft.com/office/powerpoint/2010/main" val="3706434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894A7D-3607-41A5-96A7-29C98DA7E0D2}" type="slidenum">
              <a:rPr lang="en-GB" smtClean="0"/>
              <a:t>15</a:t>
            </a:fld>
            <a:endParaRPr lang="en-GB"/>
          </a:p>
        </p:txBody>
      </p:sp>
    </p:spTree>
    <p:extLst>
      <p:ext uri="{BB962C8B-B14F-4D97-AF65-F5344CB8AC3E}">
        <p14:creationId xmlns:p14="http://schemas.microsoft.com/office/powerpoint/2010/main" val="20922065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894A7D-3607-41A5-96A7-29C98DA7E0D2}" type="slidenum">
              <a:rPr lang="en-GB" smtClean="0"/>
              <a:t>16</a:t>
            </a:fld>
            <a:endParaRPr lang="en-GB"/>
          </a:p>
        </p:txBody>
      </p:sp>
    </p:spTree>
    <p:extLst>
      <p:ext uri="{BB962C8B-B14F-4D97-AF65-F5344CB8AC3E}">
        <p14:creationId xmlns:p14="http://schemas.microsoft.com/office/powerpoint/2010/main" val="40901805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66190DF-BE67-4042-A417-FB79C47044C0}" type="datetimeFigureOut">
              <a:rPr lang="en-GB" smtClean="0"/>
              <a:t>22/03/2026</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90C6D26A-1B8D-4C5B-B627-9CD68BFAD234}"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949323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6190DF-BE67-4042-A417-FB79C47044C0}" type="datetimeFigureOut">
              <a:rPr lang="en-GB" smtClean="0"/>
              <a:t>22/03/2026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C6D26A-1B8D-4C5B-B627-9CD68BFAD234}"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356307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66190DF-BE67-4042-A417-FB79C47044C0}" type="datetimeFigureOut">
              <a:rPr lang="en-GB" smtClean="0"/>
              <a:t>22/03/2026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C6D26A-1B8D-4C5B-B627-9CD68BFAD234}"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351718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66190DF-BE67-4042-A417-FB79C47044C0}" type="datetimeFigureOut">
              <a:rPr lang="en-GB" smtClean="0"/>
              <a:t>22/03/2026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C6D26A-1B8D-4C5B-B627-9CD68BFAD234}"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273865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66190DF-BE67-4042-A417-FB79C47044C0}" type="datetimeFigureOut">
              <a:rPr lang="en-GB" smtClean="0"/>
              <a:t>22/03/2026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0C6D26A-1B8D-4C5B-B627-9CD68BFAD234}"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131534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66190DF-BE67-4042-A417-FB79C47044C0}" type="datetimeFigureOut">
              <a:rPr lang="en-GB" smtClean="0"/>
              <a:t>22/03/2026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0C6D26A-1B8D-4C5B-B627-9CD68BFAD234}"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03211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66190DF-BE67-4042-A417-FB79C47044C0}" type="datetimeFigureOut">
              <a:rPr lang="en-GB" smtClean="0"/>
              <a:t>22/03/2026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0C6D26A-1B8D-4C5B-B627-9CD68BFAD234}" type="slidenum">
              <a:rPr lang="en-GB" smtClean="0"/>
              <a:t>‹#›</a:t>
            </a:fld>
            <a:endParaRPr lang="en-GB"/>
          </a:p>
        </p:txBody>
      </p:sp>
    </p:spTree>
    <p:extLst>
      <p:ext uri="{BB962C8B-B14F-4D97-AF65-F5344CB8AC3E}">
        <p14:creationId xmlns:p14="http://schemas.microsoft.com/office/powerpoint/2010/main" val="16868561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66190DF-BE67-4042-A417-FB79C47044C0}" type="datetimeFigureOut">
              <a:rPr lang="en-GB" smtClean="0"/>
              <a:t>22/03/2026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C6D26A-1B8D-4C5B-B627-9CD68BFAD234}"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877993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C66190DF-BE67-4042-A417-FB79C47044C0}" type="datetimeFigureOut">
              <a:rPr lang="en-GB" smtClean="0"/>
              <a:t>22/03/2026</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90C6D26A-1B8D-4C5B-B627-9CD68BFAD234}"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155400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6190DF-BE67-4042-A417-FB79C47044C0}" type="datetimeFigureOut">
              <a:rPr lang="en-GB" smtClean="0"/>
              <a:t>22/03/2026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C6D26A-1B8D-4C5B-B627-9CD68BFAD234}"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544122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6190DF-BE67-4042-A417-FB79C47044C0}" type="datetimeFigureOut">
              <a:rPr lang="en-GB" smtClean="0"/>
              <a:t>22/03/2026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C6D26A-1B8D-4C5B-B627-9CD68BFAD234}"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626645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C66190DF-BE67-4042-A417-FB79C47044C0}" type="datetimeFigureOut">
              <a:rPr lang="en-GB" smtClean="0"/>
              <a:t>22/03/2026</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90C6D26A-1B8D-4C5B-B627-9CD68BFAD234}"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508464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1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14.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15.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jpg"/><Relationship Id="rId5" Type="http://schemas.openxmlformats.org/officeDocument/2006/relationships/image" Target="../media/image16.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png"/><Relationship Id="rId5" Type="http://schemas.openxmlformats.org/officeDocument/2006/relationships/image" Target="../media/image17.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png"/><Relationship Id="rId5" Type="http://schemas.openxmlformats.org/officeDocument/2006/relationships/hyperlink" Target="https://www.verywellhealth.com/breast-cancer-testing-screening-5204528" TargetMode="External"/><Relationship Id="rId4" Type="http://schemas.openxmlformats.org/officeDocument/2006/relationships/notesSlide" Target="../notesSlides/notesSlide16.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2BB3D1-FC10-43EE-8114-34C0EBA6F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B83202-3297-5A20-0314-A03A413D30AA}"/>
              </a:ext>
            </a:extLst>
          </p:cNvPr>
          <p:cNvSpPr>
            <a:spLocks noGrp="1"/>
          </p:cNvSpPr>
          <p:nvPr>
            <p:ph type="ctrTitle"/>
          </p:nvPr>
        </p:nvSpPr>
        <p:spPr>
          <a:xfrm>
            <a:off x="4976635" y="992220"/>
            <a:ext cx="7215061" cy="5408580"/>
          </a:xfrm>
        </p:spPr>
        <p:txBody>
          <a:bodyPr anchor="ctr">
            <a:normAutofit/>
          </a:bodyPr>
          <a:lstStyle/>
          <a:p>
            <a:r>
              <a:rPr lang="en-GB" sz="3000" b="1" noProof="0" dirty="0">
                <a:latin typeface="Arial" panose="020B0604020202020204" pitchFamily="34" charset="0"/>
                <a:cs typeface="Arial" panose="020B0604020202020204" pitchFamily="34" charset="0"/>
              </a:rPr>
              <a:t>Student name: </a:t>
            </a:r>
            <a:r>
              <a:rPr lang="en-GB" sz="3000" noProof="0" dirty="0">
                <a:latin typeface="Arial" panose="020B0604020202020204" pitchFamily="34" charset="0"/>
                <a:cs typeface="Arial" panose="020B0604020202020204" pitchFamily="34" charset="0"/>
              </a:rPr>
              <a:t>collette Fahy</a:t>
            </a:r>
            <a:br>
              <a:rPr lang="en-GB" sz="3000" noProof="0" dirty="0">
                <a:latin typeface="Arial" panose="020B0604020202020204" pitchFamily="34" charset="0"/>
                <a:cs typeface="Arial" panose="020B0604020202020204" pitchFamily="34" charset="0"/>
              </a:rPr>
            </a:br>
            <a:r>
              <a:rPr lang="en-GB" sz="3000" noProof="0" dirty="0">
                <a:latin typeface="Arial" panose="020B0604020202020204" pitchFamily="34" charset="0"/>
                <a:cs typeface="Arial" panose="020B0604020202020204" pitchFamily="34" charset="0"/>
              </a:rPr>
              <a:t> </a:t>
            </a:r>
            <a:br>
              <a:rPr lang="en-GB" sz="3000" noProof="0" dirty="0">
                <a:latin typeface="Arial" panose="020B0604020202020204" pitchFamily="34" charset="0"/>
                <a:cs typeface="Arial" panose="020B0604020202020204" pitchFamily="34" charset="0"/>
              </a:rPr>
            </a:br>
            <a:r>
              <a:rPr lang="en-GB" sz="3000" b="1" noProof="0" dirty="0">
                <a:latin typeface="Arial" panose="020B0604020202020204" pitchFamily="34" charset="0"/>
                <a:cs typeface="Arial" panose="020B0604020202020204" pitchFamily="34" charset="0"/>
              </a:rPr>
              <a:t>Student number: </a:t>
            </a:r>
            <a:r>
              <a:rPr lang="en-GB" sz="3000" noProof="0" dirty="0">
                <a:latin typeface="Arial" panose="020B0604020202020204" pitchFamily="34" charset="0"/>
                <a:cs typeface="Arial" panose="020B0604020202020204" pitchFamily="34" charset="0"/>
              </a:rPr>
              <a:t>2425001</a:t>
            </a:r>
            <a:br>
              <a:rPr lang="en-GB" sz="3000" noProof="0" dirty="0">
                <a:latin typeface="Arial" panose="020B0604020202020204" pitchFamily="34" charset="0"/>
                <a:cs typeface="Arial" panose="020B0604020202020204" pitchFamily="34" charset="0"/>
              </a:rPr>
            </a:br>
            <a:br>
              <a:rPr lang="en-GB" sz="3000" noProof="0" dirty="0">
                <a:latin typeface="Arial" panose="020B0604020202020204" pitchFamily="34" charset="0"/>
                <a:cs typeface="Arial" panose="020B0604020202020204" pitchFamily="34" charset="0"/>
              </a:rPr>
            </a:br>
            <a:r>
              <a:rPr lang="en-GB" sz="3000" b="1" noProof="0" dirty="0">
                <a:latin typeface="Arial" panose="020B0604020202020204" pitchFamily="34" charset="0"/>
                <a:cs typeface="Arial" panose="020B0604020202020204" pitchFamily="34" charset="0"/>
              </a:rPr>
              <a:t>Module code: </a:t>
            </a:r>
            <a:r>
              <a:rPr lang="en-GB" sz="3000" dirty="0">
                <a:latin typeface="Arial" panose="020B0604020202020204" pitchFamily="34" charset="0"/>
                <a:cs typeface="Arial" panose="020B0604020202020204" pitchFamily="34" charset="0"/>
              </a:rPr>
              <a:t>BMHP5023</a:t>
            </a:r>
            <a:br>
              <a:rPr lang="en-GB" sz="3000" dirty="0">
                <a:latin typeface="Arial" panose="020B0604020202020204" pitchFamily="34" charset="0"/>
                <a:cs typeface="Arial" panose="020B0604020202020204" pitchFamily="34" charset="0"/>
              </a:rPr>
            </a:br>
            <a:br>
              <a:rPr lang="en-GB" sz="3000" dirty="0">
                <a:latin typeface="Arial" panose="020B0604020202020204" pitchFamily="34" charset="0"/>
                <a:cs typeface="Arial" panose="020B0604020202020204" pitchFamily="34" charset="0"/>
              </a:rPr>
            </a:br>
            <a:r>
              <a:rPr lang="en-GB" sz="3000" b="1" dirty="0">
                <a:latin typeface="Arial" panose="020B0604020202020204" pitchFamily="34" charset="0"/>
                <a:cs typeface="Arial" panose="020B0604020202020204" pitchFamily="34" charset="0"/>
              </a:rPr>
              <a:t>Assignment Title: </a:t>
            </a:r>
            <a:r>
              <a:rPr lang="en-GB" sz="3000" dirty="0">
                <a:latin typeface="Arial" panose="020B0604020202020204" pitchFamily="34" charset="0"/>
                <a:cs typeface="Arial" panose="020B0604020202020204" pitchFamily="34" charset="0"/>
              </a:rPr>
              <a:t>Component 2: Presentation</a:t>
            </a:r>
            <a:br>
              <a:rPr lang="en-GB" sz="3000" dirty="0">
                <a:latin typeface="Arial" panose="020B0604020202020204" pitchFamily="34" charset="0"/>
                <a:cs typeface="Arial" panose="020B0604020202020204" pitchFamily="34" charset="0"/>
              </a:rPr>
            </a:br>
            <a:br>
              <a:rPr lang="en-GB" sz="3000" dirty="0">
                <a:latin typeface="Arial" panose="020B0604020202020204" pitchFamily="34" charset="0"/>
                <a:cs typeface="Arial" panose="020B0604020202020204" pitchFamily="34" charset="0"/>
              </a:rPr>
            </a:br>
            <a:r>
              <a:rPr lang="en-GB" sz="3000" b="1" dirty="0">
                <a:latin typeface="Arial" panose="020B0604020202020204" pitchFamily="34" charset="0"/>
                <a:cs typeface="Arial" panose="020B0604020202020204" pitchFamily="34" charset="0"/>
              </a:rPr>
              <a:t>LECTURER NAME: </a:t>
            </a:r>
            <a:r>
              <a:rPr lang="en-GB" sz="3000" dirty="0">
                <a:latin typeface="Arial" panose="020B0604020202020204" pitchFamily="34" charset="0"/>
                <a:cs typeface="Arial" panose="020B0604020202020204" pitchFamily="34" charset="0"/>
              </a:rPr>
              <a:t>ROBERT NARTOWSKI</a:t>
            </a:r>
            <a:br>
              <a:rPr lang="en-GB" sz="3000" dirty="0"/>
            </a:br>
            <a:endParaRPr lang="en-GB" sz="3000" noProof="0" dirty="0"/>
          </a:p>
        </p:txBody>
      </p:sp>
      <p:sp>
        <p:nvSpPr>
          <p:cNvPr id="4" name="TextBox 3">
            <a:extLst>
              <a:ext uri="{FF2B5EF4-FFF2-40B4-BE49-F238E27FC236}">
                <a16:creationId xmlns:a16="http://schemas.microsoft.com/office/drawing/2014/main" id="{F6DEBA26-AE34-775C-D3BE-3D1BC6A756CC}"/>
              </a:ext>
            </a:extLst>
          </p:cNvPr>
          <p:cNvSpPr txBox="1"/>
          <p:nvPr/>
        </p:nvSpPr>
        <p:spPr>
          <a:xfrm>
            <a:off x="663256" y="710860"/>
            <a:ext cx="3363901" cy="4864780"/>
          </a:xfrm>
          <a:prstGeom prst="rect">
            <a:avLst/>
          </a:prstGeom>
        </p:spPr>
        <p:txBody>
          <a:bodyPr rtlCol="0" anchor="ctr">
            <a:normAutofit/>
          </a:bodyPr>
          <a:lstStyle/>
          <a:p>
            <a:pPr algn="ctr">
              <a:spcAft>
                <a:spcPts val="600"/>
              </a:spcAft>
            </a:pPr>
            <a:r>
              <a:rPr lang="en-GB" sz="3600" b="1" u="sng" dirty="0">
                <a:latin typeface="Arial" panose="020B0604020202020204" pitchFamily="34" charset="0"/>
                <a:cs typeface="Arial" panose="020B0604020202020204" pitchFamily="34" charset="0"/>
              </a:rPr>
              <a:t>Introduction to Physiology </a:t>
            </a:r>
          </a:p>
        </p:txBody>
      </p:sp>
      <p:cxnSp>
        <p:nvCxnSpPr>
          <p:cNvPr id="11" name="Straight Connector 10">
            <a:extLst>
              <a:ext uri="{FF2B5EF4-FFF2-40B4-BE49-F238E27FC236}">
                <a16:creationId xmlns:a16="http://schemas.microsoft.com/office/drawing/2014/main" id="{7766695C-9F91-4225-8954-E3288BC513F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p:spPr>
        <p:style>
          <a:lnRef idx="1">
            <a:schemeClr val="accent1"/>
          </a:lnRef>
          <a:fillRef idx="0">
            <a:schemeClr val="accent1"/>
          </a:fillRef>
          <a:effectRef idx="0">
            <a:schemeClr val="accent1"/>
          </a:effectRef>
          <a:fontRef idx="minor">
            <a:schemeClr val="tx1"/>
          </a:fontRef>
        </p:style>
      </p:cxnSp>
      <p:pic>
        <p:nvPicPr>
          <p:cNvPr id="14" name="Audio 13">
            <a:hlinkClick r:id="" action="ppaction://media"/>
            <a:extLst>
              <a:ext uri="{FF2B5EF4-FFF2-40B4-BE49-F238E27FC236}">
                <a16:creationId xmlns:a16="http://schemas.microsoft.com/office/drawing/2014/main" id="{9B28BAE3-12A3-E837-8690-951A5AB870D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8787947"/>
      </p:ext>
    </p:extLst>
  </p:cSld>
  <p:clrMapOvr>
    <a:masterClrMapping/>
  </p:clrMapOvr>
  <mc:AlternateContent xmlns:mc="http://schemas.openxmlformats.org/markup-compatibility/2006">
    <mc:Choice xmlns:p14="http://schemas.microsoft.com/office/powerpoint/2010/main" Requires="p14">
      <p:transition spd="slow" p14:dur="2000" advTm="19607"/>
    </mc:Choice>
    <mc:Fallback>
      <p:transition spd="slow" advTm="196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AD974-4BAE-A777-84C0-0875319FE092}"/>
              </a:ext>
            </a:extLst>
          </p:cNvPr>
          <p:cNvSpPr>
            <a:spLocks noGrp="1"/>
          </p:cNvSpPr>
          <p:nvPr>
            <p:ph type="title"/>
          </p:nvPr>
        </p:nvSpPr>
        <p:spPr>
          <a:xfrm>
            <a:off x="1294362" y="541047"/>
            <a:ext cx="9603275" cy="1049235"/>
          </a:xfrm>
        </p:spPr>
        <p:txBody>
          <a:bodyPr/>
          <a:lstStyle/>
          <a:p>
            <a:pPr algn="ctr"/>
            <a:r>
              <a:rPr lang="en-GB" b="1" dirty="0">
                <a:latin typeface="Arial" panose="020B0604020202020204" pitchFamily="34" charset="0"/>
                <a:cs typeface="Arial" panose="020B0604020202020204" pitchFamily="34" charset="0"/>
              </a:rPr>
              <a:t>Introduction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D50B665-52CA-3652-740F-C995BD487C85}"/>
              </a:ext>
            </a:extLst>
          </p:cNvPr>
          <p:cNvSpPr>
            <a:spLocks noGrp="1"/>
          </p:cNvSpPr>
          <p:nvPr>
            <p:ph idx="1"/>
          </p:nvPr>
        </p:nvSpPr>
        <p:spPr>
          <a:xfrm>
            <a:off x="209863" y="1968857"/>
            <a:ext cx="8762178" cy="4199727"/>
          </a:xfrm>
        </p:spPr>
        <p:txBody>
          <a:bodyPr>
            <a:normAutofit fontScale="92500" lnSpcReduction="20000"/>
          </a:bodyPr>
          <a:lstStyle/>
          <a:p>
            <a:pPr marL="0" lvl="0" indent="0">
              <a:buNone/>
            </a:pPr>
            <a:r>
              <a:rPr lang="en-GB" dirty="0">
                <a:latin typeface="Arial" panose="020B0604020202020204" pitchFamily="34" charset="0"/>
                <a:cs typeface="Arial" panose="020B0604020202020204" pitchFamily="34" charset="0"/>
              </a:rPr>
              <a:t>Cancer is a growing and critical issue in the UK and remains a leading cause of death. According to the World Cancer Research Fund (2024), around 3.5 million people in the UK are living with cancer, with a new diagnosis occurring every 75 seconds.</a:t>
            </a:r>
          </a:p>
          <a:p>
            <a:pPr marL="0" lvl="0" indent="0">
              <a:buNone/>
            </a:pPr>
            <a:r>
              <a:rPr lang="en-GB" dirty="0">
                <a:latin typeface="Arial" panose="020B0604020202020204" pitchFamily="34" charset="0"/>
                <a:cs typeface="Arial" panose="020B0604020202020204" pitchFamily="34" charset="0"/>
              </a:rPr>
              <a:t>In the UK, breast cancer is one of the most common cancers, with around 56,900 new cases diagnosed every year.</a:t>
            </a:r>
          </a:p>
          <a:p>
            <a:pPr marL="0" lvl="0" indent="0">
              <a:buNone/>
            </a:pPr>
            <a:r>
              <a:rPr lang="en-GB" dirty="0">
                <a:latin typeface="Arial" panose="020B0604020202020204" pitchFamily="34" charset="0"/>
                <a:cs typeface="Arial" panose="020B0604020202020204" pitchFamily="34" charset="0"/>
              </a:rPr>
              <a:t>As a result, holistic patient care planning is essential including the use of  PRSFU and Holistic Needs Assessments.</a:t>
            </a:r>
          </a:p>
          <a:p>
            <a:pPr marL="0" lvl="0" indent="0">
              <a:buNone/>
            </a:pPr>
            <a:r>
              <a:rPr lang="en-GB" dirty="0">
                <a:latin typeface="Arial" panose="020B0604020202020204" pitchFamily="34" charset="0"/>
                <a:cs typeface="Arial" panose="020B0604020202020204" pitchFamily="34" charset="0"/>
              </a:rPr>
              <a:t>This presentation will describe the anatomy and physiology of breast cancer, along with the examination of how this disease affects overall body functions and outlines a structured care plan, including the relevant ethical considerations.</a:t>
            </a:r>
          </a:p>
          <a:p>
            <a:pPr marL="0" indent="0">
              <a:buNone/>
            </a:pPr>
            <a:endParaRPr lang="en-GB" dirty="0"/>
          </a:p>
        </p:txBody>
      </p:sp>
      <p:pic>
        <p:nvPicPr>
          <p:cNvPr id="4" name="Picture 3">
            <a:extLst>
              <a:ext uri="{FF2B5EF4-FFF2-40B4-BE49-F238E27FC236}">
                <a16:creationId xmlns:a16="http://schemas.microsoft.com/office/drawing/2014/main" id="{B5DD8D17-7F63-D2E3-F065-A7EB2109BA6F}"/>
              </a:ext>
            </a:extLst>
          </p:cNvPr>
          <p:cNvPicPr>
            <a:picLocks noChangeAspect="1"/>
          </p:cNvPicPr>
          <p:nvPr/>
        </p:nvPicPr>
        <p:blipFill>
          <a:blip r:embed="rId5"/>
          <a:stretch>
            <a:fillRect/>
          </a:stretch>
        </p:blipFill>
        <p:spPr>
          <a:xfrm>
            <a:off x="8972041" y="1889864"/>
            <a:ext cx="3160294" cy="2023148"/>
          </a:xfrm>
          <a:prstGeom prst="rect">
            <a:avLst/>
          </a:prstGeom>
        </p:spPr>
      </p:pic>
      <p:pic>
        <p:nvPicPr>
          <p:cNvPr id="5" name="Picture 4">
            <a:extLst>
              <a:ext uri="{FF2B5EF4-FFF2-40B4-BE49-F238E27FC236}">
                <a16:creationId xmlns:a16="http://schemas.microsoft.com/office/drawing/2014/main" id="{3AF9DC62-CDD7-3A5B-759F-0A45C1960246}"/>
              </a:ext>
            </a:extLst>
          </p:cNvPr>
          <p:cNvPicPr>
            <a:picLocks noChangeAspect="1"/>
          </p:cNvPicPr>
          <p:nvPr/>
        </p:nvPicPr>
        <p:blipFill>
          <a:blip r:embed="rId6"/>
          <a:stretch>
            <a:fillRect/>
          </a:stretch>
        </p:blipFill>
        <p:spPr>
          <a:xfrm>
            <a:off x="8972041" y="3953617"/>
            <a:ext cx="3160294" cy="1990530"/>
          </a:xfrm>
          <a:prstGeom prst="rect">
            <a:avLst/>
          </a:prstGeom>
        </p:spPr>
      </p:pic>
      <p:pic>
        <p:nvPicPr>
          <p:cNvPr id="10" name="Audio 9">
            <a:hlinkClick r:id="" action="ppaction://media"/>
            <a:extLst>
              <a:ext uri="{FF2B5EF4-FFF2-40B4-BE49-F238E27FC236}">
                <a16:creationId xmlns:a16="http://schemas.microsoft.com/office/drawing/2014/main" id="{DEB85753-7C3A-9944-3BD1-64E620E56E71}"/>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7814729"/>
      </p:ext>
    </p:extLst>
  </p:cSld>
  <p:clrMapOvr>
    <a:masterClrMapping/>
  </p:clrMapOvr>
  <mc:AlternateContent xmlns:mc="http://schemas.openxmlformats.org/markup-compatibility/2006">
    <mc:Choice xmlns:p14="http://schemas.microsoft.com/office/powerpoint/2010/main" Requires="p14">
      <p:transition spd="slow" p14:dur="2000" advTm="58374"/>
    </mc:Choice>
    <mc:Fallback>
      <p:transition spd="slow" advTm="583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74886-1E96-B6D4-5479-36D59B32AD99}"/>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Overview of Breast Cancer</a:t>
            </a:r>
          </a:p>
        </p:txBody>
      </p:sp>
      <p:sp>
        <p:nvSpPr>
          <p:cNvPr id="3" name="Content Placeholder 2">
            <a:extLst>
              <a:ext uri="{FF2B5EF4-FFF2-40B4-BE49-F238E27FC236}">
                <a16:creationId xmlns:a16="http://schemas.microsoft.com/office/drawing/2014/main" id="{C12947CF-955D-5453-FD0F-C41CC8E72828}"/>
              </a:ext>
            </a:extLst>
          </p:cNvPr>
          <p:cNvSpPr>
            <a:spLocks noGrp="1"/>
          </p:cNvSpPr>
          <p:nvPr>
            <p:ph idx="1"/>
          </p:nvPr>
        </p:nvSpPr>
        <p:spPr>
          <a:xfrm>
            <a:off x="169479" y="1853753"/>
            <a:ext cx="9139113" cy="4199728"/>
          </a:xfrm>
        </p:spPr>
        <p:txBody>
          <a:bodyPr>
            <a:normAutofit lnSpcReduction="10000"/>
          </a:bodyPr>
          <a:lstStyle/>
          <a:p>
            <a:pPr lvl="0">
              <a:buFont typeface="Courier New" panose="02070309020205020404" pitchFamily="49" charset="0"/>
              <a:buChar char="o"/>
            </a:pPr>
            <a:r>
              <a:rPr lang="en-GB" dirty="0">
                <a:latin typeface="Arial" panose="020B0604020202020204" pitchFamily="34" charset="0"/>
                <a:cs typeface="Arial" panose="020B0604020202020204" pitchFamily="34" charset="0"/>
              </a:rPr>
              <a:t>According to the WHO (2025), breast cancer is a condition in which cells in the breast grow abnormally and uncontrollably, often forming tumours.</a:t>
            </a:r>
          </a:p>
          <a:p>
            <a:pPr lvl="0">
              <a:buFont typeface="Courier New" panose="02070309020205020404" pitchFamily="49" charset="0"/>
              <a:buChar char="o"/>
            </a:pPr>
            <a:r>
              <a:rPr lang="en-GB" dirty="0">
                <a:latin typeface="Arial" panose="020B0604020202020204" pitchFamily="34" charset="0"/>
                <a:cs typeface="Arial" panose="020B0604020202020204" pitchFamily="34" charset="0"/>
              </a:rPr>
              <a:t>Commonly usually occurs in the milk ducts, such as ductal carcinoma or glands.</a:t>
            </a:r>
          </a:p>
          <a:p>
            <a:pPr lvl="0">
              <a:buFont typeface="Courier New" panose="02070309020205020404" pitchFamily="49" charset="0"/>
              <a:buChar char="o"/>
            </a:pPr>
            <a:r>
              <a:rPr lang="en-GB" dirty="0">
                <a:latin typeface="Arial" panose="020B0604020202020204" pitchFamily="34" charset="0"/>
                <a:cs typeface="Arial" panose="020B0604020202020204" pitchFamily="34" charset="0"/>
              </a:rPr>
              <a:t>The invasive ductal carcinoma is one of the most common types of breast cancer in the UK.</a:t>
            </a:r>
          </a:p>
          <a:p>
            <a:pPr lvl="0">
              <a:buFont typeface="Courier New" panose="02070309020205020404" pitchFamily="49" charset="0"/>
              <a:buChar char="o"/>
            </a:pPr>
            <a:r>
              <a:rPr lang="en-GB" dirty="0">
                <a:latin typeface="Arial" panose="020B0604020202020204" pitchFamily="34" charset="0"/>
                <a:cs typeface="Arial" panose="020B0604020202020204" pitchFamily="34" charset="0"/>
              </a:rPr>
              <a:t>As the reports of NICE (2024), around 70% to 80% of cases in breast cancer are of No Special Type.</a:t>
            </a:r>
          </a:p>
          <a:p>
            <a:pPr lvl="0">
              <a:buFont typeface="Courier New" panose="02070309020205020404" pitchFamily="49" charset="0"/>
              <a:buChar char="o"/>
            </a:pPr>
            <a:r>
              <a:rPr lang="en-GB" dirty="0">
                <a:latin typeface="Arial" panose="020B0604020202020204" pitchFamily="34" charset="0"/>
                <a:cs typeface="Arial" panose="020B0604020202020204" pitchFamily="34" charset="0"/>
              </a:rPr>
              <a:t>Breast cancer remains one of the common cancers, highlighting the importance of early detection and appropriate treatment. </a:t>
            </a:r>
          </a:p>
          <a:p>
            <a:pPr marL="0" indent="0">
              <a:buNone/>
            </a:pPr>
            <a:endParaRPr lang="en-GB" dirty="0"/>
          </a:p>
        </p:txBody>
      </p:sp>
      <p:pic>
        <p:nvPicPr>
          <p:cNvPr id="4" name="Picture 3">
            <a:extLst>
              <a:ext uri="{FF2B5EF4-FFF2-40B4-BE49-F238E27FC236}">
                <a16:creationId xmlns:a16="http://schemas.microsoft.com/office/drawing/2014/main" id="{EA5DC70B-FF13-4626-BF82-05EAF5A07D66}"/>
              </a:ext>
            </a:extLst>
          </p:cNvPr>
          <p:cNvPicPr>
            <a:picLocks noChangeAspect="1"/>
          </p:cNvPicPr>
          <p:nvPr/>
        </p:nvPicPr>
        <p:blipFill>
          <a:blip r:embed="rId5"/>
          <a:stretch>
            <a:fillRect/>
          </a:stretch>
        </p:blipFill>
        <p:spPr>
          <a:xfrm>
            <a:off x="9444869" y="2065622"/>
            <a:ext cx="2577652" cy="2501840"/>
          </a:xfrm>
          <a:prstGeom prst="rect">
            <a:avLst/>
          </a:prstGeom>
        </p:spPr>
      </p:pic>
      <p:sp>
        <p:nvSpPr>
          <p:cNvPr id="6" name="TextBox 5">
            <a:extLst>
              <a:ext uri="{FF2B5EF4-FFF2-40B4-BE49-F238E27FC236}">
                <a16:creationId xmlns:a16="http://schemas.microsoft.com/office/drawing/2014/main" id="{15E73CAA-518D-8C4D-E88D-2CD3743E3BB7}"/>
              </a:ext>
            </a:extLst>
          </p:cNvPr>
          <p:cNvSpPr txBox="1"/>
          <p:nvPr/>
        </p:nvSpPr>
        <p:spPr>
          <a:xfrm>
            <a:off x="9458316" y="4792379"/>
            <a:ext cx="2564205" cy="873572"/>
          </a:xfrm>
          <a:prstGeom prst="rect">
            <a:avLst/>
          </a:prstGeom>
          <a:noFill/>
        </p:spPr>
        <p:txBody>
          <a:bodyPr wrap="square">
            <a:spAutoFit/>
          </a:bodyPr>
          <a:lstStyle/>
          <a:p>
            <a:pPr algn="ctr">
              <a:lnSpc>
                <a:spcPct val="150000"/>
              </a:lnSpc>
              <a:buNone/>
            </a:pPr>
            <a:r>
              <a:rPr lang="en-GB" sz="1800" dirty="0">
                <a:effectLst/>
                <a:latin typeface="Arial" panose="020B0604020202020204" pitchFamily="34" charset="0"/>
                <a:ea typeface="Arial" panose="020B0604020202020204" pitchFamily="34" charset="0"/>
                <a:cs typeface="Arial" panose="020B0604020202020204" pitchFamily="34" charset="0"/>
              </a:rPr>
              <a:t>Source: (Mayo Clinic, 2025).</a:t>
            </a:r>
          </a:p>
        </p:txBody>
      </p:sp>
      <p:pic>
        <p:nvPicPr>
          <p:cNvPr id="10" name="Audio 9">
            <a:hlinkClick r:id="" action="ppaction://media"/>
            <a:extLst>
              <a:ext uri="{FF2B5EF4-FFF2-40B4-BE49-F238E27FC236}">
                <a16:creationId xmlns:a16="http://schemas.microsoft.com/office/drawing/2014/main" id="{1BCF4F95-DD84-DD6A-78ED-214C51EBA81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16011877"/>
      </p:ext>
    </p:extLst>
  </p:cSld>
  <p:clrMapOvr>
    <a:masterClrMapping/>
  </p:clrMapOvr>
  <mc:AlternateContent xmlns:mc="http://schemas.openxmlformats.org/markup-compatibility/2006">
    <mc:Choice xmlns:p14="http://schemas.microsoft.com/office/powerpoint/2010/main" Requires="p14">
      <p:transition spd="slow" p14:dur="2000" advTm="48225"/>
    </mc:Choice>
    <mc:Fallback>
      <p:transition spd="slow" advTm="482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D7835-D1EC-FD46-38F3-2670E094C858}"/>
              </a:ext>
            </a:extLst>
          </p:cNvPr>
          <p:cNvSpPr>
            <a:spLocks noGrp="1"/>
          </p:cNvSpPr>
          <p:nvPr>
            <p:ph type="title"/>
          </p:nvPr>
        </p:nvSpPr>
        <p:spPr>
          <a:xfrm>
            <a:off x="573741" y="473138"/>
            <a:ext cx="10739717" cy="1049235"/>
          </a:xfrm>
        </p:spPr>
        <p:txBody>
          <a:bodyPr>
            <a:normAutofit fontScale="90000"/>
          </a:bodyPr>
          <a:lstStyle/>
          <a:p>
            <a:pPr algn="ctr"/>
            <a:r>
              <a:rPr lang="en-GB" sz="3600" b="1" dirty="0">
                <a:latin typeface="Arial" panose="020B0604020202020204" pitchFamily="34" charset="0"/>
                <a:cs typeface="Arial" panose="020B0604020202020204" pitchFamily="34" charset="0"/>
              </a:rPr>
              <a:t>Relevant Autonomy (Breast and Lymphatic System)</a:t>
            </a:r>
            <a:br>
              <a:rPr lang="en-GB" dirty="0"/>
            </a:br>
            <a:endParaRPr lang="en-GB" dirty="0"/>
          </a:p>
        </p:txBody>
      </p:sp>
      <p:sp>
        <p:nvSpPr>
          <p:cNvPr id="3" name="Content Placeholder 2">
            <a:extLst>
              <a:ext uri="{FF2B5EF4-FFF2-40B4-BE49-F238E27FC236}">
                <a16:creationId xmlns:a16="http://schemas.microsoft.com/office/drawing/2014/main" id="{C684BB0D-8CED-F4C0-3D90-5BDC471AF1A2}"/>
              </a:ext>
            </a:extLst>
          </p:cNvPr>
          <p:cNvSpPr>
            <a:spLocks noGrp="1"/>
          </p:cNvSpPr>
          <p:nvPr>
            <p:ph idx="1"/>
          </p:nvPr>
        </p:nvSpPr>
        <p:spPr>
          <a:xfrm>
            <a:off x="292768" y="1865376"/>
            <a:ext cx="8562475" cy="3925824"/>
          </a:xfrm>
        </p:spPr>
        <p:txBody>
          <a:bodyPr>
            <a:normAutofit/>
          </a:bodyPr>
          <a:lstStyle/>
          <a:p>
            <a:pPr marL="0" indent="0">
              <a:buNone/>
            </a:pPr>
            <a:r>
              <a:rPr lang="en-GB" b="1" dirty="0">
                <a:latin typeface="Arial" panose="020B0604020202020204" pitchFamily="34" charset="0"/>
                <a:cs typeface="Arial" panose="020B0604020202020204" pitchFamily="34" charset="0"/>
              </a:rPr>
              <a:t>Structure of the Breast:</a:t>
            </a:r>
            <a:endParaRPr lang="en-GB" dirty="0">
              <a:latin typeface="Arial" panose="020B0604020202020204" pitchFamily="34" charset="0"/>
              <a:cs typeface="Arial" panose="020B0604020202020204" pitchFamily="34" charset="0"/>
            </a:endParaRPr>
          </a:p>
          <a:p>
            <a:pPr lvl="0">
              <a:buFont typeface="Courier New" panose="02070309020205020404" pitchFamily="49" charset="0"/>
              <a:buChar char="o"/>
            </a:pPr>
            <a:r>
              <a:rPr lang="en-GB" b="1" dirty="0">
                <a:latin typeface="Arial" panose="020B0604020202020204" pitchFamily="34" charset="0"/>
                <a:cs typeface="Arial" panose="020B0604020202020204" pitchFamily="34" charset="0"/>
              </a:rPr>
              <a:t>Lobules:</a:t>
            </a:r>
            <a:r>
              <a:rPr lang="en-GB" dirty="0">
                <a:latin typeface="Arial" panose="020B0604020202020204" pitchFamily="34" charset="0"/>
                <a:cs typeface="Arial" panose="020B0604020202020204" pitchFamily="34" charset="0"/>
              </a:rPr>
              <a:t> Small glands responsible that create milk during lactation.</a:t>
            </a:r>
          </a:p>
          <a:p>
            <a:pPr lvl="0">
              <a:buFont typeface="Courier New" panose="02070309020205020404" pitchFamily="49" charset="0"/>
              <a:buChar char="o"/>
            </a:pPr>
            <a:r>
              <a:rPr lang="en-GB" b="1" dirty="0">
                <a:latin typeface="Arial" panose="020B0604020202020204" pitchFamily="34" charset="0"/>
                <a:cs typeface="Arial" panose="020B0604020202020204" pitchFamily="34" charset="0"/>
              </a:rPr>
              <a:t>Ducts:</a:t>
            </a:r>
            <a:r>
              <a:rPr lang="en-GB" dirty="0">
                <a:latin typeface="Arial" panose="020B0604020202020204" pitchFamily="34" charset="0"/>
                <a:cs typeface="Arial" panose="020B0604020202020204" pitchFamily="34" charset="0"/>
              </a:rPr>
              <a:t> These are tubes that carry milk from lobules to the nipple.</a:t>
            </a:r>
          </a:p>
          <a:p>
            <a:pPr lvl="0">
              <a:buFont typeface="Courier New" panose="02070309020205020404" pitchFamily="49" charset="0"/>
              <a:buChar char="o"/>
            </a:pPr>
            <a:r>
              <a:rPr lang="en-GB" b="1" dirty="0">
                <a:latin typeface="Arial" panose="020B0604020202020204" pitchFamily="34" charset="0"/>
                <a:cs typeface="Arial" panose="020B0604020202020204" pitchFamily="34" charset="0"/>
              </a:rPr>
              <a:t>Adipose Tissue:</a:t>
            </a:r>
            <a:r>
              <a:rPr lang="en-GB" dirty="0">
                <a:latin typeface="Arial" panose="020B0604020202020204" pitchFamily="34" charset="0"/>
                <a:cs typeface="Arial" panose="020B0604020202020204" pitchFamily="34" charset="0"/>
              </a:rPr>
              <a:t> This is the fat that surrounds the glandular tissue and controls the shape, size, and consistency (Katsura et al., 2022).</a:t>
            </a:r>
          </a:p>
          <a:p>
            <a:pPr>
              <a:buFont typeface="Courier New" panose="02070309020205020404" pitchFamily="49" charset="0"/>
              <a:buChar char="o"/>
            </a:pPr>
            <a:r>
              <a:rPr lang="en-GB" b="1" dirty="0">
                <a:latin typeface="Arial" panose="020B0604020202020204" pitchFamily="34" charset="0"/>
                <a:cs typeface="Arial" panose="020B0604020202020204" pitchFamily="34" charset="0"/>
              </a:rPr>
              <a:t>Axillary Lymph Nodes:</a:t>
            </a:r>
            <a:r>
              <a:rPr lang="en-GB" dirty="0">
                <a:latin typeface="Arial" panose="020B0604020202020204" pitchFamily="34" charset="0"/>
                <a:cs typeface="Arial" panose="020B0604020202020204" pitchFamily="34" charset="0"/>
              </a:rPr>
              <a:t> Located in the armpit, which is shaped like a bean. It is a part of the immune system. The lymph nodes drain the lymph fluid from the breast (Taylor-Phillips et al., 2022).</a:t>
            </a:r>
          </a:p>
          <a:p>
            <a:pPr marL="0" indent="0">
              <a:buNone/>
            </a:pPr>
            <a:endParaRPr lang="en-GB" dirty="0"/>
          </a:p>
        </p:txBody>
      </p:sp>
      <p:pic>
        <p:nvPicPr>
          <p:cNvPr id="4" name="Picture 3">
            <a:extLst>
              <a:ext uri="{FF2B5EF4-FFF2-40B4-BE49-F238E27FC236}">
                <a16:creationId xmlns:a16="http://schemas.microsoft.com/office/drawing/2014/main" id="{FC1441FE-7732-ACC9-6FEF-FB63A2126E6A}"/>
              </a:ext>
            </a:extLst>
          </p:cNvPr>
          <p:cNvPicPr>
            <a:picLocks noChangeAspect="1"/>
          </p:cNvPicPr>
          <p:nvPr/>
        </p:nvPicPr>
        <p:blipFill>
          <a:blip r:embed="rId5"/>
          <a:stretch>
            <a:fillRect/>
          </a:stretch>
        </p:blipFill>
        <p:spPr>
          <a:xfrm>
            <a:off x="8985180" y="2046511"/>
            <a:ext cx="3060356" cy="2235504"/>
          </a:xfrm>
          <a:prstGeom prst="rect">
            <a:avLst/>
          </a:prstGeom>
        </p:spPr>
      </p:pic>
      <p:sp>
        <p:nvSpPr>
          <p:cNvPr id="6" name="TextBox 5">
            <a:extLst>
              <a:ext uri="{FF2B5EF4-FFF2-40B4-BE49-F238E27FC236}">
                <a16:creationId xmlns:a16="http://schemas.microsoft.com/office/drawing/2014/main" id="{48B46EEE-3F61-EBE3-4369-2E6E48194876}"/>
              </a:ext>
            </a:extLst>
          </p:cNvPr>
          <p:cNvSpPr txBox="1"/>
          <p:nvPr/>
        </p:nvSpPr>
        <p:spPr>
          <a:xfrm>
            <a:off x="8855243" y="4627741"/>
            <a:ext cx="3043989" cy="707886"/>
          </a:xfrm>
          <a:prstGeom prst="rect">
            <a:avLst/>
          </a:prstGeom>
          <a:noFill/>
        </p:spPr>
        <p:txBody>
          <a:bodyPr wrap="square">
            <a:spAutoFit/>
          </a:bodyPr>
          <a:lstStyle/>
          <a:p>
            <a:pPr algn="ctr"/>
            <a:r>
              <a:rPr lang="fr-FR" sz="2000" dirty="0">
                <a:latin typeface="Arial" panose="020B0604020202020204" pitchFamily="34" charset="0"/>
                <a:cs typeface="Arial" panose="020B0604020202020204" pitchFamily="34" charset="0"/>
              </a:rPr>
              <a:t>Source: (National Cancer Institute, 2011).</a:t>
            </a:r>
            <a:endParaRPr lang="en-GB" sz="2000" dirty="0">
              <a:latin typeface="Arial" panose="020B0604020202020204" pitchFamily="34" charset="0"/>
              <a:cs typeface="Arial" panose="020B0604020202020204" pitchFamily="34" charset="0"/>
            </a:endParaRPr>
          </a:p>
        </p:txBody>
      </p:sp>
      <p:pic>
        <p:nvPicPr>
          <p:cNvPr id="10" name="Audio 9">
            <a:hlinkClick r:id="" action="ppaction://media"/>
            <a:extLst>
              <a:ext uri="{FF2B5EF4-FFF2-40B4-BE49-F238E27FC236}">
                <a16:creationId xmlns:a16="http://schemas.microsoft.com/office/drawing/2014/main" id="{4B7F5A50-99DD-66DD-00B1-06CD7FDEE39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35504365"/>
      </p:ext>
    </p:extLst>
  </p:cSld>
  <p:clrMapOvr>
    <a:masterClrMapping/>
  </p:clrMapOvr>
  <mc:AlternateContent xmlns:mc="http://schemas.openxmlformats.org/markup-compatibility/2006">
    <mc:Choice xmlns:p14="http://schemas.microsoft.com/office/powerpoint/2010/main" Requires="p14">
      <p:transition spd="slow" p14:dur="2000" advTm="44453"/>
    </mc:Choice>
    <mc:Fallback>
      <p:transition spd="slow" advTm="444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5D081B-4910-BEBD-F51E-8D5BB9CF8EB6}"/>
              </a:ext>
            </a:extLst>
          </p:cNvPr>
          <p:cNvSpPr>
            <a:spLocks noGrp="1"/>
          </p:cNvSpPr>
          <p:nvPr>
            <p:ph type="title"/>
          </p:nvPr>
        </p:nvSpPr>
        <p:spPr>
          <a:xfrm>
            <a:off x="109649" y="952913"/>
            <a:ext cx="3801036" cy="4584527"/>
          </a:xfrm>
        </p:spPr>
        <p:txBody>
          <a:bodyPr>
            <a:normAutofit/>
          </a:bodyPr>
          <a:lstStyle/>
          <a:p>
            <a:pPr algn="ctr"/>
            <a:r>
              <a:rPr lang="en-GB" b="1" dirty="0"/>
              <a:t>Relevant Physiology</a:t>
            </a:r>
            <a:endParaRPr lang="en-GB" dirty="0"/>
          </a:p>
        </p:txBody>
      </p:sp>
      <p:sp>
        <p:nvSpPr>
          <p:cNvPr id="3" name="Content Placeholder 2">
            <a:extLst>
              <a:ext uri="{FF2B5EF4-FFF2-40B4-BE49-F238E27FC236}">
                <a16:creationId xmlns:a16="http://schemas.microsoft.com/office/drawing/2014/main" id="{C0E9E98C-6211-790F-AF42-16D4DB0D28CA}"/>
              </a:ext>
            </a:extLst>
          </p:cNvPr>
          <p:cNvSpPr>
            <a:spLocks noGrp="1"/>
          </p:cNvSpPr>
          <p:nvPr>
            <p:ph idx="1"/>
          </p:nvPr>
        </p:nvSpPr>
        <p:spPr>
          <a:xfrm>
            <a:off x="4589929" y="206187"/>
            <a:ext cx="7471526" cy="6445624"/>
          </a:xfrm>
        </p:spPr>
        <p:txBody>
          <a:bodyPr anchor="t">
            <a:normAutofit fontScale="85000" lnSpcReduction="20000"/>
          </a:bodyPr>
          <a:lstStyle/>
          <a:p>
            <a:pPr marL="0" indent="0">
              <a:lnSpc>
                <a:spcPct val="110000"/>
              </a:lnSpc>
              <a:buNone/>
            </a:pPr>
            <a:r>
              <a:rPr lang="en-GB" sz="2200" b="1" u="sng" dirty="0">
                <a:latin typeface="Arial" panose="020B0604020202020204" pitchFamily="34" charset="0"/>
                <a:cs typeface="Arial" panose="020B0604020202020204" pitchFamily="34" charset="0"/>
              </a:rPr>
              <a:t>Normal Cell Cycle Regulation</a:t>
            </a:r>
          </a:p>
          <a:p>
            <a:pPr lvl="0">
              <a:lnSpc>
                <a:spcPct val="110000"/>
              </a:lnSpc>
              <a:buFont typeface="Courier New" panose="02070309020205020404" pitchFamily="49" charset="0"/>
              <a:buChar char="o"/>
            </a:pPr>
            <a:r>
              <a:rPr lang="en-GB" sz="2200" b="1" dirty="0">
                <a:latin typeface="Arial" panose="020B0604020202020204" pitchFamily="34" charset="0"/>
                <a:cs typeface="Arial" panose="020B0604020202020204" pitchFamily="34" charset="0"/>
              </a:rPr>
              <a:t>Interphase:</a:t>
            </a:r>
            <a:r>
              <a:rPr lang="en-GB" sz="2200" dirty="0">
                <a:latin typeface="Arial" panose="020B0604020202020204" pitchFamily="34" charset="0"/>
                <a:cs typeface="Arial" panose="020B0604020202020204" pitchFamily="34" charset="0"/>
              </a:rPr>
              <a:t> The cells grow and replicate their DNA by preparing for division.</a:t>
            </a:r>
          </a:p>
          <a:p>
            <a:pPr lvl="0">
              <a:lnSpc>
                <a:spcPct val="110000"/>
              </a:lnSpc>
              <a:buFont typeface="Courier New" panose="02070309020205020404" pitchFamily="49" charset="0"/>
              <a:buChar char="o"/>
            </a:pPr>
            <a:r>
              <a:rPr lang="en-GB" sz="2200" b="1" dirty="0">
                <a:latin typeface="Arial" panose="020B0604020202020204" pitchFamily="34" charset="0"/>
                <a:cs typeface="Arial" panose="020B0604020202020204" pitchFamily="34" charset="0"/>
              </a:rPr>
              <a:t>Mitotic Phase:</a:t>
            </a:r>
            <a:r>
              <a:rPr lang="en-GB" sz="2200" dirty="0">
                <a:latin typeface="Arial" panose="020B0604020202020204" pitchFamily="34" charset="0"/>
                <a:cs typeface="Arial" panose="020B0604020202020204" pitchFamily="34" charset="0"/>
              </a:rPr>
              <a:t> It comprises mitosis, (nuclear division) and cytokinesis (cell division)  (Stordal, 2022).</a:t>
            </a:r>
          </a:p>
          <a:p>
            <a:pPr marL="0" indent="0">
              <a:lnSpc>
                <a:spcPct val="110000"/>
              </a:lnSpc>
              <a:buNone/>
            </a:pPr>
            <a:r>
              <a:rPr lang="en-GB" sz="2200" b="1" u="sng" dirty="0">
                <a:latin typeface="Arial" panose="020B0604020202020204" pitchFamily="34" charset="0"/>
                <a:cs typeface="Arial" panose="020B0604020202020204" pitchFamily="34" charset="0"/>
              </a:rPr>
              <a:t>Controlled Cell Division</a:t>
            </a:r>
            <a:endParaRPr lang="en-GB" sz="2200" u="sng" dirty="0">
              <a:latin typeface="Arial" panose="020B0604020202020204" pitchFamily="34" charset="0"/>
              <a:cs typeface="Arial" panose="020B0604020202020204" pitchFamily="34" charset="0"/>
            </a:endParaRPr>
          </a:p>
          <a:p>
            <a:pPr lvl="0">
              <a:lnSpc>
                <a:spcPct val="110000"/>
              </a:lnSpc>
              <a:buFont typeface="Courier New" panose="02070309020205020404" pitchFamily="49" charset="0"/>
              <a:buChar char="o"/>
            </a:pPr>
            <a:r>
              <a:rPr lang="en-GB" sz="2200" dirty="0">
                <a:latin typeface="Arial" panose="020B0604020202020204" pitchFamily="34" charset="0"/>
                <a:cs typeface="Arial" panose="020B0604020202020204" pitchFamily="34" charset="0"/>
              </a:rPr>
              <a:t>Positive Signals (Growth Factors) stimulate cell division. </a:t>
            </a:r>
          </a:p>
          <a:p>
            <a:pPr lvl="0">
              <a:lnSpc>
                <a:spcPct val="110000"/>
              </a:lnSpc>
              <a:buFont typeface="Courier New" panose="02070309020205020404" pitchFamily="49" charset="0"/>
              <a:buChar char="o"/>
            </a:pPr>
            <a:r>
              <a:rPr lang="en-GB" sz="2200" dirty="0">
                <a:latin typeface="Arial" panose="020B0604020202020204" pitchFamily="34" charset="0"/>
                <a:cs typeface="Arial" panose="020B0604020202020204" pitchFamily="34" charset="0"/>
              </a:rPr>
              <a:t>Negative Signals are contact inhibition stop excessive growth. </a:t>
            </a:r>
          </a:p>
          <a:p>
            <a:pPr lvl="0">
              <a:lnSpc>
                <a:spcPct val="110000"/>
              </a:lnSpc>
              <a:buFont typeface="Courier New" panose="02070309020205020404" pitchFamily="49" charset="0"/>
              <a:buChar char="o"/>
            </a:pPr>
            <a:endParaRPr lang="en-GB" sz="2200" dirty="0">
              <a:latin typeface="Arial" panose="020B0604020202020204" pitchFamily="34" charset="0"/>
              <a:cs typeface="Arial" panose="020B0604020202020204" pitchFamily="34" charset="0"/>
            </a:endParaRPr>
          </a:p>
          <a:p>
            <a:pPr marL="0" indent="0">
              <a:lnSpc>
                <a:spcPct val="110000"/>
              </a:lnSpc>
              <a:buNone/>
            </a:pPr>
            <a:r>
              <a:rPr lang="en-GB" sz="2200" b="1" u="sng" dirty="0">
                <a:latin typeface="Arial" panose="020B0604020202020204" pitchFamily="34" charset="0"/>
                <a:cs typeface="Arial" panose="020B0604020202020204" pitchFamily="34" charset="0"/>
              </a:rPr>
              <a:t>Apoptosis:</a:t>
            </a:r>
            <a:r>
              <a:rPr lang="en-GB" sz="2200" dirty="0">
                <a:latin typeface="Arial" panose="020B0604020202020204" pitchFamily="34" charset="0"/>
                <a:cs typeface="Arial" panose="020B0604020202020204" pitchFamily="34" charset="0"/>
              </a:rPr>
              <a:t> Is a controlled, energy-dependant process that removes damaged or unnecessary cells without causing inflammation.</a:t>
            </a:r>
            <a:r>
              <a:rPr lang="en-GB" sz="2200" b="1"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The morphology is characterised by the shrinkage of cells (</a:t>
            </a:r>
            <a:r>
              <a:rPr lang="en-GB" sz="2200" dirty="0" err="1">
                <a:latin typeface="Arial" panose="020B0604020202020204" pitchFamily="34" charset="0"/>
                <a:cs typeface="Arial" panose="020B0604020202020204" pitchFamily="34" charset="0"/>
              </a:rPr>
              <a:t>Madormo</a:t>
            </a:r>
            <a:r>
              <a:rPr lang="en-GB" sz="2200" dirty="0">
                <a:latin typeface="Arial" panose="020B0604020202020204" pitchFamily="34" charset="0"/>
                <a:cs typeface="Arial" panose="020B0604020202020204" pitchFamily="34" charset="0"/>
              </a:rPr>
              <a:t>, 2025). This can be triggered internally (intrinsic pathway) or by external signals (extrinsic pathway).</a:t>
            </a:r>
          </a:p>
          <a:p>
            <a:pPr marL="0" indent="0">
              <a:lnSpc>
                <a:spcPct val="110000"/>
              </a:lnSpc>
              <a:buNone/>
            </a:pPr>
            <a:r>
              <a:rPr lang="en-GB" sz="2200" b="1" u="sng" dirty="0">
                <a:latin typeface="Arial" panose="020B0604020202020204" pitchFamily="34" charset="0"/>
                <a:cs typeface="Arial" panose="020B0604020202020204" pitchFamily="34" charset="0"/>
              </a:rPr>
              <a:t>Hormonal Influence:</a:t>
            </a:r>
            <a:r>
              <a:rPr lang="en-GB" sz="2200" dirty="0">
                <a:latin typeface="Arial" panose="020B0604020202020204" pitchFamily="34" charset="0"/>
                <a:cs typeface="Arial" panose="020B0604020202020204" pitchFamily="34" charset="0"/>
              </a:rPr>
              <a:t> The hormones are oestrogen and progesterone. These work with the assistance of nuclear receptors to regulate cell growth and development, in breast tissue (Stordal, 2022). Increased levels of these hormones can promote higher rates of cell proliferation, which is relevant to breast cancer development. </a:t>
            </a:r>
          </a:p>
          <a:p>
            <a:pPr lvl="0">
              <a:lnSpc>
                <a:spcPct val="110000"/>
              </a:lnSpc>
              <a:buFont typeface="Courier New" panose="02070309020205020404" pitchFamily="49" charset="0"/>
              <a:buChar char="o"/>
            </a:pPr>
            <a:endParaRPr lang="en-GB" sz="1400" dirty="0"/>
          </a:p>
          <a:p>
            <a:pPr marL="0" indent="0">
              <a:lnSpc>
                <a:spcPct val="110000"/>
              </a:lnSpc>
              <a:buNone/>
            </a:pPr>
            <a:endParaRPr lang="en-GB" sz="1400" dirty="0"/>
          </a:p>
        </p:txBody>
      </p:sp>
      <p:pic>
        <p:nvPicPr>
          <p:cNvPr id="4" name="Picture 3">
            <a:extLst>
              <a:ext uri="{FF2B5EF4-FFF2-40B4-BE49-F238E27FC236}">
                <a16:creationId xmlns:a16="http://schemas.microsoft.com/office/drawing/2014/main" id="{3BB40B5C-EA6D-5DBD-79B5-31951EA59799}"/>
              </a:ext>
            </a:extLst>
          </p:cNvPr>
          <p:cNvPicPr>
            <a:picLocks noChangeAspect="1"/>
          </p:cNvPicPr>
          <p:nvPr/>
        </p:nvPicPr>
        <p:blipFill>
          <a:blip r:embed="rId5"/>
          <a:stretch>
            <a:fillRect/>
          </a:stretch>
        </p:blipFill>
        <p:spPr>
          <a:xfrm>
            <a:off x="594636" y="2753493"/>
            <a:ext cx="2872853" cy="2129119"/>
          </a:xfrm>
          <a:prstGeom prst="rect">
            <a:avLst/>
          </a:prstGeom>
        </p:spPr>
      </p:pic>
      <p:sp>
        <p:nvSpPr>
          <p:cNvPr id="6" name="TextBox 5">
            <a:extLst>
              <a:ext uri="{FF2B5EF4-FFF2-40B4-BE49-F238E27FC236}">
                <a16:creationId xmlns:a16="http://schemas.microsoft.com/office/drawing/2014/main" id="{4C9229BD-3723-2F0E-2F2C-492E1F0C7A3F}"/>
              </a:ext>
            </a:extLst>
          </p:cNvPr>
          <p:cNvSpPr txBox="1"/>
          <p:nvPr/>
        </p:nvSpPr>
        <p:spPr>
          <a:xfrm>
            <a:off x="885466" y="5260551"/>
            <a:ext cx="2249401" cy="1289071"/>
          </a:xfrm>
          <a:prstGeom prst="rect">
            <a:avLst/>
          </a:prstGeom>
          <a:noFill/>
        </p:spPr>
        <p:txBody>
          <a:bodyPr wrap="square">
            <a:spAutoFit/>
          </a:bodyPr>
          <a:lstStyle/>
          <a:p>
            <a:pPr algn="ctr">
              <a:lnSpc>
                <a:spcPct val="150000"/>
              </a:lnSpc>
              <a:spcAft>
                <a:spcPts val="600"/>
              </a:spcAft>
              <a:buNone/>
            </a:pPr>
            <a:r>
              <a:rPr lang="en-GB" dirty="0">
                <a:effectLst/>
                <a:latin typeface="Arial" panose="020B0604020202020204" pitchFamily="34" charset="0"/>
                <a:ea typeface="Arial" panose="020B0604020202020204" pitchFamily="34" charset="0"/>
                <a:cs typeface="Arial" panose="020B0604020202020204" pitchFamily="34" charset="0"/>
              </a:rPr>
              <a:t>Source: (John Hopkins Medical Pathology, 2019).</a:t>
            </a:r>
          </a:p>
        </p:txBody>
      </p:sp>
      <p:pic>
        <p:nvPicPr>
          <p:cNvPr id="17" name="Audio 16">
            <a:hlinkClick r:id="" action="ppaction://media"/>
            <a:extLst>
              <a:ext uri="{FF2B5EF4-FFF2-40B4-BE49-F238E27FC236}">
                <a16:creationId xmlns:a16="http://schemas.microsoft.com/office/drawing/2014/main" id="{EB3AA78B-1A31-5979-27D9-D82F1B9EA0A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69505084"/>
      </p:ext>
    </p:extLst>
  </p:cSld>
  <p:clrMapOvr>
    <a:masterClrMapping/>
  </p:clrMapOvr>
  <mc:AlternateContent xmlns:mc="http://schemas.openxmlformats.org/markup-compatibility/2006">
    <mc:Choice xmlns:p14="http://schemas.microsoft.com/office/powerpoint/2010/main" Requires="p14">
      <p:transition spd="slow" p14:dur="2000" advTm="85070"/>
    </mc:Choice>
    <mc:Fallback>
      <p:transition spd="slow" advTm="850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27A254-BD0B-B32A-C56D-9AB31EE6548D}"/>
              </a:ext>
            </a:extLst>
          </p:cNvPr>
          <p:cNvSpPr>
            <a:spLocks noGrp="1"/>
          </p:cNvSpPr>
          <p:nvPr>
            <p:ph type="title"/>
          </p:nvPr>
        </p:nvSpPr>
        <p:spPr>
          <a:xfrm>
            <a:off x="250148" y="2285524"/>
            <a:ext cx="3744151" cy="4711027"/>
          </a:xfrm>
        </p:spPr>
        <p:txBody>
          <a:bodyPr anchor="ctr">
            <a:normAutofit/>
          </a:bodyPr>
          <a:lstStyle/>
          <a:p>
            <a:pPr algn="ctr"/>
            <a:r>
              <a:rPr lang="en-GB" sz="2500" b="1" dirty="0">
                <a:latin typeface="Arial" panose="020B0604020202020204" pitchFamily="34" charset="0"/>
                <a:cs typeface="Arial" panose="020B0604020202020204" pitchFamily="34" charset="0"/>
              </a:rPr>
              <a:t>Pathophysiology: How Breast Cancer Affects the System</a:t>
            </a:r>
            <a:endParaRPr lang="en-GB" sz="2500" dirty="0">
              <a:latin typeface="Arial" panose="020B0604020202020204" pitchFamily="34" charset="0"/>
              <a:cs typeface="Arial" panose="020B0604020202020204" pitchFamily="34" charset="0"/>
            </a:endParaRPr>
          </a:p>
        </p:txBody>
      </p:sp>
      <p:cxnSp>
        <p:nvCxnSpPr>
          <p:cNvPr id="13" name="Straight Connector 12">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148839"/>
            <a:ext cx="0" cy="320040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4649155-B219-CACE-44AE-86D45F42EC2F}"/>
              </a:ext>
            </a:extLst>
          </p:cNvPr>
          <p:cNvSpPr>
            <a:spLocks noGrp="1"/>
          </p:cNvSpPr>
          <p:nvPr>
            <p:ph idx="1"/>
          </p:nvPr>
        </p:nvSpPr>
        <p:spPr>
          <a:xfrm>
            <a:off x="4995263" y="174443"/>
            <a:ext cx="6946589" cy="4222162"/>
          </a:xfrm>
        </p:spPr>
        <p:txBody>
          <a:bodyPr anchor="ctr">
            <a:normAutofit/>
          </a:bodyPr>
          <a:lstStyle/>
          <a:p>
            <a:pPr marL="0" indent="0">
              <a:lnSpc>
                <a:spcPct val="110000"/>
              </a:lnSpc>
              <a:buNone/>
            </a:pPr>
            <a:r>
              <a:rPr lang="en-GB" sz="1700" b="1" u="sng" dirty="0">
                <a:latin typeface="Arial" panose="020B0604020202020204" pitchFamily="34" charset="0"/>
                <a:cs typeface="Arial" panose="020B0604020202020204" pitchFamily="34" charset="0"/>
              </a:rPr>
              <a:t>Mutation</a:t>
            </a:r>
          </a:p>
          <a:p>
            <a:pPr lvl="0">
              <a:lnSpc>
                <a:spcPct val="110000"/>
              </a:lnSpc>
            </a:pPr>
            <a:r>
              <a:rPr lang="en-GB" sz="1700" dirty="0">
                <a:latin typeface="Arial" panose="020B0604020202020204" pitchFamily="34" charset="0"/>
                <a:cs typeface="Arial" panose="020B0604020202020204" pitchFamily="34" charset="0"/>
              </a:rPr>
              <a:t>Cancer develops due to damage to the key DNA genes.</a:t>
            </a:r>
          </a:p>
          <a:p>
            <a:pPr lvl="0">
              <a:lnSpc>
                <a:spcPct val="110000"/>
              </a:lnSpc>
            </a:pPr>
            <a:r>
              <a:rPr lang="en-GB" sz="1700" dirty="0">
                <a:latin typeface="Arial" panose="020B0604020202020204" pitchFamily="34" charset="0"/>
                <a:cs typeface="Arial" panose="020B0604020202020204" pitchFamily="34" charset="0"/>
              </a:rPr>
              <a:t>These are oncogenes, which promote cell growth.</a:t>
            </a:r>
          </a:p>
          <a:p>
            <a:pPr lvl="0">
              <a:lnSpc>
                <a:spcPct val="110000"/>
              </a:lnSpc>
            </a:pPr>
            <a:r>
              <a:rPr lang="en-GB" sz="1700" dirty="0">
                <a:latin typeface="Arial" panose="020B0604020202020204" pitchFamily="34" charset="0"/>
                <a:cs typeface="Arial" panose="020B0604020202020204" pitchFamily="34" charset="0"/>
              </a:rPr>
              <a:t>Another one is a tumour-suppressor genes, which stops cell growth and repairs DNA (</a:t>
            </a:r>
            <a:r>
              <a:rPr lang="en-GB" sz="1700" dirty="0" err="1">
                <a:latin typeface="Arial" panose="020B0604020202020204" pitchFamily="34" charset="0"/>
                <a:cs typeface="Arial" panose="020B0604020202020204" pitchFamily="34" charset="0"/>
              </a:rPr>
              <a:t>Houssami</a:t>
            </a:r>
            <a:r>
              <a:rPr lang="en-GB" sz="1700" dirty="0">
                <a:latin typeface="Arial" panose="020B0604020202020204" pitchFamily="34" charset="0"/>
                <a:cs typeface="Arial" panose="020B0604020202020204" pitchFamily="34" charset="0"/>
              </a:rPr>
              <a:t>, 2025).</a:t>
            </a:r>
          </a:p>
          <a:p>
            <a:pPr marL="0" indent="0">
              <a:lnSpc>
                <a:spcPct val="110000"/>
              </a:lnSpc>
              <a:buNone/>
            </a:pPr>
            <a:r>
              <a:rPr lang="en-GB" sz="1700" b="1" u="sng" dirty="0">
                <a:latin typeface="Arial" panose="020B0604020202020204" pitchFamily="34" charset="0"/>
                <a:cs typeface="Arial" panose="020B0604020202020204" pitchFamily="34" charset="0"/>
              </a:rPr>
              <a:t>Tumour Formation</a:t>
            </a:r>
            <a:endParaRPr lang="en-GB" sz="1700" u="sng" dirty="0">
              <a:latin typeface="Arial" panose="020B0604020202020204" pitchFamily="34" charset="0"/>
              <a:cs typeface="Arial" panose="020B0604020202020204" pitchFamily="34" charset="0"/>
            </a:endParaRPr>
          </a:p>
          <a:p>
            <a:pPr lvl="0">
              <a:lnSpc>
                <a:spcPct val="110000"/>
              </a:lnSpc>
            </a:pPr>
            <a:r>
              <a:rPr lang="en-GB" sz="1700" dirty="0">
                <a:latin typeface="Arial" panose="020B0604020202020204" pitchFamily="34" charset="0"/>
                <a:cs typeface="Arial" panose="020B0604020202020204" pitchFamily="34" charset="0"/>
              </a:rPr>
              <a:t>Mutated continue to divide without any regulation, they form an abnormal mass of tissue (Cherney, 2023). This is known as a tumour.</a:t>
            </a:r>
          </a:p>
          <a:p>
            <a:pPr lvl="0">
              <a:lnSpc>
                <a:spcPct val="110000"/>
              </a:lnSpc>
            </a:pPr>
            <a:r>
              <a:rPr lang="en-GB" sz="1700" dirty="0">
                <a:latin typeface="Arial" panose="020B0604020202020204" pitchFamily="34" charset="0"/>
                <a:cs typeface="Arial" panose="020B0604020202020204" pitchFamily="34" charset="0"/>
              </a:rPr>
              <a:t>Tumour needs nutrients to grow. So, it secretes some chemicals to form new blood vessels to supply the tumour (Taylor et al., 2023).</a:t>
            </a:r>
          </a:p>
          <a:p>
            <a:pPr marL="0" indent="0">
              <a:lnSpc>
                <a:spcPct val="110000"/>
              </a:lnSpc>
              <a:buNone/>
            </a:pPr>
            <a:endParaRPr lang="en-GB" sz="1700" dirty="0"/>
          </a:p>
        </p:txBody>
      </p:sp>
      <p:pic>
        <p:nvPicPr>
          <p:cNvPr id="4" name="Picture 3">
            <a:extLst>
              <a:ext uri="{FF2B5EF4-FFF2-40B4-BE49-F238E27FC236}">
                <a16:creationId xmlns:a16="http://schemas.microsoft.com/office/drawing/2014/main" id="{5F3F2CE0-F09D-3E71-518E-3F2D3B18A070}"/>
              </a:ext>
            </a:extLst>
          </p:cNvPr>
          <p:cNvPicPr>
            <a:picLocks noChangeAspect="1"/>
          </p:cNvPicPr>
          <p:nvPr/>
        </p:nvPicPr>
        <p:blipFill>
          <a:blip r:embed="rId5"/>
          <a:stretch>
            <a:fillRect/>
          </a:stretch>
        </p:blipFill>
        <p:spPr>
          <a:xfrm>
            <a:off x="1251112" y="1662001"/>
            <a:ext cx="2152075" cy="1847248"/>
          </a:xfrm>
          <a:prstGeom prst="rect">
            <a:avLst/>
          </a:prstGeom>
        </p:spPr>
      </p:pic>
      <p:sp>
        <p:nvSpPr>
          <p:cNvPr id="6" name="TextBox 5">
            <a:extLst>
              <a:ext uri="{FF2B5EF4-FFF2-40B4-BE49-F238E27FC236}">
                <a16:creationId xmlns:a16="http://schemas.microsoft.com/office/drawing/2014/main" id="{F9B00469-6190-8B9B-876D-55BECC1495F6}"/>
              </a:ext>
            </a:extLst>
          </p:cNvPr>
          <p:cNvSpPr txBox="1"/>
          <p:nvPr/>
        </p:nvSpPr>
        <p:spPr>
          <a:xfrm>
            <a:off x="1251111" y="547062"/>
            <a:ext cx="2152076" cy="873572"/>
          </a:xfrm>
          <a:prstGeom prst="rect">
            <a:avLst/>
          </a:prstGeom>
          <a:noFill/>
        </p:spPr>
        <p:txBody>
          <a:bodyPr wrap="square">
            <a:spAutoFit/>
          </a:bodyPr>
          <a:lstStyle/>
          <a:p>
            <a:pPr algn="ctr">
              <a:lnSpc>
                <a:spcPct val="150000"/>
              </a:lnSpc>
              <a:spcAft>
                <a:spcPts val="600"/>
              </a:spcAft>
              <a:buNone/>
            </a:pPr>
            <a:r>
              <a:rPr lang="en-GB" dirty="0">
                <a:effectLst/>
                <a:latin typeface="Arial" panose="020B0604020202020204" pitchFamily="34" charset="0"/>
                <a:ea typeface="Arial" panose="020B0604020202020204" pitchFamily="34" charset="0"/>
                <a:cs typeface="Arial" panose="020B0604020202020204" pitchFamily="34" charset="0"/>
              </a:rPr>
              <a:t>Source: (Cherney, 2023).</a:t>
            </a:r>
          </a:p>
        </p:txBody>
      </p:sp>
      <p:sp>
        <p:nvSpPr>
          <p:cNvPr id="7" name="TextBox 6">
            <a:extLst>
              <a:ext uri="{FF2B5EF4-FFF2-40B4-BE49-F238E27FC236}">
                <a16:creationId xmlns:a16="http://schemas.microsoft.com/office/drawing/2014/main" id="{15B42216-34A7-5E19-CAA5-0D646E2DAD83}"/>
              </a:ext>
            </a:extLst>
          </p:cNvPr>
          <p:cNvSpPr txBox="1"/>
          <p:nvPr/>
        </p:nvSpPr>
        <p:spPr>
          <a:xfrm>
            <a:off x="5140878" y="4396605"/>
            <a:ext cx="6946587" cy="2308324"/>
          </a:xfrm>
          <a:prstGeom prst="rect">
            <a:avLst/>
          </a:prstGeom>
          <a:noFill/>
        </p:spPr>
        <p:txBody>
          <a:bodyPr wrap="square" rtlCol="0">
            <a:spAutoFit/>
          </a:bodyPr>
          <a:lstStyle/>
          <a:p>
            <a:pPr algn="ctr"/>
            <a:r>
              <a:rPr lang="en-GB" b="1" u="sng" dirty="0">
                <a:latin typeface="Arial" panose="020B0604020202020204" pitchFamily="34" charset="0"/>
                <a:cs typeface="Arial" panose="020B0604020202020204" pitchFamily="34" charset="0"/>
              </a:rPr>
              <a:t>Effects of Breast Cancer on the Body:</a:t>
            </a:r>
            <a:endParaRPr lang="en-GB" u="sng"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Breast cancer negatively impacts the body through the growth of tumour and the spreading of systemic cells, which is through the lymphatic system. The effects are the swelling of the lymph nodes in the armpit (Taylor et al., 2023). The advanced stage of this disease, such as metastasis, causes bone pain, respiratory issues, weight loss and severe fatigue.</a:t>
            </a:r>
          </a:p>
          <a:p>
            <a:endParaRPr lang="en-GB" dirty="0"/>
          </a:p>
        </p:txBody>
      </p:sp>
      <p:pic>
        <p:nvPicPr>
          <p:cNvPr id="14" name="Audio 13">
            <a:hlinkClick r:id="" action="ppaction://media"/>
            <a:extLst>
              <a:ext uri="{FF2B5EF4-FFF2-40B4-BE49-F238E27FC236}">
                <a16:creationId xmlns:a16="http://schemas.microsoft.com/office/drawing/2014/main" id="{49726E5F-4F08-AF0A-B932-5418F29874E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09044491"/>
      </p:ext>
    </p:extLst>
  </p:cSld>
  <p:clrMapOvr>
    <a:masterClrMapping/>
  </p:clrMapOvr>
  <mc:AlternateContent xmlns:mc="http://schemas.openxmlformats.org/markup-compatibility/2006">
    <mc:Choice xmlns:p14="http://schemas.microsoft.com/office/powerpoint/2010/main" Requires="p14">
      <p:transition spd="slow" p14:dur="2000" advTm="75882"/>
    </mc:Choice>
    <mc:Fallback>
      <p:transition spd="slow" advTm="758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C23EA-CE8C-9977-3916-2E7F61D31E67}"/>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Risk Factors (Lifestyle and Medical)</a:t>
            </a:r>
            <a:br>
              <a:rPr lang="en-GB" dirty="0"/>
            </a:br>
            <a:endParaRPr lang="en-GB" dirty="0"/>
          </a:p>
        </p:txBody>
      </p:sp>
      <p:sp>
        <p:nvSpPr>
          <p:cNvPr id="3" name="Content Placeholder 2">
            <a:extLst>
              <a:ext uri="{FF2B5EF4-FFF2-40B4-BE49-F238E27FC236}">
                <a16:creationId xmlns:a16="http://schemas.microsoft.com/office/drawing/2014/main" id="{5A34690B-4AAF-C3D2-C9DC-98EA6BA087FD}"/>
              </a:ext>
            </a:extLst>
          </p:cNvPr>
          <p:cNvSpPr>
            <a:spLocks noGrp="1"/>
          </p:cNvSpPr>
          <p:nvPr>
            <p:ph idx="1"/>
          </p:nvPr>
        </p:nvSpPr>
        <p:spPr>
          <a:xfrm>
            <a:off x="3872753" y="2015732"/>
            <a:ext cx="8091541" cy="4037749"/>
          </a:xfrm>
        </p:spPr>
        <p:txBody>
          <a:bodyPr>
            <a:normAutofit fontScale="25000" lnSpcReduction="20000"/>
          </a:bodyPr>
          <a:lstStyle/>
          <a:p>
            <a:pPr marL="0" indent="0">
              <a:buNone/>
            </a:pPr>
            <a:r>
              <a:rPr lang="en-GB" sz="7200" b="1" u="sng" dirty="0">
                <a:latin typeface="Arial" panose="020B0604020202020204" pitchFamily="34" charset="0"/>
                <a:cs typeface="Arial" panose="020B0604020202020204" pitchFamily="34" charset="0"/>
              </a:rPr>
              <a:t>Medical Factors:</a:t>
            </a:r>
          </a:p>
          <a:p>
            <a:pPr>
              <a:buFont typeface="Courier New" panose="02070309020205020404" pitchFamily="49" charset="0"/>
              <a:buChar char="o"/>
            </a:pPr>
            <a:r>
              <a:rPr lang="en-GB" sz="7200" b="1" dirty="0">
                <a:latin typeface="Arial" panose="020B0604020202020204" pitchFamily="34" charset="0"/>
                <a:cs typeface="Arial" panose="020B0604020202020204" pitchFamily="34" charset="0"/>
              </a:rPr>
              <a:t>Age:</a:t>
            </a:r>
            <a:r>
              <a:rPr lang="en-GB" sz="7200" dirty="0">
                <a:latin typeface="Arial" panose="020B0604020202020204" pitchFamily="34" charset="0"/>
                <a:cs typeface="Arial" panose="020B0604020202020204" pitchFamily="34" charset="0"/>
              </a:rPr>
              <a:t> Julie is 52 years old and age increases risk factors.</a:t>
            </a:r>
          </a:p>
          <a:p>
            <a:pPr>
              <a:buFont typeface="Courier New" panose="02070309020205020404" pitchFamily="49" charset="0"/>
              <a:buChar char="o"/>
            </a:pPr>
            <a:r>
              <a:rPr lang="en-GB" sz="7200" b="1" dirty="0">
                <a:latin typeface="Arial" panose="020B0604020202020204" pitchFamily="34" charset="0"/>
                <a:cs typeface="Arial" panose="020B0604020202020204" pitchFamily="34" charset="0"/>
              </a:rPr>
              <a:t>Female Sex:</a:t>
            </a:r>
            <a:r>
              <a:rPr lang="en-GB" sz="7200" dirty="0">
                <a:latin typeface="Arial" panose="020B0604020202020204" pitchFamily="34" charset="0"/>
                <a:cs typeface="Arial" panose="020B0604020202020204" pitchFamily="34" charset="0"/>
              </a:rPr>
              <a:t> Being born as a female is major risk factor.</a:t>
            </a:r>
          </a:p>
          <a:p>
            <a:pPr>
              <a:buFont typeface="Courier New" panose="02070309020205020404" pitchFamily="49" charset="0"/>
              <a:buChar char="o"/>
            </a:pPr>
            <a:r>
              <a:rPr lang="en-GB" sz="7200" b="1" dirty="0">
                <a:latin typeface="Arial" panose="020B0604020202020204" pitchFamily="34" charset="0"/>
                <a:cs typeface="Arial" panose="020B0604020202020204" pitchFamily="34" charset="0"/>
              </a:rPr>
              <a:t>Possible Family History:</a:t>
            </a:r>
            <a:r>
              <a:rPr lang="en-GB" sz="7200" dirty="0">
                <a:latin typeface="Arial" panose="020B0604020202020204" pitchFamily="34" charset="0"/>
                <a:cs typeface="Arial" panose="020B0604020202020204" pitchFamily="34" charset="0"/>
              </a:rPr>
              <a:t> The patient has a family history of breast cancer.</a:t>
            </a:r>
          </a:p>
          <a:p>
            <a:pPr marL="0" indent="0">
              <a:buNone/>
            </a:pPr>
            <a:endParaRPr lang="en-GB" sz="7200" dirty="0">
              <a:latin typeface="Arial" panose="020B0604020202020204" pitchFamily="34" charset="0"/>
              <a:cs typeface="Arial" panose="020B0604020202020204" pitchFamily="34" charset="0"/>
            </a:endParaRPr>
          </a:p>
          <a:p>
            <a:pPr marL="0" indent="0">
              <a:buNone/>
            </a:pPr>
            <a:r>
              <a:rPr lang="en-GB" sz="7200" b="1" u="sng" dirty="0">
                <a:latin typeface="Arial" panose="020B0604020202020204" pitchFamily="34" charset="0"/>
                <a:cs typeface="Arial" panose="020B0604020202020204" pitchFamily="34" charset="0"/>
              </a:rPr>
              <a:t>Lifestyle Factors:</a:t>
            </a:r>
          </a:p>
          <a:p>
            <a:pPr>
              <a:buFont typeface="Courier New" panose="02070309020205020404" pitchFamily="49" charset="0"/>
              <a:buChar char="o"/>
            </a:pPr>
            <a:r>
              <a:rPr lang="en-GB" sz="7200" dirty="0">
                <a:latin typeface="Arial" panose="020B0604020202020204" pitchFamily="34" charset="0"/>
                <a:cs typeface="Arial" panose="020B0604020202020204" pitchFamily="34" charset="0"/>
              </a:rPr>
              <a:t> Low physical activity</a:t>
            </a:r>
          </a:p>
          <a:p>
            <a:pPr>
              <a:buFont typeface="Courier New" panose="02070309020205020404" pitchFamily="49" charset="0"/>
              <a:buChar char="o"/>
            </a:pPr>
            <a:r>
              <a:rPr lang="en-GB" sz="7200" dirty="0">
                <a:latin typeface="Arial" panose="020B0604020202020204" pitchFamily="34" charset="0"/>
                <a:cs typeface="Arial" panose="020B0604020202020204" pitchFamily="34" charset="0"/>
              </a:rPr>
              <a:t> Increased alcohol consumption - Julie used to drink alcohol occasionally. However, she has been drinking daily for the last 4 months. All these aspects have increased the risk of cancer in this patient.</a:t>
            </a:r>
          </a:p>
          <a:p>
            <a:pPr marL="0" indent="0">
              <a:buNone/>
            </a:pPr>
            <a:r>
              <a:rPr lang="en-GB" sz="7600" dirty="0"/>
              <a:t> </a:t>
            </a:r>
            <a:endParaRPr lang="en-GB" sz="7600" b="1" u="sng" dirty="0"/>
          </a:p>
          <a:p>
            <a:pPr marL="0" indent="0">
              <a:buNone/>
            </a:pPr>
            <a:endParaRPr lang="en-GB" dirty="0"/>
          </a:p>
        </p:txBody>
      </p:sp>
      <p:pic>
        <p:nvPicPr>
          <p:cNvPr id="4" name="Picture 3">
            <a:extLst>
              <a:ext uri="{FF2B5EF4-FFF2-40B4-BE49-F238E27FC236}">
                <a16:creationId xmlns:a16="http://schemas.microsoft.com/office/drawing/2014/main" id="{23D688E9-033D-9A77-DB2B-47461D633F0B}"/>
              </a:ext>
            </a:extLst>
          </p:cNvPr>
          <p:cNvPicPr>
            <a:picLocks noChangeAspect="1"/>
          </p:cNvPicPr>
          <p:nvPr/>
        </p:nvPicPr>
        <p:blipFill>
          <a:blip r:embed="rId5"/>
          <a:stretch>
            <a:fillRect/>
          </a:stretch>
        </p:blipFill>
        <p:spPr>
          <a:xfrm>
            <a:off x="227706" y="2363407"/>
            <a:ext cx="3232669" cy="3105064"/>
          </a:xfrm>
          <a:prstGeom prst="rect">
            <a:avLst/>
          </a:prstGeom>
        </p:spPr>
      </p:pic>
      <p:pic>
        <p:nvPicPr>
          <p:cNvPr id="9" name="Audio 8">
            <a:hlinkClick r:id="" action="ppaction://media"/>
            <a:extLst>
              <a:ext uri="{FF2B5EF4-FFF2-40B4-BE49-F238E27FC236}">
                <a16:creationId xmlns:a16="http://schemas.microsoft.com/office/drawing/2014/main" id="{EB5DDAC6-AD23-8F06-0F0B-B5EF37C0DFF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86759807"/>
      </p:ext>
    </p:extLst>
  </p:cSld>
  <p:clrMapOvr>
    <a:masterClrMapping/>
  </p:clrMapOvr>
  <mc:AlternateContent xmlns:mc="http://schemas.openxmlformats.org/markup-compatibility/2006">
    <mc:Choice xmlns:p14="http://schemas.microsoft.com/office/powerpoint/2010/main" Requires="p14">
      <p:transition spd="slow" p14:dur="2000" advTm="39760"/>
    </mc:Choice>
    <mc:Fallback>
      <p:transition spd="slow" advTm="397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6B5F6-6E8F-E32D-7CE4-2CE7F18D2AC3}"/>
              </a:ext>
            </a:extLst>
          </p:cNvPr>
          <p:cNvSpPr>
            <a:spLocks noGrp="1"/>
          </p:cNvSpPr>
          <p:nvPr>
            <p:ph type="title"/>
          </p:nvPr>
        </p:nvSpPr>
        <p:spPr>
          <a:xfrm>
            <a:off x="1075061" y="350264"/>
            <a:ext cx="9603275" cy="1049235"/>
          </a:xfrm>
        </p:spPr>
        <p:txBody>
          <a:bodyPr/>
          <a:lstStyle/>
          <a:p>
            <a:pPr algn="ctr"/>
            <a:r>
              <a:rPr lang="en-GB" b="1" dirty="0">
                <a:latin typeface="Arial" panose="020B0604020202020204" pitchFamily="34" charset="0"/>
                <a:cs typeface="Arial" panose="020B0604020202020204" pitchFamily="34" charset="0"/>
              </a:rPr>
              <a:t>Patient Assessment &amp; Monitoring</a:t>
            </a:r>
          </a:p>
        </p:txBody>
      </p:sp>
      <p:sp>
        <p:nvSpPr>
          <p:cNvPr id="3" name="Content Placeholder 2">
            <a:extLst>
              <a:ext uri="{FF2B5EF4-FFF2-40B4-BE49-F238E27FC236}">
                <a16:creationId xmlns:a16="http://schemas.microsoft.com/office/drawing/2014/main" id="{84744BC5-4E78-62EC-7D07-11B2D776D429}"/>
              </a:ext>
            </a:extLst>
          </p:cNvPr>
          <p:cNvSpPr>
            <a:spLocks noGrp="1"/>
          </p:cNvSpPr>
          <p:nvPr>
            <p:ph idx="1"/>
          </p:nvPr>
        </p:nvSpPr>
        <p:spPr>
          <a:xfrm>
            <a:off x="394447" y="1399499"/>
            <a:ext cx="11490712" cy="4517207"/>
          </a:xfrm>
        </p:spPr>
        <p:txBody>
          <a:bodyPr>
            <a:normAutofit fontScale="92500" lnSpcReduction="20000"/>
          </a:bodyPr>
          <a:lstStyle/>
          <a:p>
            <a:pPr marL="0" indent="0">
              <a:buNone/>
            </a:pPr>
            <a:r>
              <a:rPr lang="en-GB" dirty="0">
                <a:latin typeface="Arial" panose="020B0604020202020204" pitchFamily="34" charset="0"/>
                <a:cs typeface="Arial" panose="020B0604020202020204" pitchFamily="34" charset="0"/>
              </a:rPr>
              <a:t>Based on the guidelines of NHS/NICE, the monitoring of the patient includes:</a:t>
            </a:r>
          </a:p>
          <a:p>
            <a:pPr lvl="0">
              <a:buFont typeface="Courier New" panose="02070309020205020404" pitchFamily="49" charset="0"/>
              <a:buChar char="o"/>
            </a:pPr>
            <a:r>
              <a:rPr lang="en-GB" dirty="0">
                <a:latin typeface="Arial" panose="020B0604020202020204" pitchFamily="34" charset="0"/>
                <a:cs typeface="Arial" panose="020B0604020202020204" pitchFamily="34" charset="0"/>
              </a:rPr>
              <a:t>Tumour staging (size, lymph nodes, metastasis)</a:t>
            </a:r>
          </a:p>
          <a:p>
            <a:pPr lvl="0">
              <a:buFont typeface="Courier New" panose="02070309020205020404" pitchFamily="49" charset="0"/>
              <a:buChar char="o"/>
            </a:pPr>
            <a:r>
              <a:rPr lang="en-GB" dirty="0">
                <a:latin typeface="Arial" panose="020B0604020202020204" pitchFamily="34" charset="0"/>
                <a:cs typeface="Arial" panose="020B0604020202020204" pitchFamily="34" charset="0"/>
              </a:rPr>
              <a:t>Analysing the results of the biopsy (NHS, 2024)</a:t>
            </a:r>
          </a:p>
          <a:p>
            <a:pPr lvl="0">
              <a:buFont typeface="Courier New" panose="02070309020205020404" pitchFamily="49" charset="0"/>
              <a:buChar char="o"/>
            </a:pPr>
            <a:r>
              <a:rPr lang="en-GB" dirty="0">
                <a:latin typeface="Arial" panose="020B0604020202020204" pitchFamily="34" charset="0"/>
                <a:cs typeface="Arial" panose="020B0604020202020204" pitchFamily="34" charset="0"/>
              </a:rPr>
              <a:t>Knowing the receptor status (</a:t>
            </a:r>
            <a:r>
              <a:rPr lang="en-GB" dirty="0" err="1">
                <a:latin typeface="Arial" panose="020B0604020202020204" pitchFamily="34" charset="0"/>
                <a:cs typeface="Arial" panose="020B0604020202020204" pitchFamily="34" charset="0"/>
              </a:rPr>
              <a:t>e.g</a:t>
            </a:r>
            <a:r>
              <a:rPr lang="en-GB" dirty="0">
                <a:latin typeface="Arial" panose="020B0604020202020204" pitchFamily="34" charset="0"/>
                <a:cs typeface="Arial" panose="020B0604020202020204" pitchFamily="34" charset="0"/>
              </a:rPr>
              <a:t> HER2)</a:t>
            </a:r>
          </a:p>
          <a:p>
            <a:pPr lvl="0">
              <a:buFont typeface="Courier New" panose="02070309020205020404" pitchFamily="49" charset="0"/>
              <a:buChar char="o"/>
            </a:pPr>
            <a:r>
              <a:rPr lang="en-GB" dirty="0">
                <a:latin typeface="Arial" panose="020B0604020202020204" pitchFamily="34" charset="0"/>
                <a:cs typeface="Arial" panose="020B0604020202020204" pitchFamily="34" charset="0"/>
              </a:rPr>
              <a:t>Blood tests during treatment </a:t>
            </a:r>
          </a:p>
          <a:p>
            <a:pPr lvl="0">
              <a:buFont typeface="Courier New" panose="02070309020205020404" pitchFamily="49" charset="0"/>
              <a:buChar char="o"/>
            </a:pPr>
            <a:r>
              <a:rPr lang="en-GB" dirty="0">
                <a:latin typeface="Arial" panose="020B0604020202020204" pitchFamily="34" charset="0"/>
                <a:cs typeface="Arial" panose="020B0604020202020204" pitchFamily="34" charset="0"/>
              </a:rPr>
              <a:t>Regular imaging</a:t>
            </a:r>
          </a:p>
          <a:p>
            <a:pPr marL="0" lv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Based on the guidelines of NHS/NICE, the monitoring of breast cancer involves tumour staging, which access the size and spread of the tumour. The biopsy of tissue is necessary to ensure the diagnosis with hormone receptor status (NHS, 2024). Which guides treatment decisions. Ongoing monitoring also, includes blood tests during chemotherapy and regular imaging will be needed to track progress and ensure effective treatment for Julie. </a:t>
            </a:r>
          </a:p>
          <a:p>
            <a:pPr marL="0" lvl="0" indent="0">
              <a:buNone/>
            </a:pPr>
            <a:endParaRPr lang="en-GB" dirty="0">
              <a:latin typeface="Arial" panose="020B0604020202020204" pitchFamily="34" charset="0"/>
              <a:cs typeface="Arial" panose="020B0604020202020204" pitchFamily="34" charset="0"/>
            </a:endParaRPr>
          </a:p>
          <a:p>
            <a:pPr marL="0" indent="0">
              <a:buNone/>
            </a:pPr>
            <a:endParaRPr lang="en-GB" dirty="0"/>
          </a:p>
        </p:txBody>
      </p:sp>
      <p:pic>
        <p:nvPicPr>
          <p:cNvPr id="4" name="Picture 3">
            <a:extLst>
              <a:ext uri="{FF2B5EF4-FFF2-40B4-BE49-F238E27FC236}">
                <a16:creationId xmlns:a16="http://schemas.microsoft.com/office/drawing/2014/main" id="{C998B40F-4525-49FA-9C06-5C135A77C48E}"/>
              </a:ext>
            </a:extLst>
          </p:cNvPr>
          <p:cNvPicPr>
            <a:picLocks noChangeAspect="1"/>
          </p:cNvPicPr>
          <p:nvPr/>
        </p:nvPicPr>
        <p:blipFill>
          <a:blip r:embed="rId5"/>
          <a:stretch>
            <a:fillRect/>
          </a:stretch>
        </p:blipFill>
        <p:spPr>
          <a:xfrm>
            <a:off x="7548025" y="1978038"/>
            <a:ext cx="2466667" cy="1814963"/>
          </a:xfrm>
          <a:prstGeom prst="rect">
            <a:avLst/>
          </a:prstGeom>
        </p:spPr>
      </p:pic>
      <p:sp>
        <p:nvSpPr>
          <p:cNvPr id="6" name="TextBox 5">
            <a:extLst>
              <a:ext uri="{FF2B5EF4-FFF2-40B4-BE49-F238E27FC236}">
                <a16:creationId xmlns:a16="http://schemas.microsoft.com/office/drawing/2014/main" id="{1ACC299D-E09F-3070-E884-725296CCDFAA}"/>
              </a:ext>
            </a:extLst>
          </p:cNvPr>
          <p:cNvSpPr txBox="1"/>
          <p:nvPr/>
        </p:nvSpPr>
        <p:spPr>
          <a:xfrm>
            <a:off x="9917740" y="2448734"/>
            <a:ext cx="2145979" cy="873572"/>
          </a:xfrm>
          <a:prstGeom prst="rect">
            <a:avLst/>
          </a:prstGeom>
          <a:noFill/>
        </p:spPr>
        <p:txBody>
          <a:bodyPr wrap="square">
            <a:spAutoFit/>
          </a:bodyPr>
          <a:lstStyle/>
          <a:p>
            <a:pPr algn="ctr">
              <a:lnSpc>
                <a:spcPct val="150000"/>
              </a:lnSpc>
              <a:buNone/>
            </a:pPr>
            <a:r>
              <a:rPr lang="en-GB" sz="1800" dirty="0">
                <a:effectLst/>
                <a:latin typeface="Arial" panose="020B0604020202020204" pitchFamily="34" charset="0"/>
                <a:ea typeface="Arial" panose="020B0604020202020204" pitchFamily="34" charset="0"/>
                <a:cs typeface="Arial" panose="020B0604020202020204" pitchFamily="34" charset="0"/>
              </a:rPr>
              <a:t>Source: (</a:t>
            </a:r>
            <a:r>
              <a:rPr lang="en-GB" sz="1800" dirty="0" err="1">
                <a:effectLst/>
                <a:latin typeface="Arial" panose="020B0604020202020204" pitchFamily="34" charset="0"/>
                <a:ea typeface="Arial" panose="020B0604020202020204" pitchFamily="34" charset="0"/>
                <a:cs typeface="Arial" panose="020B0604020202020204" pitchFamily="34" charset="0"/>
              </a:rPr>
              <a:t>Madormo</a:t>
            </a:r>
            <a:r>
              <a:rPr lang="en-GB" sz="1800" dirty="0">
                <a:effectLst/>
                <a:latin typeface="Arial" panose="020B0604020202020204" pitchFamily="34" charset="0"/>
                <a:ea typeface="Arial" panose="020B0604020202020204" pitchFamily="34" charset="0"/>
                <a:cs typeface="Arial" panose="020B0604020202020204" pitchFamily="34" charset="0"/>
              </a:rPr>
              <a:t>, 2025).</a:t>
            </a:r>
          </a:p>
        </p:txBody>
      </p:sp>
      <p:pic>
        <p:nvPicPr>
          <p:cNvPr id="10" name="Audio 9">
            <a:hlinkClick r:id="" action="ppaction://media"/>
            <a:extLst>
              <a:ext uri="{FF2B5EF4-FFF2-40B4-BE49-F238E27FC236}">
                <a16:creationId xmlns:a16="http://schemas.microsoft.com/office/drawing/2014/main" id="{8F86F617-DF5D-9C7D-F194-B941F2AC67E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01040513"/>
      </p:ext>
    </p:extLst>
  </p:cSld>
  <p:clrMapOvr>
    <a:masterClrMapping/>
  </p:clrMapOvr>
  <mc:AlternateContent xmlns:mc="http://schemas.openxmlformats.org/markup-compatibility/2006">
    <mc:Choice xmlns:p14="http://schemas.microsoft.com/office/powerpoint/2010/main" Requires="p14">
      <p:transition spd="slow" p14:dur="2000" advTm="57665"/>
    </mc:Choice>
    <mc:Fallback>
      <p:transition spd="slow" advTm="576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40CB1-1052-FAF9-A78B-9CC79567A0AC}"/>
              </a:ext>
            </a:extLst>
          </p:cNvPr>
          <p:cNvSpPr>
            <a:spLocks noGrp="1"/>
          </p:cNvSpPr>
          <p:nvPr>
            <p:ph type="title"/>
          </p:nvPr>
        </p:nvSpPr>
        <p:spPr>
          <a:xfrm>
            <a:off x="1146779" y="517648"/>
            <a:ext cx="9603275" cy="1049235"/>
          </a:xfrm>
        </p:spPr>
        <p:txBody>
          <a:bodyPr/>
          <a:lstStyle/>
          <a:p>
            <a:pPr algn="ctr"/>
            <a:r>
              <a:rPr lang="en-GB" b="1" dirty="0">
                <a:latin typeface="Arial" panose="020B0604020202020204" pitchFamily="34" charset="0"/>
                <a:cs typeface="Arial" panose="020B0604020202020204" pitchFamily="34" charset="0"/>
              </a:rPr>
              <a:t>Medical Management</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E7B3C87-015C-F07E-AE1C-FF164445A505}"/>
              </a:ext>
            </a:extLst>
          </p:cNvPr>
          <p:cNvSpPr>
            <a:spLocks noGrp="1"/>
          </p:cNvSpPr>
          <p:nvPr>
            <p:ph idx="1"/>
          </p:nvPr>
        </p:nvSpPr>
        <p:spPr>
          <a:xfrm>
            <a:off x="251012" y="2057600"/>
            <a:ext cx="5181600" cy="2227530"/>
          </a:xfrm>
        </p:spPr>
        <p:txBody>
          <a:bodyPr>
            <a:normAutofit/>
          </a:bodyPr>
          <a:lstStyle/>
          <a:p>
            <a:pPr marL="0" indent="0">
              <a:buNone/>
            </a:pPr>
            <a:r>
              <a:rPr lang="en-GB" dirty="0">
                <a:latin typeface="Arial" panose="020B0604020202020204" pitchFamily="34" charset="0"/>
                <a:cs typeface="Arial" panose="020B0604020202020204" pitchFamily="34" charset="0"/>
              </a:rPr>
              <a:t>Based on NICE guidelines:</a:t>
            </a:r>
          </a:p>
          <a:p>
            <a:pPr lvl="0"/>
            <a:r>
              <a:rPr lang="en-GB" dirty="0">
                <a:latin typeface="Arial" panose="020B0604020202020204" pitchFamily="34" charset="0"/>
                <a:cs typeface="Arial" panose="020B0604020202020204" pitchFamily="34" charset="0"/>
              </a:rPr>
              <a:t>Surgery (lumpectomy or mastectomy)</a:t>
            </a:r>
          </a:p>
          <a:p>
            <a:pPr lvl="0"/>
            <a:r>
              <a:rPr lang="en-GB" dirty="0">
                <a:latin typeface="Arial" panose="020B0604020202020204" pitchFamily="34" charset="0"/>
                <a:cs typeface="Arial" panose="020B0604020202020204" pitchFamily="34" charset="0"/>
              </a:rPr>
              <a:t>Chemotherapy</a:t>
            </a:r>
          </a:p>
          <a:p>
            <a:pPr lvl="0"/>
            <a:r>
              <a:rPr lang="en-GB" dirty="0">
                <a:latin typeface="Arial" panose="020B0604020202020204" pitchFamily="34" charset="0"/>
                <a:cs typeface="Arial" panose="020B0604020202020204" pitchFamily="34" charset="0"/>
              </a:rPr>
              <a:t>Radiotherapy</a:t>
            </a:r>
          </a:p>
          <a:p>
            <a:pPr marL="0" indent="0">
              <a:buNone/>
            </a:pPr>
            <a:endParaRPr lang="en-GB" sz="3200" dirty="0"/>
          </a:p>
        </p:txBody>
      </p:sp>
      <p:pic>
        <p:nvPicPr>
          <p:cNvPr id="4" name="Picture 3">
            <a:extLst>
              <a:ext uri="{FF2B5EF4-FFF2-40B4-BE49-F238E27FC236}">
                <a16:creationId xmlns:a16="http://schemas.microsoft.com/office/drawing/2014/main" id="{6F3ABB2A-704F-B2BA-DEB0-255A90DDC8E0}"/>
              </a:ext>
            </a:extLst>
          </p:cNvPr>
          <p:cNvPicPr>
            <a:picLocks noChangeAspect="1"/>
          </p:cNvPicPr>
          <p:nvPr/>
        </p:nvPicPr>
        <p:blipFill>
          <a:blip r:embed="rId5"/>
          <a:stretch>
            <a:fillRect/>
          </a:stretch>
        </p:blipFill>
        <p:spPr>
          <a:xfrm>
            <a:off x="394447" y="4191235"/>
            <a:ext cx="3556253" cy="1926941"/>
          </a:xfrm>
          <a:prstGeom prst="rect">
            <a:avLst/>
          </a:prstGeom>
        </p:spPr>
      </p:pic>
      <p:sp>
        <p:nvSpPr>
          <p:cNvPr id="6" name="TextBox 5">
            <a:extLst>
              <a:ext uri="{FF2B5EF4-FFF2-40B4-BE49-F238E27FC236}">
                <a16:creationId xmlns:a16="http://schemas.microsoft.com/office/drawing/2014/main" id="{FC331C1A-4316-03FB-5B5E-5C313BB2A090}"/>
              </a:ext>
            </a:extLst>
          </p:cNvPr>
          <p:cNvSpPr txBox="1"/>
          <p:nvPr/>
        </p:nvSpPr>
        <p:spPr>
          <a:xfrm>
            <a:off x="5289176" y="2201035"/>
            <a:ext cx="6651812" cy="3170099"/>
          </a:xfrm>
          <a:prstGeom prst="rect">
            <a:avLst/>
          </a:prstGeom>
          <a:noFill/>
        </p:spPr>
        <p:txBody>
          <a:bodyPr wrap="square" rtlCol="0">
            <a:spAutoFit/>
          </a:bodyPr>
          <a:lstStyle/>
          <a:p>
            <a:pPr lvl="0" defTabSz="914400">
              <a:defRPr/>
            </a:pPr>
            <a:r>
              <a:rPr lang="en-GB" sz="2000" dirty="0">
                <a:latin typeface="Arial" panose="020B0604020202020204" pitchFamily="34" charset="0"/>
                <a:cs typeface="Arial" panose="020B0604020202020204" pitchFamily="34" charset="0"/>
              </a:rPr>
              <a:t>Treatment is guided by NICE recommendations and may include surgery to remove the tumour. This is often followed by chemotherapy to destroy remaining cancer cells and radiotherapy  to reduce the risk of recurrence. Besides, lymph node assessment needs to be done through axillary clearance to check for spread (National Institute for Health and Care Excellence, 2025). In addition, regional nodal irradiation will be included for the patient if nodal disease is identified after the assessment and biopsy (Katsura et al., 2022).</a:t>
            </a:r>
          </a:p>
        </p:txBody>
      </p:sp>
      <p:pic>
        <p:nvPicPr>
          <p:cNvPr id="11" name="Audio 10">
            <a:hlinkClick r:id="" action="ppaction://media"/>
            <a:extLst>
              <a:ext uri="{FF2B5EF4-FFF2-40B4-BE49-F238E27FC236}">
                <a16:creationId xmlns:a16="http://schemas.microsoft.com/office/drawing/2014/main" id="{DC8E6AB5-C21B-9827-9690-49B8D70B37E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37573216"/>
      </p:ext>
    </p:extLst>
  </p:cSld>
  <p:clrMapOvr>
    <a:masterClrMapping/>
  </p:clrMapOvr>
  <mc:AlternateContent xmlns:mc="http://schemas.openxmlformats.org/markup-compatibility/2006">
    <mc:Choice xmlns:p14="http://schemas.microsoft.com/office/powerpoint/2010/main" Requires="p14">
      <p:transition spd="slow" p14:dur="2000" advTm="49983"/>
    </mc:Choice>
    <mc:Fallback>
      <p:transition spd="slow" advTm="499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23720-F287-7B67-8D3E-887D02B44EBF}"/>
              </a:ext>
            </a:extLst>
          </p:cNvPr>
          <p:cNvSpPr>
            <a:spLocks noGrp="1"/>
          </p:cNvSpPr>
          <p:nvPr>
            <p:ph type="title"/>
          </p:nvPr>
        </p:nvSpPr>
        <p:spPr>
          <a:xfrm>
            <a:off x="1294362" y="613354"/>
            <a:ext cx="9603275" cy="1049235"/>
          </a:xfrm>
        </p:spPr>
        <p:txBody>
          <a:bodyPr/>
          <a:lstStyle/>
          <a:p>
            <a:pPr algn="ctr"/>
            <a:r>
              <a:rPr lang="en-GB" b="1" dirty="0">
                <a:latin typeface="Arial" panose="020B0604020202020204" pitchFamily="34" charset="0"/>
                <a:cs typeface="Arial" panose="020B0604020202020204" pitchFamily="34" charset="0"/>
              </a:rPr>
              <a:t>Nursing &amp; Daily Care Plan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822F22A-A05C-7B4D-F7EF-18E9666F6F4B}"/>
              </a:ext>
            </a:extLst>
          </p:cNvPr>
          <p:cNvSpPr>
            <a:spLocks noGrp="1"/>
          </p:cNvSpPr>
          <p:nvPr>
            <p:ph idx="1"/>
          </p:nvPr>
        </p:nvSpPr>
        <p:spPr>
          <a:xfrm>
            <a:off x="171450" y="2015732"/>
            <a:ext cx="5924550" cy="3832618"/>
          </a:xfrm>
        </p:spPr>
        <p:txBody>
          <a:bodyPr>
            <a:normAutofit fontScale="92500"/>
          </a:bodyPr>
          <a:lstStyle/>
          <a:p>
            <a:pPr marL="0" indent="0">
              <a:buNone/>
            </a:pPr>
            <a:r>
              <a:rPr lang="en-GB" b="1" u="sng" dirty="0">
                <a:latin typeface="Arial" panose="020B0604020202020204" pitchFamily="34" charset="0"/>
                <a:cs typeface="Arial" panose="020B0604020202020204" pitchFamily="34" charset="0"/>
              </a:rPr>
              <a:t>Physical Care</a:t>
            </a:r>
            <a:endParaRPr lang="en-GB" u="sng" dirty="0">
              <a:latin typeface="Arial" panose="020B0604020202020204" pitchFamily="34" charset="0"/>
              <a:cs typeface="Arial" panose="020B0604020202020204" pitchFamily="34" charset="0"/>
            </a:endParaRPr>
          </a:p>
          <a:p>
            <a:pPr lvl="0">
              <a:buFont typeface="Courier New" panose="02070309020205020404" pitchFamily="49" charset="0"/>
              <a:buChar char="o"/>
            </a:pPr>
            <a:r>
              <a:rPr lang="en-GB" dirty="0">
                <a:latin typeface="Arial" panose="020B0604020202020204" pitchFamily="34" charset="0"/>
                <a:cs typeface="Arial" panose="020B0604020202020204" pitchFamily="34" charset="0"/>
              </a:rPr>
              <a:t>Post-surgery wound care</a:t>
            </a:r>
          </a:p>
          <a:p>
            <a:pPr lvl="0">
              <a:buFont typeface="Courier New" panose="02070309020205020404" pitchFamily="49" charset="0"/>
              <a:buChar char="o"/>
            </a:pPr>
            <a:r>
              <a:rPr lang="en-GB" dirty="0">
                <a:latin typeface="Arial" panose="020B0604020202020204" pitchFamily="34" charset="0"/>
                <a:cs typeface="Arial" panose="020B0604020202020204" pitchFamily="34" charset="0"/>
              </a:rPr>
              <a:t>Prevention of infection (Stordal, 2022)</a:t>
            </a:r>
          </a:p>
          <a:p>
            <a:pPr lvl="0">
              <a:buFont typeface="Courier New" panose="02070309020205020404" pitchFamily="49" charset="0"/>
              <a:buChar char="o"/>
            </a:pPr>
            <a:r>
              <a:rPr lang="en-GB" dirty="0">
                <a:latin typeface="Arial" panose="020B0604020202020204" pitchFamily="34" charset="0"/>
                <a:cs typeface="Arial" panose="020B0604020202020204" pitchFamily="34" charset="0"/>
              </a:rPr>
              <a:t>Pain management.</a:t>
            </a:r>
          </a:p>
          <a:p>
            <a:pPr marL="0" indent="0">
              <a:buNone/>
            </a:pPr>
            <a:r>
              <a:rPr lang="en-GB" b="1" u="sng" dirty="0">
                <a:latin typeface="Arial" panose="020B0604020202020204" pitchFamily="34" charset="0"/>
                <a:cs typeface="Arial" panose="020B0604020202020204" pitchFamily="34" charset="0"/>
              </a:rPr>
              <a:t>Nutritional Support</a:t>
            </a:r>
            <a:endParaRPr lang="en-GB" u="sng" dirty="0">
              <a:latin typeface="Arial" panose="020B0604020202020204" pitchFamily="34" charset="0"/>
              <a:cs typeface="Arial" panose="020B0604020202020204" pitchFamily="34" charset="0"/>
            </a:endParaRPr>
          </a:p>
          <a:p>
            <a:pPr lvl="0">
              <a:buFont typeface="Courier New" panose="02070309020205020404" pitchFamily="49" charset="0"/>
              <a:buChar char="o"/>
            </a:pPr>
            <a:r>
              <a:rPr lang="en-GB" dirty="0">
                <a:latin typeface="Arial" panose="020B0604020202020204" pitchFamily="34" charset="0"/>
                <a:cs typeface="Arial" panose="020B0604020202020204" pitchFamily="34" charset="0"/>
              </a:rPr>
              <a:t>Ensuring a balanced diet;</a:t>
            </a:r>
          </a:p>
          <a:p>
            <a:pPr lvl="0">
              <a:buFont typeface="Courier New" panose="02070309020205020404" pitchFamily="49" charset="0"/>
              <a:buChar char="o"/>
            </a:pPr>
            <a:r>
              <a:rPr lang="en-GB" dirty="0">
                <a:latin typeface="Arial" panose="020B0604020202020204" pitchFamily="34" charset="0"/>
                <a:cs typeface="Arial" panose="020B0604020202020204" pitchFamily="34" charset="0"/>
              </a:rPr>
              <a:t>Maintaining sufficient protein intake</a:t>
            </a:r>
          </a:p>
          <a:p>
            <a:pPr lvl="0">
              <a:buFont typeface="Courier New" panose="02070309020205020404" pitchFamily="49" charset="0"/>
              <a:buChar char="o"/>
            </a:pPr>
            <a:r>
              <a:rPr lang="en-GB" dirty="0">
                <a:latin typeface="Arial" panose="020B0604020202020204" pitchFamily="34" charset="0"/>
                <a:cs typeface="Arial" panose="020B0604020202020204" pitchFamily="34" charset="0"/>
              </a:rPr>
              <a:t>Maintaining hydration (Taylor-Phillips et al., 2022)</a:t>
            </a:r>
          </a:p>
          <a:p>
            <a:pPr marL="0" indent="0">
              <a:buNone/>
            </a:pPr>
            <a:endParaRPr lang="en-GB" dirty="0"/>
          </a:p>
        </p:txBody>
      </p:sp>
      <p:sp>
        <p:nvSpPr>
          <p:cNvPr id="6" name="TextBox 5">
            <a:extLst>
              <a:ext uri="{FF2B5EF4-FFF2-40B4-BE49-F238E27FC236}">
                <a16:creationId xmlns:a16="http://schemas.microsoft.com/office/drawing/2014/main" id="{4AEEE990-D090-C71B-287B-67CED802E9A5}"/>
              </a:ext>
            </a:extLst>
          </p:cNvPr>
          <p:cNvSpPr txBox="1"/>
          <p:nvPr/>
        </p:nvSpPr>
        <p:spPr>
          <a:xfrm>
            <a:off x="6096000" y="2015732"/>
            <a:ext cx="5924550" cy="4185761"/>
          </a:xfrm>
          <a:prstGeom prst="rect">
            <a:avLst/>
          </a:prstGeom>
          <a:noFill/>
        </p:spPr>
        <p:txBody>
          <a:bodyPr wrap="square" rtlCol="0">
            <a:spAutoFit/>
          </a:bodyPr>
          <a:lstStyle/>
          <a:p>
            <a:r>
              <a:rPr lang="en-GB" sz="1900" dirty="0">
                <a:latin typeface="Arial" panose="020B0604020202020204" pitchFamily="34" charset="0"/>
                <a:cs typeface="Arial" panose="020B0604020202020204" pitchFamily="34" charset="0"/>
              </a:rPr>
              <a:t>After surgery, the patient will be monitored and provided with both physical and nutritional support. Wound care will involve dressing maintenance by keeping the surgical dressings dry and clean as instructed by the surgeon (Stordal, 2022). Infection prevention is essential, along with effective pain management. </a:t>
            </a:r>
          </a:p>
          <a:p>
            <a:r>
              <a:rPr lang="en-GB" sz="1900" dirty="0">
                <a:latin typeface="Arial" panose="020B0604020202020204" pitchFamily="34" charset="0"/>
                <a:cs typeface="Arial" panose="020B0604020202020204" pitchFamily="34" charset="0"/>
              </a:rPr>
              <a:t>Since the patient has a history of drinking alcohol, measures will be taken to avoid the consumption of alcohol (Taylor-Phillips et al., 2022). This will help with lifestyle changes. A balanced diet will be ensured by sufficient protein intake and good hydration will help support recovery. Gradually increasing activity, will also help aid healing.</a:t>
            </a:r>
          </a:p>
        </p:txBody>
      </p:sp>
      <p:pic>
        <p:nvPicPr>
          <p:cNvPr id="11" name="Audio 10">
            <a:hlinkClick r:id="" action="ppaction://media"/>
            <a:extLst>
              <a:ext uri="{FF2B5EF4-FFF2-40B4-BE49-F238E27FC236}">
                <a16:creationId xmlns:a16="http://schemas.microsoft.com/office/drawing/2014/main" id="{9DF5EB5A-07AE-7CB3-0ABE-A8EDFAD3EC3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35190718"/>
      </p:ext>
    </p:extLst>
  </p:cSld>
  <p:clrMapOvr>
    <a:masterClrMapping/>
  </p:clrMapOvr>
  <mc:AlternateContent xmlns:mc="http://schemas.openxmlformats.org/markup-compatibility/2006">
    <mc:Choice xmlns:p14="http://schemas.microsoft.com/office/powerpoint/2010/main" Requires="p14">
      <p:transition spd="slow" p14:dur="2000" advTm="58513"/>
    </mc:Choice>
    <mc:Fallback>
      <p:transition spd="slow" advTm="585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CA2B7-5B0B-4B05-24FD-A7C85851020C}"/>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Psychological &amp; Emotional Support</a:t>
            </a:r>
            <a:br>
              <a:rPr lang="en-GB" dirty="0"/>
            </a:br>
            <a:endParaRPr lang="en-GB" dirty="0"/>
          </a:p>
        </p:txBody>
      </p:sp>
      <p:sp>
        <p:nvSpPr>
          <p:cNvPr id="3" name="Content Placeholder 2">
            <a:extLst>
              <a:ext uri="{FF2B5EF4-FFF2-40B4-BE49-F238E27FC236}">
                <a16:creationId xmlns:a16="http://schemas.microsoft.com/office/drawing/2014/main" id="{FE758B3C-8626-EC62-8959-97B9894D11B9}"/>
              </a:ext>
            </a:extLst>
          </p:cNvPr>
          <p:cNvSpPr>
            <a:spLocks noGrp="1"/>
          </p:cNvSpPr>
          <p:nvPr>
            <p:ph idx="1"/>
          </p:nvPr>
        </p:nvSpPr>
        <p:spPr>
          <a:xfrm>
            <a:off x="0" y="1853754"/>
            <a:ext cx="6991349" cy="2241996"/>
          </a:xfrm>
        </p:spPr>
        <p:txBody>
          <a:bodyPr/>
          <a:lstStyle/>
          <a:p>
            <a:pPr>
              <a:buFont typeface="Courier New" panose="02070309020205020404" pitchFamily="49" charset="0"/>
              <a:buChar char="o"/>
            </a:pPr>
            <a:r>
              <a:rPr lang="en-GB" sz="1800" dirty="0">
                <a:latin typeface="Arial" panose="020B0604020202020204" pitchFamily="34" charset="0"/>
                <a:cs typeface="Arial" panose="020B0604020202020204" pitchFamily="34" charset="0"/>
              </a:rPr>
              <a:t>Breast cancer not only affects physical health but also the mental health of the patient.</a:t>
            </a:r>
          </a:p>
          <a:p>
            <a:pPr lvl="0">
              <a:buFont typeface="Courier New" panose="02070309020205020404" pitchFamily="49" charset="0"/>
              <a:buChar char="o"/>
            </a:pPr>
            <a:r>
              <a:rPr lang="en-GB" sz="1800" dirty="0">
                <a:latin typeface="Arial" panose="020B0604020202020204" pitchFamily="34" charset="0"/>
                <a:cs typeface="Arial" panose="020B0604020202020204" pitchFamily="34" charset="0"/>
              </a:rPr>
              <a:t>Risks of depression and anxiety</a:t>
            </a:r>
          </a:p>
          <a:p>
            <a:pPr lvl="0">
              <a:buFont typeface="Courier New" panose="02070309020205020404" pitchFamily="49" charset="0"/>
              <a:buChar char="o"/>
            </a:pPr>
            <a:r>
              <a:rPr lang="en-GB" sz="1800" dirty="0">
                <a:latin typeface="Arial" panose="020B0604020202020204" pitchFamily="34" charset="0"/>
                <a:cs typeface="Arial" panose="020B0604020202020204" pitchFamily="34" charset="0"/>
              </a:rPr>
              <a:t>Concerns of body image after mastectomy (Katsura et al., 2022)</a:t>
            </a:r>
          </a:p>
          <a:p>
            <a:pPr lvl="0">
              <a:buFont typeface="Courier New" panose="02070309020205020404" pitchFamily="49" charset="0"/>
              <a:buChar char="o"/>
            </a:pPr>
            <a:r>
              <a:rPr lang="en-GB" sz="1800" dirty="0">
                <a:latin typeface="Arial" panose="020B0604020202020204" pitchFamily="34" charset="0"/>
                <a:cs typeface="Arial" panose="020B0604020202020204" pitchFamily="34" charset="0"/>
              </a:rPr>
              <a:t>Fear of recurrence.</a:t>
            </a:r>
          </a:p>
          <a:p>
            <a:pPr marL="0" indent="0">
              <a:buNone/>
            </a:pPr>
            <a:endParaRPr lang="en-GB" dirty="0"/>
          </a:p>
        </p:txBody>
      </p:sp>
      <p:pic>
        <p:nvPicPr>
          <p:cNvPr id="4" name="Picture 3">
            <a:extLst>
              <a:ext uri="{FF2B5EF4-FFF2-40B4-BE49-F238E27FC236}">
                <a16:creationId xmlns:a16="http://schemas.microsoft.com/office/drawing/2014/main" id="{1EC3931B-C8F5-B43D-3E87-5292B3B81DF5}"/>
              </a:ext>
            </a:extLst>
          </p:cNvPr>
          <p:cNvPicPr>
            <a:picLocks noChangeAspect="1"/>
          </p:cNvPicPr>
          <p:nvPr/>
        </p:nvPicPr>
        <p:blipFill>
          <a:blip r:embed="rId5"/>
          <a:stretch>
            <a:fillRect/>
          </a:stretch>
        </p:blipFill>
        <p:spPr>
          <a:xfrm>
            <a:off x="292090" y="4462381"/>
            <a:ext cx="3203584" cy="1365208"/>
          </a:xfrm>
          <a:prstGeom prst="rect">
            <a:avLst/>
          </a:prstGeom>
        </p:spPr>
      </p:pic>
      <p:pic>
        <p:nvPicPr>
          <p:cNvPr id="5" name="Picture 4">
            <a:extLst>
              <a:ext uri="{FF2B5EF4-FFF2-40B4-BE49-F238E27FC236}">
                <a16:creationId xmlns:a16="http://schemas.microsoft.com/office/drawing/2014/main" id="{2ED95115-E4D7-91A2-85EF-E96ABE4DAD2B}"/>
              </a:ext>
            </a:extLst>
          </p:cNvPr>
          <p:cNvPicPr>
            <a:picLocks noChangeAspect="1"/>
          </p:cNvPicPr>
          <p:nvPr/>
        </p:nvPicPr>
        <p:blipFill>
          <a:blip r:embed="rId6"/>
          <a:stretch>
            <a:fillRect/>
          </a:stretch>
        </p:blipFill>
        <p:spPr>
          <a:xfrm>
            <a:off x="7791450" y="2043320"/>
            <a:ext cx="3581400" cy="1385680"/>
          </a:xfrm>
          <a:prstGeom prst="rect">
            <a:avLst/>
          </a:prstGeom>
        </p:spPr>
      </p:pic>
      <p:sp>
        <p:nvSpPr>
          <p:cNvPr id="9" name="TextBox 8">
            <a:extLst>
              <a:ext uri="{FF2B5EF4-FFF2-40B4-BE49-F238E27FC236}">
                <a16:creationId xmlns:a16="http://schemas.microsoft.com/office/drawing/2014/main" id="{416958E1-4A2D-838C-2985-9D02DA445709}"/>
              </a:ext>
            </a:extLst>
          </p:cNvPr>
          <p:cNvSpPr txBox="1"/>
          <p:nvPr/>
        </p:nvSpPr>
        <p:spPr>
          <a:xfrm>
            <a:off x="4362450" y="4095750"/>
            <a:ext cx="7537460" cy="1908215"/>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Psychological support, including counselling, cognitive behavioural therapy and peer support groups is important to help patients cope and improve their quality of life. This will be integrated into standard care to improve the quality of life and manage the anxiety level (Cherney, 2023).  </a:t>
            </a:r>
          </a:p>
          <a:p>
            <a:endParaRPr lang="en-GB" dirty="0"/>
          </a:p>
        </p:txBody>
      </p:sp>
      <p:pic>
        <p:nvPicPr>
          <p:cNvPr id="14" name="Audio 13">
            <a:hlinkClick r:id="" action="ppaction://media"/>
            <a:extLst>
              <a:ext uri="{FF2B5EF4-FFF2-40B4-BE49-F238E27FC236}">
                <a16:creationId xmlns:a16="http://schemas.microsoft.com/office/drawing/2014/main" id="{4827AE73-F2D9-29C0-0F81-DC6BEE6C3EDD}"/>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66494244"/>
      </p:ext>
    </p:extLst>
  </p:cSld>
  <p:clrMapOvr>
    <a:masterClrMapping/>
  </p:clrMapOvr>
  <mc:AlternateContent xmlns:mc="http://schemas.openxmlformats.org/markup-compatibility/2006">
    <mc:Choice xmlns:p14="http://schemas.microsoft.com/office/powerpoint/2010/main" Requires="p14">
      <p:transition spd="slow" p14:dur="2000" advTm="38534"/>
    </mc:Choice>
    <mc:Fallback>
      <p:transition spd="slow" advTm="385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52C59-8819-CD09-E0E6-26FCC5014456}"/>
              </a:ext>
            </a:extLst>
          </p:cNvPr>
          <p:cNvSpPr>
            <a:spLocks noGrp="1"/>
          </p:cNvSpPr>
          <p:nvPr>
            <p:ph type="title"/>
          </p:nvPr>
        </p:nvSpPr>
        <p:spPr/>
        <p:txBody>
          <a:bodyPr/>
          <a:lstStyle/>
          <a:p>
            <a:pPr algn="ctr"/>
            <a:r>
              <a:rPr lang="en-GB" b="1" dirty="0"/>
              <a:t>Communication and Person-Centred Care</a:t>
            </a:r>
            <a:endParaRPr lang="en-GB" dirty="0"/>
          </a:p>
        </p:txBody>
      </p:sp>
      <p:sp>
        <p:nvSpPr>
          <p:cNvPr id="3" name="Content Placeholder 2">
            <a:extLst>
              <a:ext uri="{FF2B5EF4-FFF2-40B4-BE49-F238E27FC236}">
                <a16:creationId xmlns:a16="http://schemas.microsoft.com/office/drawing/2014/main" id="{E589CBE8-0E4B-A71B-BCDA-C3DE80FE570C}"/>
              </a:ext>
            </a:extLst>
          </p:cNvPr>
          <p:cNvSpPr>
            <a:spLocks noGrp="1"/>
          </p:cNvSpPr>
          <p:nvPr>
            <p:ph idx="1"/>
          </p:nvPr>
        </p:nvSpPr>
        <p:spPr>
          <a:xfrm>
            <a:off x="1451580" y="2015732"/>
            <a:ext cx="7772632" cy="4037749"/>
          </a:xfrm>
        </p:spPr>
        <p:txBody>
          <a:bodyPr>
            <a:normAutofit/>
          </a:bodyPr>
          <a:lstStyle/>
          <a:p>
            <a:r>
              <a:rPr lang="en-GB" sz="2800" dirty="0"/>
              <a:t>Communication will be maintained by:</a:t>
            </a:r>
          </a:p>
          <a:p>
            <a:pPr lvl="0"/>
            <a:r>
              <a:rPr lang="en-GB" sz="2800" dirty="0"/>
              <a:t>Using clear language;</a:t>
            </a:r>
          </a:p>
          <a:p>
            <a:pPr lvl="0"/>
            <a:r>
              <a:rPr lang="en-GB" sz="2800" dirty="0"/>
              <a:t>Providing information in writing;</a:t>
            </a:r>
          </a:p>
          <a:p>
            <a:pPr lvl="0"/>
            <a:r>
              <a:rPr lang="en-GB" sz="2800" dirty="0"/>
              <a:t>Respecting the cultural background;</a:t>
            </a:r>
          </a:p>
          <a:p>
            <a:pPr lvl="0"/>
            <a:r>
              <a:rPr lang="en-GB" sz="2800" dirty="0"/>
              <a:t>Encouraging shared decision-making (Taylor et al., 2023).</a:t>
            </a:r>
          </a:p>
          <a:p>
            <a:pPr marL="0" indent="0">
              <a:buNone/>
            </a:pPr>
            <a:endParaRPr lang="en-GB" sz="2800" dirty="0"/>
          </a:p>
        </p:txBody>
      </p:sp>
      <p:pic>
        <p:nvPicPr>
          <p:cNvPr id="4" name="Picture 3">
            <a:extLst>
              <a:ext uri="{FF2B5EF4-FFF2-40B4-BE49-F238E27FC236}">
                <a16:creationId xmlns:a16="http://schemas.microsoft.com/office/drawing/2014/main" id="{71ED3A78-7FBA-9775-1623-23A387305FC7}"/>
              </a:ext>
            </a:extLst>
          </p:cNvPr>
          <p:cNvPicPr>
            <a:picLocks noChangeAspect="1"/>
          </p:cNvPicPr>
          <p:nvPr/>
        </p:nvPicPr>
        <p:blipFill>
          <a:blip r:embed="rId5"/>
          <a:stretch>
            <a:fillRect/>
          </a:stretch>
        </p:blipFill>
        <p:spPr>
          <a:xfrm>
            <a:off x="7763963" y="2015732"/>
            <a:ext cx="3834479" cy="2409938"/>
          </a:xfrm>
          <a:prstGeom prst="rect">
            <a:avLst/>
          </a:prstGeom>
        </p:spPr>
      </p:pic>
      <p:pic>
        <p:nvPicPr>
          <p:cNvPr id="9" name="Audio 8">
            <a:hlinkClick r:id="" action="ppaction://media"/>
            <a:extLst>
              <a:ext uri="{FF2B5EF4-FFF2-40B4-BE49-F238E27FC236}">
                <a16:creationId xmlns:a16="http://schemas.microsoft.com/office/drawing/2014/main" id="{B9E6E170-D8A3-FF2E-93F5-131CE43DDE2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22656330"/>
      </p:ext>
    </p:extLst>
  </p:cSld>
  <p:clrMapOvr>
    <a:masterClrMapping/>
  </p:clrMapOvr>
  <mc:AlternateContent xmlns:mc="http://schemas.openxmlformats.org/markup-compatibility/2006">
    <mc:Choice xmlns:p14="http://schemas.microsoft.com/office/powerpoint/2010/main" Requires="p14">
      <p:transition spd="slow" p14:dur="2000" advTm="18460"/>
    </mc:Choice>
    <mc:Fallback>
      <p:transition spd="slow" advTm="184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4057F-3B55-8D77-3E4C-4F38CB31D199}"/>
              </a:ext>
            </a:extLst>
          </p:cNvPr>
          <p:cNvSpPr>
            <a:spLocks noGrp="1"/>
          </p:cNvSpPr>
          <p:nvPr>
            <p:ph type="title"/>
          </p:nvPr>
        </p:nvSpPr>
        <p:spPr/>
        <p:txBody>
          <a:bodyPr/>
          <a:lstStyle/>
          <a:p>
            <a:pPr algn="ctr"/>
            <a:r>
              <a:rPr lang="en-GB" b="1" dirty="0"/>
              <a:t>Ethical Considerations</a:t>
            </a:r>
            <a:endParaRPr lang="en-GB" dirty="0"/>
          </a:p>
        </p:txBody>
      </p:sp>
      <p:sp>
        <p:nvSpPr>
          <p:cNvPr id="3" name="Content Placeholder 2">
            <a:extLst>
              <a:ext uri="{FF2B5EF4-FFF2-40B4-BE49-F238E27FC236}">
                <a16:creationId xmlns:a16="http://schemas.microsoft.com/office/drawing/2014/main" id="{83A41F18-6C62-2A3B-2BD1-627469735CFC}"/>
              </a:ext>
            </a:extLst>
          </p:cNvPr>
          <p:cNvSpPr>
            <a:spLocks noGrp="1"/>
          </p:cNvSpPr>
          <p:nvPr>
            <p:ph idx="1"/>
          </p:nvPr>
        </p:nvSpPr>
        <p:spPr>
          <a:xfrm>
            <a:off x="533400" y="2007545"/>
            <a:ext cx="7224441" cy="2295641"/>
          </a:xfrm>
        </p:spPr>
        <p:txBody>
          <a:bodyPr>
            <a:normAutofit/>
          </a:bodyPr>
          <a:lstStyle/>
          <a:p>
            <a:pPr lvl="0">
              <a:buFont typeface="Courier New" panose="02070309020205020404" pitchFamily="49" charset="0"/>
              <a:buChar char="o"/>
            </a:pPr>
            <a:r>
              <a:rPr lang="en-GB" sz="1800" dirty="0">
                <a:latin typeface="Arial" panose="020B0604020202020204" pitchFamily="34" charset="0"/>
                <a:cs typeface="Arial" panose="020B0604020202020204" pitchFamily="34" charset="0"/>
              </a:rPr>
              <a:t>Respect patient autonomy </a:t>
            </a:r>
          </a:p>
          <a:p>
            <a:pPr lvl="0">
              <a:buFont typeface="Courier New" panose="02070309020205020404" pitchFamily="49" charset="0"/>
              <a:buChar char="o"/>
            </a:pPr>
            <a:r>
              <a:rPr lang="en-GB" sz="1800" dirty="0">
                <a:latin typeface="Arial" panose="020B0604020202020204" pitchFamily="34" charset="0"/>
                <a:cs typeface="Arial" panose="020B0604020202020204" pitchFamily="34" charset="0"/>
              </a:rPr>
              <a:t>Beneficence</a:t>
            </a:r>
          </a:p>
          <a:p>
            <a:pPr lvl="0">
              <a:buFont typeface="Courier New" panose="02070309020205020404" pitchFamily="49" charset="0"/>
              <a:buChar char="o"/>
            </a:pPr>
            <a:r>
              <a:rPr lang="en-GB" sz="1800" dirty="0">
                <a:latin typeface="Arial" panose="020B0604020202020204" pitchFamily="34" charset="0"/>
                <a:cs typeface="Arial" panose="020B0604020202020204" pitchFamily="34" charset="0"/>
              </a:rPr>
              <a:t>Non-maleficence (avoid harm)</a:t>
            </a:r>
          </a:p>
          <a:p>
            <a:pPr lvl="0">
              <a:buFont typeface="Courier New" panose="02070309020205020404" pitchFamily="49" charset="0"/>
              <a:buChar char="o"/>
            </a:pPr>
            <a:r>
              <a:rPr lang="en-GB" sz="1800" dirty="0">
                <a:latin typeface="Arial" panose="020B0604020202020204" pitchFamily="34" charset="0"/>
                <a:cs typeface="Arial" panose="020B0604020202020204" pitchFamily="34" charset="0"/>
              </a:rPr>
              <a:t>Confidentiality</a:t>
            </a:r>
          </a:p>
          <a:p>
            <a:pPr marL="0" indent="0">
              <a:buNone/>
            </a:pPr>
            <a:endParaRPr lang="en-GB" sz="2800" dirty="0"/>
          </a:p>
        </p:txBody>
      </p:sp>
      <p:pic>
        <p:nvPicPr>
          <p:cNvPr id="4" name="Picture 3">
            <a:extLst>
              <a:ext uri="{FF2B5EF4-FFF2-40B4-BE49-F238E27FC236}">
                <a16:creationId xmlns:a16="http://schemas.microsoft.com/office/drawing/2014/main" id="{E2B3F395-C16B-E492-1569-908C38E1A80D}"/>
              </a:ext>
            </a:extLst>
          </p:cNvPr>
          <p:cNvPicPr>
            <a:picLocks noChangeAspect="1"/>
          </p:cNvPicPr>
          <p:nvPr/>
        </p:nvPicPr>
        <p:blipFill>
          <a:blip r:embed="rId5"/>
          <a:stretch>
            <a:fillRect/>
          </a:stretch>
        </p:blipFill>
        <p:spPr>
          <a:xfrm>
            <a:off x="8953500" y="1699963"/>
            <a:ext cx="3009900" cy="2077407"/>
          </a:xfrm>
          <a:prstGeom prst="rect">
            <a:avLst/>
          </a:prstGeom>
        </p:spPr>
      </p:pic>
      <p:sp>
        <p:nvSpPr>
          <p:cNvPr id="6" name="TextBox 5">
            <a:extLst>
              <a:ext uri="{FF2B5EF4-FFF2-40B4-BE49-F238E27FC236}">
                <a16:creationId xmlns:a16="http://schemas.microsoft.com/office/drawing/2014/main" id="{90C8CFFB-77F6-4A63-8BE7-CBAC5E212B37}"/>
              </a:ext>
            </a:extLst>
          </p:cNvPr>
          <p:cNvSpPr txBox="1"/>
          <p:nvPr/>
        </p:nvSpPr>
        <p:spPr>
          <a:xfrm>
            <a:off x="285750" y="3931161"/>
            <a:ext cx="11372850" cy="2416046"/>
          </a:xfrm>
          <a:prstGeom prst="rect">
            <a:avLst/>
          </a:prstGeom>
          <a:noFill/>
        </p:spPr>
        <p:txBody>
          <a:bodyPr wrap="square" rtlCol="0">
            <a:spAutoFit/>
          </a:bodyPr>
          <a:lstStyle/>
          <a:p>
            <a:r>
              <a:rPr lang="en-GB" sz="1900" dirty="0">
                <a:latin typeface="Arial" panose="020B0604020202020204" pitchFamily="34" charset="0"/>
                <a:cs typeface="Arial" panose="020B0604020202020204" pitchFamily="34" charset="0"/>
              </a:rPr>
              <a:t>Ethical considerations are an important aspect in Healthcare. The autonomy of the patient will be determined by recognising that people have the right to make decisions regarding own medical care. So, the key aspect will be acquiring informed consent to respect the treatment preferences (</a:t>
            </a:r>
            <a:r>
              <a:rPr lang="en-GB" sz="1900" dirty="0" err="1">
                <a:latin typeface="Arial" panose="020B0604020202020204" pitchFamily="34" charset="0"/>
                <a:cs typeface="Arial" panose="020B0604020202020204" pitchFamily="34" charset="0"/>
              </a:rPr>
              <a:t>Madormo</a:t>
            </a:r>
            <a:r>
              <a:rPr lang="en-GB" sz="1900" dirty="0">
                <a:latin typeface="Arial" panose="020B0604020202020204" pitchFamily="34" charset="0"/>
                <a:cs typeface="Arial" panose="020B0604020202020204" pitchFamily="34" charset="0"/>
              </a:rPr>
              <a:t>, 2025). Besides, the beneficence of Healthcare providers will be ensured, along with the non-maleficence. This ethical principle obligates providers to avoid causing pain, injury, harm, and suffering to patients. Another ethical principle will be to ensure confidentiality by protecting the sensitive and personal information of patients from unauthorised access (WHO, 2025).</a:t>
            </a:r>
          </a:p>
          <a:p>
            <a:endParaRPr lang="en-GB" dirty="0"/>
          </a:p>
        </p:txBody>
      </p:sp>
      <p:pic>
        <p:nvPicPr>
          <p:cNvPr id="11" name="Audio 10">
            <a:hlinkClick r:id="" action="ppaction://media"/>
            <a:extLst>
              <a:ext uri="{FF2B5EF4-FFF2-40B4-BE49-F238E27FC236}">
                <a16:creationId xmlns:a16="http://schemas.microsoft.com/office/drawing/2014/main" id="{F1918574-CFC0-C887-058F-82568E60F85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25337305"/>
      </p:ext>
    </p:extLst>
  </p:cSld>
  <p:clrMapOvr>
    <a:masterClrMapping/>
  </p:clrMapOvr>
  <mc:AlternateContent xmlns:mc="http://schemas.openxmlformats.org/markup-compatibility/2006">
    <mc:Choice xmlns:p14="http://schemas.microsoft.com/office/powerpoint/2010/main" Requires="p14">
      <p:transition spd="slow" p14:dur="2000" advTm="63684"/>
    </mc:Choice>
    <mc:Fallback>
      <p:transition spd="slow" advTm="636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1CBDF845-BD7D-9F25-CD21-9B10DAB2FC7C}"/>
              </a:ext>
            </a:extLst>
          </p:cNvPr>
          <p:cNvSpPr>
            <a:spLocks noGrp="1"/>
          </p:cNvSpPr>
          <p:nvPr>
            <p:ph type="title"/>
          </p:nvPr>
        </p:nvSpPr>
        <p:spPr>
          <a:xfrm>
            <a:off x="1144565" y="419109"/>
            <a:ext cx="4786543" cy="1427979"/>
          </a:xfrm>
        </p:spPr>
        <p:txBody>
          <a:bodyPr>
            <a:noAutofit/>
          </a:bodyPr>
          <a:lstStyle/>
          <a:p>
            <a:pPr algn="ctr"/>
            <a:r>
              <a:rPr lang="en-GB" b="1" dirty="0">
                <a:latin typeface="Arial" panose="020B0604020202020204" pitchFamily="34" charset="0"/>
                <a:cs typeface="Arial" panose="020B0604020202020204" pitchFamily="34" charset="0"/>
              </a:rPr>
              <a:t>Evaluation &amp; Long-Term Follow-Up</a:t>
            </a:r>
            <a:endParaRPr lang="en-GB" dirty="0">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17C281A1-46CC-FB32-C517-20FC6832FDA3}"/>
              </a:ext>
            </a:extLst>
          </p:cNvPr>
          <p:cNvSpPr>
            <a:spLocks noGrp="1"/>
          </p:cNvSpPr>
          <p:nvPr>
            <p:ph idx="1"/>
          </p:nvPr>
        </p:nvSpPr>
        <p:spPr>
          <a:xfrm>
            <a:off x="612650" y="2015732"/>
            <a:ext cx="5850374" cy="3737367"/>
          </a:xfrm>
        </p:spPr>
        <p:txBody>
          <a:bodyPr>
            <a:normAutofit lnSpcReduction="10000"/>
          </a:bodyPr>
          <a:lstStyle/>
          <a:p>
            <a:pPr lvl="0">
              <a:lnSpc>
                <a:spcPct val="110000"/>
              </a:lnSpc>
              <a:buFont typeface="Courier New" panose="02070309020205020404" pitchFamily="49" charset="0"/>
              <a:buChar char="o"/>
            </a:pPr>
            <a:r>
              <a:rPr lang="en-GB" sz="1800" dirty="0">
                <a:latin typeface="Arial" panose="020B0604020202020204" pitchFamily="34" charset="0"/>
                <a:cs typeface="Arial" panose="020B0604020202020204" pitchFamily="34" charset="0"/>
              </a:rPr>
              <a:t>Regular follow-up appointments – are essential after treatment to monitor recovery and detect early recurrence.</a:t>
            </a:r>
          </a:p>
          <a:p>
            <a:pPr lvl="0">
              <a:lnSpc>
                <a:spcPct val="110000"/>
              </a:lnSpc>
              <a:buFont typeface="Courier New" panose="02070309020205020404" pitchFamily="49" charset="0"/>
              <a:buChar char="o"/>
            </a:pPr>
            <a:r>
              <a:rPr lang="en-GB" sz="1800" dirty="0">
                <a:latin typeface="Arial" panose="020B0604020202020204" pitchFamily="34" charset="0"/>
                <a:cs typeface="Arial" panose="020B0604020202020204" pitchFamily="34" charset="0"/>
              </a:rPr>
              <a:t>Routine Mammography screening - The surveillance of mammography will be ensured by routine screening, post-treatment timing, and additional imaging (</a:t>
            </a:r>
            <a:r>
              <a:rPr lang="en-GB" sz="1800" dirty="0" err="1">
                <a:latin typeface="Arial" panose="020B0604020202020204" pitchFamily="34" charset="0"/>
                <a:cs typeface="Arial" panose="020B0604020202020204" pitchFamily="34" charset="0"/>
              </a:rPr>
              <a:t>Madormo</a:t>
            </a:r>
            <a:r>
              <a:rPr lang="en-GB" sz="1800" dirty="0">
                <a:latin typeface="Arial" panose="020B0604020202020204" pitchFamily="34" charset="0"/>
                <a:cs typeface="Arial" panose="020B0604020202020204" pitchFamily="34" charset="0"/>
              </a:rPr>
              <a:t>, 2025). </a:t>
            </a:r>
          </a:p>
          <a:p>
            <a:pPr lvl="0">
              <a:lnSpc>
                <a:spcPct val="110000"/>
              </a:lnSpc>
              <a:buFont typeface="Courier New" panose="02070309020205020404" pitchFamily="49" charset="0"/>
              <a:buChar char="o"/>
            </a:pPr>
            <a:r>
              <a:rPr lang="en-GB" sz="1800" dirty="0">
                <a:latin typeface="Arial" panose="020B0604020202020204" pitchFamily="34" charset="0"/>
                <a:cs typeface="Arial" panose="020B0604020202020204" pitchFamily="34" charset="0"/>
              </a:rPr>
              <a:t>Monitoring recurrence (National Cancer Institute, 2011)</a:t>
            </a:r>
          </a:p>
          <a:p>
            <a:pPr lvl="0">
              <a:lnSpc>
                <a:spcPct val="110000"/>
              </a:lnSpc>
              <a:buFont typeface="Courier New" panose="02070309020205020404" pitchFamily="49" charset="0"/>
              <a:buChar char="o"/>
            </a:pPr>
            <a:r>
              <a:rPr lang="en-GB" sz="1800" dirty="0">
                <a:latin typeface="Arial" panose="020B0604020202020204" pitchFamily="34" charset="0"/>
                <a:cs typeface="Arial" panose="020B0604020202020204" pitchFamily="34" charset="0"/>
              </a:rPr>
              <a:t>Advice on modifying lifestyle – Lifestyle advice to promote long term health and reduce future risk. </a:t>
            </a:r>
          </a:p>
          <a:p>
            <a:pPr marL="0" lvl="0" indent="0">
              <a:lnSpc>
                <a:spcPct val="110000"/>
              </a:lnSpc>
              <a:buNone/>
            </a:pPr>
            <a:endParaRPr lang="en-GB" sz="1400" dirty="0">
              <a:latin typeface="Arial" panose="020B0604020202020204" pitchFamily="34" charset="0"/>
              <a:cs typeface="Arial" panose="020B0604020202020204" pitchFamily="34" charset="0"/>
            </a:endParaRPr>
          </a:p>
          <a:p>
            <a:pPr>
              <a:lnSpc>
                <a:spcPct val="110000"/>
              </a:lnSpc>
            </a:pPr>
            <a:endParaRPr lang="en-GB" sz="1400" dirty="0"/>
          </a:p>
        </p:txBody>
      </p:sp>
      <p:pic>
        <p:nvPicPr>
          <p:cNvPr id="4" name="Picture 3">
            <a:extLst>
              <a:ext uri="{FF2B5EF4-FFF2-40B4-BE49-F238E27FC236}">
                <a16:creationId xmlns:a16="http://schemas.microsoft.com/office/drawing/2014/main" id="{ABF606F8-02AB-96BD-CCE0-AE6FF9806D49}"/>
              </a:ext>
            </a:extLst>
          </p:cNvPr>
          <p:cNvPicPr>
            <a:picLocks noChangeAspect="1"/>
          </p:cNvPicPr>
          <p:nvPr/>
        </p:nvPicPr>
        <p:blipFill>
          <a:blip r:embed="rId5"/>
          <a:stretch>
            <a:fillRect/>
          </a:stretch>
        </p:blipFill>
        <p:spPr>
          <a:xfrm>
            <a:off x="7085163" y="1071502"/>
            <a:ext cx="4503977" cy="4660762"/>
          </a:xfrm>
          <a:prstGeom prst="rect">
            <a:avLst/>
          </a:prstGeom>
        </p:spPr>
      </p:pic>
      <p:pic>
        <p:nvPicPr>
          <p:cNvPr id="15" name="Picture 14">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7" name="Straight Connector 16">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8" name="Audio 7">
            <a:hlinkClick r:id="" action="ppaction://media"/>
            <a:extLst>
              <a:ext uri="{FF2B5EF4-FFF2-40B4-BE49-F238E27FC236}">
                <a16:creationId xmlns:a16="http://schemas.microsoft.com/office/drawing/2014/main" id="{2DDF5E0E-77D8-0CF4-5795-977A5F6B681C}"/>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27915735"/>
      </p:ext>
    </p:extLst>
  </p:cSld>
  <p:clrMapOvr>
    <a:masterClrMapping/>
  </p:clrMapOvr>
  <mc:AlternateContent xmlns:mc="http://schemas.openxmlformats.org/markup-compatibility/2006">
    <mc:Choice xmlns:p14="http://schemas.microsoft.com/office/powerpoint/2010/main" Requires="p14">
      <p:transition spd="slow" p14:dur="2000" advTm="35539"/>
    </mc:Choice>
    <mc:Fallback>
      <p:transition spd="slow" advTm="355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951C1-E063-0A4B-8D99-9533C7E423AC}"/>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Conclusion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A46A8D3-98C2-65F9-A821-75C7BAC314E2}"/>
              </a:ext>
            </a:extLst>
          </p:cNvPr>
          <p:cNvSpPr>
            <a:spLocks noGrp="1"/>
          </p:cNvSpPr>
          <p:nvPr>
            <p:ph idx="1"/>
          </p:nvPr>
        </p:nvSpPr>
        <p:spPr>
          <a:xfrm>
            <a:off x="352927" y="2015732"/>
            <a:ext cx="8486274" cy="3903805"/>
          </a:xfrm>
        </p:spPr>
        <p:txBody>
          <a:bodyPr>
            <a:normAutofit/>
          </a:bodyPr>
          <a:lstStyle/>
          <a:p>
            <a:pPr marL="0" lvl="0" indent="0">
              <a:buNone/>
            </a:pPr>
            <a:r>
              <a:rPr lang="en-GB" dirty="0">
                <a:latin typeface="Arial" panose="020B0604020202020204" pitchFamily="34" charset="0"/>
                <a:cs typeface="Arial" panose="020B0604020202020204" pitchFamily="34" charset="0"/>
              </a:rPr>
              <a:t>This presentation has explored breast cancer, including its effects on the body, risk factors and treatments. It has outlined a holistic care plan, including nursing care, psychological support, and long term follow up. An evidence-based plan has been illustrated in this presentation by following the guidelines of NHS/NICE.</a:t>
            </a:r>
          </a:p>
          <a:p>
            <a:pPr marL="0" lvl="0" indent="0">
              <a:buNone/>
            </a:pPr>
            <a:r>
              <a:rPr lang="en-GB" dirty="0">
                <a:latin typeface="Arial" panose="020B0604020202020204" pitchFamily="34" charset="0"/>
                <a:cs typeface="Arial" panose="020B0604020202020204" pitchFamily="34" charset="0"/>
              </a:rPr>
              <a:t>Overall, it highlights the importance of ensuring person-centred, evidence-based care in improving Julie's outcomes. It is important to ensure clear communication and ethical practice in improving patient outcomes. </a:t>
            </a:r>
          </a:p>
          <a:p>
            <a:endParaRPr lang="en-GB" dirty="0"/>
          </a:p>
        </p:txBody>
      </p:sp>
      <p:pic>
        <p:nvPicPr>
          <p:cNvPr id="4" name="Picture 3">
            <a:extLst>
              <a:ext uri="{FF2B5EF4-FFF2-40B4-BE49-F238E27FC236}">
                <a16:creationId xmlns:a16="http://schemas.microsoft.com/office/drawing/2014/main" id="{A0508EFE-BAA0-FF4E-9CDD-014679E8D9D2}"/>
              </a:ext>
            </a:extLst>
          </p:cNvPr>
          <p:cNvPicPr>
            <a:picLocks noChangeAspect="1"/>
          </p:cNvPicPr>
          <p:nvPr/>
        </p:nvPicPr>
        <p:blipFill>
          <a:blip r:embed="rId5"/>
          <a:stretch>
            <a:fillRect/>
          </a:stretch>
        </p:blipFill>
        <p:spPr>
          <a:xfrm>
            <a:off x="9010650" y="2015732"/>
            <a:ext cx="2999874" cy="3695257"/>
          </a:xfrm>
          <a:prstGeom prst="rect">
            <a:avLst/>
          </a:prstGeom>
        </p:spPr>
      </p:pic>
      <p:pic>
        <p:nvPicPr>
          <p:cNvPr id="8" name="Audio 7">
            <a:hlinkClick r:id="" action="ppaction://media"/>
            <a:extLst>
              <a:ext uri="{FF2B5EF4-FFF2-40B4-BE49-F238E27FC236}">
                <a16:creationId xmlns:a16="http://schemas.microsoft.com/office/drawing/2014/main" id="{8FF4F229-AD84-C702-2A44-AEEF69764F0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79035952"/>
      </p:ext>
    </p:extLst>
  </p:cSld>
  <p:clrMapOvr>
    <a:masterClrMapping/>
  </p:clrMapOvr>
  <mc:AlternateContent xmlns:mc="http://schemas.openxmlformats.org/markup-compatibility/2006">
    <mc:Choice xmlns:p14="http://schemas.microsoft.com/office/powerpoint/2010/main" Requires="p14">
      <p:transition spd="slow" p14:dur="2000" advTm="45618"/>
    </mc:Choice>
    <mc:Fallback>
      <p:transition spd="slow" advTm="456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35DE8-BF8C-E322-E7E4-DEAF007D5259}"/>
              </a:ext>
            </a:extLst>
          </p:cNvPr>
          <p:cNvSpPr>
            <a:spLocks noGrp="1"/>
          </p:cNvSpPr>
          <p:nvPr>
            <p:ph type="title"/>
          </p:nvPr>
        </p:nvSpPr>
        <p:spPr>
          <a:xfrm>
            <a:off x="1121795" y="297404"/>
            <a:ext cx="9603275" cy="1049235"/>
          </a:xfrm>
        </p:spPr>
        <p:txBody>
          <a:bodyPr/>
          <a:lstStyle/>
          <a:p>
            <a:pPr algn="ctr"/>
            <a:r>
              <a:rPr lang="en-GB" b="1" dirty="0">
                <a:latin typeface="Arial" panose="020B0604020202020204" pitchFamily="34" charset="0"/>
                <a:cs typeface="Arial" panose="020B0604020202020204" pitchFamily="34" charset="0"/>
              </a:rPr>
              <a:t>Reference LIST </a:t>
            </a:r>
          </a:p>
        </p:txBody>
      </p:sp>
      <p:sp>
        <p:nvSpPr>
          <p:cNvPr id="3" name="Content Placeholder 2">
            <a:extLst>
              <a:ext uri="{FF2B5EF4-FFF2-40B4-BE49-F238E27FC236}">
                <a16:creationId xmlns:a16="http://schemas.microsoft.com/office/drawing/2014/main" id="{061BFD2E-C78E-47F0-BB2D-84786514E327}"/>
              </a:ext>
            </a:extLst>
          </p:cNvPr>
          <p:cNvSpPr>
            <a:spLocks noGrp="1"/>
          </p:cNvSpPr>
          <p:nvPr>
            <p:ph idx="1"/>
          </p:nvPr>
        </p:nvSpPr>
        <p:spPr>
          <a:xfrm>
            <a:off x="0" y="971551"/>
            <a:ext cx="12192000" cy="5589046"/>
          </a:xfrm>
        </p:spPr>
        <p:txBody>
          <a:bodyPr>
            <a:normAutofit fontScale="32500" lnSpcReduction="20000"/>
          </a:bodyPr>
          <a:lstStyle/>
          <a:p>
            <a:pPr marL="0" indent="0" algn="just">
              <a:spcBef>
                <a:spcPts val="0"/>
              </a:spcBef>
              <a:buNone/>
            </a:pPr>
            <a:r>
              <a:rPr lang="en-GB" sz="3700" dirty="0">
                <a:latin typeface="Arial" panose="020B0604020202020204" pitchFamily="34" charset="0"/>
                <a:cs typeface="Arial" panose="020B0604020202020204" pitchFamily="34" charset="0"/>
              </a:rPr>
              <a:t>Cherney, K. (2023). </a:t>
            </a:r>
            <a:r>
              <a:rPr lang="en-GB" sz="3700" i="1" dirty="0">
                <a:latin typeface="Arial" panose="020B0604020202020204" pitchFamily="34" charset="0"/>
                <a:cs typeface="Arial" panose="020B0604020202020204" pitchFamily="34" charset="0"/>
              </a:rPr>
              <a:t>Effects of Breast Cancer on the Body</a:t>
            </a:r>
            <a:r>
              <a:rPr lang="en-GB" sz="3700" dirty="0">
                <a:latin typeface="Arial" panose="020B0604020202020204" pitchFamily="34" charset="0"/>
                <a:cs typeface="Arial" panose="020B0604020202020204" pitchFamily="34" charset="0"/>
              </a:rPr>
              <a:t>. [online] Healthline. Available at: https://www.healthline.com/health/breast-cancer/radiation-effects-on-body.</a:t>
            </a:r>
          </a:p>
          <a:p>
            <a:pPr marL="0" indent="0" algn="just">
              <a:spcBef>
                <a:spcPts val="0"/>
              </a:spcBef>
              <a:buNone/>
            </a:pPr>
            <a:r>
              <a:rPr lang="en-GB" sz="3700" dirty="0" err="1">
                <a:latin typeface="Arial" panose="020B0604020202020204" pitchFamily="34" charset="0"/>
                <a:cs typeface="Arial" panose="020B0604020202020204" pitchFamily="34" charset="0"/>
              </a:rPr>
              <a:t>Houssami</a:t>
            </a:r>
            <a:r>
              <a:rPr lang="en-GB" sz="3700" dirty="0">
                <a:latin typeface="Arial" panose="020B0604020202020204" pitchFamily="34" charset="0"/>
                <a:cs typeface="Arial" panose="020B0604020202020204" pitchFamily="34" charset="0"/>
              </a:rPr>
              <a:t>, N. (2025). Breast Cancer Screening at a Crossroads: Supplemental Imaging for Dense Breasts. </a:t>
            </a:r>
            <a:r>
              <a:rPr lang="en-GB" sz="3700" i="1" dirty="0">
                <a:latin typeface="Arial" panose="020B0604020202020204" pitchFamily="34" charset="0"/>
                <a:cs typeface="Arial" panose="020B0604020202020204" pitchFamily="34" charset="0"/>
              </a:rPr>
              <a:t>The Lancet</a:t>
            </a:r>
            <a:r>
              <a:rPr lang="en-GB" sz="3700" dirty="0">
                <a:latin typeface="Arial" panose="020B0604020202020204" pitchFamily="34" charset="0"/>
                <a:cs typeface="Arial" panose="020B0604020202020204" pitchFamily="34" charset="0"/>
              </a:rPr>
              <a:t>.</a:t>
            </a:r>
          </a:p>
          <a:p>
            <a:pPr marL="0" indent="0" algn="just">
              <a:spcBef>
                <a:spcPts val="0"/>
              </a:spcBef>
              <a:buNone/>
            </a:pPr>
            <a:endParaRPr lang="en-GB" sz="3700" dirty="0">
              <a:latin typeface="Arial" panose="020B0604020202020204" pitchFamily="34" charset="0"/>
              <a:cs typeface="Arial" panose="020B0604020202020204" pitchFamily="34" charset="0"/>
            </a:endParaRPr>
          </a:p>
          <a:p>
            <a:pPr marL="0" indent="0" algn="just">
              <a:spcBef>
                <a:spcPts val="0"/>
              </a:spcBef>
              <a:buNone/>
            </a:pPr>
            <a:r>
              <a:rPr lang="en-GB" sz="3700" dirty="0">
                <a:latin typeface="Arial" panose="020B0604020202020204" pitchFamily="34" charset="0"/>
                <a:cs typeface="Arial" panose="020B0604020202020204" pitchFamily="34" charset="0"/>
              </a:rPr>
              <a:t>John Hopkins Medical Pathology (2019). </a:t>
            </a:r>
            <a:r>
              <a:rPr lang="en-GB" sz="3700" i="1" dirty="0">
                <a:latin typeface="Arial" panose="020B0604020202020204" pitchFamily="34" charset="0"/>
                <a:cs typeface="Arial" panose="020B0604020202020204" pitchFamily="34" charset="0"/>
              </a:rPr>
              <a:t>Overview of the Breast - Breast Pathology  |  Johns Hopkins Pathology</a:t>
            </a:r>
            <a:r>
              <a:rPr lang="en-GB" sz="3700" dirty="0">
                <a:latin typeface="Arial" panose="020B0604020202020204" pitchFamily="34" charset="0"/>
                <a:cs typeface="Arial" panose="020B0604020202020204" pitchFamily="34" charset="0"/>
              </a:rPr>
              <a:t>. [online] Jhu.edu. Available at: https://pathology.jhu.edu/breast/overview/.</a:t>
            </a:r>
          </a:p>
          <a:p>
            <a:pPr marL="0" indent="0" algn="just">
              <a:spcBef>
                <a:spcPts val="0"/>
              </a:spcBef>
              <a:buNone/>
            </a:pPr>
            <a:r>
              <a:rPr lang="en-GB" sz="3700" dirty="0">
                <a:latin typeface="Arial" panose="020B0604020202020204" pitchFamily="34" charset="0"/>
                <a:cs typeface="Arial" panose="020B0604020202020204" pitchFamily="34" charset="0"/>
              </a:rPr>
              <a:t>Katsura, C., </a:t>
            </a:r>
            <a:r>
              <a:rPr lang="en-GB" sz="3700" dirty="0" err="1">
                <a:latin typeface="Arial" panose="020B0604020202020204" pitchFamily="34" charset="0"/>
                <a:cs typeface="Arial" panose="020B0604020202020204" pitchFamily="34" charset="0"/>
              </a:rPr>
              <a:t>Ogunmwonyi</a:t>
            </a:r>
            <a:r>
              <a:rPr lang="en-GB" sz="3700" dirty="0">
                <a:latin typeface="Arial" panose="020B0604020202020204" pitchFamily="34" charset="0"/>
                <a:cs typeface="Arial" panose="020B0604020202020204" pitchFamily="34" charset="0"/>
              </a:rPr>
              <a:t>, I., Kankam, H.K. and Saha, S. (2022). Breast Cancer: Presentation, Investigation and Management. </a:t>
            </a:r>
            <a:r>
              <a:rPr lang="en-GB" sz="3700" i="1" dirty="0">
                <a:latin typeface="Arial" panose="020B0604020202020204" pitchFamily="34" charset="0"/>
                <a:cs typeface="Arial" panose="020B0604020202020204" pitchFamily="34" charset="0"/>
              </a:rPr>
              <a:t>British Journal of Hospital Medicine</a:t>
            </a:r>
            <a:r>
              <a:rPr lang="en-GB" sz="3700" dirty="0">
                <a:latin typeface="Arial" panose="020B0604020202020204" pitchFamily="34" charset="0"/>
                <a:cs typeface="Arial" panose="020B0604020202020204" pitchFamily="34" charset="0"/>
              </a:rPr>
              <a:t>, 83(2), pp.1–7.</a:t>
            </a:r>
          </a:p>
          <a:p>
            <a:pPr marL="0" indent="0" algn="just">
              <a:spcBef>
                <a:spcPts val="0"/>
              </a:spcBef>
              <a:buNone/>
            </a:pPr>
            <a:r>
              <a:rPr lang="en-GB" sz="3700" dirty="0" err="1">
                <a:latin typeface="Arial" panose="020B0604020202020204" pitchFamily="34" charset="0"/>
                <a:cs typeface="Arial" panose="020B0604020202020204" pitchFamily="34" charset="0"/>
              </a:rPr>
              <a:t>Madormo</a:t>
            </a:r>
            <a:r>
              <a:rPr lang="en-GB" sz="3700" dirty="0">
                <a:latin typeface="Arial" panose="020B0604020202020204" pitchFamily="34" charset="0"/>
                <a:cs typeface="Arial" panose="020B0604020202020204" pitchFamily="34" charset="0"/>
              </a:rPr>
              <a:t>, C. (2025). </a:t>
            </a:r>
            <a:r>
              <a:rPr lang="en-GB" sz="3700" i="1" dirty="0">
                <a:latin typeface="Arial" panose="020B0604020202020204" pitchFamily="34" charset="0"/>
                <a:cs typeface="Arial" panose="020B0604020202020204" pitchFamily="34" charset="0"/>
              </a:rPr>
              <a:t>Breast Cancer Testing: An Overview of Screening and More</a:t>
            </a:r>
            <a:r>
              <a:rPr lang="en-GB" sz="3700" dirty="0">
                <a:latin typeface="Arial" panose="020B0604020202020204" pitchFamily="34" charset="0"/>
                <a:cs typeface="Arial" panose="020B0604020202020204" pitchFamily="34" charset="0"/>
              </a:rPr>
              <a:t>. [online] </a:t>
            </a:r>
            <a:r>
              <a:rPr lang="en-GB" sz="3700" dirty="0" err="1">
                <a:latin typeface="Arial" panose="020B0604020202020204" pitchFamily="34" charset="0"/>
                <a:cs typeface="Arial" panose="020B0604020202020204" pitchFamily="34" charset="0"/>
              </a:rPr>
              <a:t>Verywell</a:t>
            </a:r>
            <a:r>
              <a:rPr lang="en-GB" sz="3700" dirty="0">
                <a:latin typeface="Arial" panose="020B0604020202020204" pitchFamily="34" charset="0"/>
                <a:cs typeface="Arial" panose="020B0604020202020204" pitchFamily="34" charset="0"/>
              </a:rPr>
              <a:t> Health. Available at: </a:t>
            </a:r>
            <a:r>
              <a:rPr lang="en-GB" sz="3700" dirty="0">
                <a:latin typeface="Arial" panose="020B0604020202020204" pitchFamily="34" charset="0"/>
                <a:cs typeface="Arial" panose="020B0604020202020204" pitchFamily="34" charset="0"/>
                <a:hlinkClick r:id="rId5"/>
              </a:rPr>
              <a:t>https://www.verywellhealth.com/breast-cancer-testing-screening-5204528</a:t>
            </a:r>
            <a:r>
              <a:rPr lang="en-GB" sz="3700" dirty="0">
                <a:latin typeface="Arial" panose="020B0604020202020204" pitchFamily="34" charset="0"/>
                <a:cs typeface="Arial" panose="020B0604020202020204" pitchFamily="34" charset="0"/>
              </a:rPr>
              <a:t>.</a:t>
            </a:r>
          </a:p>
          <a:p>
            <a:pPr marL="0" indent="0" algn="just">
              <a:spcBef>
                <a:spcPts val="0"/>
              </a:spcBef>
              <a:buNone/>
            </a:pPr>
            <a:r>
              <a:rPr lang="en-GB" sz="3700" dirty="0">
                <a:latin typeface="Arial" panose="020B0604020202020204" pitchFamily="34" charset="0"/>
                <a:cs typeface="Arial" panose="020B0604020202020204" pitchFamily="34" charset="0"/>
              </a:rPr>
              <a:t>Mayo Clinic (2025). </a:t>
            </a:r>
            <a:r>
              <a:rPr lang="en-GB" sz="3700" i="1" dirty="0">
                <a:latin typeface="Arial" panose="020B0604020202020204" pitchFamily="34" charset="0"/>
                <a:cs typeface="Arial" panose="020B0604020202020204" pitchFamily="34" charset="0"/>
              </a:rPr>
              <a:t>Breast Cancer</a:t>
            </a:r>
            <a:r>
              <a:rPr lang="en-GB" sz="3700" dirty="0">
                <a:latin typeface="Arial" panose="020B0604020202020204" pitchFamily="34" charset="0"/>
                <a:cs typeface="Arial" panose="020B0604020202020204" pitchFamily="34" charset="0"/>
              </a:rPr>
              <a:t>. [online] Mayo Clinic. Available at: https://www.mayoclinic.org/diseases-conditions/breast-cancer/symptoms-causes/syc-20352470.</a:t>
            </a:r>
          </a:p>
          <a:p>
            <a:pPr marL="0" indent="0" algn="just">
              <a:spcBef>
                <a:spcPts val="0"/>
              </a:spcBef>
              <a:buNone/>
            </a:pPr>
            <a:r>
              <a:rPr lang="en-GB" sz="3700" dirty="0">
                <a:latin typeface="Arial" panose="020B0604020202020204" pitchFamily="34" charset="0"/>
                <a:cs typeface="Arial" panose="020B0604020202020204" pitchFamily="34" charset="0"/>
              </a:rPr>
              <a:t>Medline Plus (2025). </a:t>
            </a:r>
            <a:r>
              <a:rPr lang="en-GB" sz="3700" i="1" dirty="0">
                <a:latin typeface="Arial" panose="020B0604020202020204" pitchFamily="34" charset="0"/>
                <a:cs typeface="Arial" panose="020B0604020202020204" pitchFamily="34" charset="0"/>
              </a:rPr>
              <a:t>Breast Cancer: Medline Plus Medical Encyclopaedia</a:t>
            </a:r>
            <a:r>
              <a:rPr lang="en-GB" sz="3700" dirty="0">
                <a:latin typeface="Arial" panose="020B0604020202020204" pitchFamily="34" charset="0"/>
                <a:cs typeface="Arial" panose="020B0604020202020204" pitchFamily="34" charset="0"/>
              </a:rPr>
              <a:t>. [online] medlineplus.gov. Available at: https://medlineplus.gov/ency/article/000913.htm.</a:t>
            </a:r>
          </a:p>
          <a:p>
            <a:pPr marL="0" indent="0" algn="just">
              <a:spcBef>
                <a:spcPts val="0"/>
              </a:spcBef>
              <a:buNone/>
            </a:pPr>
            <a:r>
              <a:rPr lang="en-GB" sz="3700" dirty="0">
                <a:latin typeface="Arial" panose="020B0604020202020204" pitchFamily="34" charset="0"/>
                <a:cs typeface="Arial" panose="020B0604020202020204" pitchFamily="34" charset="0"/>
              </a:rPr>
              <a:t>National Cancer Institute (2011). </a:t>
            </a:r>
            <a:r>
              <a:rPr lang="en-GB" sz="3700" i="1" dirty="0">
                <a:latin typeface="Arial" panose="020B0604020202020204" pitchFamily="34" charset="0"/>
                <a:cs typeface="Arial" panose="020B0604020202020204" pitchFamily="34" charset="0"/>
              </a:rPr>
              <a:t>https://www.cancer.gov/publications/dictionaries/cancer-terms/def/mammary-gland</a:t>
            </a:r>
            <a:r>
              <a:rPr lang="en-GB" sz="3700" dirty="0">
                <a:latin typeface="Arial" panose="020B0604020202020204" pitchFamily="34" charset="0"/>
                <a:cs typeface="Arial" panose="020B0604020202020204" pitchFamily="34" charset="0"/>
              </a:rPr>
              <a:t>. [online] www.cancer.gov. Available at: https://www.cancer.gov/publications/dictionaries/cancer-terms/def/mammary-gland.</a:t>
            </a:r>
          </a:p>
          <a:p>
            <a:pPr marL="0" indent="0" algn="just">
              <a:spcBef>
                <a:spcPts val="0"/>
              </a:spcBef>
              <a:buNone/>
            </a:pPr>
            <a:r>
              <a:rPr lang="en-GB" sz="3700" dirty="0">
                <a:latin typeface="Arial" panose="020B0604020202020204" pitchFamily="34" charset="0"/>
                <a:cs typeface="Arial" panose="020B0604020202020204" pitchFamily="34" charset="0"/>
              </a:rPr>
              <a:t>National Institute for Health and Care Excellence (2025). </a:t>
            </a:r>
            <a:r>
              <a:rPr lang="en-GB" sz="3700" i="1" dirty="0">
                <a:latin typeface="Arial" panose="020B0604020202020204" pitchFamily="34" charset="0"/>
                <a:cs typeface="Arial" panose="020B0604020202020204" pitchFamily="34" charset="0"/>
              </a:rPr>
              <a:t>Overview | Early and Locally Advanced Breast cancer: Diagnosis and Management | Guidance | NICE</a:t>
            </a:r>
            <a:r>
              <a:rPr lang="en-GB" sz="3700" dirty="0">
                <a:latin typeface="Arial" panose="020B0604020202020204" pitchFamily="34" charset="0"/>
                <a:cs typeface="Arial" panose="020B0604020202020204" pitchFamily="34" charset="0"/>
              </a:rPr>
              <a:t>. [online] Nice.org.uk. Available at: https://www.nice.org.uk/guidance/ng101.</a:t>
            </a:r>
          </a:p>
          <a:p>
            <a:pPr marL="0" indent="0" algn="just">
              <a:spcBef>
                <a:spcPts val="0"/>
              </a:spcBef>
              <a:buNone/>
            </a:pPr>
            <a:r>
              <a:rPr lang="en-GB" sz="3700" dirty="0">
                <a:latin typeface="Arial" panose="020B0604020202020204" pitchFamily="34" charset="0"/>
                <a:cs typeface="Arial" panose="020B0604020202020204" pitchFamily="34" charset="0"/>
              </a:rPr>
              <a:t>NHS (2024). </a:t>
            </a:r>
            <a:r>
              <a:rPr lang="en-GB" sz="3700" i="1" dirty="0">
                <a:latin typeface="Arial" panose="020B0604020202020204" pitchFamily="34" charset="0"/>
                <a:cs typeface="Arial" panose="020B0604020202020204" pitchFamily="34" charset="0"/>
              </a:rPr>
              <a:t>Treatment for Breast Cancer in Women</a:t>
            </a:r>
            <a:r>
              <a:rPr lang="en-GB" sz="3700" dirty="0">
                <a:latin typeface="Arial" panose="020B0604020202020204" pitchFamily="34" charset="0"/>
                <a:cs typeface="Arial" panose="020B0604020202020204" pitchFamily="34" charset="0"/>
              </a:rPr>
              <a:t>. [online] nhs.uk. Available at: https://www.nhs.uk/conditions/breast-cancer-in-women/treatment-for-breast-cancer-in-women/.</a:t>
            </a:r>
          </a:p>
          <a:p>
            <a:pPr marL="0" indent="0" algn="just">
              <a:spcBef>
                <a:spcPts val="0"/>
              </a:spcBef>
              <a:buNone/>
            </a:pPr>
            <a:r>
              <a:rPr lang="en-GB" sz="3700" dirty="0">
                <a:latin typeface="Arial" panose="020B0604020202020204" pitchFamily="34" charset="0"/>
                <a:cs typeface="Arial" panose="020B0604020202020204" pitchFamily="34" charset="0"/>
              </a:rPr>
              <a:t>NICE (2024). </a:t>
            </a:r>
            <a:r>
              <a:rPr lang="en-GB" sz="3700" i="1" dirty="0">
                <a:latin typeface="Arial" panose="020B0604020202020204" pitchFamily="34" charset="0"/>
                <a:cs typeface="Arial" panose="020B0604020202020204" pitchFamily="34" charset="0"/>
              </a:rPr>
              <a:t>Breast Cancer - Managing FH: How Common Is it?</a:t>
            </a:r>
            <a:r>
              <a:rPr lang="en-GB" sz="3700" dirty="0">
                <a:latin typeface="Arial" panose="020B0604020202020204" pitchFamily="34" charset="0"/>
                <a:cs typeface="Arial" panose="020B0604020202020204" pitchFamily="34" charset="0"/>
              </a:rPr>
              <a:t> [online] NICE. Available at: https://cks.nice.org.uk/topics/breast-cancer-managing-fh/background-information/prevalence/.</a:t>
            </a:r>
          </a:p>
          <a:p>
            <a:pPr marL="0" indent="0" algn="just">
              <a:spcBef>
                <a:spcPts val="0"/>
              </a:spcBef>
              <a:buNone/>
            </a:pPr>
            <a:r>
              <a:rPr lang="en-GB" sz="3700" dirty="0">
                <a:latin typeface="Arial" panose="020B0604020202020204" pitchFamily="34" charset="0"/>
                <a:cs typeface="Arial" panose="020B0604020202020204" pitchFamily="34" charset="0"/>
              </a:rPr>
              <a:t>Stordal, B. (2022). Breastfeeding Reduces the Risk of Breast Cancer: A Call for Action in High‐income Countries with Low Rates of Breastfeeding. </a:t>
            </a:r>
            <a:r>
              <a:rPr lang="en-GB" sz="3700" i="1" dirty="0">
                <a:latin typeface="Arial" panose="020B0604020202020204" pitchFamily="34" charset="0"/>
                <a:cs typeface="Arial" panose="020B0604020202020204" pitchFamily="34" charset="0"/>
              </a:rPr>
              <a:t>Cancer Medicine</a:t>
            </a:r>
            <a:r>
              <a:rPr lang="en-GB" sz="3700" dirty="0">
                <a:latin typeface="Arial" panose="020B0604020202020204" pitchFamily="34" charset="0"/>
                <a:cs typeface="Arial" panose="020B0604020202020204" pitchFamily="34" charset="0"/>
              </a:rPr>
              <a:t>, 12(4).</a:t>
            </a:r>
          </a:p>
          <a:p>
            <a:pPr marL="0" indent="0" algn="just">
              <a:spcBef>
                <a:spcPts val="0"/>
              </a:spcBef>
              <a:buNone/>
            </a:pPr>
            <a:r>
              <a:rPr lang="en-GB" sz="3700" dirty="0">
                <a:latin typeface="Arial" panose="020B0604020202020204" pitchFamily="34" charset="0"/>
                <a:cs typeface="Arial" panose="020B0604020202020204" pitchFamily="34" charset="0"/>
              </a:rPr>
              <a:t>Taylor, C., McGale, P., Probert, J., </a:t>
            </a:r>
            <a:r>
              <a:rPr lang="en-GB" sz="3700" dirty="0" err="1">
                <a:latin typeface="Arial" panose="020B0604020202020204" pitchFamily="34" charset="0"/>
                <a:cs typeface="Arial" panose="020B0604020202020204" pitchFamily="34" charset="0"/>
              </a:rPr>
              <a:t>Broggio</a:t>
            </a:r>
            <a:r>
              <a:rPr lang="en-GB" sz="3700" dirty="0">
                <a:latin typeface="Arial" panose="020B0604020202020204" pitchFamily="34" charset="0"/>
                <a:cs typeface="Arial" panose="020B0604020202020204" pitchFamily="34" charset="0"/>
              </a:rPr>
              <a:t>, J., Charman, J., Darby, S.C., Kerr, A.J., Whelan, T., Cutter, D.J., Gurdeep </a:t>
            </a:r>
            <a:r>
              <a:rPr lang="en-GB" sz="3700" dirty="0" err="1">
                <a:latin typeface="Arial" panose="020B0604020202020204" pitchFamily="34" charset="0"/>
                <a:cs typeface="Arial" panose="020B0604020202020204" pitchFamily="34" charset="0"/>
              </a:rPr>
              <a:t>Mannu</a:t>
            </a:r>
            <a:r>
              <a:rPr lang="en-GB" sz="3700" dirty="0">
                <a:latin typeface="Arial" panose="020B0604020202020204" pitchFamily="34" charset="0"/>
                <a:cs typeface="Arial" panose="020B0604020202020204" pitchFamily="34" charset="0"/>
              </a:rPr>
              <a:t> and Dodwell, D. (2023). Breast Cancer Mortality in 500,000 Women with Early Invasive Breast Cancer in England, 1993-2015: Population-Based Observational Cohort Study. </a:t>
            </a:r>
            <a:r>
              <a:rPr lang="en-GB" sz="3700" i="1" dirty="0">
                <a:latin typeface="Arial" panose="020B0604020202020204" pitchFamily="34" charset="0"/>
                <a:cs typeface="Arial" panose="020B0604020202020204" pitchFamily="34" charset="0"/>
              </a:rPr>
              <a:t>BMJ</a:t>
            </a:r>
            <a:r>
              <a:rPr lang="en-GB" sz="3700" dirty="0">
                <a:latin typeface="Arial" panose="020B0604020202020204" pitchFamily="34" charset="0"/>
                <a:cs typeface="Arial" panose="020B0604020202020204" pitchFamily="34" charset="0"/>
              </a:rPr>
              <a:t>, pp.e074684–e074684.</a:t>
            </a:r>
          </a:p>
          <a:p>
            <a:pPr marL="0" indent="0" algn="just">
              <a:spcBef>
                <a:spcPts val="0"/>
              </a:spcBef>
              <a:buNone/>
            </a:pPr>
            <a:r>
              <a:rPr lang="en-GB" sz="3700" dirty="0">
                <a:latin typeface="Arial" panose="020B0604020202020204" pitchFamily="34" charset="0"/>
                <a:cs typeface="Arial" panose="020B0604020202020204" pitchFamily="34" charset="0"/>
              </a:rPr>
              <a:t>Taylor-Phillips, S., Seedat, F., </a:t>
            </a:r>
            <a:r>
              <a:rPr lang="en-GB" sz="3700" dirty="0" err="1">
                <a:latin typeface="Arial" panose="020B0604020202020204" pitchFamily="34" charset="0"/>
                <a:cs typeface="Arial" panose="020B0604020202020204" pitchFamily="34" charset="0"/>
              </a:rPr>
              <a:t>Kijauskaite</a:t>
            </a:r>
            <a:r>
              <a:rPr lang="en-GB" sz="3700" dirty="0">
                <a:latin typeface="Arial" panose="020B0604020202020204" pitchFamily="34" charset="0"/>
                <a:cs typeface="Arial" panose="020B0604020202020204" pitchFamily="34" charset="0"/>
              </a:rPr>
              <a:t>, G., Marshall, J., Halligan, S., Hyde, C., Given-Wilson, R., Wilkinson, L., Denniston, A.K., Glocker, B., Garrett, P., Mackie, A. and Steele, R.J. (2022). UK National Screening Committee’s Approach to Reviewing Evidence on Artificial Intelligence in Breast Cancer Screening. </a:t>
            </a:r>
            <a:r>
              <a:rPr lang="en-GB" sz="3700" i="1" dirty="0">
                <a:latin typeface="Arial" panose="020B0604020202020204" pitchFamily="34" charset="0"/>
                <a:cs typeface="Arial" panose="020B0604020202020204" pitchFamily="34" charset="0"/>
              </a:rPr>
              <a:t>The Lancet Digital Health</a:t>
            </a:r>
            <a:r>
              <a:rPr lang="en-GB" sz="3700" dirty="0">
                <a:latin typeface="Arial" panose="020B0604020202020204" pitchFamily="34" charset="0"/>
                <a:cs typeface="Arial" panose="020B0604020202020204" pitchFamily="34" charset="0"/>
              </a:rPr>
              <a:t>, 4(7), pp.e558–e565.</a:t>
            </a:r>
          </a:p>
          <a:p>
            <a:pPr marL="0" indent="0" algn="just">
              <a:spcBef>
                <a:spcPts val="0"/>
              </a:spcBef>
              <a:buNone/>
            </a:pPr>
            <a:r>
              <a:rPr lang="en-GB" sz="3700" dirty="0">
                <a:latin typeface="Arial" panose="020B0604020202020204" pitchFamily="34" charset="0"/>
                <a:cs typeface="Arial" panose="020B0604020202020204" pitchFamily="34" charset="0"/>
              </a:rPr>
              <a:t>WHO (2025). </a:t>
            </a:r>
            <a:r>
              <a:rPr lang="en-GB" sz="3700" i="1" dirty="0">
                <a:latin typeface="Arial" panose="020B0604020202020204" pitchFamily="34" charset="0"/>
                <a:cs typeface="Arial" panose="020B0604020202020204" pitchFamily="34" charset="0"/>
              </a:rPr>
              <a:t>Breast Cancer</a:t>
            </a:r>
            <a:r>
              <a:rPr lang="en-GB" sz="3700" dirty="0">
                <a:latin typeface="Arial" panose="020B0604020202020204" pitchFamily="34" charset="0"/>
                <a:cs typeface="Arial" panose="020B0604020202020204" pitchFamily="34" charset="0"/>
              </a:rPr>
              <a:t>. [online] World Health Organisation. Available at: https://www.who.int/news-room/fact-sheets/detail/breast-cancer.</a:t>
            </a:r>
          </a:p>
          <a:p>
            <a:pPr marL="0" indent="0" algn="just">
              <a:spcBef>
                <a:spcPts val="0"/>
              </a:spcBef>
              <a:buNone/>
            </a:pPr>
            <a:r>
              <a:rPr lang="en-GB" sz="3700" dirty="0">
                <a:latin typeface="Arial" panose="020B0604020202020204" pitchFamily="34" charset="0"/>
                <a:cs typeface="Arial" panose="020B0604020202020204" pitchFamily="34" charset="0"/>
              </a:rPr>
              <a:t>World Cancer Research Fund (2024). </a:t>
            </a:r>
            <a:r>
              <a:rPr lang="en-GB" sz="3700" i="1" dirty="0">
                <a:latin typeface="Arial" panose="020B0604020202020204" pitchFamily="34" charset="0"/>
                <a:cs typeface="Arial" panose="020B0604020202020204" pitchFamily="34" charset="0"/>
              </a:rPr>
              <a:t>UK Cancer Statistics | World Cancer Research Fund</a:t>
            </a:r>
            <a:r>
              <a:rPr lang="en-GB" sz="3700" dirty="0">
                <a:latin typeface="Arial" panose="020B0604020202020204" pitchFamily="34" charset="0"/>
                <a:cs typeface="Arial" panose="020B0604020202020204" pitchFamily="34" charset="0"/>
              </a:rPr>
              <a:t>. [online] World Cancer Research Fund. Available at: https://www.wcrf.org/preventing-cancer/cancer-statistics/uk-cancer-statistics/.</a:t>
            </a:r>
          </a:p>
          <a:p>
            <a:pPr marL="0" indent="0" algn="just">
              <a:spcBef>
                <a:spcPts val="0"/>
              </a:spcBef>
              <a:buNone/>
            </a:pPr>
            <a:endParaRPr lang="en-GB" sz="1200" dirty="0"/>
          </a:p>
        </p:txBody>
      </p:sp>
      <p:pic>
        <p:nvPicPr>
          <p:cNvPr id="7" name="Audio 6">
            <a:hlinkClick r:id="" action="ppaction://media"/>
            <a:extLst>
              <a:ext uri="{FF2B5EF4-FFF2-40B4-BE49-F238E27FC236}">
                <a16:creationId xmlns:a16="http://schemas.microsoft.com/office/drawing/2014/main" id="{2DABC698-E290-A67E-4D9D-16DE8940CAB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01089411"/>
      </p:ext>
    </p:extLst>
  </p:cSld>
  <p:clrMapOvr>
    <a:masterClrMapping/>
  </p:clrMapOvr>
  <mc:AlternateContent xmlns:mc="http://schemas.openxmlformats.org/markup-compatibility/2006">
    <mc:Choice xmlns:p14="http://schemas.microsoft.com/office/powerpoint/2010/main" Requires="p14">
      <p:transition spd="slow" p14:dur="2000" advTm="6593"/>
    </mc:Choice>
    <mc:Fallback>
      <p:transition spd="slow" advTm="65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theme/theme1.xml><?xml version="1.0" encoding="utf-8"?>
<a:theme xmlns:a="http://schemas.openxmlformats.org/drawingml/2006/main" name="Gallery">
  <a:themeElements>
    <a:clrScheme name="Marquee">
      <a:dk1>
        <a:srgbClr val="000000"/>
      </a:dk1>
      <a:lt1>
        <a:sysClr val="window" lastClr="FFFFFF"/>
      </a:lt1>
      <a:dk2>
        <a:srgbClr val="5E5E5E"/>
      </a:dk2>
      <a:lt2>
        <a:srgbClr val="DDDDDD"/>
      </a:lt2>
      <a:accent1>
        <a:srgbClr val="418AB3"/>
      </a:accent1>
      <a:accent2>
        <a:srgbClr val="A6B727"/>
      </a:accent2>
      <a:accent3>
        <a:srgbClr val="F69200"/>
      </a:accent3>
      <a:accent4>
        <a:srgbClr val="838383"/>
      </a:accent4>
      <a:accent5>
        <a:srgbClr val="FEC306"/>
      </a:accent5>
      <a:accent6>
        <a:srgbClr val="DF5327"/>
      </a:accent6>
      <a:hlink>
        <a:srgbClr val="F59E00"/>
      </a:hlink>
      <a:folHlink>
        <a:srgbClr val="B2B2B2"/>
      </a:folHlink>
    </a:clrScheme>
    <a:fontScheme name="Custom 1">
      <a:majorFont>
        <a:latin typeface="Times New Roman"/>
        <a:ea typeface=""/>
        <a:cs typeface=""/>
      </a:majorFont>
      <a:minorFont>
        <a:latin typeface="Times New Roman"/>
        <a:ea typeface=""/>
        <a:cs typeface=""/>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308</TotalTime>
  <Words>2503</Words>
  <Application>Microsoft Office PowerPoint</Application>
  <PresentationFormat>Widescreen</PresentationFormat>
  <Paragraphs>141</Paragraphs>
  <Slides>16</Slides>
  <Notes>16</Notes>
  <HiddenSlides>0</HiddenSlides>
  <MMClips>16</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Courier New</vt:lpstr>
      <vt:lpstr>Times New Roman</vt:lpstr>
      <vt:lpstr>Gallery</vt:lpstr>
      <vt:lpstr>Student name: collette Fahy   Student number: 2425001  Module code: BMHP5023  Assignment Title: Component 2: Presentation  LECTURER NAME: ROBERT NARTOWSKI </vt:lpstr>
      <vt:lpstr>Introduction</vt:lpstr>
      <vt:lpstr>Overview of Breast Cancer</vt:lpstr>
      <vt:lpstr>Relevant Autonomy (Breast and Lymphatic System) </vt:lpstr>
      <vt:lpstr>Relevant Physiology</vt:lpstr>
      <vt:lpstr>Pathophysiology: How Breast Cancer Affects the System</vt:lpstr>
      <vt:lpstr>Risk Factors (Lifestyle and Medical) </vt:lpstr>
      <vt:lpstr>Patient Assessment &amp; Monitoring</vt:lpstr>
      <vt:lpstr>Medical Management</vt:lpstr>
      <vt:lpstr>Nursing &amp; Daily Care Plan</vt:lpstr>
      <vt:lpstr>Psychological &amp; Emotional Support </vt:lpstr>
      <vt:lpstr>Communication and Person-Centred Care</vt:lpstr>
      <vt:lpstr>Ethical Considerations</vt:lpstr>
      <vt:lpstr>Evaluation &amp; Long-Term Follow-Up</vt:lpstr>
      <vt:lpstr>Conclusion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collettefahy.cf@gmail.com</cp:lastModifiedBy>
  <cp:revision>1</cp:revision>
  <dcterms:created xsi:type="dcterms:W3CDTF">2026-03-03T10:11:25Z</dcterms:created>
  <dcterms:modified xsi:type="dcterms:W3CDTF">2026-03-22T17:46:21Z</dcterms:modified>
</cp:coreProperties>
</file>