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8820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8C054E4A-E822-E7E5-40DC-254567C927F2}"/>
              </a:ext>
            </a:extLst>
          </p:cNvPr>
          <p:cNvGrpSpPr/>
          <p:nvPr/>
        </p:nvGrpSpPr>
        <p:grpSpPr>
          <a:xfrm>
            <a:off x="0" y="1600200"/>
            <a:ext cx="10698480" cy="1828800"/>
            <a:chOff x="731520" y="2468880"/>
            <a:chExt cx="10698480" cy="1828800"/>
          </a:xfrm>
        </p:grpSpPr>
        <p:sp>
          <p:nvSpPr>
            <p:cNvPr id="2" name="Text 0"/>
            <p:cNvSpPr/>
            <p:nvPr/>
          </p:nvSpPr>
          <p:spPr>
            <a:xfrm>
              <a:off x="731520" y="2468880"/>
              <a:ext cx="106984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endParaRPr lang="en-US" sz="4000" dirty="0"/>
            </a:p>
          </p:txBody>
        </p:sp>
        <p:sp>
          <p:nvSpPr>
            <p:cNvPr id="3" name="Text 1"/>
            <p:cNvSpPr/>
            <p:nvPr/>
          </p:nvSpPr>
          <p:spPr>
            <a:xfrm>
              <a:off x="731520" y="3337560"/>
              <a:ext cx="10698480" cy="54864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2000" dirty="0">
                  <a:solidFill>
                    <a:srgbClr val="5F5E5A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Final Report Presentation</a:t>
              </a:r>
              <a:endParaRPr lang="en-US" sz="2000" dirty="0"/>
            </a:p>
          </p:txBody>
        </p:sp>
        <p:sp>
          <p:nvSpPr>
            <p:cNvPr id="4" name="Text 2"/>
            <p:cNvSpPr/>
            <p:nvPr/>
          </p:nvSpPr>
          <p:spPr>
            <a:xfrm>
              <a:off x="731520" y="3840480"/>
              <a:ext cx="10698480" cy="4572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marL="0" indent="0" algn="ctr">
                <a:buNone/>
              </a:pPr>
              <a:r>
                <a:rPr lang="en-US" sz="1400" dirty="0">
                  <a:solidFill>
                    <a:srgbClr val="5F5E5A"/>
                  </a:solidFill>
                  <a:latin typeface="Calibri" pitchFamily="34" charset="0"/>
                  <a:ea typeface="Calibri" pitchFamily="34" charset="-122"/>
                  <a:cs typeface="Calibri" pitchFamily="34" charset="-120"/>
                </a:rPr>
                <a:t>Insider Incident Investigation</a:t>
              </a:r>
              <a:endParaRPr lang="en-US" sz="1400" dirty="0"/>
            </a:p>
          </p:txBody>
        </p:sp>
      </p:grpSp>
      <p:sp>
        <p:nvSpPr>
          <p:cNvPr id="15" name="Text 2">
            <a:extLst>
              <a:ext uri="{FF2B5EF4-FFF2-40B4-BE49-F238E27FC236}">
                <a16:creationId xmlns:a16="http://schemas.microsoft.com/office/drawing/2014/main" id="{32FFF541-0B1F-E65A-FC91-51E4F7D6F323}"/>
              </a:ext>
            </a:extLst>
          </p:cNvPr>
          <p:cNvSpPr/>
          <p:nvPr/>
        </p:nvSpPr>
        <p:spPr>
          <a:xfrm>
            <a:off x="73152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dirty="0"/>
          </a:p>
        </p:txBody>
      </p:sp>
      <p:sp>
        <p:nvSpPr>
          <p:cNvPr id="17" name="Text 3">
            <a:extLst>
              <a:ext uri="{FF2B5EF4-FFF2-40B4-BE49-F238E27FC236}">
                <a16:creationId xmlns:a16="http://schemas.microsoft.com/office/drawing/2014/main" id="{A9D47D8F-0388-2024-1366-5CBC1E851F21}"/>
              </a:ext>
            </a:extLst>
          </p:cNvPr>
          <p:cNvSpPr/>
          <p:nvPr/>
        </p:nvSpPr>
        <p:spPr>
          <a:xfrm>
            <a:off x="628883" y="914400"/>
            <a:ext cx="987552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GB" sz="2800" b="1" dirty="0"/>
              <a:t>Digital Forensics Analysis Report: Research, Investigation and Assessment of Cybersecurity Incidents</a:t>
            </a:r>
            <a:endParaRPr lang="en-GB" sz="2800" dirty="0"/>
          </a:p>
        </p:txBody>
      </p:sp>
      <p:sp>
        <p:nvSpPr>
          <p:cNvPr id="19" name="Shape 4">
            <a:extLst>
              <a:ext uri="{FF2B5EF4-FFF2-40B4-BE49-F238E27FC236}">
                <a16:creationId xmlns:a16="http://schemas.microsoft.com/office/drawing/2014/main" id="{466B1552-162A-F2EB-BC99-77E1B39AF94B}"/>
              </a:ext>
            </a:extLst>
          </p:cNvPr>
          <p:cNvSpPr/>
          <p:nvPr/>
        </p:nvSpPr>
        <p:spPr>
          <a:xfrm>
            <a:off x="777240" y="4206240"/>
            <a:ext cx="2743200" cy="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5">
            <a:extLst>
              <a:ext uri="{FF2B5EF4-FFF2-40B4-BE49-F238E27FC236}">
                <a16:creationId xmlns:a16="http://schemas.microsoft.com/office/drawing/2014/main" id="{210C1331-FCB8-24F4-4687-2E22293BFEBD}"/>
              </a:ext>
            </a:extLst>
          </p:cNvPr>
          <p:cNvSpPr/>
          <p:nvPr/>
        </p:nvSpPr>
        <p:spPr>
          <a:xfrm>
            <a:off x="731520" y="4480560"/>
            <a:ext cx="9144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Abdullah Al Noman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2520302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Module: Digital Forensics Analysis (ACCA7031_LON)</a:t>
            </a:r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— University of Wales Trinity Saint David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background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40080" y="1554480"/>
            <a:ext cx="1088136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Tech Company reported a suspected insider incident involving valuable AI-related data.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– senior engineer, primary subject of interest.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 – possible intermediary with external contacts.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Investigation authorised across multiple mobile devices.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Goal: assess evidence of planning, coordination, or disclosure.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/ 14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Investigation scope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738666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73866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143000" y="1554480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and acquire digital evidence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1143000" y="2233749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40080" y="2417935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2417935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3000" y="2233749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integrity via cryptographic hashing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1143000" y="2913017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40080" y="3097203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3097203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143000" y="2913017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 and examine communication artefacts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1143000" y="3592286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40080" y="377647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377647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143000" y="3592286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Correlate travel and location evidence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1143000" y="4271554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40080" y="4455741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40080" y="4455741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143000" y="4271554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Reconstruct a forensic timeline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1143000" y="4950823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40080" y="5135009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5135009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143000" y="4950823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roles of involved individuals</a:t>
            </a:r>
            <a:endParaRPr lang="en-US" sz="1500" dirty="0"/>
          </a:p>
        </p:txBody>
      </p:sp>
      <p:sp>
        <p:nvSpPr>
          <p:cNvPr id="27" name="Shape 25"/>
          <p:cNvSpPr/>
          <p:nvPr/>
        </p:nvSpPr>
        <p:spPr>
          <a:xfrm>
            <a:off x="1143000" y="5630091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640080" y="5814278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40080" y="581427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1143000" y="5630091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 a legally defensible report</a:t>
            </a:r>
            <a:endParaRPr lang="en-US" sz="1500" dirty="0"/>
          </a:p>
        </p:txBody>
      </p:sp>
      <p:sp>
        <p:nvSpPr>
          <p:cNvPr id="31" name="Text 29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14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inventory</a:t>
            </a:r>
            <a:endParaRPr lang="en-US" sz="28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3112118"/>
              </p:ext>
            </p:extLst>
          </p:nvPr>
        </p:nvGraphicFramePr>
        <p:xfrm>
          <a:off x="548640" y="1554480"/>
          <a:ext cx="8772643" cy="1074420"/>
        </p:xfrm>
        <a:graphic>
          <a:graphicData uri="http://schemas.openxmlformats.org/drawingml/2006/table">
            <a:tbl>
              <a:tblPr/>
              <a:tblGrid>
                <a:gridCol w="11996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42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486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Evidence ID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Device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Relevant artefacts recovered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E01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Huawei POT-LX1 P Smart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WhatsApp, images, timeline data, location artefacts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E02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Nokia C2 2nd Edition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Images, documents, metadata artefacts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E03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Samsung Galaxy A13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Images, travel artefacts, hotel photographs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 2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 of custody and evidence integrity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40080" y="1554480"/>
            <a:ext cx="108813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forensic images verified using SHA256 hashing in Cellebrite Physical Analyzer.</a:t>
            </a:r>
            <a:endParaRPr lang="en-US" sz="1600" dirty="0"/>
          </a:p>
          <a:p>
            <a:pPr marL="342900" indent="-342900"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 confirmed evidence remained unchanged throughout the investigation.</a:t>
            </a:r>
            <a:endParaRPr lang="en-US" sz="16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6376542"/>
              </p:ext>
            </p:extLst>
          </p:nvPr>
        </p:nvGraphicFramePr>
        <p:xfrm>
          <a:off x="640080" y="3246120"/>
          <a:ext cx="11064240" cy="1143000"/>
        </p:xfrm>
        <a:graphic>
          <a:graphicData uri="http://schemas.openxmlformats.org/drawingml/2006/table">
            <a:tbl>
              <a:tblPr/>
              <a:tblGrid>
                <a:gridCol w="6583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80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Device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Verification status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Huawei POT-LX1 P Smart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Verified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Nokia C2 2nd Edition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Verified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Samsung Galaxy A13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Verified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 3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14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methodology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78765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78765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143000" y="1554480"/>
            <a:ext cx="10332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Acquired using Cellebrite UFED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1143000" y="2331720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40080" y="256489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256489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3000" y="2331720"/>
            <a:ext cx="10332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details recorded pre-acquisition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1143000" y="3108960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40080" y="334213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334213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143000" y="3108960"/>
            <a:ext cx="10332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Extraction profile maximised recovery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1143000" y="3886200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40080" y="411937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411937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143000" y="3886200"/>
            <a:ext cx="10332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Examined in Cellebrite Physical Analyzer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1143000" y="4663440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40080" y="489661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40080" y="489661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143000" y="4663440"/>
            <a:ext cx="10332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decoding for user data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1143000" y="5440680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40080" y="567385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567385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143000" y="5440680"/>
            <a:ext cx="10332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 reviewed for overview</a:t>
            </a:r>
            <a:endParaRPr lang="en-US" sz="1500" dirty="0"/>
          </a:p>
        </p:txBody>
      </p:sp>
      <p:sp>
        <p:nvSpPr>
          <p:cNvPr id="27" name="Text 25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14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analysis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738666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73866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143000" y="1554480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contact – Emma and Joe connected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1143000" y="2233749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40080" y="2417935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2417935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3000" y="2233749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Valuable info – AI-related data referenced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1143000" y="2913017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40080" y="3097203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3097203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143000" y="2913017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 search – interested parties sought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1143000" y="3592286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40080" y="3776472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377647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143000" y="3592286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Secrecy – concealment discussed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1143000" y="4271554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40080" y="4455741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40080" y="4455741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143000" y="4271554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coordination – meetings tracked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1143000" y="4950823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40080" y="5135009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5135009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1143000" y="4950823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Negotiations – Glasgow and Manchester arranged</a:t>
            </a:r>
            <a:endParaRPr lang="en-US" sz="1500" dirty="0"/>
          </a:p>
        </p:txBody>
      </p:sp>
      <p:sp>
        <p:nvSpPr>
          <p:cNvPr id="27" name="Shape 25"/>
          <p:cNvSpPr/>
          <p:nvPr/>
        </p:nvSpPr>
        <p:spPr>
          <a:xfrm>
            <a:off x="1143000" y="5630091"/>
            <a:ext cx="1033272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640080" y="5814278"/>
            <a:ext cx="310896" cy="310896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640080" y="581427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1143000" y="5630091"/>
            <a:ext cx="10332720" cy="67926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motivation – payment discussed</a:t>
            </a:r>
            <a:endParaRPr lang="en-US" sz="1500" dirty="0"/>
          </a:p>
        </p:txBody>
      </p:sp>
      <p:sp>
        <p:nvSpPr>
          <p:cNvPr id="31" name="Text 29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14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8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 reconstruction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3749040"/>
            <a:ext cx="10515600" cy="0"/>
          </a:xfrm>
          <a:prstGeom prst="line">
            <a:avLst/>
          </a:prstGeom>
          <a:noFill/>
          <a:ln w="15875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68096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22960" y="3246120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37160" y="251460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37160" y="277063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Contact &amp; disclosure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270325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2325189" y="3803904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639389" y="429768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 Aug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639389" y="455371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shared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772553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827417" y="3246120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141617" y="251460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 Aug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3141617" y="277063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contacts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5274782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329646" y="3803904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643846" y="429768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29 Aug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643846" y="455371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Glasgow planned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6777010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831874" y="3246120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146074" y="251460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Aug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6146074" y="277063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Glasgow travel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8279239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8334103" y="3803904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7648303" y="429768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Nov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7648303" y="455371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Manchester discussed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9781467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9836331" y="3246120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150531" y="251460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 Nov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9150531" y="277063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Manchester travel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11283696" y="3694176"/>
            <a:ext cx="109728" cy="10972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11338560" y="3803904"/>
            <a:ext cx="0" cy="457200"/>
          </a:xfrm>
          <a:prstGeom prst="line">
            <a:avLst/>
          </a:prstGeom>
          <a:noFill/>
          <a:ln w="12700">
            <a:solidFill>
              <a:srgbClr val="B9B7A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10652760" y="4297680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10652760" y="4553712"/>
            <a:ext cx="1371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talks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14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correlation matrix</a:t>
            </a:r>
            <a:endParaRPr lang="en-US" sz="2800" dirty="0"/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554480"/>
          <a:ext cx="10698480" cy="2141220"/>
        </p:xfrm>
        <a:graphic>
          <a:graphicData uri="http://schemas.openxmlformats.org/drawingml/2006/table">
            <a:tbl>
              <a:tblPr/>
              <a:tblGrid>
                <a:gridCol w="4480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Communication evidence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Supporting evidence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Strength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Glasgow meeting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Glasgow rail ticket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Manchester meeting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Manchester travel ticket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Hotel references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Radisson Blu image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Negotiation talks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Travel &amp; hotel artefacts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Med-High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Location sharing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Timeline location data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Buyer search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Travel &amp; hotel evidence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EF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Long-term pattern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Timeline artefacts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3D1C7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14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9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Evidential reliability assessment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40080" y="1554480"/>
            <a:ext cx="1088136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images – verified via SHA256 hashing.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WhatsApp records – direct evidence of interactions.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 artefacts – 1,500+ used to sequence events.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 &amp; travel data – corroborated meetings.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Hotel artefacts – supported meeting arrangements.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significant inconsistencies identified.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14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10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 profiling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65760" y="1645920"/>
            <a:ext cx="3566160" cy="438912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9525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1810512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22960" y="2240280"/>
            <a:ext cx="2651760" cy="329184"/>
          </a:xfrm>
          <a:prstGeom prst="roundRect">
            <a:avLst>
              <a:gd name="adj" fmla="val 50000"/>
            </a:avLst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22960" y="2240280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suspect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594360" y="2743200"/>
            <a:ext cx="310896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2880360"/>
            <a:ext cx="301752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Initiated contact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Referenced key info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Discussed disclosure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Requested secrecy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Joined negotiations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4297680" y="1645920"/>
            <a:ext cx="3566160" cy="438912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9525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297680" y="1810512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4754880" y="2240280"/>
            <a:ext cx="2651760" cy="329184"/>
          </a:xfrm>
          <a:prstGeom prst="roundRect">
            <a:avLst>
              <a:gd name="adj" fmla="val 50000"/>
            </a:avLst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754880" y="2240280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 – intermediary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26280" y="2743200"/>
            <a:ext cx="310896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572000" y="2880360"/>
            <a:ext cx="301752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Identified contacts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Coordinated meetings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 locations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Gave progress updates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Discussed finances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8229600" y="1645920"/>
            <a:ext cx="3566160" cy="4389120"/>
          </a:xfrm>
          <a:prstGeom prst="roundRect">
            <a:avLst>
              <a:gd name="adj" fmla="val 2051"/>
            </a:avLst>
          </a:prstGeom>
          <a:solidFill>
            <a:srgbClr val="FFFFFF"/>
          </a:solidFill>
          <a:ln w="9525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29600" y="1810512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Norman</a:t>
            </a:r>
            <a:endParaRPr lang="en-US" sz="1800" dirty="0"/>
          </a:p>
        </p:txBody>
      </p:sp>
      <p:sp>
        <p:nvSpPr>
          <p:cNvPr id="18" name="Shape 16"/>
          <p:cNvSpPr/>
          <p:nvPr/>
        </p:nvSpPr>
        <p:spPr>
          <a:xfrm>
            <a:off x="8686800" y="2240280"/>
            <a:ext cx="2651760" cy="329184"/>
          </a:xfrm>
          <a:prstGeom prst="roundRect">
            <a:avLst>
              <a:gd name="adj" fmla="val 50000"/>
            </a:avLst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686800" y="2240280"/>
            <a:ext cx="26517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 – examined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8458200" y="2743200"/>
            <a:ext cx="3108960" cy="0"/>
          </a:xfrm>
          <a:prstGeom prst="line">
            <a:avLst/>
          </a:prstGeom>
          <a:noFill/>
          <a:ln w="9525">
            <a:solidFill>
              <a:srgbClr val="D3D1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503920" y="2880360"/>
            <a:ext cx="301752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forensically examined</a:t>
            </a:r>
            <a:endParaRPr lang="en-US" sz="125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5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direct link found to receiving, purchasing, or possessing the material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14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61848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61848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051560" y="160020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forensic images passed integrity verification.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40080" y="267004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0080" y="267004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51560" y="265176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Recovered communications established a direct relationship between Emma and Joe.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640080" y="372160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372160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1051560" y="370332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Several communications referenced valuable AI-related information.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40080" y="477316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080" y="477316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051560" y="475488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demonstrated attempts to locate potentially interested third parties.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6263640" y="161848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263640" y="161848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675120" y="160020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Recovered communications included secrecy-related discussions.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6263640" y="267004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263640" y="267004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675120" y="265176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Travel artefacts corroborated meeting arrangements.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6263640" y="372160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263640" y="372160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6675120" y="370332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Substantial evidence of planning and coordination activities was identified.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6263640" y="4773168"/>
            <a:ext cx="292608" cy="292608"/>
          </a:xfrm>
          <a:prstGeom prst="ellipse">
            <a:avLst/>
          </a:prstGeom>
          <a:solidFill>
            <a:srgbClr val="000000"/>
          </a:solidFill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263640" y="477316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6675120" y="4754880"/>
            <a:ext cx="48463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discussions indicating potential monetary motivation were recovered.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14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40080" y="1554480"/>
            <a:ext cx="1088136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Substantial evidence of communication, coordination, planning, secrecy, and financial motivation.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and Joe maintained sustained discussions on interested parties and meetings.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Travel, location, and hotel evidence corroborated key communications.</a:t>
            </a:r>
            <a:endParaRPr lang="en-US" sz="1600" dirty="0"/>
          </a:p>
          <a:p>
            <a:pPr marL="342900" indent="-342900">
              <a:spcAft>
                <a:spcPts val="1400"/>
              </a:spcAft>
              <a:buSzPct val="100000"/>
              <a:buChar char="–"/>
            </a:pPr>
            <a:r>
              <a:rPr lang="en-US" sz="1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– primary initiator; Joe – intermediary with external contacts.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14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5257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enterprise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548640" y="1874520"/>
            <a:ext cx="5257800" cy="0"/>
          </a:xfrm>
          <a:prstGeom prst="line">
            <a:avLst/>
          </a:prstGeom>
          <a:noFill/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2011680"/>
            <a:ext cx="5257800" cy="3840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DLP controls.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Strengthen insider-threat monitoring.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 access to IP repositories.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employee awareness training.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privileged-access assignments.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355080" y="1508760"/>
            <a:ext cx="5257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law enforcement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355080" y="1874520"/>
            <a:ext cx="5257800" cy="0"/>
          </a:xfrm>
          <a:prstGeom prst="line">
            <a:avLst/>
          </a:prstGeom>
          <a:noFill/>
          <a:ln w="12700">
            <a:solidFill>
              <a:srgbClr val="0000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355080" y="2011680"/>
            <a:ext cx="5257800" cy="3840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cloud accounts on devices.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Obtain telecommunications records.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Investigate financial records.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 identified individuals.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 monitoring for evidence.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kern="0" spc="2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5720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600200"/>
            <a:ext cx="5257800" cy="3840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Casey, Digital Evidence and Computer Crime, 2020.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Kent et al., NIST SP 800-86, 2022.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Cellebrite, Mobile Forensics Fundamentals Guide, 2024.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Carrier, File System Forensic Analysis, 2021.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6355080" y="1600200"/>
            <a:ext cx="5257800" cy="3840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Rogers &amp; Seigfried-Spellar, Digital Forensics and Investigations, 2023.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INTERPOL, Global Cybercrime Trend Report, 2024.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Verizon, 2025 Data Breach Investigations Report, 2025.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–"/>
            </a:pPr>
            <a:r>
              <a:rPr lang="en-US" sz="14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[24] Roussev, Digital Forensics: Current State and Future Directions, 2023.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48640" y="6400800"/>
            <a:ext cx="11064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14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2743200"/>
            <a:ext cx="10698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31520" y="3611880"/>
            <a:ext cx="10698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5F5E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and discussion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873</Words>
  <Application>Microsoft Office PowerPoint</Application>
  <PresentationFormat>Widescreen</PresentationFormat>
  <Paragraphs>238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Abdullah Al Noman (2520302)</cp:lastModifiedBy>
  <cp:revision>2</cp:revision>
  <dcterms:created xsi:type="dcterms:W3CDTF">2026-08-11T06:38:27Z</dcterms:created>
  <dcterms:modified xsi:type="dcterms:W3CDTF">2026-08-11T07:07:56Z</dcterms:modified>
</cp:coreProperties>
</file>