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6" r:id="rId5"/>
    <p:sldId id="257" r:id="rId6"/>
    <p:sldId id="259" r:id="rId7"/>
    <p:sldId id="272" r:id="rId8"/>
    <p:sldId id="273" r:id="rId9"/>
    <p:sldId id="260" r:id="rId10"/>
    <p:sldId id="274" r:id="rId11"/>
    <p:sldId id="261" r:id="rId12"/>
    <p:sldId id="266" r:id="rId13"/>
    <p:sldId id="267" r:id="rId14"/>
    <p:sldId id="268" r:id="rId15"/>
    <p:sldId id="270" r:id="rId16"/>
    <p:sldId id="271" r:id="rId17"/>
    <p:sldId id="264" r:id="rId18"/>
    <p:sldId id="262"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6991" autoAdjust="0"/>
  </p:normalViewPr>
  <p:slideViewPr>
    <p:cSldViewPr snapToGrid="0">
      <p:cViewPr varScale="1">
        <p:scale>
          <a:sx n="81" d="100"/>
          <a:sy n="81" d="100"/>
        </p:scale>
        <p:origin x="291" y="48"/>
      </p:cViewPr>
      <p:guideLst/>
    </p:cSldViewPr>
  </p:slideViewPr>
  <p:notesTextViewPr>
    <p:cViewPr>
      <p:scale>
        <a:sx n="1" d="1"/>
        <a:sy n="1" d="1"/>
      </p:scale>
      <p:origin x="0" y="0"/>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BC10188-DC2C-458D-AB41-143A0BE9A31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9634E15-7196-43FC-B912-C4D8B4A2CE7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8416927-5E9C-4E77-85FE-EE4C81C1DE39}" type="datetimeFigureOut">
              <a:rPr lang="en-US" smtClean="0"/>
              <a:t>6/9/2023</a:t>
            </a:fld>
            <a:endParaRPr lang="en-US" dirty="0"/>
          </a:p>
        </p:txBody>
      </p:sp>
      <p:sp>
        <p:nvSpPr>
          <p:cNvPr id="4" name="Footer Placeholder 3">
            <a:extLst>
              <a:ext uri="{FF2B5EF4-FFF2-40B4-BE49-F238E27FC236}">
                <a16:creationId xmlns:a16="http://schemas.microsoft.com/office/drawing/2014/main" id="{89EA2570-D5B6-41CB-96C2-FFC9944668E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5C31B37-7A69-4C30-9B63-29F8242FC24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389B6C8-888A-401B-9F9B-D41D36B6C3E9}" type="slidenum">
              <a:rPr lang="en-US" smtClean="0"/>
              <a:t>‹#›</a:t>
            </a:fld>
            <a:endParaRPr lang="en-US" dirty="0"/>
          </a:p>
        </p:txBody>
      </p:sp>
    </p:spTree>
    <p:extLst>
      <p:ext uri="{BB962C8B-B14F-4D97-AF65-F5344CB8AC3E}">
        <p14:creationId xmlns:p14="http://schemas.microsoft.com/office/powerpoint/2010/main" val="2413100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98B7E-6604-4F74-86DB-B30627D56244}" type="datetimeFigureOut">
              <a:rPr lang="en-US" smtClean="0"/>
              <a:t>6/9/2023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28A1F-3E69-47E5-AE93-E7F2155A242D}" type="slidenum">
              <a:rPr lang="en-US" smtClean="0"/>
              <a:t>‹#›</a:t>
            </a:fld>
            <a:endParaRPr lang="en-US" dirty="0"/>
          </a:p>
        </p:txBody>
      </p:sp>
    </p:spTree>
    <p:extLst>
      <p:ext uri="{BB962C8B-B14F-4D97-AF65-F5344CB8AC3E}">
        <p14:creationId xmlns:p14="http://schemas.microsoft.com/office/powerpoint/2010/main" val="20759332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justice.gov.uk/downloads/legislation/bills-acts/circulars/moj/2010/circular-12-2010-coroners-justice-act-homicide-provisions.pdf"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oxfordlearnersdictionaries.com/definition/english/serious?q=seriou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ein.org.uk/blog/when-does-crime-cause-serious-harm-court-appeal-considers-application-article-8-foreign#:~:text=The%20Court%20of%20Appeal%20applied,which%20has%20caused%20serious%20harm.%22&amp;text=Nor%20was%20the%20Court%20persuaded,%2C%20whether%20physical%20or%20psychological.%22"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www.justice.gov.uk/downloads/legislation/bills-acts/circulars/moj/2010/circular-12-2010-coroners-justice-act-homicide-provisions.pdf"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s://webarchive.nationalarchives.gov.uk/ukgwa/20100505212400/http:/www.justice.gov.uk/consultations/docs/murder-manslaughter-infanticide-consultation.pdf"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theguardian.com/law/2016/sep/14/law-will-not-be-reformed-justice-minister-tells-mp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Partial defences to murder: loss of control and diminished responsibility; and infanticide: Implementation of Sections 52, and 54 to 57 of the Coroners and Justice Act 2009</a:t>
            </a:r>
            <a:r>
              <a:rPr lang="en-GB" dirty="0"/>
              <a:t> </a:t>
            </a:r>
          </a:p>
        </p:txBody>
      </p:sp>
      <p:sp>
        <p:nvSpPr>
          <p:cNvPr id="4" name="Slide Number Placeholder 3"/>
          <p:cNvSpPr>
            <a:spLocks noGrp="1"/>
          </p:cNvSpPr>
          <p:nvPr>
            <p:ph type="sldNum" sz="quarter" idx="5"/>
          </p:nvPr>
        </p:nvSpPr>
        <p:spPr/>
        <p:txBody>
          <a:bodyPr/>
          <a:lstStyle/>
          <a:p>
            <a:fld id="{D3F28A1F-3E69-47E5-AE93-E7F2155A242D}" type="slidenum">
              <a:rPr lang="en-US" smtClean="0"/>
              <a:t>1</a:t>
            </a:fld>
            <a:endParaRPr lang="en-US" dirty="0"/>
          </a:p>
        </p:txBody>
      </p:sp>
    </p:spTree>
    <p:extLst>
      <p:ext uri="{BB962C8B-B14F-4D97-AF65-F5344CB8AC3E}">
        <p14:creationId xmlns:p14="http://schemas.microsoft.com/office/powerpoint/2010/main" val="40591507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2</a:t>
            </a:fld>
            <a:endParaRPr lang="en-US" dirty="0"/>
          </a:p>
        </p:txBody>
      </p:sp>
    </p:spTree>
    <p:extLst>
      <p:ext uri="{BB962C8B-B14F-4D97-AF65-F5344CB8AC3E}">
        <p14:creationId xmlns:p14="http://schemas.microsoft.com/office/powerpoint/2010/main" val="29675805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3</a:t>
            </a:fld>
            <a:endParaRPr lang="en-US" dirty="0"/>
          </a:p>
        </p:txBody>
      </p:sp>
    </p:spTree>
    <p:extLst>
      <p:ext uri="{BB962C8B-B14F-4D97-AF65-F5344CB8AC3E}">
        <p14:creationId xmlns:p14="http://schemas.microsoft.com/office/powerpoint/2010/main" val="2204877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4</a:t>
            </a:fld>
            <a:endParaRPr lang="en-US" dirty="0"/>
          </a:p>
        </p:txBody>
      </p:sp>
    </p:spTree>
    <p:extLst>
      <p:ext uri="{BB962C8B-B14F-4D97-AF65-F5344CB8AC3E}">
        <p14:creationId xmlns:p14="http://schemas.microsoft.com/office/powerpoint/2010/main" val="4133802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5</a:t>
            </a:fld>
            <a:endParaRPr lang="en-US" dirty="0"/>
          </a:p>
        </p:txBody>
      </p:sp>
    </p:spTree>
    <p:extLst>
      <p:ext uri="{BB962C8B-B14F-4D97-AF65-F5344CB8AC3E}">
        <p14:creationId xmlns:p14="http://schemas.microsoft.com/office/powerpoint/2010/main" val="42621884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Voluntary manslaughter reformed by the Coroners and Justice Act 2009, S.54 and S.55.</a:t>
            </a:r>
          </a:p>
          <a:p>
            <a:endParaRPr lang="en-GB" dirty="0"/>
          </a:p>
          <a:p>
            <a:r>
              <a:rPr lang="en-GB" dirty="0"/>
              <a:t>Re introduce the Men’s Rea and Actus Reus of the offence of Murder. </a:t>
            </a:r>
          </a:p>
          <a:p>
            <a:endParaRPr lang="en-GB" dirty="0"/>
          </a:p>
          <a:p>
            <a:r>
              <a:rPr lang="en-GB" dirty="0"/>
              <a:t>Involuntary manslaughter- two types – constructive manslaughter and unlawful act manslaughter.</a:t>
            </a:r>
          </a:p>
          <a:p>
            <a:r>
              <a:rPr lang="en-GB" dirty="0"/>
              <a:t>Unlawful manslaughter is where the defendant </a:t>
            </a:r>
            <a:r>
              <a:rPr lang="en-GB" dirty="0" err="1"/>
              <a:t>intentially</a:t>
            </a:r>
            <a:r>
              <a:rPr lang="en-GB" dirty="0"/>
              <a:t> commits an unlawful act which a reasonable person would recognise exposes the victim to the risk of some harm and the victim dies as a result. – Larkin (1944). </a:t>
            </a:r>
          </a:p>
          <a:p>
            <a:endParaRPr lang="en-GB" dirty="0"/>
          </a:p>
          <a:p>
            <a:endParaRPr lang="en-GB" dirty="0"/>
          </a:p>
          <a:p>
            <a:r>
              <a:rPr lang="en-GB" dirty="0"/>
              <a:t>DPP v Newbury and Jones – there must be an intentional act/ the act must be unlawful/ the act is objectively dangerous/ cause death + unlawful act manslaughter. </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6</a:t>
            </a:fld>
            <a:endParaRPr lang="en-US" dirty="0"/>
          </a:p>
        </p:txBody>
      </p:sp>
    </p:spTree>
    <p:extLst>
      <p:ext uri="{BB962C8B-B14F-4D97-AF65-F5344CB8AC3E}">
        <p14:creationId xmlns:p14="http://schemas.microsoft.com/office/powerpoint/2010/main" val="3275362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Voluntary manslaughter reformed by the Coroners and Justice Act 2009, S.54 and S.55.</a:t>
            </a:r>
          </a:p>
          <a:p>
            <a:endParaRPr lang="en-GB" dirty="0"/>
          </a:p>
          <a:p>
            <a:r>
              <a:rPr lang="en-GB" dirty="0"/>
              <a:t>Re introduce the Men’s Rea and Actus Reus of the offence of Murder. </a:t>
            </a:r>
          </a:p>
          <a:p>
            <a:endParaRPr lang="en-GB" dirty="0"/>
          </a:p>
          <a:p>
            <a:r>
              <a:rPr lang="en-GB" dirty="0"/>
              <a:t>Involuntary manslaughter- two types – constructive manslaughter and unlawful act manslaughter.</a:t>
            </a:r>
          </a:p>
          <a:p>
            <a:r>
              <a:rPr lang="en-GB" dirty="0"/>
              <a:t>Unlawful manslaughter is where the defendant </a:t>
            </a:r>
            <a:r>
              <a:rPr lang="en-GB" dirty="0" err="1"/>
              <a:t>intentially</a:t>
            </a:r>
            <a:r>
              <a:rPr lang="en-GB" dirty="0"/>
              <a:t> commits an unlawful act which a reasonable person would recognise exposes the victim to the risk of some harm and the victim dies as a result. – Larkin (1944). </a:t>
            </a:r>
          </a:p>
          <a:p>
            <a:endParaRPr lang="en-GB" dirty="0"/>
          </a:p>
          <a:p>
            <a:endParaRPr lang="en-GB" dirty="0"/>
          </a:p>
          <a:p>
            <a:r>
              <a:rPr lang="en-GB" dirty="0"/>
              <a:t>DPP v Newbury and Jones – there must be an intentional act/ the act must be unlawful/ the act is objectively dangerous/ cause death + unlawful act manslaughter. </a:t>
            </a:r>
          </a:p>
          <a:p>
            <a:endParaRPr lang="en-GB" dirty="0"/>
          </a:p>
          <a:p>
            <a:r>
              <a:rPr lang="en-GB" dirty="0"/>
              <a:t>Gross negligence Manslaughter – Duty of care + breach of duty + breach causes death + gross negligence = gross negligence manslaughter. </a:t>
            </a:r>
          </a:p>
        </p:txBody>
      </p:sp>
      <p:sp>
        <p:nvSpPr>
          <p:cNvPr id="4" name="Slide Number Placeholder 3"/>
          <p:cNvSpPr>
            <a:spLocks noGrp="1"/>
          </p:cNvSpPr>
          <p:nvPr>
            <p:ph type="sldNum" sz="quarter" idx="5"/>
          </p:nvPr>
        </p:nvSpPr>
        <p:spPr/>
        <p:txBody>
          <a:bodyPr/>
          <a:lstStyle/>
          <a:p>
            <a:fld id="{D3F28A1F-3E69-47E5-AE93-E7F2155A242D}" type="slidenum">
              <a:rPr lang="en-US" smtClean="0"/>
              <a:t>7</a:t>
            </a:fld>
            <a:endParaRPr lang="en-US" dirty="0"/>
          </a:p>
        </p:txBody>
      </p:sp>
    </p:spTree>
    <p:extLst>
      <p:ext uri="{BB962C8B-B14F-4D97-AF65-F5344CB8AC3E}">
        <p14:creationId xmlns:p14="http://schemas.microsoft.com/office/powerpoint/2010/main" val="1672421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law commission (law com no 304). </a:t>
            </a:r>
          </a:p>
          <a:p>
            <a:endParaRPr lang="en-GB" dirty="0"/>
          </a:p>
          <a:p>
            <a:r>
              <a:rPr lang="en-GB" dirty="0"/>
              <a:t>The term malice aforethought, causes a wide variety of problems and gives an indication that for the Men’s rea of murder to be committed there must be the intention to kill, but it does not suggest that there could also be an intention to cause grievous bodily harm. </a:t>
            </a:r>
          </a:p>
          <a:p>
            <a:endParaRPr lang="en-GB" dirty="0"/>
          </a:p>
          <a:p>
            <a:r>
              <a:rPr lang="en-GB" dirty="0"/>
              <a:t>Mention that over the past 50 years parliament has not looked at the law on the offence of Murder.</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8</a:t>
            </a:fld>
            <a:endParaRPr lang="en-US" dirty="0"/>
          </a:p>
        </p:txBody>
      </p:sp>
    </p:spTree>
    <p:extLst>
      <p:ext uri="{BB962C8B-B14F-4D97-AF65-F5344CB8AC3E}">
        <p14:creationId xmlns:p14="http://schemas.microsoft.com/office/powerpoint/2010/main" val="2054511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serious adjective - Definition, pictures, pronunciation and usage notes | Oxford Advanced Learner's Dictionary at OxfordLearnersDictionaries.com</a:t>
            </a:r>
            <a:endParaRPr lang="en-GB" dirty="0"/>
          </a:p>
          <a:p>
            <a:endParaRPr lang="en-GB" dirty="0"/>
          </a:p>
          <a:p>
            <a:r>
              <a:rPr lang="en-GB" dirty="0">
                <a:hlinkClick r:id="rId4"/>
              </a:rPr>
              <a:t>When does a crime cause "serious harm"? Court of Appeal considers the application of Article 8 to foreign national offenders | Electronic Immigration Network (ein.org.uk)</a:t>
            </a:r>
            <a:endParaRPr lang="en-GB" dirty="0"/>
          </a:p>
          <a:p>
            <a:endParaRPr lang="en-GB" dirty="0"/>
          </a:p>
          <a:p>
            <a:r>
              <a:rPr lang="en-GB" dirty="0"/>
              <a:t>How is an individual suppose to know what the term serious harm includes, if it is not included in the definition.</a:t>
            </a:r>
          </a:p>
          <a:p>
            <a:endParaRPr lang="en-GB" dirty="0"/>
          </a:p>
          <a:p>
            <a:r>
              <a:rPr lang="en-GB" dirty="0"/>
              <a:t>S.223 of the Criminal Justice Act 2003, ‘ death or serious personal injury , whether psychical or psychological. </a:t>
            </a:r>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9</a:t>
            </a:fld>
            <a:endParaRPr lang="en-US" dirty="0"/>
          </a:p>
        </p:txBody>
      </p:sp>
    </p:spTree>
    <p:extLst>
      <p:ext uri="{BB962C8B-B14F-4D97-AF65-F5344CB8AC3E}">
        <p14:creationId xmlns:p14="http://schemas.microsoft.com/office/powerpoint/2010/main" val="4182274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 of Homicide has problems and a new structure would help deal with the problems here. There needs to be a system that is fairer and that is clear.</a:t>
            </a:r>
          </a:p>
          <a:p>
            <a:endParaRPr lang="en-GB" dirty="0"/>
          </a:p>
          <a:p>
            <a:r>
              <a:rPr lang="en-GB" dirty="0"/>
              <a:t>Need to ensure that the offences have a clear definition, a definition that anyone can understand, therefore fixing the problems concerning the lack of definition of the term ‘ Serious Harm’.</a:t>
            </a:r>
          </a:p>
          <a:p>
            <a:endParaRPr lang="en-GB" dirty="0"/>
          </a:p>
          <a:p>
            <a:r>
              <a:rPr lang="en-GB" dirty="0"/>
              <a:t>Appropriate sentencing and appropriate labelling to go with the level of criminality.</a:t>
            </a:r>
          </a:p>
          <a:p>
            <a:endParaRPr lang="en-GB" dirty="0"/>
          </a:p>
          <a:p>
            <a:r>
              <a:rPr lang="en-GB" dirty="0"/>
              <a:t>‘’ The definition is too broad in so far as it encompasses killings committed through an intention to do harm the jury judges to be serious, even if the defendant (“D”) had no intention to endanger life and did not imagine that his or her acts might lead to the victim’s (“V”) death. </a:t>
            </a:r>
          </a:p>
          <a:p>
            <a:endParaRPr lang="en-GB" dirty="0"/>
          </a:p>
          <a:p>
            <a:r>
              <a:rPr lang="en-GB" dirty="0"/>
              <a:t> The definition is too narrow in that it excludes cases where D, without intending to kill or to cause serious injury, nonetheless realised that his or her conduct posed a serious risk of causing death and went ahead regardless. </a:t>
            </a:r>
          </a:p>
          <a:p>
            <a:endParaRPr lang="en-GB" dirty="0"/>
          </a:p>
          <a:p>
            <a:r>
              <a:rPr lang="en-GB" dirty="0"/>
              <a:t>‘’ The over and under-inclusiveness of murder’s current definition inevitably has the undesirable consequence of making it unduly difficult to devise a fair sentencing structure for both murder and manslaughter. We believe that the introduction of a further tier into the general law of homicide will do a great deal to resolve this problem’’ – Law Commission . </a:t>
            </a:r>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10</a:t>
            </a:fld>
            <a:endParaRPr lang="en-US" dirty="0"/>
          </a:p>
        </p:txBody>
      </p:sp>
    </p:spTree>
    <p:extLst>
      <p:ext uri="{BB962C8B-B14F-4D97-AF65-F5344CB8AC3E}">
        <p14:creationId xmlns:p14="http://schemas.microsoft.com/office/powerpoint/2010/main" val="13724762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there was a reform of the law:</a:t>
            </a:r>
          </a:p>
          <a:p>
            <a:endParaRPr lang="en-GB" dirty="0"/>
          </a:p>
          <a:p>
            <a:r>
              <a:rPr lang="en-GB" dirty="0">
                <a:hlinkClick r:id="rId3"/>
              </a:rPr>
              <a:t>Partial defences to murder: loss of control and diminished responsibility; and infanticide: Implementation of Sections 52, and 54 to 57 of the Coroners and Justice Act 2009</a:t>
            </a:r>
            <a:r>
              <a:rPr lang="en-GB" dirty="0"/>
              <a:t> </a:t>
            </a:r>
          </a:p>
          <a:p>
            <a:endParaRPr lang="en-GB" dirty="0"/>
          </a:p>
          <a:p>
            <a:endParaRPr lang="en-GB" dirty="0"/>
          </a:p>
          <a:p>
            <a:r>
              <a:rPr lang="en-GB" dirty="0"/>
              <a:t>Provocation: Government agreed with the law commission but decided to get rid of the defence and replace it with another defence.</a:t>
            </a:r>
          </a:p>
          <a:p>
            <a:endParaRPr lang="en-GB" dirty="0"/>
          </a:p>
          <a:p>
            <a:r>
              <a:rPr lang="en-GB" dirty="0"/>
              <a:t>Reasonable man test – provocation:</a:t>
            </a:r>
          </a:p>
          <a:p>
            <a:endParaRPr lang="en-GB" dirty="0"/>
          </a:p>
          <a:p>
            <a:r>
              <a:rPr lang="en-GB" dirty="0"/>
              <a:t>‘’ We agree with the Law Commission’s reasoning here and propose that the partial defences should apply only if a person of the defendant’s sex and age, with a normal degree of tolerance and self-restraint and in the circumstances of the defendant, might have reacted in the same or a similar way’’. </a:t>
            </a:r>
          </a:p>
          <a:p>
            <a:endParaRPr lang="en-GB" dirty="0"/>
          </a:p>
          <a:p>
            <a:endParaRPr lang="en-GB" dirty="0"/>
          </a:p>
          <a:p>
            <a:endParaRPr lang="en-GB" dirty="0"/>
          </a:p>
          <a:p>
            <a:endParaRPr lang="en-GB" dirty="0"/>
          </a:p>
          <a:p>
            <a:endParaRPr lang="en-GB" dirty="0"/>
          </a:p>
          <a:p>
            <a:r>
              <a:rPr lang="en-GB" dirty="0"/>
              <a:t>Problems with the defence of diminished responsibility under the Homicide Act 1957: </a:t>
            </a:r>
          </a:p>
          <a:p>
            <a:endParaRPr lang="en-GB" dirty="0"/>
          </a:p>
          <a:p>
            <a:r>
              <a:rPr lang="en-GB" dirty="0"/>
              <a:t>‘’</a:t>
            </a:r>
          </a:p>
          <a:p>
            <a:r>
              <a:rPr lang="en-GB" dirty="0"/>
              <a:t>The Government proposes to abolish the existing partial defence and replace it with a new partial defence based on the concept of a “recognised medical condition” as recommended by the Law Commission’’ </a:t>
            </a:r>
          </a:p>
          <a:p>
            <a:endParaRPr lang="en-GB" dirty="0"/>
          </a:p>
          <a:p>
            <a:r>
              <a:rPr lang="en-GB" dirty="0"/>
              <a:t>Needs to be a link between the abnormality of mental functioning and killing. </a:t>
            </a:r>
          </a:p>
          <a:p>
            <a:endParaRPr lang="en-GB" dirty="0"/>
          </a:p>
          <a:p>
            <a:r>
              <a:rPr lang="en-GB" dirty="0"/>
              <a:t>‘’ The aim is that the defence should not be able to succeed where the defendant’s mental condition made no difference to their behaviour i.e. when they would have killed regardless of their medical condition. [Hansard 03 March 2009: Column 410]’’</a:t>
            </a:r>
          </a:p>
          <a:p>
            <a:endParaRPr lang="en-GB" dirty="0"/>
          </a:p>
          <a:p>
            <a:endParaRPr lang="en-GB" dirty="0"/>
          </a:p>
          <a:p>
            <a:r>
              <a:rPr lang="en-GB" dirty="0"/>
              <a:t>                </a:t>
            </a:r>
            <a:r>
              <a:rPr lang="en-GB" dirty="0">
                <a:hlinkClick r:id="rId4"/>
              </a:rPr>
              <a:t>[ARCHIVED CONTENT] (nationalarchives.gov.uk)</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11</a:t>
            </a:fld>
            <a:endParaRPr lang="en-US" dirty="0"/>
          </a:p>
        </p:txBody>
      </p:sp>
    </p:spTree>
    <p:extLst>
      <p:ext uri="{BB962C8B-B14F-4D97-AF65-F5344CB8AC3E}">
        <p14:creationId xmlns:p14="http://schemas.microsoft.com/office/powerpoint/2010/main" val="42493301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MPS ideas. </a:t>
            </a:r>
          </a:p>
          <a:p>
            <a:r>
              <a:rPr lang="en-GB" dirty="0"/>
              <a:t>The Guardian. </a:t>
            </a:r>
          </a:p>
        </p:txBody>
      </p:sp>
      <p:sp>
        <p:nvSpPr>
          <p:cNvPr id="4" name="Slide Number Placeholder 3"/>
          <p:cNvSpPr>
            <a:spLocks noGrp="1"/>
          </p:cNvSpPr>
          <p:nvPr>
            <p:ph type="sldNum" sz="quarter" idx="5"/>
          </p:nvPr>
        </p:nvSpPr>
        <p:spPr/>
        <p:txBody>
          <a:bodyPr/>
          <a:lstStyle/>
          <a:p>
            <a:fld id="{D3F28A1F-3E69-47E5-AE93-E7F2155A242D}" type="slidenum">
              <a:rPr lang="en-US" smtClean="0"/>
              <a:t>12</a:t>
            </a:fld>
            <a:endParaRPr lang="en-US" dirty="0"/>
          </a:p>
        </p:txBody>
      </p:sp>
    </p:spTree>
    <p:extLst>
      <p:ext uri="{BB962C8B-B14F-4D97-AF65-F5344CB8AC3E}">
        <p14:creationId xmlns:p14="http://schemas.microsoft.com/office/powerpoint/2010/main" val="24068256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13</a:t>
            </a:fld>
            <a:endParaRPr lang="en-US" dirty="0"/>
          </a:p>
        </p:txBody>
      </p:sp>
    </p:spTree>
    <p:extLst>
      <p:ext uri="{BB962C8B-B14F-4D97-AF65-F5344CB8AC3E}">
        <p14:creationId xmlns:p14="http://schemas.microsoft.com/office/powerpoint/2010/main" val="2972473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Murder law will not be reformed, justice minister tells MPs | UK criminal justice | The Guardian</a:t>
            </a:r>
            <a:endParaRPr lang="en-GB" dirty="0"/>
          </a:p>
          <a:p>
            <a:endParaRPr lang="en-GB" dirty="0"/>
          </a:p>
          <a:p>
            <a:r>
              <a:rPr lang="en-GB" dirty="0"/>
              <a:t>Single offence of Homicide- </a:t>
            </a:r>
          </a:p>
          <a:p>
            <a:endParaRPr lang="en-GB" dirty="0"/>
          </a:p>
          <a:p>
            <a:r>
              <a:rPr lang="en-GB" dirty="0"/>
              <a:t>Everyone labelled the same </a:t>
            </a:r>
          </a:p>
          <a:p>
            <a:endParaRPr lang="en-GB" dirty="0"/>
          </a:p>
          <a:p>
            <a:r>
              <a:rPr lang="en-GB" dirty="0"/>
              <a:t>Remove victim blaming because provocation and diminished responsibility would be abolished </a:t>
            </a:r>
          </a:p>
          <a:p>
            <a:endParaRPr lang="en-GB" dirty="0"/>
          </a:p>
          <a:p>
            <a:r>
              <a:rPr lang="en-GB" dirty="0"/>
              <a:t>The defences of Provocation and Diminished responsibility it could be suggested to lead to victim blaming, which could be destressing for the families of the victim. </a:t>
            </a:r>
          </a:p>
          <a:p>
            <a:endParaRPr lang="en-GB" dirty="0"/>
          </a:p>
          <a:p>
            <a:r>
              <a:rPr lang="en-GB" dirty="0"/>
              <a:t>Don’t create a single homicide offence because: </a:t>
            </a:r>
          </a:p>
          <a:p>
            <a:endParaRPr lang="en-GB" dirty="0"/>
          </a:p>
          <a:p>
            <a:pPr marL="228600" indent="-228600">
              <a:buAutoNum type="arabicPeriod"/>
            </a:pPr>
            <a:r>
              <a:rPr lang="en-GB" dirty="0"/>
              <a:t>There are a wide variety of circumstances that people kill and these differ enormously  - gross negligence by a doctor would be different to an intentional killing.</a:t>
            </a:r>
          </a:p>
          <a:p>
            <a:pPr marL="228600" indent="-228600">
              <a:buAutoNum type="arabicPeriod"/>
            </a:pPr>
            <a:r>
              <a:rPr lang="en-GB" dirty="0"/>
              <a:t>Although there are advantages for a single offence of Homicide, the problems that occur now with the offences, are still going to occur at sentencing with a single homicide offence because lawyers may argue that the defendant should have a lower sentence </a:t>
            </a:r>
            <a:r>
              <a:rPr lang="en-GB" dirty="0" err="1"/>
              <a:t>eg</a:t>
            </a:r>
            <a:r>
              <a:rPr lang="en-GB" dirty="0"/>
              <a:t> because they lost control or because of diminished responsibility.</a:t>
            </a:r>
          </a:p>
          <a:p>
            <a:pPr marL="0" indent="0">
              <a:buNone/>
            </a:pPr>
            <a:endParaRPr lang="en-GB" dirty="0"/>
          </a:p>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3F28A1F-3E69-47E5-AE93-E7F2155A242D}" type="slidenum">
              <a:rPr lang="en-US" smtClean="0"/>
              <a:t>14</a:t>
            </a:fld>
            <a:endParaRPr lang="en-US" dirty="0"/>
          </a:p>
        </p:txBody>
      </p:sp>
    </p:spTree>
    <p:extLst>
      <p:ext uri="{BB962C8B-B14F-4D97-AF65-F5344CB8AC3E}">
        <p14:creationId xmlns:p14="http://schemas.microsoft.com/office/powerpoint/2010/main" val="26103050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15</a:t>
            </a:fld>
            <a:endParaRPr lang="en-US" dirty="0"/>
          </a:p>
        </p:txBody>
      </p:sp>
    </p:spTree>
    <p:extLst>
      <p:ext uri="{BB962C8B-B14F-4D97-AF65-F5344CB8AC3E}">
        <p14:creationId xmlns:p14="http://schemas.microsoft.com/office/powerpoint/2010/main" val="353405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F28A1F-3E69-47E5-AE93-E7F2155A242D}" type="slidenum">
              <a:rPr lang="en-US" smtClean="0"/>
              <a:t>16</a:t>
            </a:fld>
            <a:endParaRPr lang="en-US" dirty="0"/>
          </a:p>
        </p:txBody>
      </p:sp>
    </p:spTree>
    <p:extLst>
      <p:ext uri="{BB962C8B-B14F-4D97-AF65-F5344CB8AC3E}">
        <p14:creationId xmlns:p14="http://schemas.microsoft.com/office/powerpoint/2010/main" val="357069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265322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98B13-3B32-4354-B2B5-3165F2F6E65F}"/>
              </a:ext>
            </a:extLst>
          </p:cNvPr>
          <p:cNvSpPr>
            <a:spLocks noGrp="1"/>
          </p:cNvSpPr>
          <p:nvPr>
            <p:ph type="title"/>
          </p:nvPr>
        </p:nvSpPr>
        <p:spPr>
          <a:xfrm>
            <a:off x="7873611" y="1676409"/>
            <a:ext cx="3923999" cy="2436592"/>
          </a:xfrm>
        </p:spPr>
        <p:txBody>
          <a:bodyPr lIns="0" tIns="0" rIns="0" bIns="0" anchor="b">
            <a:noAutofit/>
          </a:bodyPr>
          <a:lstStyle>
            <a:lvl1pPr>
              <a:lnSpc>
                <a:spcPct val="70000"/>
              </a:lnSpc>
              <a:defRPr sz="7200" spc="-3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6BB88CF-DF4F-4857-8602-72BCF5DDCDA1}"/>
              </a:ext>
            </a:extLst>
          </p:cNvPr>
          <p:cNvSpPr>
            <a:spLocks noGrp="1"/>
          </p:cNvSpPr>
          <p:nvPr>
            <p:ph type="body" sz="half" idx="2" hasCustomPrompt="1"/>
          </p:nvPr>
        </p:nvSpPr>
        <p:spPr>
          <a:xfrm>
            <a:off x="7873612" y="4611901"/>
            <a:ext cx="3924000" cy="684000"/>
          </a:xfrm>
        </p:spPr>
        <p:txBody>
          <a:bodyPr lIns="0" tIns="0" rIns="0" bIns="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cxnSp>
        <p:nvCxnSpPr>
          <p:cNvPr id="12" name="Straight Connector 11">
            <a:extLst>
              <a:ext uri="{FF2B5EF4-FFF2-40B4-BE49-F238E27FC236}">
                <a16:creationId xmlns:a16="http://schemas.microsoft.com/office/drawing/2014/main" id="{A7EEBB7C-1679-4665-8688-1FA973E73DC1}"/>
              </a:ext>
            </a:extLst>
          </p:cNvPr>
          <p:cNvCxnSpPr/>
          <p:nvPr userDrawn="1"/>
        </p:nvCxnSpPr>
        <p:spPr>
          <a:xfrm>
            <a:off x="7874732" y="4373775"/>
            <a:ext cx="3924000" cy="0"/>
          </a:xfrm>
          <a:prstGeom prst="line">
            <a:avLst/>
          </a:prstGeom>
          <a:ln w="63500">
            <a:gradFill>
              <a:gsLst>
                <a:gs pos="0">
                  <a:schemeClr val="accent2"/>
                </a:gs>
                <a:gs pos="100000">
                  <a:schemeClr val="accent2">
                    <a:lumMod val="50000"/>
                  </a:schemeClr>
                </a:gs>
              </a:gsLst>
              <a:lin ang="0" scaled="0"/>
            </a:gradFill>
            <a:round/>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F1E3214F-3A93-4A1C-920D-D86BE35A58FB}"/>
              </a:ext>
            </a:extLst>
          </p:cNvPr>
          <p:cNvSpPr/>
          <p:nvPr userDrawn="1"/>
        </p:nvSpPr>
        <p:spPr>
          <a:xfrm>
            <a:off x="0" y="1"/>
            <a:ext cx="7512000" cy="672147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lide Number Placeholder 2">
            <a:extLst>
              <a:ext uri="{FF2B5EF4-FFF2-40B4-BE49-F238E27FC236}">
                <a16:creationId xmlns:a16="http://schemas.microsoft.com/office/drawing/2014/main" id="{213E97E5-C83B-444A-8C07-35D699E7C3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8" name="Picture Placeholder 2">
            <a:extLst>
              <a:ext uri="{FF2B5EF4-FFF2-40B4-BE49-F238E27FC236}">
                <a16:creationId xmlns:a16="http://schemas.microsoft.com/office/drawing/2014/main" id="{2641ECAC-0557-4843-8433-067E4414E2F5}"/>
              </a:ext>
            </a:extLst>
          </p:cNvPr>
          <p:cNvSpPr>
            <a:spLocks noGrp="1"/>
          </p:cNvSpPr>
          <p:nvPr>
            <p:ph type="pic" idx="1" hasCustomPrompt="1"/>
          </p:nvPr>
        </p:nvSpPr>
        <p:spPr>
          <a:xfrm>
            <a:off x="-1" y="0"/>
            <a:ext cx="7512001" cy="6727855"/>
          </a:xfrm>
          <a:solidFill>
            <a:schemeClr val="tx1">
              <a:lumMod val="85000"/>
              <a:lumOff val="15000"/>
            </a:schemeClr>
          </a:solid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Tree>
    <p:extLst>
      <p:ext uri="{BB962C8B-B14F-4D97-AF65-F5344CB8AC3E}">
        <p14:creationId xmlns:p14="http://schemas.microsoft.com/office/powerpoint/2010/main" val="3394383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6"/>
            <a:ext cx="6273800" cy="833663"/>
          </a:xfrm>
          <a:solidFill>
            <a:schemeClr val="accent2">
              <a:lumMod val="50000"/>
            </a:schemeClr>
          </a:solidFill>
        </p:spPr>
        <p:txBody>
          <a:bodyPr tIns="108000" bIns="108000">
            <a:sp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62738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83923665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Wide">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838200" y="611077"/>
            <a:ext cx="6273800" cy="833663"/>
          </a:xfrm>
          <a:solidFill>
            <a:schemeClr val="accent2">
              <a:lumMod val="50000"/>
            </a:schemeClr>
          </a:solidFill>
        </p:spPr>
        <p:txBody>
          <a:bodyPr vert="horz" lIns="91440" tIns="108000" rIns="91440" bIns="108000" rtlCol="0" anchor="ctr">
            <a:spAutoFit/>
          </a:bodyPr>
          <a:lstStyle>
            <a:lvl1pPr>
              <a:defRPr lang="en-US" sz="400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1825625"/>
            <a:ext cx="10515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59457105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Right">
    <p:spTree>
      <p:nvGrpSpPr>
        <p:cNvPr id="1" name=""/>
        <p:cNvGrpSpPr/>
        <p:nvPr/>
      </p:nvGrpSpPr>
      <p:grpSpPr>
        <a:xfrm>
          <a:off x="0" y="0"/>
          <a:ext cx="0" cy="0"/>
          <a:chOff x="0" y="0"/>
          <a:chExt cx="0" cy="0"/>
        </a:xfrm>
      </p:grpSpPr>
      <p:sp>
        <p:nvSpPr>
          <p:cNvPr id="7" name="Picture Placeholder 2">
            <a:extLst>
              <a:ext uri="{FF2B5EF4-FFF2-40B4-BE49-F238E27FC236}">
                <a16:creationId xmlns:a16="http://schemas.microsoft.com/office/drawing/2014/main" id="{6D3C5ED2-B01D-4104-B193-BC78D76A4646}"/>
              </a:ext>
            </a:extLst>
          </p:cNvPr>
          <p:cNvSpPr>
            <a:spLocks noGrp="1"/>
          </p:cNvSpPr>
          <p:nvPr>
            <p:ph type="pic" idx="11" hasCustomPrompt="1"/>
          </p:nvPr>
        </p:nvSpPr>
        <p:spPr>
          <a:xfrm>
            <a:off x="0" y="0"/>
            <a:ext cx="6305550" cy="6721475"/>
          </a:xfrm>
          <a:noFill/>
        </p:spPr>
        <p:txBody>
          <a:bodyPr anchor="ctr">
            <a:normAutofit/>
          </a:bodyPr>
          <a:lstStyle>
            <a:lvl1pPr marL="0" indent="0" algn="ctr">
              <a:buNone/>
              <a:defRPr sz="1400" i="1"/>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Insert Your Picture Here</a:t>
            </a:r>
          </a:p>
        </p:txBody>
      </p:sp>
      <p:sp>
        <p:nvSpPr>
          <p:cNvPr id="2" name="Title 1">
            <a:extLst>
              <a:ext uri="{FF2B5EF4-FFF2-40B4-BE49-F238E27FC236}">
                <a16:creationId xmlns:a16="http://schemas.microsoft.com/office/drawing/2014/main" id="{FE91AD08-4E28-4191-9B62-EAD61608E5CF}"/>
              </a:ext>
            </a:extLst>
          </p:cNvPr>
          <p:cNvSpPr>
            <a:spLocks noGrp="1"/>
          </p:cNvSpPr>
          <p:nvPr>
            <p:ph type="title" hasCustomPrompt="1"/>
          </p:nvPr>
        </p:nvSpPr>
        <p:spPr>
          <a:xfrm>
            <a:off x="6657974" y="611077"/>
            <a:ext cx="4695825" cy="833663"/>
          </a:xfrm>
          <a:solidFill>
            <a:schemeClr val="accent2">
              <a:lumMod val="50000"/>
            </a:schemeClr>
          </a:solidFill>
        </p:spPr>
        <p:txBody>
          <a:bodyPr wrap="square" tIns="108000" bIns="108000">
            <a:spAutoFit/>
          </a:bodyPr>
          <a:lstStyle>
            <a:lvl1pPr>
              <a:lnSpc>
                <a:spcPct val="100000"/>
              </a:lnSpc>
              <a:defRPr sz="4000"/>
            </a:lvl1pPr>
          </a:lstStyle>
          <a:p>
            <a:r>
              <a:rPr lang="en-US" dirty="0"/>
              <a:t>Edit Master title style</a:t>
            </a:r>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6657974" y="1825625"/>
            <a:ext cx="4695826"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7979040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 Horizontal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1AD08-4E28-4191-9B62-EAD61608E5CF}"/>
              </a:ext>
            </a:extLst>
          </p:cNvPr>
          <p:cNvSpPr>
            <a:spLocks noGrp="1"/>
          </p:cNvSpPr>
          <p:nvPr>
            <p:ph type="title"/>
          </p:nvPr>
        </p:nvSpPr>
        <p:spPr>
          <a:xfrm>
            <a:off x="0" y="1"/>
            <a:ext cx="4305300" cy="6721472"/>
          </a:xfrm>
          <a:gradFill>
            <a:gsLst>
              <a:gs pos="1000">
                <a:schemeClr val="tx1">
                  <a:lumMod val="85000"/>
                  <a:lumOff val="15000"/>
                </a:schemeClr>
              </a:gs>
              <a:gs pos="100000">
                <a:schemeClr val="accent2">
                  <a:lumMod val="50000"/>
                </a:schemeClr>
              </a:gs>
            </a:gsLst>
            <a:lin ang="12600000" scaled="0"/>
          </a:gradFill>
        </p:spPr>
        <p:txBody>
          <a:bodyPr vert="horz" lIns="396000" tIns="0" rIns="396000" bIns="0" rtlCol="0" anchor="ctr">
            <a:noAutofit/>
          </a:bodyPr>
          <a:lstStyle>
            <a:lvl1pPr algn="r">
              <a:lnSpc>
                <a:spcPct val="70000"/>
              </a:lnSpc>
              <a:defRPr lang="en-US" sz="5200" b="0" spc="-150" dirty="0"/>
            </a:lvl1pPr>
          </a:lstStyle>
          <a:p>
            <a:pPr lvl="0" algn="r"/>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4705350" y="365124"/>
            <a:ext cx="6648448" cy="5984875"/>
          </a:xfrm>
        </p:spPr>
        <p:txBody>
          <a:bodyPr lIns="108000" tIns="108000" rIns="108000" bIns="108000" anchor="ct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1160496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 Horizontal 2">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65237DA4-112F-40B2-8C8C-EB23506D9C45}"/>
              </a:ext>
            </a:extLst>
          </p:cNvPr>
          <p:cNvSpPr>
            <a:spLocks noGrp="1"/>
          </p:cNvSpPr>
          <p:nvPr>
            <p:ph type="title"/>
          </p:nvPr>
        </p:nvSpPr>
        <p:spPr>
          <a:xfrm>
            <a:off x="7512000" y="0"/>
            <a:ext cx="4680000" cy="6721473"/>
          </a:xfrm>
          <a:gradFill>
            <a:gsLst>
              <a:gs pos="1000">
                <a:schemeClr val="tx1">
                  <a:lumMod val="85000"/>
                  <a:lumOff val="15000"/>
                </a:schemeClr>
              </a:gs>
              <a:gs pos="100000">
                <a:schemeClr val="accent2">
                  <a:lumMod val="50000"/>
                </a:schemeClr>
              </a:gs>
            </a:gsLst>
            <a:lin ang="12600000" scaled="0"/>
          </a:gradFill>
        </p:spPr>
        <p:txBody>
          <a:bodyPr lIns="396000" rIns="396000">
            <a:normAutofit/>
          </a:bodyPr>
          <a:lstStyle>
            <a:lvl1pPr>
              <a:lnSpc>
                <a:spcPct val="70000"/>
              </a:lnSpc>
              <a:defRPr sz="5200" spc="-15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BF853D-76DB-46F3-AF6C-1E77C8E06AA9}"/>
              </a:ext>
            </a:extLst>
          </p:cNvPr>
          <p:cNvSpPr>
            <a:spLocks noGrp="1"/>
          </p:cNvSpPr>
          <p:nvPr>
            <p:ph idx="1"/>
          </p:nvPr>
        </p:nvSpPr>
        <p:spPr>
          <a:xfrm>
            <a:off x="838200" y="365124"/>
            <a:ext cx="6156323" cy="5984875"/>
          </a:xfrm>
        </p:spPr>
        <p:txBody>
          <a:bodyPr lIns="108000" tIns="108000" rIns="108000" bIns="108000"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Slide Number Placeholder 13">
            <a:extLst>
              <a:ext uri="{FF2B5EF4-FFF2-40B4-BE49-F238E27FC236}">
                <a16:creationId xmlns:a16="http://schemas.microsoft.com/office/drawing/2014/main" id="{7746CAFB-2B99-470B-B55B-9BF378E3A04B}"/>
              </a:ext>
            </a:extLst>
          </p:cNvPr>
          <p:cNvSpPr>
            <a:spLocks noGrp="1"/>
          </p:cNvSpPr>
          <p:nvPr>
            <p:ph type="sldNum" sz="quarter" idx="10"/>
          </p:nvPr>
        </p:nvSpPr>
        <p:spPr>
          <a:solidFill>
            <a:schemeClr val="bg1">
              <a:lumMod val="85000"/>
            </a:schemeClr>
          </a:solidFill>
        </p:spPr>
        <p:txBody>
          <a:bodyPr/>
          <a:lstStyle>
            <a:lvl1pPr>
              <a:defRPr>
                <a:solidFill>
                  <a:schemeClr val="tx1">
                    <a:lumMod val="85000"/>
                    <a:lumOff val="15000"/>
                  </a:schemeClr>
                </a:solidFill>
              </a:defRPr>
            </a:lvl1p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4498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 Horizontal 3">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660D61A-B9FD-4DFF-AC42-4069DAFE238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
        <p:nvSpPr>
          <p:cNvPr id="5" name="Content Placeholder 2">
            <a:extLst>
              <a:ext uri="{FF2B5EF4-FFF2-40B4-BE49-F238E27FC236}">
                <a16:creationId xmlns:a16="http://schemas.microsoft.com/office/drawing/2014/main" id="{D68E6EF2-4B2F-4D0D-9505-CE92872972F7}"/>
              </a:ext>
            </a:extLst>
          </p:cNvPr>
          <p:cNvSpPr>
            <a:spLocks noGrp="1"/>
          </p:cNvSpPr>
          <p:nvPr>
            <p:ph idx="1"/>
          </p:nvPr>
        </p:nvSpPr>
        <p:spPr>
          <a:xfrm>
            <a:off x="4705350" y="611076"/>
            <a:ext cx="6648448" cy="5738923"/>
          </a:xfrm>
        </p:spPr>
        <p:txBody>
          <a:bodyPr lIns="108000" tIns="108000" rIns="108000" bIns="1080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itle 1">
            <a:extLst>
              <a:ext uri="{FF2B5EF4-FFF2-40B4-BE49-F238E27FC236}">
                <a16:creationId xmlns:a16="http://schemas.microsoft.com/office/drawing/2014/main" id="{D91A21B9-BA54-413B-940E-027C32E4D429}"/>
              </a:ext>
            </a:extLst>
          </p:cNvPr>
          <p:cNvSpPr>
            <a:spLocks noGrp="1"/>
          </p:cNvSpPr>
          <p:nvPr>
            <p:ph type="title"/>
          </p:nvPr>
        </p:nvSpPr>
        <p:spPr>
          <a:xfrm>
            <a:off x="838200" y="611076"/>
            <a:ext cx="3440502" cy="2064769"/>
          </a:xfrm>
          <a:solidFill>
            <a:schemeClr val="accent2">
              <a:lumMod val="50000"/>
            </a:schemeClr>
          </a:solidFill>
        </p:spPr>
        <p:txBody>
          <a:bodyPr wrap="square" tIns="108000" bIns="108000" anchor="t">
            <a:spAutoFit/>
          </a:bodyPr>
          <a:lstStyle>
            <a:lvl1pPr>
              <a:lnSpc>
                <a:spcPct val="100000"/>
              </a:lnSpc>
              <a:defRPr sz="4000"/>
            </a:lvl1pPr>
          </a:lstStyle>
          <a:p>
            <a:r>
              <a:rPr lang="en-US"/>
              <a:t>Click to edit Master title style</a:t>
            </a:r>
            <a:endParaRPr lang="en-US" dirty="0"/>
          </a:p>
        </p:txBody>
      </p:sp>
    </p:spTree>
    <p:extLst>
      <p:ext uri="{BB962C8B-B14F-4D97-AF65-F5344CB8AC3E}">
        <p14:creationId xmlns:p14="http://schemas.microsoft.com/office/powerpoint/2010/main" val="361005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2BDA7-8BE9-42D5-ACF1-0F51423A20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1CEF73F-3CCA-4312-8E9C-2B4629DA1F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Slide Number Placeholder 3">
            <a:extLst>
              <a:ext uri="{FF2B5EF4-FFF2-40B4-BE49-F238E27FC236}">
                <a16:creationId xmlns:a16="http://schemas.microsoft.com/office/drawing/2014/main" id="{293BF716-502C-4821-A3A0-19C2C508EED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665983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B651-5612-4E6A-9B35-A555D082EC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1389A2-D77B-40CA-AD1E-0178AEFAD15A}"/>
              </a:ext>
            </a:extLst>
          </p:cNvPr>
          <p:cNvSpPr>
            <a:spLocks noGrp="1"/>
          </p:cNvSpPr>
          <p:nvPr>
            <p:ph sz="half" idx="1"/>
          </p:nvPr>
        </p:nvSpPr>
        <p:spPr>
          <a:xfrm>
            <a:off x="838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1DCA993-CBEA-48C5-BD35-50ABDFF64065}"/>
              </a:ext>
            </a:extLst>
          </p:cNvPr>
          <p:cNvSpPr>
            <a:spLocks noGrp="1"/>
          </p:cNvSpPr>
          <p:nvPr>
            <p:ph sz="half" idx="2"/>
          </p:nvPr>
        </p:nvSpPr>
        <p:spPr>
          <a:xfrm>
            <a:off x="6172200" y="1825625"/>
            <a:ext cx="5181600" cy="435133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a:extLst>
              <a:ext uri="{FF2B5EF4-FFF2-40B4-BE49-F238E27FC236}">
                <a16:creationId xmlns:a16="http://schemas.microsoft.com/office/drawing/2014/main" id="{B88ED8E0-95EC-469F-9B7E-562FBDFDE6CC}"/>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64634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76F88-2A37-410D-A685-E455AF3D07B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C764B46-B015-44F7-8DC0-AFB8D275E4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8232-2077-497A-9142-B787E2B03A73}"/>
              </a:ext>
            </a:extLst>
          </p:cNvPr>
          <p:cNvSpPr>
            <a:spLocks noGrp="1"/>
          </p:cNvSpPr>
          <p:nvPr>
            <p:ph sz="half" idx="2"/>
          </p:nvPr>
        </p:nvSpPr>
        <p:spPr>
          <a:xfrm>
            <a:off x="839788" y="2505075"/>
            <a:ext cx="5157787"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AAF6077C-D913-4FD0-B6E0-6D70BEFD40E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905DBB-3AA9-4435-AC97-732293FDE7EF}"/>
              </a:ext>
            </a:extLst>
          </p:cNvPr>
          <p:cNvSpPr>
            <a:spLocks noGrp="1"/>
          </p:cNvSpPr>
          <p:nvPr>
            <p:ph sz="quarter" idx="4"/>
          </p:nvPr>
        </p:nvSpPr>
        <p:spPr>
          <a:xfrm>
            <a:off x="6172200" y="2505075"/>
            <a:ext cx="5183188" cy="368458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1954C901-FCAF-4DFB-A621-6A969641CA73}"/>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2292145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F2623-2255-4BBA-9577-B3A3FD2AE8E8}"/>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5259F0F0-5E7C-4FC9-8E90-6ADCD7A714B6}"/>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105532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9D3FFB-BE14-4D90-A515-10EDD1BEE6F1}"/>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6276739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1E51-BE82-4B1B-9CB6-89C26464D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4CCBF8C-3CF7-47E6-9AB0-15584178B44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D07DA3C-0298-45CF-AFC3-41031C0763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F7C4FF87-D01E-416B-9EF8-E107C4EDDC42}"/>
              </a:ext>
            </a:extLst>
          </p:cNvPr>
          <p:cNvSpPr>
            <a:spLocks noGrp="1"/>
          </p:cNvSpPr>
          <p:nvPr>
            <p:ph type="sldNum" sz="quarter" idx="10"/>
          </p:nvPr>
        </p:nvSpPr>
        <p:spPr/>
        <p:txBody>
          <a:bodyPr/>
          <a:lstStyle/>
          <a:p>
            <a:r>
              <a:rPr lang="en-US" dirty="0"/>
              <a:t>PAGE </a:t>
            </a:r>
            <a:fld id="{4A9B5881-4007-4345-955A-79C2656F0C49}" type="slidenum">
              <a:rPr lang="en-US" smtClean="0"/>
              <a:pPr/>
              <a:t>‹#›</a:t>
            </a:fld>
            <a:endParaRPr lang="en-US" dirty="0"/>
          </a:p>
        </p:txBody>
      </p:sp>
    </p:spTree>
    <p:extLst>
      <p:ext uri="{BB962C8B-B14F-4D97-AF65-F5344CB8AC3E}">
        <p14:creationId xmlns:p14="http://schemas.microsoft.com/office/powerpoint/2010/main" val="398533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48E4AFE-E166-4B84-B0C8-9205038D8033}"/>
              </a:ext>
            </a:extLst>
          </p:cNvPr>
          <p:cNvPicPr>
            <a:picLocks noChangeAspect="1"/>
          </p:cNvPicPr>
          <p:nvPr userDrawn="1"/>
        </p:nvPicPr>
        <p:blipFill>
          <a:blip r:embed="rId16" cstate="screen">
            <a:extLst>
              <a:ext uri="{28A0092B-C50C-407E-A947-70E740481C1C}">
                <a14:useLocalDpi xmlns:a14="http://schemas.microsoft.com/office/drawing/2010/main"/>
              </a:ext>
            </a:extLst>
          </a:blip>
          <a:stretch>
            <a:fillRect/>
          </a:stretch>
        </p:blipFill>
        <p:spPr>
          <a:xfrm flipV="1">
            <a:off x="0" y="0"/>
            <a:ext cx="12192000" cy="6858000"/>
          </a:xfrm>
          <a:prstGeom prst="rect">
            <a:avLst/>
          </a:prstGeom>
        </p:spPr>
      </p:pic>
      <p:sp>
        <p:nvSpPr>
          <p:cNvPr id="2" name="Title Placeholder 1">
            <a:extLst>
              <a:ext uri="{FF2B5EF4-FFF2-40B4-BE49-F238E27FC236}">
                <a16:creationId xmlns:a16="http://schemas.microsoft.com/office/drawing/2014/main" id="{6C617517-B672-49BA-AC6E-AB66D0639A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EC92C27-7843-4B22-9200-B7304E6AE4CD}"/>
              </a:ext>
            </a:extLst>
          </p:cNvPr>
          <p:cNvSpPr>
            <a:spLocks noGrp="1"/>
          </p:cNvSpPr>
          <p:nvPr>
            <p:ph type="body" idx="1"/>
          </p:nvPr>
        </p:nvSpPr>
        <p:spPr>
          <a:xfrm>
            <a:off x="838200" y="1825625"/>
            <a:ext cx="1051559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a:extLst>
              <a:ext uri="{FF2B5EF4-FFF2-40B4-BE49-F238E27FC236}">
                <a16:creationId xmlns:a16="http://schemas.microsoft.com/office/drawing/2014/main" id="{52DB4F10-F75B-41A8-B994-BFF68949E59A}"/>
              </a:ext>
            </a:extLst>
          </p:cNvPr>
          <p:cNvSpPr>
            <a:spLocks noGrp="1"/>
          </p:cNvSpPr>
          <p:nvPr>
            <p:ph type="sldNum" sz="quarter" idx="4"/>
          </p:nvPr>
        </p:nvSpPr>
        <p:spPr>
          <a:xfrm>
            <a:off x="11353800" y="6361475"/>
            <a:ext cx="838200" cy="360000"/>
          </a:xfrm>
          <a:prstGeom prst="rect">
            <a:avLst/>
          </a:prstGeom>
          <a:solidFill>
            <a:schemeClr val="tx1">
              <a:lumMod val="85000"/>
              <a:lumOff val="15000"/>
            </a:schemeClr>
          </a:solidFill>
        </p:spPr>
        <p:txBody>
          <a:bodyPr vert="horz" lIns="91440" tIns="45720" rIns="91440" bIns="45720" rtlCol="0" anchor="ctr"/>
          <a:lstStyle>
            <a:lvl1pPr algn="ctr">
              <a:defRPr sz="1200">
                <a:solidFill>
                  <a:schemeClr val="bg1"/>
                </a:solidFill>
              </a:defRPr>
            </a:lvl1pPr>
          </a:lstStyle>
          <a:p>
            <a:r>
              <a:rPr lang="en-US" dirty="0"/>
              <a:t>PAGE </a:t>
            </a:r>
            <a:fld id="{4A9B5881-4007-4345-955A-79C2656F0C49}" type="slidenum">
              <a:rPr lang="en-US" smtClean="0"/>
              <a:pPr/>
              <a:t>‹#›</a:t>
            </a:fld>
            <a:endParaRPr lang="en-US" dirty="0"/>
          </a:p>
        </p:txBody>
      </p:sp>
      <p:sp>
        <p:nvSpPr>
          <p:cNvPr id="7" name="Rectangle 6">
            <a:extLst>
              <a:ext uri="{FF2B5EF4-FFF2-40B4-BE49-F238E27FC236}">
                <a16:creationId xmlns:a16="http://schemas.microsoft.com/office/drawing/2014/main" id="{512D21E2-8DEB-4F43-A26E-B8DA900A9230}"/>
              </a:ext>
            </a:extLst>
          </p:cNvPr>
          <p:cNvSpPr/>
          <p:nvPr userDrawn="1"/>
        </p:nvSpPr>
        <p:spPr>
          <a:xfrm>
            <a:off x="0" y="6721475"/>
            <a:ext cx="12192000" cy="136525"/>
          </a:xfrm>
          <a:prstGeom prst="rect">
            <a:avLst/>
          </a:prstGeom>
          <a:gradFill>
            <a:gsLst>
              <a:gs pos="0">
                <a:schemeClr val="accent2"/>
              </a:gs>
              <a:gs pos="100000">
                <a:schemeClr val="tx1">
                  <a:lumMod val="75000"/>
                  <a:lumOff val="2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35CD3143-7FD1-40EA-AA4A-47C72380AEC2}"/>
              </a:ext>
            </a:extLst>
          </p:cNvPr>
          <p:cNvSpPr/>
          <p:nvPr userDrawn="1"/>
        </p:nvSpPr>
        <p:spPr>
          <a:xfrm>
            <a:off x="11353798" y="6721474"/>
            <a:ext cx="838201" cy="1365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3920126"/>
      </p:ext>
    </p:extLst>
  </p:cSld>
  <p:clrMap bg1="lt1" tx1="dk1" bg2="lt2" tx2="dk2" accent1="accent1" accent2="accent2" accent3="accent3" accent4="accent4" accent5="accent5" accent6="accent6" hlink="hlink" folHlink="folHlink"/>
  <p:sldLayoutIdLst>
    <p:sldLayoutId id="2147483661" r:id="rId1"/>
    <p:sldLayoutId id="2147483659" r:id="rId2"/>
    <p:sldLayoutId id="2147483660" r:id="rId3"/>
    <p:sldLayoutId id="2147483665" r:id="rId4"/>
    <p:sldLayoutId id="2147483666" r:id="rId5"/>
    <p:sldLayoutId id="2147483650" r:id="rId6"/>
    <p:sldLayoutId id="2147483663" r:id="rId7"/>
    <p:sldLayoutId id="2147483664" r:id="rId8"/>
    <p:sldLayoutId id="2147483651" r:id="rId9"/>
    <p:sldLayoutId id="2147483652" r:id="rId10"/>
    <p:sldLayoutId id="2147483653" r:id="rId11"/>
    <p:sldLayoutId id="2147483654" r:id="rId12"/>
    <p:sldLayoutId id="2147483655" r:id="rId13"/>
    <p:sldLayoutId id="2147483656" r:id="rId14"/>
  </p:sldLayoutIdLst>
  <p:hf hdr="0" ftr="0" dt="0"/>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Wingdings" panose="05000000000000000000" pitchFamily="2" charset="2"/>
        <a:buChar char="§"/>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www.picpedia.org/chalkboard/s/summary.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10C5037-DA4A-44E2-A9FB-84B1498768A7}"/>
              </a:ext>
            </a:extLst>
          </p:cNvPr>
          <p:cNvSpPr>
            <a:spLocks noGrp="1"/>
          </p:cNvSpPr>
          <p:nvPr>
            <p:ph type="title"/>
          </p:nvPr>
        </p:nvSpPr>
        <p:spPr/>
        <p:txBody>
          <a:bodyPr/>
          <a:lstStyle/>
          <a:p>
            <a:r>
              <a:rPr lang="en-US" b="1" i="1" u="sng" dirty="0"/>
              <a:t>Reforming the offence of Homicide</a:t>
            </a:r>
          </a:p>
        </p:txBody>
      </p:sp>
      <p:sp>
        <p:nvSpPr>
          <p:cNvPr id="6" name="Text Placeholder 5">
            <a:extLst>
              <a:ext uri="{FF2B5EF4-FFF2-40B4-BE49-F238E27FC236}">
                <a16:creationId xmlns:a16="http://schemas.microsoft.com/office/drawing/2014/main" id="{1397C2DB-90F2-4971-AC44-7CDDF5A3B552}"/>
              </a:ext>
            </a:extLst>
          </p:cNvPr>
          <p:cNvSpPr>
            <a:spLocks noGrp="1"/>
          </p:cNvSpPr>
          <p:nvPr>
            <p:ph type="body" sz="half" idx="2"/>
          </p:nvPr>
        </p:nvSpPr>
        <p:spPr/>
        <p:txBody>
          <a:bodyPr/>
          <a:lstStyle/>
          <a:p>
            <a:r>
              <a:rPr lang="en-US" dirty="0"/>
              <a:t>By Zita Draper</a:t>
            </a:r>
          </a:p>
        </p:txBody>
      </p:sp>
      <p:sp>
        <p:nvSpPr>
          <p:cNvPr id="15" name="Slide Number Placeholder 14">
            <a:extLst>
              <a:ext uri="{FF2B5EF4-FFF2-40B4-BE49-F238E27FC236}">
                <a16:creationId xmlns:a16="http://schemas.microsoft.com/office/drawing/2014/main" id="{26F5C050-EB87-421A-8A5C-E6CB30102699}"/>
              </a:ext>
            </a:extLst>
          </p:cNvPr>
          <p:cNvSpPr>
            <a:spLocks noGrp="1"/>
          </p:cNvSpPr>
          <p:nvPr>
            <p:ph type="sldNum" sz="quarter" idx="10"/>
          </p:nvPr>
        </p:nvSpPr>
        <p:spPr/>
        <p:txBody>
          <a:bodyPr/>
          <a:lstStyle/>
          <a:p>
            <a:r>
              <a:rPr lang="en-US" dirty="0"/>
              <a:t>PAGE </a:t>
            </a:r>
            <a:fld id="{4A9B5881-4007-4345-955A-79C2656F0C49}" type="slidenum">
              <a:rPr lang="en-US" smtClean="0"/>
              <a:pPr/>
              <a:t>1</a:t>
            </a:fld>
            <a:endParaRPr lang="en-US" dirty="0"/>
          </a:p>
        </p:txBody>
      </p:sp>
      <p:pic>
        <p:nvPicPr>
          <p:cNvPr id="29" name="Picture Placeholder 28" descr="Scales of justice outline">
            <a:extLst>
              <a:ext uri="{FF2B5EF4-FFF2-40B4-BE49-F238E27FC236}">
                <a16:creationId xmlns:a16="http://schemas.microsoft.com/office/drawing/2014/main" id="{AE2FE2E9-1D1E-404B-A659-DD19B5D66B5B}"/>
              </a:ext>
            </a:extLst>
          </p:cNvPr>
          <p:cNvPicPr>
            <a:picLocks noGrp="1" noChangeAspect="1"/>
          </p:cNvPicPr>
          <p:nvPr>
            <p:ph type="pic"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392072" y="0"/>
            <a:ext cx="6727855" cy="6727855"/>
          </a:xfrm>
        </p:spPr>
      </p:pic>
    </p:spTree>
    <p:extLst>
      <p:ext uri="{BB962C8B-B14F-4D97-AF65-F5344CB8AC3E}">
        <p14:creationId xmlns:p14="http://schemas.microsoft.com/office/powerpoint/2010/main" val="1136250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gradFill>
            <a:gsLst>
              <a:gs pos="1000">
                <a:schemeClr val="tx1">
                  <a:lumMod val="85000"/>
                  <a:lumOff val="15000"/>
                </a:schemeClr>
              </a:gs>
              <a:gs pos="100000">
                <a:schemeClr val="accent2">
                  <a:lumMod val="50000"/>
                </a:schemeClr>
              </a:gs>
            </a:gsLst>
          </a:gradFill>
        </p:spPr>
        <p:txBody>
          <a:bodyPr/>
          <a:lstStyle/>
          <a:p>
            <a:pPr algn="r"/>
            <a:r>
              <a:rPr lang="en-US" dirty="0"/>
              <a:t>Aims </a:t>
            </a:r>
            <a:endParaRPr lang="en-US" dirty="0">
              <a:solidFill>
                <a:schemeClr val="bg1"/>
              </a:solidFill>
            </a:endParaRP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p:txBody>
          <a:bodyPr/>
          <a:lstStyle/>
          <a:p>
            <a:r>
              <a:rPr lang="en-US" dirty="0"/>
              <a:t>PAGE </a:t>
            </a:r>
            <a:fld id="{4A9B5881-4007-4345-955A-79C2656F0C49}" type="slidenum">
              <a:rPr lang="en-US" smtClean="0"/>
              <a:pPr/>
              <a:t>2</a:t>
            </a:fld>
            <a:endParaRPr lang="en-US" dirty="0"/>
          </a:p>
        </p:txBody>
      </p:sp>
      <p:sp>
        <p:nvSpPr>
          <p:cNvPr id="4" name="Content Placeholder 3">
            <a:extLst>
              <a:ext uri="{FF2B5EF4-FFF2-40B4-BE49-F238E27FC236}">
                <a16:creationId xmlns:a16="http://schemas.microsoft.com/office/drawing/2014/main" id="{3D9FC96E-B8B2-46B0-8873-9CE5A750D28F}"/>
              </a:ext>
            </a:extLst>
          </p:cNvPr>
          <p:cNvSpPr>
            <a:spLocks noGrp="1"/>
          </p:cNvSpPr>
          <p:nvPr>
            <p:ph idx="1"/>
          </p:nvPr>
        </p:nvSpPr>
        <p:spPr/>
        <p:txBody>
          <a:bodyPr/>
          <a:lstStyle/>
          <a:p>
            <a:r>
              <a:rPr lang="en-GB" dirty="0"/>
              <a:t>The aim of todays session is for student to understand/to be introduced to the topic of reforming the offence of homicide.</a:t>
            </a:r>
          </a:p>
        </p:txBody>
      </p:sp>
    </p:spTree>
    <p:extLst>
      <p:ext uri="{BB962C8B-B14F-4D97-AF65-F5344CB8AC3E}">
        <p14:creationId xmlns:p14="http://schemas.microsoft.com/office/powerpoint/2010/main" val="4080338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7512000" y="0"/>
            <a:ext cx="4680000" cy="6721473"/>
          </a:xfrm>
        </p:spPr>
        <p:txBody>
          <a:bodyPr/>
          <a:lstStyle/>
          <a:p>
            <a:r>
              <a:rPr lang="en-US" dirty="0"/>
              <a:t>Objectives </a:t>
            </a: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3</a:t>
            </a:fld>
            <a:endParaRPr lang="en-US" dirty="0"/>
          </a:p>
        </p:txBody>
      </p:sp>
      <p:sp>
        <p:nvSpPr>
          <p:cNvPr id="5" name="Content Placeholder 4">
            <a:extLst>
              <a:ext uri="{FF2B5EF4-FFF2-40B4-BE49-F238E27FC236}">
                <a16:creationId xmlns:a16="http://schemas.microsoft.com/office/drawing/2014/main" id="{DEA72282-A88A-4226-9633-3F23FA0FDC83}"/>
              </a:ext>
            </a:extLst>
          </p:cNvPr>
          <p:cNvSpPr>
            <a:spLocks noGrp="1"/>
          </p:cNvSpPr>
          <p:nvPr>
            <p:ph idx="1"/>
          </p:nvPr>
        </p:nvSpPr>
        <p:spPr/>
        <p:txBody>
          <a:bodyPr>
            <a:normAutofit/>
          </a:bodyPr>
          <a:lstStyle/>
          <a:p>
            <a:r>
              <a:rPr lang="en-GB" sz="2400" dirty="0"/>
              <a:t>By the end of todays session students should be able to understand the need for reform.</a:t>
            </a:r>
          </a:p>
          <a:p>
            <a:pPr marL="0" indent="0">
              <a:buNone/>
            </a:pPr>
            <a:endParaRPr lang="en-GB" sz="2400" dirty="0"/>
          </a:p>
          <a:p>
            <a:r>
              <a:rPr lang="en-GB" sz="2400" dirty="0"/>
              <a:t>By the end of todays session students should be able to further research the suggestions and the need to reform homicide.</a:t>
            </a:r>
          </a:p>
        </p:txBody>
      </p:sp>
    </p:spTree>
    <p:extLst>
      <p:ext uri="{BB962C8B-B14F-4D97-AF65-F5344CB8AC3E}">
        <p14:creationId xmlns:p14="http://schemas.microsoft.com/office/powerpoint/2010/main" val="30897825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B86F0-EB51-4868-9A5A-7F2FD3B45FC7}"/>
              </a:ext>
            </a:extLst>
          </p:cNvPr>
          <p:cNvSpPr>
            <a:spLocks noGrp="1"/>
          </p:cNvSpPr>
          <p:nvPr>
            <p:ph type="title"/>
          </p:nvPr>
        </p:nvSpPr>
        <p:spPr/>
        <p:txBody>
          <a:bodyPr/>
          <a:lstStyle/>
          <a:p>
            <a:r>
              <a:rPr lang="en-GB" dirty="0"/>
              <a:t>Assessment Question</a:t>
            </a:r>
          </a:p>
        </p:txBody>
      </p:sp>
      <p:sp>
        <p:nvSpPr>
          <p:cNvPr id="3" name="Content Placeholder 2">
            <a:extLst>
              <a:ext uri="{FF2B5EF4-FFF2-40B4-BE49-F238E27FC236}">
                <a16:creationId xmlns:a16="http://schemas.microsoft.com/office/drawing/2014/main" id="{9044C683-91A9-44FB-A691-CC4FFC1BE39D}"/>
              </a:ext>
            </a:extLst>
          </p:cNvPr>
          <p:cNvSpPr>
            <a:spLocks noGrp="1"/>
          </p:cNvSpPr>
          <p:nvPr>
            <p:ph idx="1"/>
          </p:nvPr>
        </p:nvSpPr>
        <p:spPr/>
        <p:txBody>
          <a:bodyPr/>
          <a:lstStyle/>
          <a:p>
            <a:pPr indent="0">
              <a:buNone/>
            </a:pPr>
            <a:r>
              <a:rPr lang="en-GB" sz="1800" dirty="0">
                <a:effectLst/>
                <a:latin typeface="Arial" panose="020B0604020202020204" pitchFamily="34" charset="0"/>
                <a:ea typeface="Arial" panose="020B0604020202020204" pitchFamily="34" charset="0"/>
              </a:rPr>
              <a:t>'</a:t>
            </a:r>
            <a:r>
              <a:rPr lang="en-GB" sz="1800" b="1" i="1" dirty="0">
                <a:effectLst/>
                <a:latin typeface="Arial" panose="020B0604020202020204" pitchFamily="34" charset="0"/>
                <a:ea typeface="Arial" panose="020B0604020202020204" pitchFamily="34" charset="0"/>
              </a:rPr>
              <a:t>The law governing homicide in England and Wales is a rickety</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structure set upon shaky foundations. Some of its rules have been</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unaltered since the seventeenth century, even though it has long</a:t>
            </a:r>
            <a:r>
              <a:rPr lang="en-GB" sz="1800" dirty="0">
                <a:latin typeface="Times New Roman" panose="02020603050405020304" pitchFamily="18" charset="0"/>
                <a:ea typeface="Arial" panose="020B0604020202020204" pitchFamily="34" charset="0"/>
              </a:rPr>
              <a:t> </a:t>
            </a:r>
            <a:r>
              <a:rPr lang="en-GB" sz="1800" b="1" i="1" dirty="0">
                <a:effectLst/>
                <a:latin typeface="Arial" panose="020B0604020202020204" pitchFamily="34" charset="0"/>
                <a:ea typeface="Arial" panose="020B0604020202020204" pitchFamily="34" charset="0"/>
              </a:rPr>
              <a:t>been acknowledged that they are in dire need of reform</a:t>
            </a:r>
            <a:r>
              <a:rPr lang="en-GB" sz="1800" dirty="0">
                <a:effectLst/>
                <a:latin typeface="Arial" panose="020B0604020202020204" pitchFamily="34" charset="0"/>
                <a:ea typeface="Arial" panose="020B0604020202020204" pitchFamily="34" charset="0"/>
              </a:rPr>
              <a:t>' (Law Commission, 2005)</a:t>
            </a:r>
            <a:endParaRPr lang="en-GB" sz="1800" dirty="0">
              <a:effectLst/>
              <a:latin typeface="Times New Roman" panose="02020603050405020304" pitchFamily="18" charset="0"/>
              <a:ea typeface="Times New Roman" panose="02020603050405020304" pitchFamily="18" charset="0"/>
            </a:endParaRPr>
          </a:p>
          <a:p>
            <a:pPr indent="0">
              <a:buNone/>
            </a:pPr>
            <a:r>
              <a:rPr lang="en-GB" sz="1800" dirty="0">
                <a:effectLst/>
                <a:latin typeface="Arial" panose="020B0604020202020204" pitchFamily="34" charset="0"/>
                <a:ea typeface="Arial" panose="020B0604020202020204" pitchFamily="34" charset="0"/>
              </a:rPr>
              <a:t>Consider the statement above and decide whether the law governing homicide in England and Wales is in need of reform.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8D328295-BABE-47FC-9637-A86072A3BC77}"/>
              </a:ext>
            </a:extLst>
          </p:cNvPr>
          <p:cNvSpPr>
            <a:spLocks noGrp="1"/>
          </p:cNvSpPr>
          <p:nvPr>
            <p:ph type="sldNum" sz="quarter" idx="10"/>
          </p:nvPr>
        </p:nvSpPr>
        <p:spPr/>
        <p:txBody>
          <a:bodyPr/>
          <a:lstStyle/>
          <a:p>
            <a:r>
              <a:rPr lang="en-US"/>
              <a:t>PAGE </a:t>
            </a:r>
            <a:fld id="{4A9B5881-4007-4345-955A-79C2656F0C49}" type="slidenum">
              <a:rPr lang="en-US" smtClean="0"/>
              <a:pPr/>
              <a:t>4</a:t>
            </a:fld>
            <a:endParaRPr lang="en-US" dirty="0"/>
          </a:p>
        </p:txBody>
      </p:sp>
    </p:spTree>
    <p:extLst>
      <p:ext uri="{BB962C8B-B14F-4D97-AF65-F5344CB8AC3E}">
        <p14:creationId xmlns:p14="http://schemas.microsoft.com/office/powerpoint/2010/main" val="2798493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0EDCA-4568-4EA3-9D8C-8075F645FC09}"/>
              </a:ext>
            </a:extLst>
          </p:cNvPr>
          <p:cNvSpPr>
            <a:spLocks noGrp="1"/>
          </p:cNvSpPr>
          <p:nvPr>
            <p:ph type="title"/>
          </p:nvPr>
        </p:nvSpPr>
        <p:spPr/>
        <p:txBody>
          <a:bodyPr/>
          <a:lstStyle/>
          <a:p>
            <a:r>
              <a:rPr lang="en-GB" dirty="0"/>
              <a:t>Assessment guidance.</a:t>
            </a:r>
          </a:p>
        </p:txBody>
      </p:sp>
      <p:sp>
        <p:nvSpPr>
          <p:cNvPr id="3" name="Content Placeholder 2">
            <a:extLst>
              <a:ext uri="{FF2B5EF4-FFF2-40B4-BE49-F238E27FC236}">
                <a16:creationId xmlns:a16="http://schemas.microsoft.com/office/drawing/2014/main" id="{97BE76AD-AAD2-4F4B-B677-4DAEA075DFB1}"/>
              </a:ext>
            </a:extLst>
          </p:cNvPr>
          <p:cNvSpPr>
            <a:spLocks noGrp="1"/>
          </p:cNvSpPr>
          <p:nvPr>
            <p:ph idx="1"/>
          </p:nvPr>
        </p:nvSpPr>
        <p:spPr/>
        <p:txBody>
          <a:bodyPr/>
          <a:lstStyle/>
          <a:p>
            <a:pPr marL="457200"/>
            <a:r>
              <a:rPr lang="en-GB" sz="1800" dirty="0">
                <a:effectLst/>
                <a:latin typeface="Arial" panose="020B0604020202020204" pitchFamily="34" charset="0"/>
                <a:ea typeface="Arial" panose="020B0604020202020204" pitchFamily="34" charset="0"/>
              </a:rPr>
              <a:t>-  What is the current law governing Homicide in England and Wales?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Some of the key issues: partial defences to murder, controversy surrounding the intent required for murder, is the breadth of manslaughter too broad?</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The proposals that have been put forward by the Law Commission and other bodies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Why have the government accepted some proposals for reform and rejected others? Were they right to do this?</a:t>
            </a:r>
            <a:endParaRPr lang="en-GB" sz="1800" dirty="0">
              <a:effectLst/>
              <a:latin typeface="Times New Roman" panose="02020603050405020304" pitchFamily="18" charset="0"/>
              <a:ea typeface="Times New Roman" panose="02020603050405020304" pitchFamily="18" charset="0"/>
            </a:endParaRPr>
          </a:p>
          <a:p>
            <a:pPr marL="457200"/>
            <a:r>
              <a:rPr lang="en-GB" sz="1800" dirty="0">
                <a:effectLst/>
                <a:latin typeface="Arial" panose="020B0604020202020204" pitchFamily="34" charset="0"/>
                <a:ea typeface="Arial" panose="020B0604020202020204" pitchFamily="34" charset="0"/>
              </a:rPr>
              <a:t>- What are the arguments against reform?</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6F99ED70-4293-4016-8FD0-E261B7CCEBFA}"/>
              </a:ext>
            </a:extLst>
          </p:cNvPr>
          <p:cNvSpPr>
            <a:spLocks noGrp="1"/>
          </p:cNvSpPr>
          <p:nvPr>
            <p:ph type="sldNum" sz="quarter" idx="10"/>
          </p:nvPr>
        </p:nvSpPr>
        <p:spPr/>
        <p:txBody>
          <a:bodyPr/>
          <a:lstStyle/>
          <a:p>
            <a:r>
              <a:rPr lang="en-US"/>
              <a:t>PAGE </a:t>
            </a:r>
            <a:fld id="{4A9B5881-4007-4345-955A-79C2656F0C49}" type="slidenum">
              <a:rPr lang="en-US" smtClean="0"/>
              <a:pPr/>
              <a:t>5</a:t>
            </a:fld>
            <a:endParaRPr lang="en-US" dirty="0"/>
          </a:p>
        </p:txBody>
      </p:sp>
    </p:spTree>
    <p:extLst>
      <p:ext uri="{BB962C8B-B14F-4D97-AF65-F5344CB8AC3E}">
        <p14:creationId xmlns:p14="http://schemas.microsoft.com/office/powerpoint/2010/main" val="294787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611077"/>
            <a:ext cx="10341334" cy="833663"/>
          </a:xfrm>
        </p:spPr>
        <p:txBody>
          <a:bodyPr/>
          <a:lstStyle/>
          <a:p>
            <a:r>
              <a:rPr lang="en-US" dirty="0"/>
              <a:t>   </a:t>
            </a:r>
            <a:r>
              <a:rPr lang="en-US" b="1" i="1" u="sng" dirty="0"/>
              <a:t>What is the current law that governs homicide? </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825625"/>
            <a:ext cx="10341334" cy="4351338"/>
          </a:xfrm>
        </p:spPr>
        <p:txBody>
          <a:bodyPr/>
          <a:lstStyle/>
          <a:p>
            <a:pPr marL="0" indent="0">
              <a:buNone/>
            </a:pPr>
            <a:r>
              <a:rPr lang="en-US" noProof="1"/>
              <a:t> </a:t>
            </a:r>
            <a:r>
              <a:rPr lang="en-US" b="1" i="1" u="sng" noProof="1"/>
              <a:t>Murder </a:t>
            </a:r>
          </a:p>
          <a:p>
            <a:pPr marL="0" indent="0">
              <a:buNone/>
            </a:pPr>
            <a:r>
              <a:rPr lang="en-US" noProof="1"/>
              <a:t>Common  law – </a:t>
            </a:r>
          </a:p>
          <a:p>
            <a:pPr marL="0" indent="0">
              <a:buNone/>
            </a:pPr>
            <a:r>
              <a:rPr lang="en-US" noProof="1"/>
              <a:t> ‘’ Unlawful killing of a human being under the Queens peace where D had the intention to kill or cause Grievous bodily harm to the victim’’</a:t>
            </a:r>
          </a:p>
          <a:p>
            <a:pPr marL="0" indent="0">
              <a:buNone/>
            </a:pPr>
            <a:endParaRPr lang="en-US" noProof="1"/>
          </a:p>
          <a:p>
            <a:pPr marL="0" indent="0">
              <a:buNone/>
            </a:pPr>
            <a:r>
              <a:rPr lang="en-US" b="1" i="1" u="sng" noProof="1"/>
              <a:t> Voluntary Manslaughter</a:t>
            </a:r>
            <a:r>
              <a:rPr lang="en-US" noProof="1"/>
              <a:t> </a:t>
            </a:r>
          </a:p>
          <a:p>
            <a:pPr marL="0" indent="0">
              <a:buNone/>
            </a:pPr>
            <a:r>
              <a:rPr lang="en-US" noProof="1"/>
              <a:t>S.2 of the Homicide Act 1957  </a:t>
            </a:r>
          </a:p>
          <a:p>
            <a:pPr marL="0" indent="0">
              <a:buNone/>
            </a:pPr>
            <a:endParaRPr lang="en-US" noProof="1"/>
          </a:p>
          <a:p>
            <a:pPr marL="0" indent="0">
              <a:buNone/>
            </a:pPr>
            <a:r>
              <a:rPr lang="en-US" noProof="1"/>
              <a:t>S.3 of the Homicide Act 1957 </a:t>
            </a:r>
          </a:p>
          <a:p>
            <a:pPr marL="0" indent="0">
              <a:buNone/>
            </a:pPr>
            <a:r>
              <a:rPr lang="en-US" b="1" i="1" u="sng" noProof="1"/>
              <a:t>Involuntary Manslaughter  </a:t>
            </a:r>
          </a:p>
          <a:p>
            <a:pPr marL="0" indent="0">
              <a:buNone/>
            </a:pPr>
            <a:r>
              <a:rPr lang="en-US" b="1" i="1" noProof="1"/>
              <a:t> </a:t>
            </a:r>
            <a:r>
              <a:rPr lang="en-US" noProof="1"/>
              <a:t>Common Law/ Judge made law </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6</a:t>
            </a:fld>
            <a:endParaRPr lang="en-US" dirty="0"/>
          </a:p>
        </p:txBody>
      </p:sp>
    </p:spTree>
    <p:extLst>
      <p:ext uri="{BB962C8B-B14F-4D97-AF65-F5344CB8AC3E}">
        <p14:creationId xmlns:p14="http://schemas.microsoft.com/office/powerpoint/2010/main" val="2169832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9600F-A17E-4354-A7AB-0CC2A43A9354}"/>
              </a:ext>
            </a:extLst>
          </p:cNvPr>
          <p:cNvSpPr>
            <a:spLocks noGrp="1"/>
          </p:cNvSpPr>
          <p:nvPr>
            <p:ph type="title"/>
          </p:nvPr>
        </p:nvSpPr>
        <p:spPr>
          <a:xfrm>
            <a:off x="838200" y="611077"/>
            <a:ext cx="10341334" cy="833663"/>
          </a:xfrm>
        </p:spPr>
        <p:txBody>
          <a:bodyPr/>
          <a:lstStyle/>
          <a:p>
            <a:r>
              <a:rPr lang="en-US" dirty="0"/>
              <a:t>   </a:t>
            </a:r>
            <a:r>
              <a:rPr lang="en-US" b="1" i="1" u="sng" dirty="0"/>
              <a:t>What is the current law that governs homicide? </a:t>
            </a:r>
          </a:p>
        </p:txBody>
      </p:sp>
      <p:sp>
        <p:nvSpPr>
          <p:cNvPr id="3" name="Content Placeholder 2">
            <a:extLst>
              <a:ext uri="{FF2B5EF4-FFF2-40B4-BE49-F238E27FC236}">
                <a16:creationId xmlns:a16="http://schemas.microsoft.com/office/drawing/2014/main" id="{FA6A4B49-27C8-46B6-8B11-AD7E8F615E2C}"/>
              </a:ext>
            </a:extLst>
          </p:cNvPr>
          <p:cNvSpPr>
            <a:spLocks noGrp="1"/>
          </p:cNvSpPr>
          <p:nvPr>
            <p:ph idx="1"/>
          </p:nvPr>
        </p:nvSpPr>
        <p:spPr>
          <a:xfrm>
            <a:off x="838200" y="1825625"/>
            <a:ext cx="10341334" cy="4351338"/>
          </a:xfrm>
        </p:spPr>
        <p:txBody>
          <a:bodyPr/>
          <a:lstStyle/>
          <a:p>
            <a:pPr marL="0" indent="0">
              <a:buNone/>
            </a:pPr>
            <a:endParaRPr lang="en-US" noProof="1"/>
          </a:p>
          <a:p>
            <a:pPr marL="0" indent="0">
              <a:buNone/>
            </a:pPr>
            <a:r>
              <a:rPr lang="en-US" i="1" u="sng" noProof="1"/>
              <a:t>Gross negligence Manslaughter </a:t>
            </a:r>
          </a:p>
          <a:p>
            <a:pPr marL="0" indent="0">
              <a:buNone/>
            </a:pPr>
            <a:r>
              <a:rPr lang="en-US" noProof="1"/>
              <a:t>Common law </a:t>
            </a:r>
            <a:endParaRPr lang="en-US" i="1" u="sng" noProof="1"/>
          </a:p>
          <a:p>
            <a:pPr marL="0" indent="0">
              <a:buNone/>
            </a:pPr>
            <a:r>
              <a:rPr lang="en-US" i="1" u="sng" noProof="1"/>
              <a:t>Corporate Mansluaghter- </a:t>
            </a:r>
          </a:p>
          <a:p>
            <a:pPr marL="0" indent="0">
              <a:buNone/>
            </a:pPr>
            <a:r>
              <a:rPr lang="en-US" noProof="1"/>
              <a:t>Common law but reformed by the Corporate Manslaughter and Corporate Homicide Act 2007</a:t>
            </a:r>
          </a:p>
        </p:txBody>
      </p:sp>
      <p:sp>
        <p:nvSpPr>
          <p:cNvPr id="4" name="Slide Number Placeholder 3">
            <a:extLst>
              <a:ext uri="{FF2B5EF4-FFF2-40B4-BE49-F238E27FC236}">
                <a16:creationId xmlns:a16="http://schemas.microsoft.com/office/drawing/2014/main" id="{62B4CE3A-8C88-45AA-A849-57E5A7AC22C1}"/>
              </a:ext>
            </a:extLst>
          </p:cNvPr>
          <p:cNvSpPr>
            <a:spLocks noGrp="1"/>
          </p:cNvSpPr>
          <p:nvPr>
            <p:ph type="sldNum" sz="quarter" idx="10"/>
          </p:nvPr>
        </p:nvSpPr>
        <p:spPr>
          <a:xfrm>
            <a:off x="11353800" y="6361475"/>
            <a:ext cx="838200" cy="360000"/>
          </a:xfrm>
        </p:spPr>
        <p:txBody>
          <a:bodyPr/>
          <a:lstStyle/>
          <a:p>
            <a:r>
              <a:rPr lang="en-US" dirty="0"/>
              <a:t>PAGE </a:t>
            </a:r>
            <a:fld id="{4A9B5881-4007-4345-955A-79C2656F0C49}" type="slidenum">
              <a:rPr lang="en-US" smtClean="0"/>
              <a:pPr/>
              <a:t>7</a:t>
            </a:fld>
            <a:endParaRPr lang="en-US" dirty="0"/>
          </a:p>
        </p:txBody>
      </p:sp>
    </p:spTree>
    <p:extLst>
      <p:ext uri="{BB962C8B-B14F-4D97-AF65-F5344CB8AC3E}">
        <p14:creationId xmlns:p14="http://schemas.microsoft.com/office/powerpoint/2010/main" val="89604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Key issues as highlighted by the law commission</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8</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pPr marL="0" indent="0">
              <a:buNone/>
            </a:pPr>
            <a:endParaRPr lang="en-GB" dirty="0"/>
          </a:p>
          <a:p>
            <a:endParaRPr lang="en-GB" dirty="0"/>
          </a:p>
        </p:txBody>
      </p:sp>
      <p:sp>
        <p:nvSpPr>
          <p:cNvPr id="2" name="TextBox 1">
            <a:extLst>
              <a:ext uri="{FF2B5EF4-FFF2-40B4-BE49-F238E27FC236}">
                <a16:creationId xmlns:a16="http://schemas.microsoft.com/office/drawing/2014/main" id="{80ABD106-0C29-40BE-BEB5-DA20488DBC20}"/>
              </a:ext>
            </a:extLst>
          </p:cNvPr>
          <p:cNvSpPr txBox="1"/>
          <p:nvPr/>
        </p:nvSpPr>
        <p:spPr>
          <a:xfrm>
            <a:off x="945775" y="2145174"/>
            <a:ext cx="10515599" cy="3970318"/>
          </a:xfrm>
          <a:prstGeom prst="rect">
            <a:avLst/>
          </a:prstGeom>
          <a:noFill/>
        </p:spPr>
        <p:txBody>
          <a:bodyPr wrap="square" rtlCol="0">
            <a:spAutoFit/>
          </a:bodyPr>
          <a:lstStyle/>
          <a:p>
            <a:r>
              <a:rPr lang="en-GB" dirty="0">
                <a:solidFill>
                  <a:schemeClr val="bg1"/>
                </a:solidFill>
              </a:rPr>
              <a:t>The term ‘ Malice Aforethought’ – Men's Rea of murder </a:t>
            </a: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Uncertainty of the terms ‘ serious harm’ and ‘ intention’.</a:t>
            </a: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Law on homicide in England and Wales is very ‘ blunt’ , in the way that there are only two offences, which are murder and manslaughter.</a:t>
            </a:r>
          </a:p>
          <a:p>
            <a:endParaRPr lang="en-GB" dirty="0">
              <a:solidFill>
                <a:schemeClr val="bg1"/>
              </a:solidFill>
            </a:endParaRPr>
          </a:p>
          <a:p>
            <a:r>
              <a:rPr lang="en-GB" dirty="0">
                <a:solidFill>
                  <a:schemeClr val="bg1"/>
                </a:solidFill>
              </a:rPr>
              <a:t> </a:t>
            </a:r>
          </a:p>
          <a:p>
            <a:endParaRPr lang="en-GB" dirty="0">
              <a:solidFill>
                <a:schemeClr val="bg1"/>
              </a:solidFill>
            </a:endParaRPr>
          </a:p>
          <a:p>
            <a:r>
              <a:rPr lang="en-GB" dirty="0"/>
              <a:t>T</a:t>
            </a:r>
          </a:p>
        </p:txBody>
      </p:sp>
    </p:spTree>
    <p:extLst>
      <p:ext uri="{BB962C8B-B14F-4D97-AF65-F5344CB8AC3E}">
        <p14:creationId xmlns:p14="http://schemas.microsoft.com/office/powerpoint/2010/main" val="3879804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dirty="0"/>
              <a:t>         </a:t>
            </a:r>
            <a:r>
              <a:rPr lang="en-US" b="1" i="1" u="sng" dirty="0"/>
              <a:t> Uncertainty of the terms</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9</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normAutofit/>
          </a:bodyPr>
          <a:lstStyle/>
          <a:p>
            <a:r>
              <a:rPr lang="en-GB" dirty="0"/>
              <a:t>What do we mean by the term ‘ serious harm ’ ?</a:t>
            </a:r>
          </a:p>
          <a:p>
            <a:endParaRPr lang="en-GB" dirty="0"/>
          </a:p>
          <a:p>
            <a:r>
              <a:rPr lang="en-GB" b="1" i="1" u="sng" dirty="0"/>
              <a:t>Oxford Dictionary</a:t>
            </a:r>
          </a:p>
          <a:p>
            <a:pPr marL="0" indent="0">
              <a:buNone/>
            </a:pPr>
            <a:r>
              <a:rPr lang="en-GB" dirty="0"/>
              <a:t>    Bad or dangerous </a:t>
            </a:r>
          </a:p>
          <a:p>
            <a:pPr marL="0" indent="0">
              <a:buNone/>
            </a:pPr>
            <a:endParaRPr lang="en-GB" dirty="0"/>
          </a:p>
          <a:p>
            <a:r>
              <a:rPr lang="en-GB" dirty="0"/>
              <a:t> Why is it not defined under the Homicide Act 1957 or the Common law? Are individuals just simply suppose to know what serious harm is?</a:t>
            </a:r>
          </a:p>
          <a:p>
            <a:endParaRPr lang="en-GB" dirty="0"/>
          </a:p>
          <a:p>
            <a:r>
              <a:rPr lang="en-GB" b="1" i="1" u="sng" dirty="0"/>
              <a:t>Reform? </a:t>
            </a:r>
          </a:p>
          <a:p>
            <a:pPr marL="0" indent="0">
              <a:buNone/>
            </a:pPr>
            <a:endParaRPr lang="en-GB" dirty="0"/>
          </a:p>
          <a:p>
            <a:pPr marL="0" indent="0">
              <a:buNone/>
            </a:pPr>
            <a:r>
              <a:rPr lang="en-GB" dirty="0"/>
              <a:t> </a:t>
            </a:r>
          </a:p>
          <a:p>
            <a:pPr marL="0" indent="0">
              <a:buNone/>
            </a:pPr>
            <a:endParaRPr lang="en-GB" dirty="0"/>
          </a:p>
          <a:p>
            <a:endParaRPr lang="en-GB" dirty="0"/>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4465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Three tier system </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10</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normAutofit fontScale="85000" lnSpcReduction="20000"/>
          </a:bodyPr>
          <a:lstStyle/>
          <a:p>
            <a:r>
              <a:rPr lang="en-GB" b="1" i="1" u="sng" dirty="0"/>
              <a:t>First degree murder- ‘’</a:t>
            </a:r>
            <a:r>
              <a:rPr lang="en-GB" dirty="0"/>
              <a:t>The most serious of offences, irrelevant of motive, must have intended to kill their victim’’ </a:t>
            </a:r>
          </a:p>
          <a:p>
            <a:endParaRPr lang="en-GB" dirty="0"/>
          </a:p>
          <a:p>
            <a:r>
              <a:rPr lang="en-GB" dirty="0"/>
              <a:t>Sentence- Mandatory life sentence </a:t>
            </a:r>
          </a:p>
          <a:p>
            <a:endParaRPr lang="en-GB" dirty="0"/>
          </a:p>
          <a:p>
            <a:r>
              <a:rPr lang="en-GB" b="1" i="1" u="sng" dirty="0"/>
              <a:t>Second degree murder- </a:t>
            </a:r>
            <a:r>
              <a:rPr lang="en-GB" dirty="0"/>
              <a:t>‘’Unlawful killing were there was intention to cause serious harm’’</a:t>
            </a:r>
          </a:p>
          <a:p>
            <a:r>
              <a:rPr lang="en-GB" dirty="0"/>
              <a:t>Sentence- Discretionary life sentence.</a:t>
            </a:r>
          </a:p>
          <a:p>
            <a:endParaRPr lang="en-GB" dirty="0"/>
          </a:p>
          <a:p>
            <a:r>
              <a:rPr lang="en-GB" b="1" i="1" u="sng" dirty="0"/>
              <a:t>Manslaughter-  </a:t>
            </a:r>
            <a:r>
              <a:rPr lang="en-GB" dirty="0"/>
              <a:t>Includes a wide variety of killings including gross negligence and kills another person by doing an act intending to cause, or realising that it might cause, harm provided that the act itself constitutes a criminal offence.</a:t>
            </a:r>
            <a:endParaRPr lang="en-GB" b="1" i="1" u="sng" dirty="0"/>
          </a:p>
          <a:p>
            <a:endParaRPr lang="en-GB" b="1" i="1" u="sng" dirty="0"/>
          </a:p>
          <a:p>
            <a:r>
              <a:rPr lang="en-GB" dirty="0"/>
              <a:t>Sentence – Discretionary life sentence</a:t>
            </a:r>
          </a:p>
          <a:p>
            <a:pPr marL="0" indent="0">
              <a:buNone/>
            </a:pPr>
            <a:endParaRPr lang="en-GB" dirty="0"/>
          </a:p>
          <a:p>
            <a:r>
              <a:rPr lang="en-GB" b="1" i="1" u="sng" dirty="0"/>
              <a:t>Specific Homicide offences-  </a:t>
            </a:r>
            <a:r>
              <a:rPr lang="en-GB" dirty="0"/>
              <a:t>This would be reserved for killings such as assisted suicide.</a:t>
            </a:r>
          </a:p>
          <a:p>
            <a:endParaRPr lang="en-GB" dirty="0"/>
          </a:p>
          <a:p>
            <a:endParaRPr lang="en-GB" dirty="0"/>
          </a:p>
        </p:txBody>
      </p:sp>
    </p:spTree>
    <p:extLst>
      <p:ext uri="{BB962C8B-B14F-4D97-AF65-F5344CB8AC3E}">
        <p14:creationId xmlns:p14="http://schemas.microsoft.com/office/powerpoint/2010/main" val="866790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r>
              <a:rPr lang="en-US" b="1" i="1" u="sng" dirty="0"/>
              <a:t>Why accept some reform proposals and not others? </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11</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Coroners and Justice Act 2009 – Loss of Control and Diminished Responsibility-  </a:t>
            </a:r>
          </a:p>
          <a:p>
            <a:pPr marL="0" indent="0">
              <a:buNone/>
            </a:pPr>
            <a:endParaRPr lang="en-GB" dirty="0"/>
          </a:p>
          <a:p>
            <a:r>
              <a:rPr lang="en-GB" dirty="0"/>
              <a:t> The government recognised the need for change, for a number of reasons and  agreed with the law commission. </a:t>
            </a:r>
          </a:p>
          <a:p>
            <a:pPr marL="0" indent="0">
              <a:buNone/>
            </a:pPr>
            <a:endParaRPr lang="en-GB" dirty="0"/>
          </a:p>
          <a:p>
            <a:pPr marL="0" indent="0">
              <a:buNone/>
            </a:pPr>
            <a:endParaRPr lang="en-GB" dirty="0"/>
          </a:p>
          <a:p>
            <a:r>
              <a:rPr lang="en-GB" dirty="0"/>
              <a:t>Three tier system- Not implemented because as explained by the government this was not the time for such a big change to the law.  When is the right time? Is the right time now in light of Covid 19? Or in 10 years time or has the time already passed. </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363907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Arguments against reform</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12</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Three tier system would see some offences be lowered to second degree murder which would cause public outrage.</a:t>
            </a:r>
          </a:p>
          <a:p>
            <a:pPr marL="0" indent="0">
              <a:buNone/>
            </a:pPr>
            <a:endParaRPr lang="en-GB" dirty="0"/>
          </a:p>
          <a:p>
            <a:r>
              <a:rPr lang="en-GB" dirty="0"/>
              <a:t>There are no gaps in the law as it stands currently.</a:t>
            </a:r>
          </a:p>
          <a:p>
            <a:pPr marL="0" indent="0">
              <a:buNone/>
            </a:pPr>
            <a:endParaRPr lang="en-GB" dirty="0"/>
          </a:p>
          <a:p>
            <a:r>
              <a:rPr lang="en-GB" dirty="0"/>
              <a:t>The law is easier this way for the public to understand.</a:t>
            </a:r>
          </a:p>
          <a:p>
            <a:pPr marL="0" indent="0">
              <a:buNone/>
            </a:pPr>
            <a:endParaRPr lang="en-GB" dirty="0"/>
          </a:p>
          <a:p>
            <a:r>
              <a:rPr lang="en-GB" dirty="0"/>
              <a:t>A new system would not simplify complex cases that include defences, intention to kill or cause grievous bodily harm and manslaughter offences.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45089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ADE9466-79EE-438D-A28D-6EA86F529ECD}"/>
              </a:ext>
            </a:extLst>
          </p:cNvPr>
          <p:cNvSpPr>
            <a:spLocks noGrp="1"/>
          </p:cNvSpPr>
          <p:nvPr>
            <p:ph type="title"/>
          </p:nvPr>
        </p:nvSpPr>
        <p:spPr/>
        <p:txBody>
          <a:bodyPr/>
          <a:lstStyle/>
          <a:p>
            <a:r>
              <a:rPr lang="en-GB" dirty="0"/>
              <a:t>Activity </a:t>
            </a:r>
          </a:p>
        </p:txBody>
      </p:sp>
      <p:sp>
        <p:nvSpPr>
          <p:cNvPr id="8" name="Content Placeholder 7">
            <a:extLst>
              <a:ext uri="{FF2B5EF4-FFF2-40B4-BE49-F238E27FC236}">
                <a16:creationId xmlns:a16="http://schemas.microsoft.com/office/drawing/2014/main" id="{D0C5CE75-AE8F-4C47-BA09-B5E0D309F366}"/>
              </a:ext>
            </a:extLst>
          </p:cNvPr>
          <p:cNvSpPr>
            <a:spLocks noGrp="1"/>
          </p:cNvSpPr>
          <p:nvPr>
            <p:ph idx="1"/>
          </p:nvPr>
        </p:nvSpPr>
        <p:spPr/>
        <p:txBody>
          <a:bodyPr/>
          <a:lstStyle/>
          <a:p>
            <a:r>
              <a:rPr lang="en-GB" dirty="0"/>
              <a:t>Research reform of the offence of Homicide. </a:t>
            </a:r>
          </a:p>
          <a:p>
            <a:r>
              <a:rPr lang="en-GB" dirty="0"/>
              <a:t>5 Minutes </a:t>
            </a:r>
          </a:p>
          <a:p>
            <a:r>
              <a:rPr lang="en-GB" dirty="0"/>
              <a:t>This will greatly help with assignment writing, make note of the website you look at, as you may be able to use it in your assignment.</a:t>
            </a:r>
          </a:p>
          <a:p>
            <a:r>
              <a:rPr lang="en-GB" dirty="0"/>
              <a:t>Prepare to feedback to the class</a:t>
            </a:r>
          </a:p>
          <a:p>
            <a:pPr marL="0" indent="0">
              <a:buNone/>
            </a:pPr>
            <a:endParaRPr lang="en-GB" dirty="0"/>
          </a:p>
        </p:txBody>
      </p:sp>
      <p:sp>
        <p:nvSpPr>
          <p:cNvPr id="4" name="Slide Number Placeholder 3">
            <a:extLst>
              <a:ext uri="{FF2B5EF4-FFF2-40B4-BE49-F238E27FC236}">
                <a16:creationId xmlns:a16="http://schemas.microsoft.com/office/drawing/2014/main" id="{DCA64E65-846C-434D-AD2E-67F85647203D}"/>
              </a:ext>
            </a:extLst>
          </p:cNvPr>
          <p:cNvSpPr>
            <a:spLocks noGrp="1"/>
          </p:cNvSpPr>
          <p:nvPr>
            <p:ph type="sldNum" sz="quarter" idx="10"/>
          </p:nvPr>
        </p:nvSpPr>
        <p:spPr/>
        <p:txBody>
          <a:bodyPr/>
          <a:lstStyle/>
          <a:p>
            <a:r>
              <a:rPr lang="en-US"/>
              <a:t>PAGE </a:t>
            </a:r>
            <a:fld id="{4A9B5881-4007-4345-955A-79C2656F0C49}" type="slidenum">
              <a:rPr lang="en-US" smtClean="0"/>
              <a:pPr/>
              <a:t>13</a:t>
            </a:fld>
            <a:endParaRPr lang="en-US" dirty="0"/>
          </a:p>
        </p:txBody>
      </p:sp>
    </p:spTree>
    <p:extLst>
      <p:ext uri="{BB962C8B-B14F-4D97-AF65-F5344CB8AC3E}">
        <p14:creationId xmlns:p14="http://schemas.microsoft.com/office/powerpoint/2010/main" val="1658190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8855392-9FED-4979-8AC6-A73037648D43}"/>
              </a:ext>
            </a:extLst>
          </p:cNvPr>
          <p:cNvSpPr>
            <a:spLocks noGrp="1"/>
          </p:cNvSpPr>
          <p:nvPr>
            <p:ph type="title"/>
          </p:nvPr>
        </p:nvSpPr>
        <p:spPr>
          <a:xfrm>
            <a:off x="838199" y="641855"/>
            <a:ext cx="10515599" cy="772107"/>
          </a:xfrm>
        </p:spPr>
        <p:txBody>
          <a:bodyPr/>
          <a:lstStyle/>
          <a:p>
            <a:pPr algn="ctr"/>
            <a:r>
              <a:rPr lang="en-US" b="1" i="1" u="sng" dirty="0"/>
              <a:t>Other suggestions for reform</a:t>
            </a:r>
          </a:p>
        </p:txBody>
      </p:sp>
      <p:sp>
        <p:nvSpPr>
          <p:cNvPr id="4" name="Slide Number Placeholder 3">
            <a:extLst>
              <a:ext uri="{FF2B5EF4-FFF2-40B4-BE49-F238E27FC236}">
                <a16:creationId xmlns:a16="http://schemas.microsoft.com/office/drawing/2014/main" id="{32934DE9-1653-4F9E-B307-C53A27B2182D}"/>
              </a:ext>
            </a:extLst>
          </p:cNvPr>
          <p:cNvSpPr>
            <a:spLocks noGrp="1"/>
          </p:cNvSpPr>
          <p:nvPr>
            <p:ph type="sldNum" sz="quarter" idx="10"/>
          </p:nvPr>
        </p:nvSpPr>
        <p:spPr/>
        <p:txBody>
          <a:bodyPr/>
          <a:lstStyle/>
          <a:p>
            <a:r>
              <a:rPr lang="en-US" dirty="0"/>
              <a:t>PAGE </a:t>
            </a:r>
            <a:fld id="{4A9B5881-4007-4345-955A-79C2656F0C49}" type="slidenum">
              <a:rPr lang="en-US" smtClean="0"/>
              <a:pPr/>
              <a:t>14</a:t>
            </a:fld>
            <a:endParaRPr lang="en-US" dirty="0"/>
          </a:p>
        </p:txBody>
      </p:sp>
      <p:sp>
        <p:nvSpPr>
          <p:cNvPr id="3" name="Content Placeholder 2">
            <a:extLst>
              <a:ext uri="{FF2B5EF4-FFF2-40B4-BE49-F238E27FC236}">
                <a16:creationId xmlns:a16="http://schemas.microsoft.com/office/drawing/2014/main" id="{D711A566-F419-4F1E-9364-898EEA663E55}"/>
              </a:ext>
            </a:extLst>
          </p:cNvPr>
          <p:cNvSpPr>
            <a:spLocks noGrp="1"/>
          </p:cNvSpPr>
          <p:nvPr>
            <p:ph idx="1"/>
          </p:nvPr>
        </p:nvSpPr>
        <p:spPr/>
        <p:txBody>
          <a:bodyPr/>
          <a:lstStyle/>
          <a:p>
            <a:r>
              <a:rPr lang="en-GB" dirty="0"/>
              <a:t>Single offence of Homicide- Judge left to decide the sentence- Sir Louis </a:t>
            </a:r>
            <a:r>
              <a:rPr lang="en-GB" dirty="0" err="1"/>
              <a:t>Blom</a:t>
            </a:r>
            <a:r>
              <a:rPr lang="en-GB" dirty="0"/>
              <a:t>-Cooper QC</a:t>
            </a:r>
          </a:p>
          <a:p>
            <a:pPr marL="0" indent="0">
              <a:buNone/>
            </a:pPr>
            <a:r>
              <a:rPr lang="en-GB" dirty="0"/>
              <a:t> </a:t>
            </a:r>
          </a:p>
          <a:p>
            <a:r>
              <a:rPr lang="en-GB" dirty="0"/>
              <a:t>What problems would this type of reform cause?</a:t>
            </a:r>
          </a:p>
          <a:p>
            <a:endParaRPr lang="en-GB" dirty="0"/>
          </a:p>
          <a:p>
            <a:r>
              <a:rPr lang="en-GB" dirty="0"/>
              <a:t>Everyone labelled the same</a:t>
            </a:r>
          </a:p>
          <a:p>
            <a:endParaRPr lang="en-GB" dirty="0"/>
          </a:p>
          <a:p>
            <a:r>
              <a:rPr lang="en-GB" dirty="0"/>
              <a:t>People commit murder for different reasons </a:t>
            </a:r>
          </a:p>
          <a:p>
            <a:endParaRPr lang="en-GB" dirty="0"/>
          </a:p>
          <a:p>
            <a:r>
              <a:rPr lang="en-GB" dirty="0"/>
              <a:t>Defendant may still be able to argue the defences at sentencing, so does not remove victim blaming. </a:t>
            </a:r>
          </a:p>
          <a:p>
            <a:endParaRPr lang="en-GB" dirty="0"/>
          </a:p>
          <a:p>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210340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2052C005-14A2-483C-8C1A-A3D21FF82E05}"/>
              </a:ext>
            </a:extLst>
          </p:cNvPr>
          <p:cNvPicPr>
            <a:picLocks noGrp="1" noChangeAspect="1"/>
          </p:cNvPicPr>
          <p:nvPr>
            <p:ph type="pic" idx="1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159" r="431"/>
          <a:stretch/>
        </p:blipFill>
        <p:spPr>
          <a:xfrm>
            <a:off x="0" y="831861"/>
            <a:ext cx="5876014" cy="5194278"/>
          </a:xfrm>
          <a:noFill/>
        </p:spPr>
      </p:pic>
      <p:sp>
        <p:nvSpPr>
          <p:cNvPr id="5" name="Slide Number Placeholder 4">
            <a:extLst>
              <a:ext uri="{FF2B5EF4-FFF2-40B4-BE49-F238E27FC236}">
                <a16:creationId xmlns:a16="http://schemas.microsoft.com/office/drawing/2014/main" id="{B18C9971-C7D2-435E-9037-EB3D7CCAF12D}"/>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dirty="0"/>
              <a:t>PAGE </a:t>
            </a:r>
            <a:fld id="{4A9B5881-4007-4345-955A-79C2656F0C49}" type="slidenum">
              <a:rPr lang="en-US" smtClean="0"/>
              <a:pPr>
                <a:spcAft>
                  <a:spcPts val="600"/>
                </a:spcAft>
              </a:pPr>
              <a:t>15</a:t>
            </a:fld>
            <a:endParaRPr lang="en-US"/>
          </a:p>
        </p:txBody>
      </p:sp>
      <p:sp>
        <p:nvSpPr>
          <p:cNvPr id="2" name="TextBox 1">
            <a:extLst>
              <a:ext uri="{FF2B5EF4-FFF2-40B4-BE49-F238E27FC236}">
                <a16:creationId xmlns:a16="http://schemas.microsoft.com/office/drawing/2014/main" id="{058EC560-34D8-4509-8019-109052D1A9EE}"/>
              </a:ext>
            </a:extLst>
          </p:cNvPr>
          <p:cNvSpPr txBox="1"/>
          <p:nvPr/>
        </p:nvSpPr>
        <p:spPr>
          <a:xfrm>
            <a:off x="6221506" y="831861"/>
            <a:ext cx="5378823" cy="5078313"/>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Homicide offences are found under the common law and the Homicide Act 1957</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Law Commission Reform suggestions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Three tier system</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Definitions within offences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Loss of control reform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Diminished responsibility reform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Why not reform? When is the right time?</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Arguments against reform</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8038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58AE6-56F6-44E8-8BBF-23277B1773E4}"/>
              </a:ext>
            </a:extLst>
          </p:cNvPr>
          <p:cNvSpPr>
            <a:spLocks noGrp="1"/>
          </p:cNvSpPr>
          <p:nvPr>
            <p:ph type="title"/>
          </p:nvPr>
        </p:nvSpPr>
        <p:spPr>
          <a:xfrm>
            <a:off x="7873611" y="1676409"/>
            <a:ext cx="3923999" cy="2436592"/>
          </a:xfrm>
        </p:spPr>
        <p:txBody>
          <a:bodyPr anchor="b">
            <a:normAutofit/>
          </a:bodyPr>
          <a:lstStyle/>
          <a:p>
            <a:r>
              <a:rPr lang="en-US" dirty="0"/>
              <a:t>       </a:t>
            </a:r>
            <a:r>
              <a:rPr lang="en-US" b="1" i="1" u="sng" dirty="0"/>
              <a:t>Any Questions? </a:t>
            </a:r>
          </a:p>
        </p:txBody>
      </p:sp>
      <p:sp>
        <p:nvSpPr>
          <p:cNvPr id="4" name="Content Placeholder 3">
            <a:extLst>
              <a:ext uri="{FF2B5EF4-FFF2-40B4-BE49-F238E27FC236}">
                <a16:creationId xmlns:a16="http://schemas.microsoft.com/office/drawing/2014/main" id="{8B863B31-6429-468C-9624-0D0BBDBACA62}"/>
              </a:ext>
            </a:extLst>
          </p:cNvPr>
          <p:cNvSpPr>
            <a:spLocks noGrp="1"/>
          </p:cNvSpPr>
          <p:nvPr>
            <p:ph type="body" sz="half" idx="2"/>
          </p:nvPr>
        </p:nvSpPr>
        <p:spPr>
          <a:xfrm>
            <a:off x="7873612" y="4611901"/>
            <a:ext cx="3924000" cy="684000"/>
          </a:xfrm>
        </p:spPr>
        <p:txBody>
          <a:bodyPr>
            <a:normAutofit/>
          </a:bodyPr>
          <a:lstStyle/>
          <a:p>
            <a:pPr marL="0" indent="0">
              <a:buNone/>
            </a:pPr>
            <a:r>
              <a:rPr lang="en-US" dirty="0"/>
              <a:t>                                                      </a:t>
            </a:r>
          </a:p>
        </p:txBody>
      </p:sp>
      <p:sp>
        <p:nvSpPr>
          <p:cNvPr id="20" name="Slide Number Placeholder 19">
            <a:extLst>
              <a:ext uri="{FF2B5EF4-FFF2-40B4-BE49-F238E27FC236}">
                <a16:creationId xmlns:a16="http://schemas.microsoft.com/office/drawing/2014/main" id="{3AEC0301-E9AA-4478-9E23-C372DBDCE653}"/>
              </a:ext>
            </a:extLst>
          </p:cNvPr>
          <p:cNvSpPr>
            <a:spLocks noGrp="1"/>
          </p:cNvSpPr>
          <p:nvPr>
            <p:ph type="sldNum" sz="quarter" idx="10"/>
          </p:nvPr>
        </p:nvSpPr>
        <p:spPr>
          <a:xfrm>
            <a:off x="11353800" y="6361475"/>
            <a:ext cx="838200" cy="360000"/>
          </a:xfrm>
        </p:spPr>
        <p:txBody>
          <a:bodyPr anchor="ctr">
            <a:normAutofit/>
          </a:bodyPr>
          <a:lstStyle/>
          <a:p>
            <a:pPr>
              <a:spcAft>
                <a:spcPts val="600"/>
              </a:spcAft>
            </a:pPr>
            <a:r>
              <a:rPr lang="en-US" dirty="0"/>
              <a:t>PAGE </a:t>
            </a:r>
            <a:fld id="{4A9B5881-4007-4345-955A-79C2656F0C49}" type="slidenum">
              <a:rPr lang="en-US" smtClean="0"/>
              <a:pPr>
                <a:spcAft>
                  <a:spcPts val="600"/>
                </a:spcAft>
              </a:pPr>
              <a:t>16</a:t>
            </a:fld>
            <a:endParaRPr lang="en-US"/>
          </a:p>
        </p:txBody>
      </p:sp>
      <p:pic>
        <p:nvPicPr>
          <p:cNvPr id="22" name="Picture 21" descr="Many question marks on black background">
            <a:extLst>
              <a:ext uri="{FF2B5EF4-FFF2-40B4-BE49-F238E27FC236}">
                <a16:creationId xmlns:a16="http://schemas.microsoft.com/office/drawing/2014/main" id="{254C1F7B-47B2-4D91-882A-433BAC7C3AF8}"/>
              </a:ext>
            </a:extLst>
          </p:cNvPr>
          <p:cNvPicPr>
            <a:picLocks noChangeAspect="1"/>
          </p:cNvPicPr>
          <p:nvPr/>
        </p:nvPicPr>
        <p:blipFill rotWithShape="1">
          <a:blip r:embed="rId3"/>
          <a:srcRect l="31890"/>
          <a:stretch/>
        </p:blipFill>
        <p:spPr>
          <a:xfrm>
            <a:off x="-1" y="10"/>
            <a:ext cx="7512001" cy="6727845"/>
          </a:xfrm>
          <a:prstGeom prst="rect">
            <a:avLst/>
          </a:prstGeom>
          <a:noFill/>
        </p:spPr>
      </p:pic>
    </p:spTree>
    <p:extLst>
      <p:ext uri="{BB962C8B-B14F-4D97-AF65-F5344CB8AC3E}">
        <p14:creationId xmlns:p14="http://schemas.microsoft.com/office/powerpoint/2010/main" val="613291450"/>
      </p:ext>
    </p:extLst>
  </p:cSld>
  <p:clrMapOvr>
    <a:masterClrMapping/>
  </p:clrMapOvr>
</p:sld>
</file>

<file path=ppt/theme/theme1.xml><?xml version="1.0" encoding="utf-8"?>
<a:theme xmlns:a="http://schemas.openxmlformats.org/drawingml/2006/main" name="Office Theme">
  <a:themeElements>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fontScheme name="MS Surge Teach Light and Dark">
      <a:majorFont>
        <a:latin typeface="Calibri Light"/>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Corporate_Teach a Course_Win32_SB - v2" id="{AAA48AC2-5F99-4B13-8624-B64D50F70391}" vid="{7E93EDBA-CDC2-40D2-AD59-7619D791F78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ppt/theme/themeOverride2.xml><?xml version="1.0" encoding="utf-8"?>
<a:themeOverride xmlns:a="http://schemas.openxmlformats.org/drawingml/2006/main">
  <a:clrScheme name="Custom 254">
    <a:dk1>
      <a:srgbClr val="000000"/>
    </a:dk1>
    <a:lt1>
      <a:srgbClr val="FFFFFF"/>
    </a:lt1>
    <a:dk2>
      <a:srgbClr val="242A41"/>
    </a:dk2>
    <a:lt2>
      <a:srgbClr val="E2E8E3"/>
    </a:lt2>
    <a:accent1>
      <a:srgbClr val="5370C5"/>
    </a:accent1>
    <a:accent2>
      <a:srgbClr val="17B2D1"/>
    </a:accent2>
    <a:accent3>
      <a:srgbClr val="2978E7"/>
    </a:accent3>
    <a:accent4>
      <a:srgbClr val="7829E7"/>
    </a:accent4>
    <a:accent5>
      <a:srgbClr val="B517D5"/>
    </a:accent5>
    <a:accent6>
      <a:srgbClr val="E729B7"/>
    </a:accent6>
    <a:hlink>
      <a:srgbClr val="5370C5"/>
    </a:hlink>
    <a:folHlink>
      <a:srgbClr val="7F7F7F"/>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E32C0B-4052-44CB-9341-8AD8B2CC4712}">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D6766BD6-F648-49AA-B7EC-13E75CECB9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BB7C387-AFDC-4FE3-A658-984B7F35F1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Corporate teach a course</Template>
  <TotalTime>0</TotalTime>
  <Words>2040</Words>
  <Application>Microsoft Office PowerPoint</Application>
  <PresentationFormat>Widescreen</PresentationFormat>
  <Paragraphs>255</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Reforming the offence of Homicide</vt:lpstr>
      <vt:lpstr>Aims </vt:lpstr>
      <vt:lpstr>Objectives </vt:lpstr>
      <vt:lpstr>Assessment Question</vt:lpstr>
      <vt:lpstr>Assessment guidance.</vt:lpstr>
      <vt:lpstr>   What is the current law that governs homicide? </vt:lpstr>
      <vt:lpstr>   What is the current law that governs homicide? </vt:lpstr>
      <vt:lpstr>Key issues as highlighted by the law commission</vt:lpstr>
      <vt:lpstr>          Uncertainty of the terms</vt:lpstr>
      <vt:lpstr>Three tier system </vt:lpstr>
      <vt:lpstr>Why accept some reform proposals and not others? </vt:lpstr>
      <vt:lpstr>Arguments against reform</vt:lpstr>
      <vt:lpstr>Activity </vt:lpstr>
      <vt:lpstr>Other suggestions for reform</vt:lpstr>
      <vt:lpstr>PowerPoint Presentation</vt:lpstr>
      <vt:lpstr>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Reforming the offence of Homicide</dc:title>
  <dc:creator>Zita Draper</dc:creator>
  <cp:lastModifiedBy>Zita Draper</cp:lastModifiedBy>
  <cp:revision>20</cp:revision>
  <dcterms:created xsi:type="dcterms:W3CDTF">2021-10-07T20:17:30Z</dcterms:created>
  <dcterms:modified xsi:type="dcterms:W3CDTF">2023-06-09T09:42:55Z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