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2DD966-E932-48AE-B4F7-1AEA4211C6CB}" v="3" dt="2025-10-09T16:42:51.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a Zaman (2421796)" userId="99bf631a-dccb-483b-adbb-380ff52785e3" providerId="ADAL" clId="{C01E9169-CBD5-4DC8-8B83-2CFA46B35F4F}"/>
    <pc:docChg chg="undo custSel modSld">
      <pc:chgData name="Iesa Zaman (2421796)" userId="99bf631a-dccb-483b-adbb-380ff52785e3" providerId="ADAL" clId="{C01E9169-CBD5-4DC8-8B83-2CFA46B35F4F}" dt="2025-10-09T16:53:27.856" v="2499" actId="20577"/>
      <pc:docMkLst>
        <pc:docMk/>
      </pc:docMkLst>
      <pc:sldChg chg="modSp mod">
        <pc:chgData name="Iesa Zaman (2421796)" userId="99bf631a-dccb-483b-adbb-380ff52785e3" providerId="ADAL" clId="{C01E9169-CBD5-4DC8-8B83-2CFA46B35F4F}" dt="2025-10-09T16:23:15.842" v="925" actId="20577"/>
        <pc:sldMkLst>
          <pc:docMk/>
          <pc:sldMk cId="2691585934" sldId="261"/>
        </pc:sldMkLst>
        <pc:spChg chg="mod">
          <ac:chgData name="Iesa Zaman (2421796)" userId="99bf631a-dccb-483b-adbb-380ff52785e3" providerId="ADAL" clId="{C01E9169-CBD5-4DC8-8B83-2CFA46B35F4F}" dt="2025-10-09T15:53:39.096" v="192" actId="313"/>
          <ac:spMkLst>
            <pc:docMk/>
            <pc:sldMk cId="2691585934" sldId="261"/>
            <ac:spMk id="2" creationId="{B57574E5-A8BA-FBE5-4831-551E07095486}"/>
          </ac:spMkLst>
        </pc:spChg>
        <pc:spChg chg="mod">
          <ac:chgData name="Iesa Zaman (2421796)" userId="99bf631a-dccb-483b-adbb-380ff52785e3" providerId="ADAL" clId="{C01E9169-CBD5-4DC8-8B83-2CFA46B35F4F}" dt="2025-10-09T16:23:15.842" v="925" actId="20577"/>
          <ac:spMkLst>
            <pc:docMk/>
            <pc:sldMk cId="2691585934" sldId="261"/>
            <ac:spMk id="3" creationId="{96F5A7BD-FE1B-A89F-6D63-CFCA32E2BC5F}"/>
          </ac:spMkLst>
        </pc:spChg>
      </pc:sldChg>
      <pc:sldChg chg="modSp mod">
        <pc:chgData name="Iesa Zaman (2421796)" userId="99bf631a-dccb-483b-adbb-380ff52785e3" providerId="ADAL" clId="{C01E9169-CBD5-4DC8-8B83-2CFA46B35F4F}" dt="2025-10-09T16:40:50.292" v="1523" actId="20577"/>
        <pc:sldMkLst>
          <pc:docMk/>
          <pc:sldMk cId="2822153381" sldId="262"/>
        </pc:sldMkLst>
        <pc:spChg chg="mod">
          <ac:chgData name="Iesa Zaman (2421796)" userId="99bf631a-dccb-483b-adbb-380ff52785e3" providerId="ADAL" clId="{C01E9169-CBD5-4DC8-8B83-2CFA46B35F4F}" dt="2025-10-09T16:26:25.610" v="1018" actId="313"/>
          <ac:spMkLst>
            <pc:docMk/>
            <pc:sldMk cId="2822153381" sldId="262"/>
            <ac:spMk id="2" creationId="{6649554C-0262-9BED-AF19-6613DC75F5EF}"/>
          </ac:spMkLst>
        </pc:spChg>
        <pc:spChg chg="mod">
          <ac:chgData name="Iesa Zaman (2421796)" userId="99bf631a-dccb-483b-adbb-380ff52785e3" providerId="ADAL" clId="{C01E9169-CBD5-4DC8-8B83-2CFA46B35F4F}" dt="2025-10-09T16:40:50.292" v="1523" actId="20577"/>
          <ac:spMkLst>
            <pc:docMk/>
            <pc:sldMk cId="2822153381" sldId="262"/>
            <ac:spMk id="3" creationId="{90181126-D281-3913-1286-79BB7BB0EBFD}"/>
          </ac:spMkLst>
        </pc:spChg>
      </pc:sldChg>
      <pc:sldChg chg="modSp mod">
        <pc:chgData name="Iesa Zaman (2421796)" userId="99bf631a-dccb-483b-adbb-380ff52785e3" providerId="ADAL" clId="{C01E9169-CBD5-4DC8-8B83-2CFA46B35F4F}" dt="2025-10-09T16:53:27.856" v="2499" actId="20577"/>
        <pc:sldMkLst>
          <pc:docMk/>
          <pc:sldMk cId="1704828145" sldId="263"/>
        </pc:sldMkLst>
        <pc:spChg chg="mod">
          <ac:chgData name="Iesa Zaman (2421796)" userId="99bf631a-dccb-483b-adbb-380ff52785e3" providerId="ADAL" clId="{C01E9169-CBD5-4DC8-8B83-2CFA46B35F4F}" dt="2025-10-09T16:44:11.800" v="1653" actId="20577"/>
          <ac:spMkLst>
            <pc:docMk/>
            <pc:sldMk cId="1704828145" sldId="263"/>
            <ac:spMk id="2" creationId="{C8E364F6-EFC1-73BF-B760-DC625115EE16}"/>
          </ac:spMkLst>
        </pc:spChg>
        <pc:spChg chg="mod">
          <ac:chgData name="Iesa Zaman (2421796)" userId="99bf631a-dccb-483b-adbb-380ff52785e3" providerId="ADAL" clId="{C01E9169-CBD5-4DC8-8B83-2CFA46B35F4F}" dt="2025-10-09T16:53:27.856" v="2499" actId="20577"/>
          <ac:spMkLst>
            <pc:docMk/>
            <pc:sldMk cId="1704828145" sldId="263"/>
            <ac:spMk id="3" creationId="{CAF632AD-3BB8-5EED-643F-82B253934698}"/>
          </ac:spMkLst>
        </pc:spChg>
      </pc:sldChg>
      <pc:sldChg chg="modSp mod">
        <pc:chgData name="Iesa Zaman (2421796)" userId="99bf631a-dccb-483b-adbb-380ff52785e3" providerId="ADAL" clId="{C01E9169-CBD5-4DC8-8B83-2CFA46B35F4F}" dt="2025-10-09T16:42:56.679" v="1540" actId="207"/>
        <pc:sldMkLst>
          <pc:docMk/>
          <pc:sldMk cId="3899862127" sldId="264"/>
        </pc:sldMkLst>
        <pc:spChg chg="mod">
          <ac:chgData name="Iesa Zaman (2421796)" userId="99bf631a-dccb-483b-adbb-380ff52785e3" providerId="ADAL" clId="{C01E9169-CBD5-4DC8-8B83-2CFA46B35F4F}" dt="2025-10-09T16:28:42.466" v="1131" actId="14100"/>
          <ac:spMkLst>
            <pc:docMk/>
            <pc:sldMk cId="3899862127" sldId="264"/>
            <ac:spMk id="2" creationId="{CB009054-FF3A-3307-EEF9-FFAEF37AAB92}"/>
          </ac:spMkLst>
        </pc:spChg>
        <pc:spChg chg="mod">
          <ac:chgData name="Iesa Zaman (2421796)" userId="99bf631a-dccb-483b-adbb-380ff52785e3" providerId="ADAL" clId="{C01E9169-CBD5-4DC8-8B83-2CFA46B35F4F}" dt="2025-10-09T16:42:56.679" v="1540" actId="207"/>
          <ac:spMkLst>
            <pc:docMk/>
            <pc:sldMk cId="3899862127" sldId="264"/>
            <ac:spMk id="3" creationId="{12B1DA9C-2207-474B-3F00-1A2415D09A1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1F54B-E1D8-77F1-D587-F3D7B055DE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0E42D69-DF50-4526-5A71-D67FFD634C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F201267-581C-2CD7-A106-C36B2A5500E3}"/>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EB69DD6C-95D7-F97A-125D-8CAA25F94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0EEEDE-A9BF-2297-1C9A-9D99B1651261}"/>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3726704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FBBE0-24D8-6609-0ECB-41D786DEAE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5E74DC5-E6F7-00E9-746D-D72C80CCA0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1F57BC-F7F5-4094-C817-861EC4371471}"/>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09B244CB-90BB-A848-C47C-B55BA2764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8A6CF6-6FDB-AC8A-FA1B-4E047D63AC41}"/>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2183852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73BD-5BB5-0BCA-A643-627F0DDCAE1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EA6A610-FCCF-E775-DD88-C49A3E7F9D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805CCB-E1AF-02BD-20F4-C777B2B3B55A}"/>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4A82A729-0145-033C-F55E-EDE6353D8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D9458-4A29-28FF-7E9B-E2E70637D530}"/>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2199091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F236-8B04-5956-8891-D3338375A1F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C41C75-08A9-612F-AC9A-AC8E1A3F82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CD5B097-AB6B-2719-71AC-0BC84C5C7B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713DA6B-7935-BFFD-7F2C-ABCAF41D17AC}"/>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6" name="Footer Placeholder 5">
            <a:extLst>
              <a:ext uri="{FF2B5EF4-FFF2-40B4-BE49-F238E27FC236}">
                <a16:creationId xmlns:a16="http://schemas.microsoft.com/office/drawing/2014/main" id="{DBE08534-6BDD-B26A-401F-1CDDD97E79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1CBC0D-1FFA-E225-25D6-350645CA026B}"/>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3827818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B8BE1-0041-1A2B-C389-AC01C47DCA0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4A121CC-AC28-034F-893C-BD83E95DE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3E1945-C9AD-1848-5F5A-192417B90D0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84EBD18-0BB9-1EF2-EAA7-2E3D8BD253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7C3A8D-4AD0-9B2F-E996-B31D47F467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78304A7-4EE8-97D9-F33E-A83DA3CB71CE}"/>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8" name="Footer Placeholder 7">
            <a:extLst>
              <a:ext uri="{FF2B5EF4-FFF2-40B4-BE49-F238E27FC236}">
                <a16:creationId xmlns:a16="http://schemas.microsoft.com/office/drawing/2014/main" id="{A3673BC4-8F68-2ACD-F4F2-296718F63E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A07719-3F11-8297-383F-EB3290625C9B}"/>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2968987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BF73E-5EF1-140D-FDF9-8632B6DD192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CB61F9A-7EDE-939F-422E-6CBA1EAB9A95}"/>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4" name="Footer Placeholder 3">
            <a:extLst>
              <a:ext uri="{FF2B5EF4-FFF2-40B4-BE49-F238E27FC236}">
                <a16:creationId xmlns:a16="http://schemas.microsoft.com/office/drawing/2014/main" id="{C549E5B1-A043-317C-1426-1E98A9ED1A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CFC2D6-5684-872D-1C50-9DF9950C27A4}"/>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1605346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2795FF-3183-3524-7F32-26EEDD8AB489}"/>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3" name="Footer Placeholder 2">
            <a:extLst>
              <a:ext uri="{FF2B5EF4-FFF2-40B4-BE49-F238E27FC236}">
                <a16:creationId xmlns:a16="http://schemas.microsoft.com/office/drawing/2014/main" id="{F0D79F8C-C567-53E2-C8B4-8AA0DD9699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F40E1D-9F72-867A-7054-FDE47A670201}"/>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3257116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CED3-9C0D-1AA1-F951-5658C063DD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35DC13-8006-7CE2-161F-AD3C5C6BCF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15988D-A39C-66CA-F8BB-ED7ED0FB24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B87004-EB74-10F2-B506-7F0307D4407A}"/>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6" name="Footer Placeholder 5">
            <a:extLst>
              <a:ext uri="{FF2B5EF4-FFF2-40B4-BE49-F238E27FC236}">
                <a16:creationId xmlns:a16="http://schemas.microsoft.com/office/drawing/2014/main" id="{F2FA49CF-6E41-AB3A-7E55-A1AA112C6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1700B-38EC-9A4F-C2E8-B2119EE3F358}"/>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2921520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20407-919F-2880-040D-91252C06E5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F72A721-6E9B-0081-DCD8-72E1DFD7FC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CAB81E-A15F-DDC2-0371-3A47E5D10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D7C8FD-B4F8-E71A-214C-2C65C4CA475D}"/>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6" name="Footer Placeholder 5">
            <a:extLst>
              <a:ext uri="{FF2B5EF4-FFF2-40B4-BE49-F238E27FC236}">
                <a16:creationId xmlns:a16="http://schemas.microsoft.com/office/drawing/2014/main" id="{FF18E6A8-7965-FAD0-275D-5622C0FD5D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67136B-60B1-CE03-E1DE-3B6A625998A7}"/>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3183874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91BEF-B3CD-7446-90E4-F507443B3D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52DB97F-84CF-BE59-61B7-D255B6FD025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32AC85-9920-E649-F711-E8CBE2AC9C70}"/>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7E47DC58-8324-5BD7-56D6-04426B14A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F2F939-2681-2E83-CE93-A73123ACA251}"/>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1953359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3F9F8F-CECE-E02D-C8CF-4F3676F4234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294DCAA-DCA0-8AEE-D4C2-2D5BCF1197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3E4D45-FD4C-EF18-E641-88A8FC8D5158}"/>
              </a:ext>
            </a:extLst>
          </p:cNvPr>
          <p:cNvSpPr>
            <a:spLocks noGrp="1"/>
          </p:cNvSpPr>
          <p:nvPr>
            <p:ph type="dt" sz="half" idx="10"/>
          </p:nvPr>
        </p:nvSpPr>
        <p:spPr/>
        <p:txBody>
          <a:body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143714C1-E82F-AD84-0CBB-29DC00D67A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11256-C1DE-17E9-075B-587248631255}"/>
              </a:ext>
            </a:extLst>
          </p:cNvPr>
          <p:cNvSpPr>
            <a:spLocks noGrp="1"/>
          </p:cNvSpPr>
          <p:nvPr>
            <p:ph type="sldNum" sz="quarter" idx="12"/>
          </p:nvPr>
        </p:nvSpPr>
        <p:spPr/>
        <p:txBody>
          <a:bodyPr/>
          <a:lstStyle/>
          <a:p>
            <a:fld id="{490BF2E1-3C91-4779-9F13-B0C383C8C9B6}" type="slidenum">
              <a:rPr lang="en-GB" smtClean="0"/>
              <a:t>‹#›</a:t>
            </a:fld>
            <a:endParaRPr lang="en-GB"/>
          </a:p>
        </p:txBody>
      </p:sp>
    </p:spTree>
    <p:extLst>
      <p:ext uri="{BB962C8B-B14F-4D97-AF65-F5344CB8AC3E}">
        <p14:creationId xmlns:p14="http://schemas.microsoft.com/office/powerpoint/2010/main" val="4249475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8D2218-D7ED-484E-3D0E-3D70D73419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3B02FCA-697D-01FD-E06D-4982A1798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7679DB-3057-EFA7-21EE-ABC5EF40C1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F2F103-8F07-42EF-A1E2-6ECE1FE657DB}" type="datetimeFigureOut">
              <a:rPr lang="en-GB" smtClean="0"/>
              <a:t>09/10/2025</a:t>
            </a:fld>
            <a:endParaRPr lang="en-GB"/>
          </a:p>
        </p:txBody>
      </p:sp>
      <p:sp>
        <p:nvSpPr>
          <p:cNvPr id="5" name="Footer Placeholder 4">
            <a:extLst>
              <a:ext uri="{FF2B5EF4-FFF2-40B4-BE49-F238E27FC236}">
                <a16:creationId xmlns:a16="http://schemas.microsoft.com/office/drawing/2014/main" id="{A9F440BF-894A-ECFF-C4EB-9FF65E64D0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AF6DA6-079A-68FD-19A0-B2611D8B94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0BF2E1-3C91-4779-9F13-B0C383C8C9B6}" type="slidenum">
              <a:rPr lang="en-GB" smtClean="0"/>
              <a:t>‹#›</a:t>
            </a:fld>
            <a:endParaRPr lang="en-GB"/>
          </a:p>
        </p:txBody>
      </p:sp>
    </p:spTree>
    <p:extLst>
      <p:ext uri="{BB962C8B-B14F-4D97-AF65-F5344CB8AC3E}">
        <p14:creationId xmlns:p14="http://schemas.microsoft.com/office/powerpoint/2010/main" val="8386855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aylorfrancis.com/chapters/edit/10.4324/9781003120216-11/psychosocial-development-theory-erik-erikson-critical-overview-jacobus-maree" TargetMode="External"/><Relationship Id="rId7" Type="http://schemas.openxmlformats.org/officeDocument/2006/relationships/hyperlink" Target="https://karger.com/hde/article-abstract/18/1-2/119/156310/Erikson-s-Theory-of-Human-Development-as-it" TargetMode="External"/><Relationship Id="rId2" Type="http://schemas.openxmlformats.org/officeDocument/2006/relationships/hyperlink" Target="https://www.ncbi.nlm.nih.gov/books/NBK556096/"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0481889509539093" TargetMode="External"/><Relationship Id="rId5" Type="http://schemas.openxmlformats.org/officeDocument/2006/relationships/hyperlink" Target="https://iastate.pressbooks.pub/individualfamilydevelopment/chapter/erikson-and-psychosocial-theory/" TargetMode="External"/><Relationship Id="rId4" Type="http://schemas.openxmlformats.org/officeDocument/2006/relationships/hyperlink" Target="https://www.frontiersin.org/journals/education/articles/10.3389/feduc.2023.1228905/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8B7A-4B94-9289-DEA3-0A053AEB8B0C}"/>
              </a:ext>
            </a:extLst>
          </p:cNvPr>
          <p:cNvSpPr>
            <a:spLocks noGrp="1"/>
          </p:cNvSpPr>
          <p:nvPr>
            <p:ph type="ctrTitle"/>
          </p:nvPr>
        </p:nvSpPr>
        <p:spPr/>
        <p:txBody>
          <a:bodyPr/>
          <a:lstStyle/>
          <a:p>
            <a:r>
              <a:rPr lang="en-GB" dirty="0"/>
              <a:t>Title page: psychology presentation</a:t>
            </a:r>
          </a:p>
        </p:txBody>
      </p:sp>
      <p:sp>
        <p:nvSpPr>
          <p:cNvPr id="3" name="Subtitle 2">
            <a:extLst>
              <a:ext uri="{FF2B5EF4-FFF2-40B4-BE49-F238E27FC236}">
                <a16:creationId xmlns:a16="http://schemas.microsoft.com/office/drawing/2014/main" id="{7797BE36-7770-3980-20E4-7D8EE53A396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44036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BFE6-6311-8D31-ED34-25F51AA2117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0AFA14CC-9450-B3D5-7CEC-C776AE58AB31}"/>
              </a:ext>
            </a:extLst>
          </p:cNvPr>
          <p:cNvSpPr>
            <a:spLocks noGrp="1"/>
          </p:cNvSpPr>
          <p:nvPr>
            <p:ph idx="1"/>
          </p:nvPr>
        </p:nvSpPr>
        <p:spPr/>
        <p:txBody>
          <a:bodyPr/>
          <a:lstStyle/>
          <a:p>
            <a:r>
              <a:rPr lang="en-GB" dirty="0"/>
              <a:t>Name: Iesa Zaman</a:t>
            </a:r>
          </a:p>
          <a:p>
            <a:r>
              <a:rPr lang="en-GB" dirty="0"/>
              <a:t>Student number: 2421796</a:t>
            </a:r>
          </a:p>
        </p:txBody>
      </p:sp>
    </p:spTree>
    <p:extLst>
      <p:ext uri="{BB962C8B-B14F-4D97-AF65-F5344CB8AC3E}">
        <p14:creationId xmlns:p14="http://schemas.microsoft.com/office/powerpoint/2010/main" val="294595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A237-13E5-4F86-AD6F-D44F19CEC264}"/>
              </a:ext>
            </a:extLst>
          </p:cNvPr>
          <p:cNvSpPr>
            <a:spLocks noGrp="1"/>
          </p:cNvSpPr>
          <p:nvPr>
            <p:ph type="title"/>
          </p:nvPr>
        </p:nvSpPr>
        <p:spPr>
          <a:xfrm>
            <a:off x="1" y="76200"/>
            <a:ext cx="12192000" cy="1643743"/>
          </a:xfrm>
        </p:spPr>
        <p:txBody>
          <a:bodyPr>
            <a:noAutofit/>
          </a:bodyPr>
          <a:lstStyle/>
          <a:p>
            <a:r>
              <a:rPr lang="en-GB" sz="2400" dirty="0">
                <a:latin typeface="Arial" panose="020B0604020202020204" pitchFamily="34" charset="0"/>
                <a:cs typeface="Arial" panose="020B0604020202020204" pitchFamily="34" charset="0"/>
              </a:rPr>
              <a:t>1.Choose one lifespan psychological theory of development relevant to early childhood that you have studied doing this module </a:t>
            </a:r>
          </a:p>
        </p:txBody>
      </p:sp>
      <p:sp>
        <p:nvSpPr>
          <p:cNvPr id="3" name="Content Placeholder 2">
            <a:extLst>
              <a:ext uri="{FF2B5EF4-FFF2-40B4-BE49-F238E27FC236}">
                <a16:creationId xmlns:a16="http://schemas.microsoft.com/office/drawing/2014/main" id="{4E0C5356-B96B-E9A5-3681-F7CD06CBC051}"/>
              </a:ext>
            </a:extLst>
          </p:cNvPr>
          <p:cNvSpPr>
            <a:spLocks noGrp="1"/>
          </p:cNvSpPr>
          <p:nvPr>
            <p:ph idx="1"/>
          </p:nvPr>
        </p:nvSpPr>
        <p:spPr>
          <a:xfrm>
            <a:off x="119743" y="1883228"/>
            <a:ext cx="11266714" cy="4554992"/>
          </a:xfrm>
        </p:spPr>
        <p:txBody>
          <a:bodyPr>
            <a:normAutofit/>
          </a:bodyPr>
          <a:lstStyle/>
          <a:p>
            <a:r>
              <a:rPr lang="en-GB" sz="2400" dirty="0">
                <a:latin typeface="Arial" panose="020B0604020202020204" pitchFamily="34" charset="0"/>
                <a:cs typeface="Arial" panose="020B0604020202020204" pitchFamily="34" charset="0"/>
              </a:rPr>
              <a:t>The theory I have chosen for this case study of Amira the 3-year-old girl in a nursery who shows signs of being anxiety when left by her carers. as a early years practitioner is Erikson theory </a:t>
            </a:r>
          </a:p>
        </p:txBody>
      </p:sp>
    </p:spTree>
    <p:extLst>
      <p:ext uri="{BB962C8B-B14F-4D97-AF65-F5344CB8AC3E}">
        <p14:creationId xmlns:p14="http://schemas.microsoft.com/office/powerpoint/2010/main" val="1615814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11897-6A40-0169-C3E8-6FF048FD061C}"/>
              </a:ext>
            </a:extLst>
          </p:cNvPr>
          <p:cNvSpPr>
            <a:spLocks noGrp="1"/>
          </p:cNvSpPr>
          <p:nvPr>
            <p:ph type="title"/>
          </p:nvPr>
        </p:nvSpPr>
        <p:spPr>
          <a:xfrm>
            <a:off x="914400" y="500062"/>
            <a:ext cx="10515600" cy="1325563"/>
          </a:xfrm>
        </p:spPr>
        <p:txBody>
          <a:bodyPr>
            <a:normAutofit/>
          </a:bodyPr>
          <a:lstStyle/>
          <a:p>
            <a:r>
              <a:rPr lang="en-GB" sz="2400" dirty="0">
                <a:latin typeface="Arial" panose="020B0604020202020204" pitchFamily="34" charset="0"/>
                <a:cs typeface="Arial" panose="020B0604020202020204" pitchFamily="34" charset="0"/>
              </a:rPr>
              <a:t>2. Explain the theory Cleary, including its key concepts and why it is relevant to early years development. </a:t>
            </a:r>
          </a:p>
        </p:txBody>
      </p:sp>
      <p:sp>
        <p:nvSpPr>
          <p:cNvPr id="3" name="Content Placeholder 2">
            <a:extLst>
              <a:ext uri="{FF2B5EF4-FFF2-40B4-BE49-F238E27FC236}">
                <a16:creationId xmlns:a16="http://schemas.microsoft.com/office/drawing/2014/main" id="{2D009405-F2B2-3F3A-0A88-662F57C206CC}"/>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Erikson’s Stages of Psychosocial Development is a theory introduced in the 1950s by the psychologist Erik Erikson. This theory development was by drawing parallels in childhood stages while expanding it to include the influence of social dynamics of each age as well as the extension of psychosocial development into adulthood. It includes the eight stages of individual human development influenced by biological, psychological, and social factors throughout the lifespan from the first stage of birth 0-1 years old to the final stage 8 Ego integrity v. despair (late adulthood stage) and the reason being why this is relevant to early years development is Erikson theory shows 8 stages which includes the case study Amira who is a 3 year old girl making her on the stages specifically stage 3 which highlights initiative v guilt (3-6 years). </a:t>
            </a:r>
          </a:p>
        </p:txBody>
      </p:sp>
    </p:spTree>
    <p:extLst>
      <p:ext uri="{BB962C8B-B14F-4D97-AF65-F5344CB8AC3E}">
        <p14:creationId xmlns:p14="http://schemas.microsoft.com/office/powerpoint/2010/main" val="3840307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451E2-2D92-AEED-B80F-318134DE1B80}"/>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3. Apply the theory to Amira situation, demonstrating how it helps to explain her current behaviour and development needs. </a:t>
            </a:r>
          </a:p>
        </p:txBody>
      </p:sp>
      <p:sp>
        <p:nvSpPr>
          <p:cNvPr id="3" name="Content Placeholder 2">
            <a:extLst>
              <a:ext uri="{FF2B5EF4-FFF2-40B4-BE49-F238E27FC236}">
                <a16:creationId xmlns:a16="http://schemas.microsoft.com/office/drawing/2014/main" id="{35F68A81-A077-0D7F-876E-E247EAA9F9F5}"/>
              </a:ext>
            </a:extLst>
          </p:cNvPr>
          <p:cNvSpPr>
            <a:spLocks noGrp="1"/>
          </p:cNvSpPr>
          <p:nvPr>
            <p:ph idx="1"/>
          </p:nvPr>
        </p:nvSpPr>
        <p:spPr>
          <a:xfrm>
            <a:off x="206829" y="1466396"/>
            <a:ext cx="11887200" cy="5315404"/>
          </a:xfrm>
        </p:spPr>
        <p:txBody>
          <a:bodyPr>
            <a:normAutofit/>
          </a:bodyPr>
          <a:lstStyle/>
          <a:p>
            <a:r>
              <a:rPr lang="en-GB" sz="2400" dirty="0">
                <a:latin typeface="Arial" panose="020B0604020202020204" pitchFamily="34" charset="0"/>
                <a:cs typeface="Arial" panose="020B0604020202020204" pitchFamily="34" charset="0"/>
              </a:rPr>
              <a:t>The Erikson's theory can be applied to Amira situation as  his theory focuses on 8 stages of life and the third stage of Eriksons theory is initiative v guilt (3-6 years) in this stage of Erikson's theory he believes children should be capable of doing innating  in activities and asserting control over their own world through social interaction and play According to Erikson, while preschool children must resolve the task of initiative v guilt by learning to plan and achieve goals while interacting with others. Then  preschool children will be able to master this task. Initiative, is a sense of ambition and responsibility, that occurs only when parents will allow a child to explore within limits and then support the child's choice. The reason being how this can help Amira situation is she is a 3-year-old girl who isn’t comfortable around other children Aswell as becoming anxious so following Eriksons theory Amira parents can help her with her weakness and improve her being comfortable with other kids. </a:t>
            </a:r>
          </a:p>
        </p:txBody>
      </p:sp>
    </p:spTree>
    <p:extLst>
      <p:ext uri="{BB962C8B-B14F-4D97-AF65-F5344CB8AC3E}">
        <p14:creationId xmlns:p14="http://schemas.microsoft.com/office/powerpoint/2010/main" val="915377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574E5-A8BA-FBE5-4831-551E07095486}"/>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4. Purpose practical strategies or interventions, based on the chosen theory, that could support Amira's development within the nursery setting  </a:t>
            </a:r>
          </a:p>
        </p:txBody>
      </p:sp>
      <p:sp>
        <p:nvSpPr>
          <p:cNvPr id="3" name="Content Placeholder 2">
            <a:extLst>
              <a:ext uri="{FF2B5EF4-FFF2-40B4-BE49-F238E27FC236}">
                <a16:creationId xmlns:a16="http://schemas.microsoft.com/office/drawing/2014/main" id="{96F5A7BD-FE1B-A89F-6D63-CFCA32E2BC5F}"/>
              </a:ext>
            </a:extLst>
          </p:cNvPr>
          <p:cNvSpPr>
            <a:spLocks noGrp="1"/>
          </p:cNvSpPr>
          <p:nvPr>
            <p:ph idx="1"/>
          </p:nvPr>
        </p:nvSpPr>
        <p:spPr/>
        <p:txBody>
          <a:bodyPr/>
          <a:lstStyle/>
          <a:p>
            <a:r>
              <a:rPr lang="en-GB" dirty="0"/>
              <a:t>The practical strategies that can be used in Amiras development can be as simple as her environment as her receiving appropriate support from the environment that she is in is one of the key strategies used in Eriksons theory as this helps people from all of the 8 stages of Erikson's theory including Amiras stage which is </a:t>
            </a:r>
            <a:r>
              <a:rPr lang="en-GB" dirty="0" err="1"/>
              <a:t>iniative</a:t>
            </a:r>
            <a:r>
              <a:rPr lang="en-GB" dirty="0"/>
              <a:t> v guilt. Also psychological development can be  failed  due to  the result in what Erikson would say in his theory as a psychological crisis which refers to a Turing point in someone life. This can result in a crucial period of vulnerability for anyone. </a:t>
            </a:r>
          </a:p>
        </p:txBody>
      </p:sp>
    </p:spTree>
    <p:extLst>
      <p:ext uri="{BB962C8B-B14F-4D97-AF65-F5344CB8AC3E}">
        <p14:creationId xmlns:p14="http://schemas.microsoft.com/office/powerpoint/2010/main" val="2691585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554C-0262-9BED-AF19-6613DC75F5EF}"/>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5. Consider both biological and environmental influences</a:t>
            </a:r>
          </a:p>
        </p:txBody>
      </p:sp>
      <p:sp>
        <p:nvSpPr>
          <p:cNvPr id="3" name="Content Placeholder 2">
            <a:extLst>
              <a:ext uri="{FF2B5EF4-FFF2-40B4-BE49-F238E27FC236}">
                <a16:creationId xmlns:a16="http://schemas.microsoft.com/office/drawing/2014/main" id="{90181126-D281-3913-1286-79BB7BB0EBFD}"/>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Considering both biological and environmental influences in Amiras case we can see through Erikson theory that people that are position on the spectrum of the work done on human development in general and as early child development especially. That Erikson sheds the light on basic biographical detail as Erikson's academic background shows the emergence of his psychosocial development theory and his core research and its possible to impact on theory and practice as discussed as is his largely unacknowledged contribution to the intertwined disciplines of self believe. </a:t>
            </a:r>
          </a:p>
        </p:txBody>
      </p:sp>
    </p:spTree>
    <p:extLst>
      <p:ext uri="{BB962C8B-B14F-4D97-AF65-F5344CB8AC3E}">
        <p14:creationId xmlns:p14="http://schemas.microsoft.com/office/powerpoint/2010/main" val="2822153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364F6-EFC1-73BF-B760-DC625115EE16}"/>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6. Critically evaluate the usefulness and limitations of the theory in this health and social care context. </a:t>
            </a:r>
          </a:p>
        </p:txBody>
      </p:sp>
      <p:sp>
        <p:nvSpPr>
          <p:cNvPr id="3" name="Content Placeholder 2">
            <a:extLst>
              <a:ext uri="{FF2B5EF4-FFF2-40B4-BE49-F238E27FC236}">
                <a16:creationId xmlns:a16="http://schemas.microsoft.com/office/drawing/2014/main" id="{CAF632AD-3BB8-5EED-643F-82B253934698}"/>
              </a:ext>
            </a:extLst>
          </p:cNvPr>
          <p:cNvSpPr>
            <a:spLocks noGrp="1"/>
          </p:cNvSpPr>
          <p:nvPr>
            <p:ph idx="1"/>
          </p:nvPr>
        </p:nvSpPr>
        <p:spPr/>
        <p:txBody>
          <a:bodyPr>
            <a:normAutofit lnSpcReduction="10000"/>
          </a:bodyPr>
          <a:lstStyle/>
          <a:p>
            <a:r>
              <a:rPr lang="en-GB" dirty="0"/>
              <a:t>The main things that are useful in Erikson theory is he covers 8 stages of life and goes in detail where people should be at there mental stage and what they should be able to do and how people can achieve their aims of being on there stage in life.</a:t>
            </a:r>
          </a:p>
          <a:p>
            <a:r>
              <a:rPr lang="en-GB" dirty="0"/>
              <a:t>Whereas the limitations of Eriksons theory can be it could be seen as outdated as Erikson's theory had developed in 1950 originally and being so long ago and times changing what he could be saying can be saying  as of the current day may not be factual. Also other factors that can be seen as limitations to Erikson theory is culturally as Erikson focuses on western- centric and not on the rest of the world. </a:t>
            </a:r>
          </a:p>
        </p:txBody>
      </p:sp>
    </p:spTree>
    <p:extLst>
      <p:ext uri="{BB962C8B-B14F-4D97-AF65-F5344CB8AC3E}">
        <p14:creationId xmlns:p14="http://schemas.microsoft.com/office/powerpoint/2010/main" val="1704828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9054-FF3A-3307-EEF9-FFAEF37AAB92}"/>
              </a:ext>
            </a:extLst>
          </p:cNvPr>
          <p:cNvSpPr>
            <a:spLocks noGrp="1"/>
          </p:cNvSpPr>
          <p:nvPr>
            <p:ph type="title"/>
          </p:nvPr>
        </p:nvSpPr>
        <p:spPr>
          <a:xfrm>
            <a:off x="228600" y="92982"/>
            <a:ext cx="10439400" cy="690789"/>
          </a:xfrm>
        </p:spPr>
        <p:txBody>
          <a:bodyPr>
            <a:normAutofit/>
          </a:bodyPr>
          <a:lstStyle/>
          <a:p>
            <a:r>
              <a:rPr lang="en-GB" sz="24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12B1DA9C-2207-474B-3F00-1A2415D09A1E}"/>
              </a:ext>
            </a:extLst>
          </p:cNvPr>
          <p:cNvSpPr>
            <a:spLocks noGrp="1"/>
          </p:cNvSpPr>
          <p:nvPr>
            <p:ph idx="1"/>
          </p:nvPr>
        </p:nvSpPr>
        <p:spPr>
          <a:xfrm>
            <a:off x="0" y="653143"/>
            <a:ext cx="12192000" cy="6204857"/>
          </a:xfrm>
        </p:spPr>
        <p:txBody>
          <a:bodyPr>
            <a:normAutofit fontScale="92500" lnSpcReduction="10000"/>
          </a:bodyPr>
          <a:lstStyle/>
          <a:p>
            <a:r>
              <a:rPr lang="de-DE" sz="2000" dirty="0">
                <a:latin typeface="Arial" panose="020B0604020202020204" pitchFamily="34" charset="0"/>
                <a:cs typeface="Arial" panose="020B0604020202020204" pitchFamily="34" charset="0"/>
              </a:rPr>
              <a:t>Gabriel A. Orenstein; Lindsay Lewis (2022)</a:t>
            </a:r>
            <a:r>
              <a:rPr lang="en-GB" sz="2000" dirty="0">
                <a:latin typeface="Arial" panose="020B0604020202020204" pitchFamily="34" charset="0"/>
                <a:cs typeface="Arial" panose="020B0604020202020204" pitchFamily="34" charset="0"/>
              </a:rPr>
              <a:t> Erikson's Stages of Psychosocial Development? </a:t>
            </a:r>
            <a:r>
              <a:rPr lang="en-GB"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https://www.ncbi.nlm.nih.gov/books/NBK556096/</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Jacobus G. Maree (2022) The psychosocial development theory of Erik Erikson: critical overview? </a:t>
            </a:r>
            <a:r>
              <a:rPr lang="en-GB" sz="2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https://www.taylorfrancis.com/chapters/edit/10.4324/9781003120216-11/psychosocial-development-theory-erik-erikson-critical-overview-jacobus-maree</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nn-NO" sz="2000" dirty="0">
                <a:latin typeface="Arial" panose="020B0604020202020204" pitchFamily="34" charset="0"/>
                <a:cs typeface="Arial" panose="020B0604020202020204" pitchFamily="34" charset="0"/>
              </a:rPr>
              <a:t>Marianne Rorije, Saskia Damen, J. Janssen, Alexander (2023)</a:t>
            </a:r>
            <a:r>
              <a:rPr lang="en-GB" sz="2000" dirty="0">
                <a:latin typeface="Arial" panose="020B0604020202020204" pitchFamily="34" charset="0"/>
                <a:cs typeface="Arial" panose="020B0604020202020204" pitchFamily="34" charset="0"/>
              </a:rPr>
              <a:t> Applying Erikson’s theory of psychosocial development to understand autonomy development in children and youths with </a:t>
            </a:r>
            <a:r>
              <a:rPr lang="en-GB" sz="2000" dirty="0" err="1">
                <a:latin typeface="Arial" panose="020B0604020202020204" pitchFamily="34" charset="0"/>
                <a:cs typeface="Arial" panose="020B0604020202020204" pitchFamily="34" charset="0"/>
              </a:rPr>
              <a:t>deafblindness</a:t>
            </a:r>
            <a:r>
              <a:rPr lang="en-GB" sz="2000" dirty="0">
                <a:latin typeface="Arial" panose="020B0604020202020204" pitchFamily="34" charset="0"/>
                <a:cs typeface="Arial" panose="020B0604020202020204" pitchFamily="34" charset="0"/>
              </a:rPr>
              <a:t>: a systematic literature review? </a:t>
            </a:r>
            <a:r>
              <a:rPr lang="en-GB"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https://www.frontiersin.org/journals/education/articles/10.3389/feduc.2023.1228905/full</a:t>
            </a:r>
            <a:r>
              <a:rPr lang="en-GB" sz="2000" dirty="0">
                <a:latin typeface="Arial" panose="020B0604020202020204" pitchFamily="34" charset="0"/>
                <a:cs typeface="Arial" panose="020B0604020202020204" pitchFamily="34" charset="0"/>
              </a:rPr>
              <a:t> </a:t>
            </a:r>
          </a:p>
          <a:p>
            <a:endParaRPr lang="nn-NO" sz="2000" dirty="0">
              <a:latin typeface="Arial" panose="020B0604020202020204" pitchFamily="34" charset="0"/>
              <a:cs typeface="Arial" panose="020B0604020202020204" pitchFamily="34" charset="0"/>
            </a:endParaRPr>
          </a:p>
          <a:p>
            <a:r>
              <a:rPr lang="nn-NO" sz="2000" dirty="0">
                <a:latin typeface="Arial" panose="020B0604020202020204" pitchFamily="34" charset="0"/>
                <a:cs typeface="Arial" panose="020B0604020202020204" pitchFamily="34" charset="0"/>
              </a:rPr>
              <a:t>Sonja Ann Miller; OpenStax College; and Diana Lang (2022) Psychosocial Theory: Erikson? </a:t>
            </a:r>
            <a:r>
              <a:rPr lang="nn-NO" sz="2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https://iastate.pressbooks.pub/individualfamilydevelopment/chapter/erikson-and-psychosocial-theory/</a:t>
            </a:r>
            <a:r>
              <a:rPr lang="nn-NO"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Stephen Seligman D.M.H. &amp;Rebecca Shamoon Shanok M.S.W., Ph.D. (2009) Subjectivity, complexity and the social world Erikson's identity concept and contemporary relational theories? </a:t>
            </a:r>
            <a:r>
              <a:rPr lang="en-GB" sz="20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https://www.tandfonline.com/doi/abs/10.1080/10481889509539093</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V.Clayton Human Development (1975) Erikson’s Theory of Human Development as it Applies to the Aged: Wisdom as Contradictive Cognition? </a:t>
            </a:r>
            <a:r>
              <a:rPr lang="en-GB" sz="20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https://karger.com/hde/article-abstract/18/1-2/119/156310/Erikson-s-Theory-of-Human-Development-as-it</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99862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9" ma:contentTypeDescription="Create a new document." ma:contentTypeScope="" ma:versionID="4300e5e6a45ef21cc1518c8655b3062a">
  <xsd:schema xmlns:xsd="http://www.w3.org/2001/XMLSchema" xmlns:xs="http://www.w3.org/2001/XMLSchema" xmlns:p="http://schemas.microsoft.com/office/2006/metadata/properties" xmlns:ns3="ccfc14db-0f45-423b-b2f5-752f8f8a0ada" targetNamespace="http://schemas.microsoft.com/office/2006/metadata/properties" ma:root="true" ma:fieldsID="7d8528a2eca13eb2a6cf9f07876f7b6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9CF2478-A5B5-46F2-9193-C4889904EA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8C601A-FDEF-4D17-8572-9E8CA2B3C5B2}">
  <ds:schemaRefs>
    <ds:schemaRef ds:uri="http://schemas.microsoft.com/sharepoint/v3/contenttype/forms"/>
  </ds:schemaRefs>
</ds:datastoreItem>
</file>

<file path=customXml/itemProps3.xml><?xml version="1.0" encoding="utf-8"?>
<ds:datastoreItem xmlns:ds="http://schemas.openxmlformats.org/officeDocument/2006/customXml" ds:itemID="{BEC94BC5-B745-4ADF-9F6F-425B9FDE6C60}">
  <ds:schemaRefs>
    <ds:schemaRef ds:uri="http://schemas.microsoft.com/office/2006/documentManagement/types"/>
    <ds:schemaRef ds:uri="http://purl.org/dc/terms/"/>
    <ds:schemaRef ds:uri="http://schemas.microsoft.com/office/infopath/2007/PartnerControls"/>
    <ds:schemaRef ds:uri="http://purl.org/dc/elements/1.1/"/>
    <ds:schemaRef ds:uri="http://www.w3.org/XML/1998/namespace"/>
    <ds:schemaRef ds:uri="http://schemas.openxmlformats.org/package/2006/metadata/core-properties"/>
    <ds:schemaRef ds:uri="ccfc14db-0f45-423b-b2f5-752f8f8a0ada"/>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153</TotalTime>
  <Words>1054</Words>
  <Application>Microsoft Office PowerPoint</Application>
  <PresentationFormat>Widescreen</PresentationFormat>
  <Paragraphs>28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Title page: psychology presentation</vt:lpstr>
      <vt:lpstr>Introduction </vt:lpstr>
      <vt:lpstr>1.Choose one lifespan psychological theory of development relevant to early childhood that you have studied doing this module </vt:lpstr>
      <vt:lpstr>2. Explain the theory Cleary, including its key concepts and why it is relevant to early years development. </vt:lpstr>
      <vt:lpstr>3. Apply the theory to Amira situation, demonstrating how it helps to explain her current behaviour and development needs. </vt:lpstr>
      <vt:lpstr>4. Purpose practical strategies or interventions, based on the chosen theory, that could support Amira's development within the nursery setting  </vt:lpstr>
      <vt:lpstr>5. Consider both biological and environmental influences</vt:lpstr>
      <vt:lpstr>6. Critically evaluate the usefulness and limitations of the theory in this health and social care context.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Iesa Zaman (2421796)</dc:creator>
  <cp:lastModifiedBy>Iesa Zaman (2421796)</cp:lastModifiedBy>
  <cp:revision>1</cp:revision>
  <dcterms:created xsi:type="dcterms:W3CDTF">2025-10-09T14:20:10Z</dcterms:created>
  <dcterms:modified xsi:type="dcterms:W3CDTF">2025-10-09T16:53:34Z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