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5"/>
  </p:notesMasterIdLst>
  <p:handoutMasterIdLst>
    <p:handoutMasterId r:id="rId46"/>
  </p:handoutMasterIdLst>
  <p:sldIdLst>
    <p:sldId id="363" r:id="rId2"/>
    <p:sldId id="261" r:id="rId3"/>
    <p:sldId id="285" r:id="rId4"/>
    <p:sldId id="328" r:id="rId5"/>
    <p:sldId id="361" r:id="rId6"/>
    <p:sldId id="431" r:id="rId7"/>
    <p:sldId id="465" r:id="rId8"/>
    <p:sldId id="365" r:id="rId9"/>
    <p:sldId id="466" r:id="rId10"/>
    <p:sldId id="481" r:id="rId11"/>
    <p:sldId id="484" r:id="rId12"/>
    <p:sldId id="485" r:id="rId13"/>
    <p:sldId id="486" r:id="rId14"/>
    <p:sldId id="482" r:id="rId15"/>
    <p:sldId id="492" r:id="rId16"/>
    <p:sldId id="483" r:id="rId17"/>
    <p:sldId id="493" r:id="rId18"/>
    <p:sldId id="487" r:id="rId19"/>
    <p:sldId id="467" r:id="rId20"/>
    <p:sldId id="491" r:id="rId21"/>
    <p:sldId id="478" r:id="rId22"/>
    <p:sldId id="479" r:id="rId23"/>
    <p:sldId id="488" r:id="rId24"/>
    <p:sldId id="480" r:id="rId25"/>
    <p:sldId id="489" r:id="rId26"/>
    <p:sldId id="490" r:id="rId27"/>
    <p:sldId id="468" r:id="rId28"/>
    <p:sldId id="469" r:id="rId29"/>
    <p:sldId id="470" r:id="rId30"/>
    <p:sldId id="471" r:id="rId31"/>
    <p:sldId id="472" r:id="rId32"/>
    <p:sldId id="473" r:id="rId33"/>
    <p:sldId id="474" r:id="rId34"/>
    <p:sldId id="475" r:id="rId35"/>
    <p:sldId id="476" r:id="rId36"/>
    <p:sldId id="477" r:id="rId37"/>
    <p:sldId id="381" r:id="rId38"/>
    <p:sldId id="382" r:id="rId39"/>
    <p:sldId id="383" r:id="rId40"/>
    <p:sldId id="384" r:id="rId41"/>
    <p:sldId id="337" r:id="rId42"/>
    <p:sldId id="369" r:id="rId43"/>
    <p:sldId id="409" r:id="rId4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152AD4-04E7-4062-B91D-F72A13DC41D7}" v="1" dt="2025-03-20T12:52:19.5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9326" autoAdjust="0"/>
  </p:normalViewPr>
  <p:slideViewPr>
    <p:cSldViewPr>
      <p:cViewPr varScale="1">
        <p:scale>
          <a:sx n="93" d="100"/>
          <a:sy n="93" d="100"/>
        </p:scale>
        <p:origin x="150" y="8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upam Mazumdar" userId="c87ce139-0231-4c89-a3e2-4d619aba2c0a" providerId="ADAL" clId="{1A152AD4-04E7-4062-B91D-F72A13DC41D7}"/>
    <pc:docChg chg="custSel addSld modSld">
      <pc:chgData name="Anupam Mazumdar" userId="c87ce139-0231-4c89-a3e2-4d619aba2c0a" providerId="ADAL" clId="{1A152AD4-04E7-4062-B91D-F72A13DC41D7}" dt="2025-03-20T12:52:19.574" v="482" actId="478"/>
      <pc:docMkLst>
        <pc:docMk/>
      </pc:docMkLst>
      <pc:sldChg chg="delSp modSp add mod">
        <pc:chgData name="Anupam Mazumdar" userId="c87ce139-0231-4c89-a3e2-4d619aba2c0a" providerId="ADAL" clId="{1A152AD4-04E7-4062-B91D-F72A13DC41D7}" dt="2025-03-20T12:52:19.574" v="482" actId="478"/>
        <pc:sldMkLst>
          <pc:docMk/>
          <pc:sldMk cId="2890176476" sldId="493"/>
        </pc:sldMkLst>
        <pc:spChg chg="mod">
          <ac:chgData name="Anupam Mazumdar" userId="c87ce139-0231-4c89-a3e2-4d619aba2c0a" providerId="ADAL" clId="{1A152AD4-04E7-4062-B91D-F72A13DC41D7}" dt="2025-03-20T11:40:04.219" v="481" actId="20577"/>
          <ac:spMkLst>
            <pc:docMk/>
            <pc:sldMk cId="2890176476" sldId="493"/>
            <ac:spMk id="2" creationId="{345F7451-9F13-7564-389B-9949CD7011C5}"/>
          </ac:spMkLst>
        </pc:spChg>
        <pc:spChg chg="mod">
          <ac:chgData name="Anupam Mazumdar" userId="c87ce139-0231-4c89-a3e2-4d619aba2c0a" providerId="ADAL" clId="{1A152AD4-04E7-4062-B91D-F72A13DC41D7}" dt="2025-03-20T11:35:11.225" v="452" actId="313"/>
          <ac:spMkLst>
            <pc:docMk/>
            <pc:sldMk cId="2890176476" sldId="493"/>
            <ac:spMk id="13" creationId="{0B81BE8C-A1B9-F700-94A3-AA87F6812FED}"/>
          </ac:spMkLst>
        </pc:spChg>
        <pc:grpChg chg="del">
          <ac:chgData name="Anupam Mazumdar" userId="c87ce139-0231-4c89-a3e2-4d619aba2c0a" providerId="ADAL" clId="{1A152AD4-04E7-4062-B91D-F72A13DC41D7}" dt="2025-03-20T12:52:19.574" v="482" actId="478"/>
          <ac:grpSpMkLst>
            <pc:docMk/>
            <pc:sldMk cId="2890176476" sldId="493"/>
            <ac:grpSpMk id="7" creationId="{2B9B0629-A220-82E7-8412-B1AD989857BA}"/>
          </ac:grpSpMkLst>
        </pc:gr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4C2E33D-8338-4A6C-82A2-176CC52AF2AB}" type="slidenum">
              <a:rPr lang="zh-TW" altLang="en-US"/>
              <a:pPr/>
              <a:t>2</a:t>
            </a:fld>
            <a:endParaRPr lang="en-US" altLang="zh-TW"/>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3601576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893D2FF-CE8B-4FEC-99B7-4F873D1F101E}" type="slidenum">
              <a:rPr lang="zh-TW" altLang="en-US"/>
              <a:pPr/>
              <a:t>3</a:t>
            </a:fld>
            <a:endParaRPr lang="en-US" altLang="zh-TW"/>
          </a:p>
        </p:txBody>
      </p:sp>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p:txBody>
          <a:bodyPr/>
          <a:lstStyle/>
          <a:p>
            <a:endParaRPr lang="zh-TW" altLang="en-US"/>
          </a:p>
        </p:txBody>
      </p:sp>
    </p:spTree>
    <p:extLst>
      <p:ext uri="{BB962C8B-B14F-4D97-AF65-F5344CB8AC3E}">
        <p14:creationId xmlns:p14="http://schemas.microsoft.com/office/powerpoint/2010/main" val="1182968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4</a:t>
            </a:fld>
            <a:endParaRPr lang="en-US" altLang="zh-TW">
              <a:solidFill>
                <a:srgbClr val="000000"/>
              </a:solidFill>
            </a:endParaRPr>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6103865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5</a:t>
            </a:fld>
            <a:endParaRPr lang="en-US" altLang="zh-TW">
              <a:solidFill>
                <a:srgbClr val="000000"/>
              </a:solidFill>
            </a:endParaRPr>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11756091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7</a:t>
            </a:fld>
            <a:endParaRPr lang="en-US" altLang="zh-TW">
              <a:solidFill>
                <a:srgbClr val="000000"/>
              </a:solidFill>
            </a:endParaRPr>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2207366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8</a:t>
            </a:fld>
            <a:endParaRPr lang="en-US" altLang="zh-TW">
              <a:solidFill>
                <a:srgbClr val="000000"/>
              </a:solidFill>
            </a:endParaRPr>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6539776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9</a:t>
            </a:fld>
            <a:endParaRPr lang="en-US" altLang="zh-TW">
              <a:solidFill>
                <a:srgbClr val="000000"/>
              </a:solidFill>
            </a:endParaRPr>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26953424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125A9-54E9-6CCA-3F07-A230FA8C7871}"/>
            </a:ext>
          </a:extLst>
        </p:cNvPr>
        <p:cNvGrpSpPr/>
        <p:nvPr/>
      </p:nvGrpSpPr>
      <p:grpSpPr>
        <a:xfrm>
          <a:off x="0" y="0"/>
          <a:ext cx="0" cy="0"/>
          <a:chOff x="0" y="0"/>
          <a:chExt cx="0" cy="0"/>
        </a:xfrm>
      </p:grpSpPr>
      <p:sp>
        <p:nvSpPr>
          <p:cNvPr id="7" name="Rectangle 7">
            <a:extLst>
              <a:ext uri="{FF2B5EF4-FFF2-40B4-BE49-F238E27FC236}">
                <a16:creationId xmlns:a16="http://schemas.microsoft.com/office/drawing/2014/main" id="{A9BEBB44-F00E-5A68-1815-E03A46A2F1C3}"/>
              </a:ext>
            </a:extLst>
          </p:cNvPr>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10</a:t>
            </a:fld>
            <a:endParaRPr lang="en-US" altLang="zh-TW">
              <a:solidFill>
                <a:srgbClr val="000000"/>
              </a:solidFill>
            </a:endParaRPr>
          </a:p>
        </p:txBody>
      </p:sp>
      <p:sp>
        <p:nvSpPr>
          <p:cNvPr id="75778" name="Rectangle 2">
            <a:extLst>
              <a:ext uri="{FF2B5EF4-FFF2-40B4-BE49-F238E27FC236}">
                <a16:creationId xmlns:a16="http://schemas.microsoft.com/office/drawing/2014/main" id="{A76B2578-6B34-0EFC-CB03-6389C0E3E1D8}"/>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21087686-06CC-059F-C09A-4889182E0AF8}"/>
              </a:ext>
            </a:extLst>
          </p:cNvPr>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28769369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27205F-4EA6-2F18-2337-340220183B66}"/>
            </a:ext>
          </a:extLst>
        </p:cNvPr>
        <p:cNvGrpSpPr/>
        <p:nvPr/>
      </p:nvGrpSpPr>
      <p:grpSpPr>
        <a:xfrm>
          <a:off x="0" y="0"/>
          <a:ext cx="0" cy="0"/>
          <a:chOff x="0" y="0"/>
          <a:chExt cx="0" cy="0"/>
        </a:xfrm>
      </p:grpSpPr>
      <p:sp>
        <p:nvSpPr>
          <p:cNvPr id="7" name="Rectangle 7">
            <a:extLst>
              <a:ext uri="{FF2B5EF4-FFF2-40B4-BE49-F238E27FC236}">
                <a16:creationId xmlns:a16="http://schemas.microsoft.com/office/drawing/2014/main" id="{69C9D2A9-1BC2-6290-5D46-B182B1BDF4D8}"/>
              </a:ext>
            </a:extLst>
          </p:cNvPr>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11</a:t>
            </a:fld>
            <a:endParaRPr lang="en-US" altLang="zh-TW">
              <a:solidFill>
                <a:srgbClr val="000000"/>
              </a:solidFill>
            </a:endParaRPr>
          </a:p>
        </p:txBody>
      </p:sp>
      <p:sp>
        <p:nvSpPr>
          <p:cNvPr id="75778" name="Rectangle 2">
            <a:extLst>
              <a:ext uri="{FF2B5EF4-FFF2-40B4-BE49-F238E27FC236}">
                <a16:creationId xmlns:a16="http://schemas.microsoft.com/office/drawing/2014/main" id="{05282393-86E9-F11B-8325-E3186F488EF3}"/>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C683696F-5A78-103A-D87E-410FBDD8670D}"/>
              </a:ext>
            </a:extLst>
          </p:cNvPr>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19511912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A72A8D-417B-9FD6-73C0-9C9D822CD014}"/>
            </a:ext>
          </a:extLst>
        </p:cNvPr>
        <p:cNvGrpSpPr/>
        <p:nvPr/>
      </p:nvGrpSpPr>
      <p:grpSpPr>
        <a:xfrm>
          <a:off x="0" y="0"/>
          <a:ext cx="0" cy="0"/>
          <a:chOff x="0" y="0"/>
          <a:chExt cx="0" cy="0"/>
        </a:xfrm>
      </p:grpSpPr>
      <p:sp>
        <p:nvSpPr>
          <p:cNvPr id="7" name="Rectangle 7">
            <a:extLst>
              <a:ext uri="{FF2B5EF4-FFF2-40B4-BE49-F238E27FC236}">
                <a16:creationId xmlns:a16="http://schemas.microsoft.com/office/drawing/2014/main" id="{195DDF11-0594-5B21-3A49-3FBCE3432F31}"/>
              </a:ext>
            </a:extLst>
          </p:cNvPr>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12</a:t>
            </a:fld>
            <a:endParaRPr lang="en-US" altLang="zh-TW">
              <a:solidFill>
                <a:srgbClr val="000000"/>
              </a:solidFill>
            </a:endParaRPr>
          </a:p>
        </p:txBody>
      </p:sp>
      <p:sp>
        <p:nvSpPr>
          <p:cNvPr id="75778" name="Rectangle 2">
            <a:extLst>
              <a:ext uri="{FF2B5EF4-FFF2-40B4-BE49-F238E27FC236}">
                <a16:creationId xmlns:a16="http://schemas.microsoft.com/office/drawing/2014/main" id="{A927882E-C17A-CD5D-1D30-E5533C77FF6D}"/>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1077541E-9408-6086-FB8D-41A1301EC642}"/>
              </a:ext>
            </a:extLst>
          </p:cNvPr>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5217418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B1E28-6CD9-B7AC-BA3D-353F9949B1A9}"/>
            </a:ext>
          </a:extLst>
        </p:cNvPr>
        <p:cNvGrpSpPr/>
        <p:nvPr/>
      </p:nvGrpSpPr>
      <p:grpSpPr>
        <a:xfrm>
          <a:off x="0" y="0"/>
          <a:ext cx="0" cy="0"/>
          <a:chOff x="0" y="0"/>
          <a:chExt cx="0" cy="0"/>
        </a:xfrm>
      </p:grpSpPr>
      <p:sp>
        <p:nvSpPr>
          <p:cNvPr id="7" name="Rectangle 7">
            <a:extLst>
              <a:ext uri="{FF2B5EF4-FFF2-40B4-BE49-F238E27FC236}">
                <a16:creationId xmlns:a16="http://schemas.microsoft.com/office/drawing/2014/main" id="{18B39CFD-CC48-A643-3006-E06BBD1479D9}"/>
              </a:ext>
            </a:extLst>
          </p:cNvPr>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13</a:t>
            </a:fld>
            <a:endParaRPr lang="en-US" altLang="zh-TW">
              <a:solidFill>
                <a:srgbClr val="000000"/>
              </a:solidFill>
            </a:endParaRPr>
          </a:p>
        </p:txBody>
      </p:sp>
      <p:sp>
        <p:nvSpPr>
          <p:cNvPr id="75778" name="Rectangle 2">
            <a:extLst>
              <a:ext uri="{FF2B5EF4-FFF2-40B4-BE49-F238E27FC236}">
                <a16:creationId xmlns:a16="http://schemas.microsoft.com/office/drawing/2014/main" id="{43243A4C-A2D1-DC34-E035-0A296CD0524A}"/>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F2A3A58C-9C40-FB04-78E6-1D0154BC4466}"/>
              </a:ext>
            </a:extLst>
          </p:cNvPr>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40999802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DF13FC-45F4-29C1-9788-96EEA4D58E1E}"/>
            </a:ext>
          </a:extLst>
        </p:cNvPr>
        <p:cNvGrpSpPr/>
        <p:nvPr/>
      </p:nvGrpSpPr>
      <p:grpSpPr>
        <a:xfrm>
          <a:off x="0" y="0"/>
          <a:ext cx="0" cy="0"/>
          <a:chOff x="0" y="0"/>
          <a:chExt cx="0" cy="0"/>
        </a:xfrm>
      </p:grpSpPr>
      <p:sp>
        <p:nvSpPr>
          <p:cNvPr id="7" name="Rectangle 7">
            <a:extLst>
              <a:ext uri="{FF2B5EF4-FFF2-40B4-BE49-F238E27FC236}">
                <a16:creationId xmlns:a16="http://schemas.microsoft.com/office/drawing/2014/main" id="{83BA93B4-7444-92A7-6B97-D8F9B6216066}"/>
              </a:ext>
            </a:extLst>
          </p:cNvPr>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14</a:t>
            </a:fld>
            <a:endParaRPr lang="en-US" altLang="zh-TW">
              <a:solidFill>
                <a:srgbClr val="000000"/>
              </a:solidFill>
            </a:endParaRPr>
          </a:p>
        </p:txBody>
      </p:sp>
      <p:sp>
        <p:nvSpPr>
          <p:cNvPr id="75778" name="Rectangle 2">
            <a:extLst>
              <a:ext uri="{FF2B5EF4-FFF2-40B4-BE49-F238E27FC236}">
                <a16:creationId xmlns:a16="http://schemas.microsoft.com/office/drawing/2014/main" id="{14F00405-3293-D9D6-F763-FA84AB44DB34}"/>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D111C898-EB85-1C2D-82C1-E1D54EA7F796}"/>
              </a:ext>
            </a:extLst>
          </p:cNvPr>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1757833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AD7FA9-AC70-D215-19A5-A29F95B67037}"/>
            </a:ext>
          </a:extLst>
        </p:cNvPr>
        <p:cNvGrpSpPr/>
        <p:nvPr/>
      </p:nvGrpSpPr>
      <p:grpSpPr>
        <a:xfrm>
          <a:off x="0" y="0"/>
          <a:ext cx="0" cy="0"/>
          <a:chOff x="0" y="0"/>
          <a:chExt cx="0" cy="0"/>
        </a:xfrm>
      </p:grpSpPr>
      <p:sp>
        <p:nvSpPr>
          <p:cNvPr id="7" name="Rectangle 7">
            <a:extLst>
              <a:ext uri="{FF2B5EF4-FFF2-40B4-BE49-F238E27FC236}">
                <a16:creationId xmlns:a16="http://schemas.microsoft.com/office/drawing/2014/main" id="{FBF24BF4-E107-8780-28DA-674D5507D92E}"/>
              </a:ext>
            </a:extLst>
          </p:cNvPr>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15</a:t>
            </a:fld>
            <a:endParaRPr lang="en-US" altLang="zh-TW">
              <a:solidFill>
                <a:srgbClr val="000000"/>
              </a:solidFill>
            </a:endParaRPr>
          </a:p>
        </p:txBody>
      </p:sp>
      <p:sp>
        <p:nvSpPr>
          <p:cNvPr id="75778" name="Rectangle 2">
            <a:extLst>
              <a:ext uri="{FF2B5EF4-FFF2-40B4-BE49-F238E27FC236}">
                <a16:creationId xmlns:a16="http://schemas.microsoft.com/office/drawing/2014/main" id="{760281C7-936E-E40D-7D84-9F27B1AF712A}"/>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57B3ACB8-1C7D-9D1C-6992-CD3490185629}"/>
              </a:ext>
            </a:extLst>
          </p:cNvPr>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17460663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6E1B4F-E246-D66B-8AED-D09D177827B7}"/>
            </a:ext>
          </a:extLst>
        </p:cNvPr>
        <p:cNvGrpSpPr/>
        <p:nvPr/>
      </p:nvGrpSpPr>
      <p:grpSpPr>
        <a:xfrm>
          <a:off x="0" y="0"/>
          <a:ext cx="0" cy="0"/>
          <a:chOff x="0" y="0"/>
          <a:chExt cx="0" cy="0"/>
        </a:xfrm>
      </p:grpSpPr>
      <p:sp>
        <p:nvSpPr>
          <p:cNvPr id="7" name="Rectangle 7">
            <a:extLst>
              <a:ext uri="{FF2B5EF4-FFF2-40B4-BE49-F238E27FC236}">
                <a16:creationId xmlns:a16="http://schemas.microsoft.com/office/drawing/2014/main" id="{F1C5D40B-5D3E-33FE-CF23-35251A5DE942}"/>
              </a:ext>
            </a:extLst>
          </p:cNvPr>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16</a:t>
            </a:fld>
            <a:endParaRPr lang="en-US" altLang="zh-TW">
              <a:solidFill>
                <a:srgbClr val="000000"/>
              </a:solidFill>
            </a:endParaRPr>
          </a:p>
        </p:txBody>
      </p:sp>
      <p:sp>
        <p:nvSpPr>
          <p:cNvPr id="75778" name="Rectangle 2">
            <a:extLst>
              <a:ext uri="{FF2B5EF4-FFF2-40B4-BE49-F238E27FC236}">
                <a16:creationId xmlns:a16="http://schemas.microsoft.com/office/drawing/2014/main" id="{E5E10ACA-2127-B8C3-99E1-4AF39523764A}"/>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CAEADC95-1BC5-2E27-BA05-63974FAF675F}"/>
              </a:ext>
            </a:extLst>
          </p:cNvPr>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20937893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E7200E-FD99-BA87-1664-6CE80D5CA60D}"/>
            </a:ext>
          </a:extLst>
        </p:cNvPr>
        <p:cNvGrpSpPr/>
        <p:nvPr/>
      </p:nvGrpSpPr>
      <p:grpSpPr>
        <a:xfrm>
          <a:off x="0" y="0"/>
          <a:ext cx="0" cy="0"/>
          <a:chOff x="0" y="0"/>
          <a:chExt cx="0" cy="0"/>
        </a:xfrm>
      </p:grpSpPr>
      <p:sp>
        <p:nvSpPr>
          <p:cNvPr id="7" name="Rectangle 7">
            <a:extLst>
              <a:ext uri="{FF2B5EF4-FFF2-40B4-BE49-F238E27FC236}">
                <a16:creationId xmlns:a16="http://schemas.microsoft.com/office/drawing/2014/main" id="{15EC75F0-8F7B-18D6-7CB4-FAA4157E085D}"/>
              </a:ext>
            </a:extLst>
          </p:cNvPr>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17</a:t>
            </a:fld>
            <a:endParaRPr lang="en-US" altLang="zh-TW">
              <a:solidFill>
                <a:srgbClr val="000000"/>
              </a:solidFill>
            </a:endParaRPr>
          </a:p>
        </p:txBody>
      </p:sp>
      <p:sp>
        <p:nvSpPr>
          <p:cNvPr id="75778" name="Rectangle 2">
            <a:extLst>
              <a:ext uri="{FF2B5EF4-FFF2-40B4-BE49-F238E27FC236}">
                <a16:creationId xmlns:a16="http://schemas.microsoft.com/office/drawing/2014/main" id="{A0C07CB6-411C-2A46-52AE-2D833D53376D}"/>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AA6E19DC-33C4-92F9-D355-20B38D3BA2E9}"/>
              </a:ext>
            </a:extLst>
          </p:cNvPr>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9594458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F2A845-A43D-AA1E-EBCD-5769AEF5D1B5}"/>
            </a:ext>
          </a:extLst>
        </p:cNvPr>
        <p:cNvGrpSpPr/>
        <p:nvPr/>
      </p:nvGrpSpPr>
      <p:grpSpPr>
        <a:xfrm>
          <a:off x="0" y="0"/>
          <a:ext cx="0" cy="0"/>
          <a:chOff x="0" y="0"/>
          <a:chExt cx="0" cy="0"/>
        </a:xfrm>
      </p:grpSpPr>
      <p:sp>
        <p:nvSpPr>
          <p:cNvPr id="7" name="Rectangle 7">
            <a:extLst>
              <a:ext uri="{FF2B5EF4-FFF2-40B4-BE49-F238E27FC236}">
                <a16:creationId xmlns:a16="http://schemas.microsoft.com/office/drawing/2014/main" id="{1D3A7525-9C02-40BB-3991-6AFDDBC22877}"/>
              </a:ext>
            </a:extLst>
          </p:cNvPr>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18</a:t>
            </a:fld>
            <a:endParaRPr lang="en-US" altLang="zh-TW">
              <a:solidFill>
                <a:srgbClr val="000000"/>
              </a:solidFill>
            </a:endParaRPr>
          </a:p>
        </p:txBody>
      </p:sp>
      <p:sp>
        <p:nvSpPr>
          <p:cNvPr id="75778" name="Rectangle 2">
            <a:extLst>
              <a:ext uri="{FF2B5EF4-FFF2-40B4-BE49-F238E27FC236}">
                <a16:creationId xmlns:a16="http://schemas.microsoft.com/office/drawing/2014/main" id="{F64B6D03-C13F-1837-DF4F-6590393A586B}"/>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C15AE065-C54A-2246-2C7C-6A778032C122}"/>
              </a:ext>
            </a:extLst>
          </p:cNvPr>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13965294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19</a:t>
            </a:fld>
            <a:endParaRPr lang="en-US" altLang="zh-TW">
              <a:solidFill>
                <a:srgbClr val="000000"/>
              </a:solidFill>
            </a:endParaRPr>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42191624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936EA2-3E0C-6B71-67AE-CA1D66C6AE37}"/>
            </a:ext>
          </a:extLst>
        </p:cNvPr>
        <p:cNvGrpSpPr/>
        <p:nvPr/>
      </p:nvGrpSpPr>
      <p:grpSpPr>
        <a:xfrm>
          <a:off x="0" y="0"/>
          <a:ext cx="0" cy="0"/>
          <a:chOff x="0" y="0"/>
          <a:chExt cx="0" cy="0"/>
        </a:xfrm>
      </p:grpSpPr>
      <p:sp>
        <p:nvSpPr>
          <p:cNvPr id="7" name="Rectangle 7">
            <a:extLst>
              <a:ext uri="{FF2B5EF4-FFF2-40B4-BE49-F238E27FC236}">
                <a16:creationId xmlns:a16="http://schemas.microsoft.com/office/drawing/2014/main" id="{DF795E8C-C955-97B7-C79F-3BD83D061600}"/>
              </a:ext>
            </a:extLst>
          </p:cNvPr>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20</a:t>
            </a:fld>
            <a:endParaRPr lang="en-US" altLang="zh-TW">
              <a:solidFill>
                <a:srgbClr val="000000"/>
              </a:solidFill>
            </a:endParaRPr>
          </a:p>
        </p:txBody>
      </p:sp>
      <p:sp>
        <p:nvSpPr>
          <p:cNvPr id="75778" name="Rectangle 2">
            <a:extLst>
              <a:ext uri="{FF2B5EF4-FFF2-40B4-BE49-F238E27FC236}">
                <a16:creationId xmlns:a16="http://schemas.microsoft.com/office/drawing/2014/main" id="{BC47E9A5-18D3-B9EE-D3BD-D66FA5AEA7DE}"/>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0E63028A-C4CE-4D5F-D9A1-968D49CA7586}"/>
              </a:ext>
            </a:extLst>
          </p:cNvPr>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12152846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7C56CE-6930-7F03-5833-6EE6E6826ADB}"/>
            </a:ext>
          </a:extLst>
        </p:cNvPr>
        <p:cNvGrpSpPr/>
        <p:nvPr/>
      </p:nvGrpSpPr>
      <p:grpSpPr>
        <a:xfrm>
          <a:off x="0" y="0"/>
          <a:ext cx="0" cy="0"/>
          <a:chOff x="0" y="0"/>
          <a:chExt cx="0" cy="0"/>
        </a:xfrm>
      </p:grpSpPr>
      <p:sp>
        <p:nvSpPr>
          <p:cNvPr id="7" name="Rectangle 7">
            <a:extLst>
              <a:ext uri="{FF2B5EF4-FFF2-40B4-BE49-F238E27FC236}">
                <a16:creationId xmlns:a16="http://schemas.microsoft.com/office/drawing/2014/main" id="{7786C367-B626-6D50-1B00-45A12CCA1129}"/>
              </a:ext>
            </a:extLst>
          </p:cNvPr>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21</a:t>
            </a:fld>
            <a:endParaRPr lang="en-US" altLang="zh-TW">
              <a:solidFill>
                <a:srgbClr val="000000"/>
              </a:solidFill>
            </a:endParaRPr>
          </a:p>
        </p:txBody>
      </p:sp>
      <p:sp>
        <p:nvSpPr>
          <p:cNvPr id="75778" name="Rectangle 2">
            <a:extLst>
              <a:ext uri="{FF2B5EF4-FFF2-40B4-BE49-F238E27FC236}">
                <a16:creationId xmlns:a16="http://schemas.microsoft.com/office/drawing/2014/main" id="{FCF984DC-6F08-3323-9436-AA44A88CB45E}"/>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E653D137-F850-5EF8-A148-A0C8FBFBF177}"/>
              </a:ext>
            </a:extLst>
          </p:cNvPr>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3999413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37AA28-D6A7-96C6-E42A-7DAB86508C20}"/>
            </a:ext>
          </a:extLst>
        </p:cNvPr>
        <p:cNvGrpSpPr/>
        <p:nvPr/>
      </p:nvGrpSpPr>
      <p:grpSpPr>
        <a:xfrm>
          <a:off x="0" y="0"/>
          <a:ext cx="0" cy="0"/>
          <a:chOff x="0" y="0"/>
          <a:chExt cx="0" cy="0"/>
        </a:xfrm>
      </p:grpSpPr>
      <p:sp>
        <p:nvSpPr>
          <p:cNvPr id="7" name="Rectangle 7">
            <a:extLst>
              <a:ext uri="{FF2B5EF4-FFF2-40B4-BE49-F238E27FC236}">
                <a16:creationId xmlns:a16="http://schemas.microsoft.com/office/drawing/2014/main" id="{76620655-0DCD-333D-57CC-3179042A6E15}"/>
              </a:ext>
            </a:extLst>
          </p:cNvPr>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22</a:t>
            </a:fld>
            <a:endParaRPr lang="en-US" altLang="zh-TW">
              <a:solidFill>
                <a:srgbClr val="000000"/>
              </a:solidFill>
            </a:endParaRPr>
          </a:p>
        </p:txBody>
      </p:sp>
      <p:sp>
        <p:nvSpPr>
          <p:cNvPr id="75778" name="Rectangle 2">
            <a:extLst>
              <a:ext uri="{FF2B5EF4-FFF2-40B4-BE49-F238E27FC236}">
                <a16:creationId xmlns:a16="http://schemas.microsoft.com/office/drawing/2014/main" id="{6E19014F-5339-7AD5-BAE1-11B66C70C6D8}"/>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22E10CB8-4FD6-7A70-6B80-49E44A674BBC}"/>
              </a:ext>
            </a:extLst>
          </p:cNvPr>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31005392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5845E9-69FB-212B-12A1-0B1C6D7D49E6}"/>
            </a:ext>
          </a:extLst>
        </p:cNvPr>
        <p:cNvGrpSpPr/>
        <p:nvPr/>
      </p:nvGrpSpPr>
      <p:grpSpPr>
        <a:xfrm>
          <a:off x="0" y="0"/>
          <a:ext cx="0" cy="0"/>
          <a:chOff x="0" y="0"/>
          <a:chExt cx="0" cy="0"/>
        </a:xfrm>
      </p:grpSpPr>
      <p:sp>
        <p:nvSpPr>
          <p:cNvPr id="7" name="Rectangle 7">
            <a:extLst>
              <a:ext uri="{FF2B5EF4-FFF2-40B4-BE49-F238E27FC236}">
                <a16:creationId xmlns:a16="http://schemas.microsoft.com/office/drawing/2014/main" id="{86F1DF88-79EB-A896-E717-DE293FA15127}"/>
              </a:ext>
            </a:extLst>
          </p:cNvPr>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23</a:t>
            </a:fld>
            <a:endParaRPr lang="en-US" altLang="zh-TW">
              <a:solidFill>
                <a:srgbClr val="000000"/>
              </a:solidFill>
            </a:endParaRPr>
          </a:p>
        </p:txBody>
      </p:sp>
      <p:sp>
        <p:nvSpPr>
          <p:cNvPr id="75778" name="Rectangle 2">
            <a:extLst>
              <a:ext uri="{FF2B5EF4-FFF2-40B4-BE49-F238E27FC236}">
                <a16:creationId xmlns:a16="http://schemas.microsoft.com/office/drawing/2014/main" id="{0DB0CC15-FE44-1EE1-CB76-041DBE26076A}"/>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94C6456C-2F10-6A6C-8DD5-E622809C72AB}"/>
              </a:ext>
            </a:extLst>
          </p:cNvPr>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30611260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F3885A-95C7-6FC3-C280-3122467BC448}"/>
            </a:ext>
          </a:extLst>
        </p:cNvPr>
        <p:cNvGrpSpPr/>
        <p:nvPr/>
      </p:nvGrpSpPr>
      <p:grpSpPr>
        <a:xfrm>
          <a:off x="0" y="0"/>
          <a:ext cx="0" cy="0"/>
          <a:chOff x="0" y="0"/>
          <a:chExt cx="0" cy="0"/>
        </a:xfrm>
      </p:grpSpPr>
      <p:sp>
        <p:nvSpPr>
          <p:cNvPr id="7" name="Rectangle 7">
            <a:extLst>
              <a:ext uri="{FF2B5EF4-FFF2-40B4-BE49-F238E27FC236}">
                <a16:creationId xmlns:a16="http://schemas.microsoft.com/office/drawing/2014/main" id="{A675F2E3-9D51-6EC6-6AE0-0C764C51719E}"/>
              </a:ext>
            </a:extLst>
          </p:cNvPr>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24</a:t>
            </a:fld>
            <a:endParaRPr lang="en-US" altLang="zh-TW">
              <a:solidFill>
                <a:srgbClr val="000000"/>
              </a:solidFill>
            </a:endParaRPr>
          </a:p>
        </p:txBody>
      </p:sp>
      <p:sp>
        <p:nvSpPr>
          <p:cNvPr id="75778" name="Rectangle 2">
            <a:extLst>
              <a:ext uri="{FF2B5EF4-FFF2-40B4-BE49-F238E27FC236}">
                <a16:creationId xmlns:a16="http://schemas.microsoft.com/office/drawing/2014/main" id="{59FADFFB-73EA-8E1C-B0CD-0533891F7401}"/>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1A527ECE-D7B8-EDAD-CA6E-A68BA75624A8}"/>
              </a:ext>
            </a:extLst>
          </p:cNvPr>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5077142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C4F6A-6727-7870-66CE-D6D717E96297}"/>
            </a:ext>
          </a:extLst>
        </p:cNvPr>
        <p:cNvGrpSpPr/>
        <p:nvPr/>
      </p:nvGrpSpPr>
      <p:grpSpPr>
        <a:xfrm>
          <a:off x="0" y="0"/>
          <a:ext cx="0" cy="0"/>
          <a:chOff x="0" y="0"/>
          <a:chExt cx="0" cy="0"/>
        </a:xfrm>
      </p:grpSpPr>
      <p:sp>
        <p:nvSpPr>
          <p:cNvPr id="7" name="Rectangle 7">
            <a:extLst>
              <a:ext uri="{FF2B5EF4-FFF2-40B4-BE49-F238E27FC236}">
                <a16:creationId xmlns:a16="http://schemas.microsoft.com/office/drawing/2014/main" id="{C08CE1B6-BD12-99FD-ED4C-A244397B907E}"/>
              </a:ext>
            </a:extLst>
          </p:cNvPr>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25</a:t>
            </a:fld>
            <a:endParaRPr lang="en-US" altLang="zh-TW">
              <a:solidFill>
                <a:srgbClr val="000000"/>
              </a:solidFill>
            </a:endParaRPr>
          </a:p>
        </p:txBody>
      </p:sp>
      <p:sp>
        <p:nvSpPr>
          <p:cNvPr id="75778" name="Rectangle 2">
            <a:extLst>
              <a:ext uri="{FF2B5EF4-FFF2-40B4-BE49-F238E27FC236}">
                <a16:creationId xmlns:a16="http://schemas.microsoft.com/office/drawing/2014/main" id="{84FB5CE9-BFD0-1CE1-FDC0-54F3361A35B0}"/>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311771D2-D8EB-1D13-9674-D16470B10B2B}"/>
              </a:ext>
            </a:extLst>
          </p:cNvPr>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9885819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729CE9-E7E4-6AB3-8153-4D7C58E97150}"/>
            </a:ext>
          </a:extLst>
        </p:cNvPr>
        <p:cNvGrpSpPr/>
        <p:nvPr/>
      </p:nvGrpSpPr>
      <p:grpSpPr>
        <a:xfrm>
          <a:off x="0" y="0"/>
          <a:ext cx="0" cy="0"/>
          <a:chOff x="0" y="0"/>
          <a:chExt cx="0" cy="0"/>
        </a:xfrm>
      </p:grpSpPr>
      <p:sp>
        <p:nvSpPr>
          <p:cNvPr id="7" name="Rectangle 7">
            <a:extLst>
              <a:ext uri="{FF2B5EF4-FFF2-40B4-BE49-F238E27FC236}">
                <a16:creationId xmlns:a16="http://schemas.microsoft.com/office/drawing/2014/main" id="{A38D340F-C7BF-CCF5-91B9-57E81D178756}"/>
              </a:ext>
            </a:extLst>
          </p:cNvPr>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26</a:t>
            </a:fld>
            <a:endParaRPr lang="en-US" altLang="zh-TW">
              <a:solidFill>
                <a:srgbClr val="000000"/>
              </a:solidFill>
            </a:endParaRPr>
          </a:p>
        </p:txBody>
      </p:sp>
      <p:sp>
        <p:nvSpPr>
          <p:cNvPr id="75778" name="Rectangle 2">
            <a:extLst>
              <a:ext uri="{FF2B5EF4-FFF2-40B4-BE49-F238E27FC236}">
                <a16:creationId xmlns:a16="http://schemas.microsoft.com/office/drawing/2014/main" id="{3B1E8FD3-752A-EEF0-FBDE-E0D636360D49}"/>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79079F04-51F6-C757-B82A-C1E4700F44BD}"/>
              </a:ext>
            </a:extLst>
          </p:cNvPr>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36295152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27</a:t>
            </a:fld>
            <a:endParaRPr lang="en-US" altLang="zh-TW">
              <a:solidFill>
                <a:srgbClr val="000000"/>
              </a:solidFill>
            </a:endParaRPr>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2842663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4C2E33D-8338-4A6C-82A2-176CC52AF2AB}" type="slidenum">
              <a:rPr lang="zh-TW" altLang="en-US">
                <a:solidFill>
                  <a:srgbClr val="000000"/>
                </a:solidFill>
              </a:rPr>
              <a:pPr/>
              <a:t>41</a:t>
            </a:fld>
            <a:endParaRPr lang="en-US" altLang="zh-TW">
              <a:solidFill>
                <a:srgbClr val="000000"/>
              </a:solidFill>
            </a:endParaRPr>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p:txBody>
          <a:bodyPr/>
          <a:lstStyle/>
          <a:p>
            <a:endParaRPr lang="en-US" altLang="zh-TW" sz="2000" dirty="0"/>
          </a:p>
        </p:txBody>
      </p:sp>
    </p:spTree>
    <p:extLst>
      <p:ext uri="{BB962C8B-B14F-4D97-AF65-F5344CB8AC3E}">
        <p14:creationId xmlns:p14="http://schemas.microsoft.com/office/powerpoint/2010/main" val="532655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42</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43</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076075"/>
            <a:ext cx="10363200" cy="1128790"/>
          </a:xfrm>
        </p:spPr>
        <p:txBody>
          <a:bodyPr/>
          <a:lstStyle/>
          <a:p>
            <a:r>
              <a:rPr lang="en-US"/>
              <a:t>Click to edit Master title style</a:t>
            </a:r>
            <a:endParaRPr lang="en-GB"/>
          </a:p>
        </p:txBody>
      </p:sp>
      <p:sp>
        <p:nvSpPr>
          <p:cNvPr id="3" name="Subtitle 2"/>
          <p:cNvSpPr>
            <a:spLocks noGrp="1"/>
          </p:cNvSpPr>
          <p:nvPr>
            <p:ph type="subTitle" idx="1"/>
          </p:nvPr>
        </p:nvSpPr>
        <p:spPr>
          <a:xfrm>
            <a:off x="911424" y="2780928"/>
            <a:ext cx="10363200" cy="2376264"/>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20/03/2025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86592" cy="1143000"/>
          </a:xfrm>
        </p:spPr>
        <p:txBody>
          <a:bodyPr/>
          <a:lstStyle/>
          <a:p>
            <a:r>
              <a:rPr lang="en-US" dirty="0"/>
              <a:t>Click to edit Master title style</a:t>
            </a:r>
            <a:endParaRPr lang="en-GB" dirty="0"/>
          </a:p>
        </p:txBody>
      </p:sp>
      <p:sp>
        <p:nvSpPr>
          <p:cNvPr id="3" name="Content Placeholder 2"/>
          <p:cNvSpPr>
            <a:spLocks noGrp="1"/>
          </p:cNvSpPr>
          <p:nvPr>
            <p:ph idx="1"/>
          </p:nvPr>
        </p:nvSpPr>
        <p:spPr>
          <a:xfrm>
            <a:off x="623392" y="1600201"/>
            <a:ext cx="10972800" cy="3917032"/>
          </a:xfrm>
        </p:spPr>
        <p:txBody>
          <a:bodyPr/>
          <a:lstStyle>
            <a:lvl1pPr>
              <a:defRPr sz="2400"/>
            </a:lvl1pPr>
            <a:lvl2pPr>
              <a:defRPr sz="2200"/>
            </a:lvl2pPr>
            <a:lvl3pPr>
              <a:defRPr sz="2200"/>
            </a:lvl3pPr>
            <a:lvl4pPr>
              <a:defRPr sz="2200"/>
            </a:lvl4pPr>
            <a:lvl5pPr>
              <a:defRPr sz="22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20/03/2025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20/03/2025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zh-TW"/>
          </a:p>
        </p:txBody>
      </p:sp>
      <p:sp>
        <p:nvSpPr>
          <p:cNvPr id="4" name="Footer Placeholder 3"/>
          <p:cNvSpPr>
            <a:spLocks noGrp="1"/>
          </p:cNvSpPr>
          <p:nvPr>
            <p:ph type="ftr" sz="quarter" idx="11"/>
          </p:nvPr>
        </p:nvSpPr>
        <p:spPr/>
        <p:txBody>
          <a:bodyPr/>
          <a:lstStyle>
            <a:lvl1pPr>
              <a:defRPr/>
            </a:lvl1pPr>
          </a:lstStyle>
          <a:p>
            <a:endParaRPr lang="en-US" altLang="zh-TW"/>
          </a:p>
        </p:txBody>
      </p:sp>
      <p:sp>
        <p:nvSpPr>
          <p:cNvPr id="5" name="Slide Number Placeholder 4"/>
          <p:cNvSpPr>
            <a:spLocks noGrp="1"/>
          </p:cNvSpPr>
          <p:nvPr>
            <p:ph type="sldNum" sz="quarter" idx="12"/>
          </p:nvPr>
        </p:nvSpPr>
        <p:spPr/>
        <p:txBody>
          <a:bodyPr/>
          <a:lstStyle>
            <a:lvl1pPr>
              <a:defRPr/>
            </a:lvl1pPr>
          </a:lstStyle>
          <a:p>
            <a:fld id="{693E3862-4FF0-4C10-A0FF-467A5D81926D}" type="slidenum">
              <a:rPr lang="zh-TW" altLang="en-US"/>
              <a:pPr/>
              <a:t>‹#›</a:t>
            </a:fld>
            <a:endParaRPr lang="en-US" altLang="zh-TW"/>
          </a:p>
        </p:txBody>
      </p:sp>
    </p:spTree>
    <p:extLst>
      <p:ext uri="{BB962C8B-B14F-4D97-AF65-F5344CB8AC3E}">
        <p14:creationId xmlns:p14="http://schemas.microsoft.com/office/powerpoint/2010/main" val="20423252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e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6"/>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23392" y="274638"/>
            <a:ext cx="10959008"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endParaRPr lang="en-GB" altLang="en-US" dirty="0"/>
          </a:p>
        </p:txBody>
      </p:sp>
      <p:sp>
        <p:nvSpPr>
          <p:cNvPr id="1027" name="Text Placeholder 2"/>
          <p:cNvSpPr>
            <a:spLocks noGrp="1"/>
          </p:cNvSpPr>
          <p:nvPr>
            <p:ph type="body" idx="1"/>
          </p:nvPr>
        </p:nvSpPr>
        <p:spPr bwMode="auto">
          <a:xfrm>
            <a:off x="623392" y="1600200"/>
            <a:ext cx="10959008"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endParaRPr lang="en-GB" altLang="en-US" dirty="0"/>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20/03/2025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81" r:id="rId3"/>
    <p:sldLayoutId id="2147483792" r:id="rId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3200" b="1"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2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2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2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2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xml"/><Relationship Id="rId1" Type="http://schemas.openxmlformats.org/officeDocument/2006/relationships/tags" Target="../tags/tag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9800" y="476672"/>
            <a:ext cx="7772400" cy="1008112"/>
          </a:xfrm>
        </p:spPr>
        <p:txBody>
          <a:bodyPr/>
          <a:lstStyle/>
          <a:p>
            <a:pPr eaLnBrk="1" hangingPunct="1"/>
            <a:r>
              <a:rPr lang="en-GB" b="1" dirty="0"/>
              <a:t>LCBB6000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3429000"/>
            <a:ext cx="10369152" cy="2015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4400" dirty="0">
                <a:solidFill>
                  <a:srgbClr val="FFFF00"/>
                </a:solidFill>
              </a:rPr>
              <a:t>Data Analysis &amp; Discussion, </a:t>
            </a:r>
          </a:p>
          <a:p>
            <a:pPr eaLnBrk="1" hangingPunct="1"/>
            <a:r>
              <a:rPr lang="en-GB" altLang="en-US" sz="4400" dirty="0">
                <a:solidFill>
                  <a:srgbClr val="FFFF00"/>
                </a:solidFill>
              </a:rPr>
              <a:t>Conclusion &amp; Recommendations  </a:t>
            </a:r>
            <a:endParaRPr lang="en-GB" altLang="en-US" sz="36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623392" y="1484784"/>
            <a:ext cx="10945216" cy="1872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spcBef>
                <a:spcPts val="600"/>
              </a:spcBef>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Dissertation Workshop - 2</a:t>
            </a:r>
          </a:p>
          <a:p>
            <a:pPr eaLnBrk="1" hangingPunct="1">
              <a:spcBef>
                <a:spcPts val="600"/>
              </a:spcBef>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Week 6</a:t>
            </a:r>
          </a:p>
          <a:p>
            <a:pPr eaLnBrk="1" hangingPunct="1">
              <a:spcBef>
                <a:spcPts val="600"/>
              </a:spcBef>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2</a:t>
            </a:fld>
            <a:endParaRPr lang="en-US" altLang="zh-TW"/>
          </a:p>
        </p:txBody>
      </p:sp>
      <p:sp>
        <p:nvSpPr>
          <p:cNvPr id="12290" name="Rectangle 2"/>
          <p:cNvSpPr>
            <a:spLocks noGrp="1" noChangeArrowheads="1"/>
          </p:cNvSpPr>
          <p:nvPr>
            <p:ph type="title" idx="4294967295"/>
          </p:nvPr>
        </p:nvSpPr>
        <p:spPr>
          <a:xfrm>
            <a:off x="3490912" y="622299"/>
            <a:ext cx="5210175" cy="755651"/>
          </a:xfrm>
          <a:noFill/>
          <a:ln/>
        </p:spPr>
        <p:txBody>
          <a:bodyPr/>
          <a:lstStyle/>
          <a:p>
            <a:pPr algn="ctr"/>
            <a:r>
              <a:rPr lang="en-US" altLang="zh-TW" dirty="0"/>
              <a:t>Lesson Objective</a:t>
            </a:r>
          </a:p>
        </p:txBody>
      </p:sp>
      <p:sp>
        <p:nvSpPr>
          <p:cNvPr id="12291" name="Rectangle 3"/>
          <p:cNvSpPr>
            <a:spLocks noGrp="1" noChangeArrowheads="1"/>
          </p:cNvSpPr>
          <p:nvPr>
            <p:ph type="body" idx="4294967295"/>
          </p:nvPr>
        </p:nvSpPr>
        <p:spPr>
          <a:xfrm>
            <a:off x="695400" y="1905000"/>
            <a:ext cx="10369151" cy="2892150"/>
          </a:xfrm>
        </p:spPr>
        <p:txBody>
          <a:bodyPr/>
          <a:lstStyle/>
          <a:p>
            <a:pPr>
              <a:spcBef>
                <a:spcPts val="0"/>
              </a:spcBef>
              <a:spcAft>
                <a:spcPts val="1200"/>
              </a:spcAft>
              <a:buNone/>
            </a:pPr>
            <a:r>
              <a:rPr lang="en-US" altLang="zh-TW" sz="2800" dirty="0"/>
              <a:t>At the end of this lesson, you will</a:t>
            </a:r>
          </a:p>
          <a:p>
            <a:pPr marL="442913" lvl="1">
              <a:spcBef>
                <a:spcPts val="0"/>
              </a:spcBef>
              <a:spcAft>
                <a:spcPts val="1200"/>
              </a:spcAft>
            </a:pPr>
            <a:r>
              <a:rPr lang="en-GB" altLang="zh-TW" i="1" dirty="0"/>
              <a:t> Identify key segments of the data analysis section.</a:t>
            </a:r>
          </a:p>
          <a:p>
            <a:pPr marL="442913" lvl="1">
              <a:spcBef>
                <a:spcPts val="0"/>
              </a:spcBef>
              <a:spcAft>
                <a:spcPts val="1200"/>
              </a:spcAft>
            </a:pPr>
            <a:r>
              <a:rPr lang="en-GB" altLang="zh-TW" i="1" dirty="0"/>
              <a:t>Distinguish between quantitative and qualitative data analysis methods.</a:t>
            </a:r>
          </a:p>
          <a:p>
            <a:pPr marL="442913" lvl="1">
              <a:spcBef>
                <a:spcPts val="0"/>
              </a:spcBef>
              <a:spcAft>
                <a:spcPts val="1200"/>
              </a:spcAft>
            </a:pPr>
            <a:r>
              <a:rPr lang="en-GB" altLang="zh-TW" i="1" dirty="0"/>
              <a:t>Describe the process involved in discussing research findings.</a:t>
            </a:r>
          </a:p>
          <a:p>
            <a:pPr marL="442913" lvl="1">
              <a:spcBef>
                <a:spcPts val="0"/>
              </a:spcBef>
              <a:spcAft>
                <a:spcPts val="1200"/>
              </a:spcAft>
            </a:pPr>
            <a:r>
              <a:rPr lang="en-GB" altLang="zh-TW" i="1" dirty="0"/>
              <a:t>Outline the steps for concluding research and formulating recommendations.</a:t>
            </a:r>
          </a:p>
          <a:p>
            <a:pPr marL="442913" lvl="1">
              <a:spcBef>
                <a:spcPts val="0"/>
              </a:spcBef>
              <a:spcAft>
                <a:spcPts val="1200"/>
              </a:spcAft>
            </a:pPr>
            <a:r>
              <a:rPr lang="en-GB" altLang="zh-TW" i="1" dirty="0"/>
              <a:t>Extract and critically evaluate information from data interpretations.</a:t>
            </a:r>
            <a:endParaRPr lang="en-US" altLang="zh-TW" dirty="0"/>
          </a:p>
        </p:txBody>
      </p:sp>
      <p:grpSp>
        <p:nvGrpSpPr>
          <p:cNvPr id="7" name="Group 6"/>
          <p:cNvGrpSpPr/>
          <p:nvPr/>
        </p:nvGrpSpPr>
        <p:grpSpPr>
          <a:xfrm>
            <a:off x="8686801" y="6542088"/>
            <a:ext cx="1508125" cy="87312"/>
            <a:chOff x="7086600" y="6237288"/>
            <a:chExt cx="1508125" cy="87312"/>
          </a:xfrm>
        </p:grpSpPr>
        <p:sp>
          <p:nvSpPr>
            <p:cNvPr id="8" name="Oval 3"/>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 name="Oval 4"/>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 name="Oval 5"/>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 name="Line 6"/>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gr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Slide Number Placeholder 4"/>
          <p:cNvSpPr>
            <a:spLocks noGrp="1"/>
          </p:cNvSpPr>
          <p:nvPr>
            <p:ph type="sldNum" sz="quarter" idx="12"/>
          </p:nvPr>
        </p:nvSpPr>
        <p:spPr/>
        <p:txBody>
          <a:bodyPr/>
          <a:lstStyle/>
          <a:p>
            <a:fld id="{51CA8550-F83A-4781-9AA9-31FACFB67CB4}" type="slidenum">
              <a:rPr lang="zh-TW" altLang="en-US"/>
              <a:pPr/>
              <a:t>3</a:t>
            </a:fld>
            <a:endParaRPr lang="en-US" altLang="zh-TW"/>
          </a:p>
        </p:txBody>
      </p:sp>
      <p:grpSp>
        <p:nvGrpSpPr>
          <p:cNvPr id="2" name="Group 1"/>
          <p:cNvGrpSpPr/>
          <p:nvPr/>
        </p:nvGrpSpPr>
        <p:grpSpPr>
          <a:xfrm>
            <a:off x="8686801" y="6542088"/>
            <a:ext cx="1508125" cy="87312"/>
            <a:chOff x="7086600" y="6237288"/>
            <a:chExt cx="1508125" cy="87312"/>
          </a:xfrm>
        </p:grpSpPr>
        <p:sp>
          <p:nvSpPr>
            <p:cNvPr id="47107" name="Oval 3"/>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108" name="Oval 4"/>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109" name="Oval 5"/>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110" name="Line 6"/>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grpSp>
      <p:sp>
        <p:nvSpPr>
          <p:cNvPr id="47111" name="Rectangle 7"/>
          <p:cNvSpPr>
            <a:spLocks noGrp="1" noChangeArrowheads="1"/>
          </p:cNvSpPr>
          <p:nvPr>
            <p:ph type="title"/>
          </p:nvPr>
        </p:nvSpPr>
        <p:spPr>
          <a:xfrm>
            <a:off x="3287688" y="594509"/>
            <a:ext cx="5545163" cy="652463"/>
          </a:xfrm>
        </p:spPr>
        <p:txBody>
          <a:bodyPr/>
          <a:lstStyle/>
          <a:p>
            <a:pPr algn="ctr"/>
            <a:r>
              <a:rPr lang="en-US" altLang="zh-TW" sz="3000" dirty="0"/>
              <a:t>Class activity – 20 Minutes</a:t>
            </a:r>
          </a:p>
        </p:txBody>
      </p:sp>
      <p:pic>
        <p:nvPicPr>
          <p:cNvPr id="10" name="Picture 5"/>
          <p:cNvPicPr>
            <a:picLocks noChangeAspect="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4419600" y="2362200"/>
            <a:ext cx="3352800" cy="377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3"/>
          <p:cNvSpPr txBox="1">
            <a:spLocks noChangeArrowheads="1"/>
          </p:cNvSpPr>
          <p:nvPr/>
        </p:nvSpPr>
        <p:spPr>
          <a:xfrm>
            <a:off x="1127448" y="1412776"/>
            <a:ext cx="8960237" cy="3897052"/>
          </a:xfrm>
          <a:prstGeom prst="rect">
            <a:avLst/>
          </a:prstGeom>
        </p:spPr>
        <p:txBody>
          <a:bodyPr/>
          <a:lstStyle>
            <a:lvl1pPr marL="342900" indent="-342900" algn="l" rtl="0" fontAlgn="base">
              <a:spcBef>
                <a:spcPct val="20000"/>
              </a:spcBef>
              <a:spcAft>
                <a:spcPct val="0"/>
              </a:spcAft>
              <a:buClr>
                <a:schemeClr val="folHlink"/>
              </a:buClr>
              <a:buSzPct val="60000"/>
              <a:buFont typeface="Wingdings" panose="05000000000000000000" pitchFamily="2" charset="2"/>
              <a:buChar char="n"/>
              <a:defRPr kumimoji="1" sz="3200" kern="1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anose="05000000000000000000" pitchFamily="2" charset="2"/>
              <a:buChar char="n"/>
              <a:defRPr kumimoji="1" sz="2800" kern="1200">
                <a:solidFill>
                  <a:schemeClr val="tx1"/>
                </a:solidFill>
                <a:latin typeface="+mn-lt"/>
                <a:ea typeface="+mn-ea"/>
                <a:cs typeface="+mn-cs"/>
              </a:defRPr>
            </a:lvl2pPr>
            <a:lvl3pPr marL="1143000" indent="-228600" algn="l" rtl="0" fontAlgn="base">
              <a:spcBef>
                <a:spcPct val="20000"/>
              </a:spcBef>
              <a:spcAft>
                <a:spcPct val="0"/>
              </a:spcAft>
              <a:buClr>
                <a:schemeClr val="folHlink"/>
              </a:buClr>
              <a:buSzPct val="50000"/>
              <a:buFont typeface="Wingdings" panose="05000000000000000000" pitchFamily="2" charset="2"/>
              <a:buChar char="n"/>
              <a:defRPr kumimoji="1" sz="2400" kern="1200">
                <a:solidFill>
                  <a:schemeClr val="tx1"/>
                </a:solidFill>
                <a:latin typeface="+mn-lt"/>
                <a:ea typeface="+mn-ea"/>
                <a:cs typeface="+mn-cs"/>
              </a:defRPr>
            </a:lvl3pPr>
            <a:lvl4pPr marL="1600200" indent="-228600" algn="l" rtl="0" fontAlgn="base">
              <a:spcBef>
                <a:spcPct val="20000"/>
              </a:spcBef>
              <a:spcAft>
                <a:spcPct val="0"/>
              </a:spcAft>
              <a:buClr>
                <a:schemeClr val="accent2"/>
              </a:buClr>
              <a:buSzPct val="55000"/>
              <a:buFont typeface="Wingdings" panose="05000000000000000000" pitchFamily="2" charset="2"/>
              <a:buChar char="n"/>
              <a:defRPr kumimoji="1" sz="2000" kern="1200">
                <a:solidFill>
                  <a:schemeClr val="tx1"/>
                </a:solidFill>
                <a:latin typeface="+mn-lt"/>
                <a:ea typeface="+mn-ea"/>
                <a:cs typeface="+mn-cs"/>
              </a:defRPr>
            </a:lvl4pPr>
            <a:lvl5pPr marL="2057400" indent="-228600" algn="l" rtl="0" fontAlgn="base">
              <a:spcBef>
                <a:spcPct val="20000"/>
              </a:spcBef>
              <a:spcAft>
                <a:spcPct val="0"/>
              </a:spcAft>
              <a:buClr>
                <a:schemeClr val="accent1"/>
              </a:buClr>
              <a:buSzPct val="50000"/>
              <a:buFont typeface="Wingdings" panose="05000000000000000000" pitchFamily="2" charset="2"/>
              <a:buChar char="n"/>
              <a:defRPr kumimoji="1"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spcBef>
                <a:spcPct val="0"/>
              </a:spcBef>
              <a:buNone/>
            </a:pPr>
            <a:r>
              <a:rPr lang="en-GB" altLang="en-US" dirty="0"/>
              <a:t>What do you understand by:</a:t>
            </a:r>
          </a:p>
          <a:p>
            <a:pPr algn="just">
              <a:spcBef>
                <a:spcPct val="0"/>
              </a:spcBef>
            </a:pPr>
            <a:r>
              <a:rPr lang="en-GB" altLang="en-US" dirty="0"/>
              <a:t>Data analysis?</a:t>
            </a:r>
          </a:p>
          <a:p>
            <a:pPr algn="just">
              <a:spcBef>
                <a:spcPct val="0"/>
              </a:spcBef>
            </a:pPr>
            <a:r>
              <a:rPr lang="en-GB" altLang="en-US" dirty="0"/>
              <a:t>Data Interpretation?</a:t>
            </a:r>
          </a:p>
          <a:p>
            <a:pPr algn="just">
              <a:spcBef>
                <a:spcPct val="0"/>
              </a:spcBef>
            </a:pPr>
            <a:r>
              <a:rPr lang="en-GB" altLang="en-US" dirty="0"/>
              <a:t>Discussion?</a:t>
            </a:r>
          </a:p>
          <a:p>
            <a:pPr marL="0" indent="0" algn="just">
              <a:spcBef>
                <a:spcPct val="0"/>
              </a:spcBef>
              <a:buNone/>
            </a:pPr>
            <a:endParaRPr lang="en-GB" altLang="en-US" dirty="0"/>
          </a:p>
          <a:p>
            <a:pPr marL="0" indent="0" algn="just">
              <a:spcBef>
                <a:spcPct val="0"/>
              </a:spcBef>
              <a:buNone/>
            </a:pPr>
            <a:r>
              <a:rPr lang="en-GB" altLang="en-US" dirty="0"/>
              <a:t>Discuss the essential segments of the data analysis section.</a:t>
            </a:r>
          </a:p>
        </p:txBody>
      </p:sp>
    </p:spTree>
  </p:cSld>
  <p:clrMapOvr>
    <a:masterClrMapping/>
  </p:clrMapOvr>
  <p:transition>
    <p:random/>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4</a:t>
            </a:fld>
            <a:endParaRPr lang="en-US" altLang="zh-TW">
              <a:solidFill>
                <a:srgbClr val="000000"/>
              </a:solidFill>
            </a:endParaRPr>
          </a:p>
        </p:txBody>
      </p:sp>
      <p:sp>
        <p:nvSpPr>
          <p:cNvPr id="12290" name="Rectangle 2"/>
          <p:cNvSpPr>
            <a:spLocks noGrp="1" noChangeArrowheads="1"/>
          </p:cNvSpPr>
          <p:nvPr>
            <p:ph type="title" idx="4294967295"/>
          </p:nvPr>
        </p:nvSpPr>
        <p:spPr>
          <a:xfrm>
            <a:off x="1609861" y="377617"/>
            <a:ext cx="8972277" cy="936104"/>
          </a:xfrm>
          <a:noFill/>
          <a:ln/>
        </p:spPr>
        <p:txBody>
          <a:bodyPr/>
          <a:lstStyle/>
          <a:p>
            <a:pPr algn="ctr"/>
            <a:r>
              <a:rPr lang="en-US" altLang="zh-TW" dirty="0"/>
              <a:t>Data Analysis, Interpretation and Discussion</a:t>
            </a:r>
          </a:p>
        </p:txBody>
      </p:sp>
      <p:sp>
        <p:nvSpPr>
          <p:cNvPr id="12291" name="Rectangle 3"/>
          <p:cNvSpPr>
            <a:spLocks noGrp="1" noChangeArrowheads="1"/>
          </p:cNvSpPr>
          <p:nvPr>
            <p:ph type="body" idx="4294967295"/>
          </p:nvPr>
        </p:nvSpPr>
        <p:spPr>
          <a:xfrm>
            <a:off x="623391" y="1362933"/>
            <a:ext cx="10945216" cy="3767037"/>
          </a:xfrm>
        </p:spPr>
        <p:txBody>
          <a:bodyPr/>
          <a:lstStyle/>
          <a:p>
            <a:pPr algn="just">
              <a:lnSpc>
                <a:spcPct val="90000"/>
              </a:lnSpc>
            </a:pPr>
            <a:r>
              <a:rPr lang="en-US" altLang="en-US" sz="1800" b="1" dirty="0">
                <a:latin typeface="Calibri" panose="020F0502020204030204" pitchFamily="34" charset="0"/>
                <a:cs typeface="Calibri" panose="020F0502020204030204" pitchFamily="34" charset="0"/>
              </a:rPr>
              <a:t>Data analysis: </a:t>
            </a:r>
          </a:p>
          <a:p>
            <a:pPr marL="0" indent="0" algn="just">
              <a:lnSpc>
                <a:spcPct val="90000"/>
              </a:lnSpc>
              <a:buNone/>
            </a:pPr>
            <a:r>
              <a:rPr lang="en-US" altLang="en-US" sz="1800" dirty="0">
                <a:latin typeface="Calibri" panose="020F0502020204030204" pitchFamily="34" charset="0"/>
                <a:cs typeface="Calibri" panose="020F0502020204030204" pitchFamily="34" charset="0"/>
              </a:rPr>
              <a:t>	- An attempt by the researcher to summarise collected data.</a:t>
            </a:r>
          </a:p>
          <a:p>
            <a:pPr marL="0" indent="0" algn="just">
              <a:lnSpc>
                <a:spcPct val="90000"/>
              </a:lnSpc>
              <a:buNone/>
            </a:pPr>
            <a:r>
              <a:rPr lang="en-US" altLang="en-US" sz="1800" dirty="0">
                <a:latin typeface="Calibri" panose="020F0502020204030204" pitchFamily="34" charset="0"/>
                <a:cs typeface="Calibri" panose="020F0502020204030204" pitchFamily="34" charset="0"/>
              </a:rPr>
              <a:t>	- Data analysis is simply the process of converting the gathered data to meaningful information. </a:t>
            </a:r>
          </a:p>
          <a:p>
            <a:pPr algn="just">
              <a:lnSpc>
                <a:spcPct val="90000"/>
              </a:lnSpc>
            </a:pPr>
            <a:endParaRPr lang="en-US" altLang="en-US" sz="1800" dirty="0">
              <a:latin typeface="Calibri" panose="020F0502020204030204" pitchFamily="34" charset="0"/>
              <a:cs typeface="Calibri" panose="020F0502020204030204" pitchFamily="34" charset="0"/>
            </a:endParaRPr>
          </a:p>
          <a:p>
            <a:pPr algn="just">
              <a:lnSpc>
                <a:spcPct val="90000"/>
              </a:lnSpc>
            </a:pPr>
            <a:r>
              <a:rPr lang="en-US" altLang="en-US" sz="1800" b="1" dirty="0">
                <a:latin typeface="Calibri" panose="020F0502020204030204" pitchFamily="34" charset="0"/>
                <a:cs typeface="Calibri" panose="020F0502020204030204" pitchFamily="34" charset="0"/>
              </a:rPr>
              <a:t>Data Interpretation: </a:t>
            </a:r>
            <a:r>
              <a:rPr lang="en-US" altLang="en-US" sz="1800" dirty="0">
                <a:latin typeface="Calibri" panose="020F0502020204030204" pitchFamily="34" charset="0"/>
                <a:cs typeface="Calibri" panose="020F0502020204030204" pitchFamily="34" charset="0"/>
              </a:rPr>
              <a:t>Data Interpretation in research refers to the process of analyzing and making sense of collected data to draw meaningful conclusions. There are two key points about its meaning: </a:t>
            </a:r>
          </a:p>
          <a:p>
            <a:pPr algn="just">
              <a:lnSpc>
                <a:spcPct val="90000"/>
              </a:lnSpc>
            </a:pPr>
            <a:endParaRPr lang="en-US" altLang="en-US" sz="1800" dirty="0">
              <a:latin typeface="Calibri" panose="020F0502020204030204" pitchFamily="34" charset="0"/>
              <a:cs typeface="Calibri" panose="020F0502020204030204" pitchFamily="34" charset="0"/>
            </a:endParaRPr>
          </a:p>
          <a:p>
            <a:pPr lvl="1" algn="just">
              <a:lnSpc>
                <a:spcPct val="90000"/>
              </a:lnSpc>
              <a:spcAft>
                <a:spcPts val="1200"/>
              </a:spcAft>
              <a:buFont typeface="Arial" panose="020B0604020202020204" pitchFamily="34" charset="0"/>
              <a:buChar char="•"/>
            </a:pPr>
            <a:r>
              <a:rPr lang="en-US" altLang="en-US" sz="1800" b="1" dirty="0">
                <a:latin typeface="Calibri" panose="020F0502020204030204" pitchFamily="34" charset="0"/>
                <a:cs typeface="Calibri" panose="020F0502020204030204" pitchFamily="34" charset="0"/>
              </a:rPr>
              <a:t>Extracting Insights: </a:t>
            </a:r>
            <a:r>
              <a:rPr lang="en-US" altLang="en-US" sz="1800" dirty="0">
                <a:latin typeface="Calibri" panose="020F0502020204030204" pitchFamily="34" charset="0"/>
                <a:cs typeface="Calibri" panose="020F0502020204030204" pitchFamily="34" charset="0"/>
              </a:rPr>
              <a:t>it involves examining data to identify patterns, trends, and relationships, which helps researchers understand the underlying meaning and implications of their findings. </a:t>
            </a:r>
          </a:p>
          <a:p>
            <a:pPr lvl="1" algn="just">
              <a:lnSpc>
                <a:spcPct val="90000"/>
              </a:lnSpc>
              <a:spcAft>
                <a:spcPts val="1200"/>
              </a:spcAft>
              <a:buFont typeface="Arial" panose="020B0604020202020204" pitchFamily="34" charset="0"/>
              <a:buChar char="•"/>
            </a:pPr>
            <a:r>
              <a:rPr lang="en-US" altLang="en-US" sz="1800" b="1" dirty="0">
                <a:latin typeface="Calibri" panose="020F0502020204030204" pitchFamily="34" charset="0"/>
                <a:cs typeface="Calibri" panose="020F0502020204030204" pitchFamily="34" charset="0"/>
              </a:rPr>
              <a:t>Supporting Decision-Making: </a:t>
            </a:r>
            <a:r>
              <a:rPr lang="en-US" altLang="en-US" sz="1800" dirty="0">
                <a:latin typeface="Calibri" panose="020F0502020204030204" pitchFamily="34" charset="0"/>
                <a:cs typeface="Calibri" panose="020F0502020204030204" pitchFamily="34" charset="0"/>
              </a:rPr>
              <a:t>Data interpretation enables researchers to make informed decisions, validate hypotheses, and provide evidence-based recommendations or conclusions based on the analyzed data. </a:t>
            </a:r>
            <a:endParaRPr lang="en-US" altLang="en-US" b="1" dirty="0"/>
          </a:p>
          <a:p>
            <a:pPr algn="just">
              <a:lnSpc>
                <a:spcPct val="90000"/>
              </a:lnSpc>
            </a:pPr>
            <a:r>
              <a:rPr lang="en-US" altLang="en-US" sz="1800" dirty="0">
                <a:latin typeface="Calibri" panose="020F0502020204030204" pitchFamily="34" charset="0"/>
                <a:cs typeface="Calibri" panose="020F0502020204030204" pitchFamily="34" charset="0"/>
              </a:rPr>
              <a:t>How do these differ by research tradition?</a:t>
            </a:r>
          </a:p>
          <a:p>
            <a:pPr lvl="1" algn="just">
              <a:lnSpc>
                <a:spcPct val="90000"/>
              </a:lnSpc>
            </a:pPr>
            <a:r>
              <a:rPr lang="en-US" altLang="en-US" sz="1800" dirty="0">
                <a:latin typeface="Calibri" panose="020F0502020204030204" pitchFamily="34" charset="0"/>
                <a:cs typeface="Calibri" panose="020F0502020204030204" pitchFamily="34" charset="0"/>
              </a:rPr>
              <a:t>Quantitative</a:t>
            </a:r>
          </a:p>
          <a:p>
            <a:pPr lvl="1" algn="just">
              <a:lnSpc>
                <a:spcPct val="90000"/>
              </a:lnSpc>
            </a:pPr>
            <a:r>
              <a:rPr lang="en-US" altLang="en-US" sz="1800" dirty="0">
                <a:latin typeface="Calibri" panose="020F0502020204030204" pitchFamily="34" charset="0"/>
                <a:cs typeface="Calibri" panose="020F0502020204030204" pitchFamily="34" charset="0"/>
              </a:rPr>
              <a:t>Qualitative</a:t>
            </a:r>
            <a:endParaRPr lang="en-GB" sz="1800" dirty="0">
              <a:latin typeface="Calibri" panose="020F0502020204030204" pitchFamily="34" charset="0"/>
              <a:cs typeface="Calibri" panose="020F0502020204030204" pitchFamily="34" charset="0"/>
            </a:endParaRPr>
          </a:p>
        </p:txBody>
      </p:sp>
      <p:grpSp>
        <p:nvGrpSpPr>
          <p:cNvPr id="7" name="Group 6"/>
          <p:cNvGrpSpPr/>
          <p:nvPr/>
        </p:nvGrpSpPr>
        <p:grpSpPr>
          <a:xfrm>
            <a:off x="8610601" y="6542088"/>
            <a:ext cx="1508125" cy="87312"/>
            <a:chOff x="7086600" y="6237288"/>
            <a:chExt cx="1508125" cy="87312"/>
          </a:xfrm>
        </p:grpSpPr>
        <p:sp>
          <p:nvSpPr>
            <p:cNvPr id="8" name="Oval 3"/>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Tree>
    <p:extLst>
      <p:ext uri="{BB962C8B-B14F-4D97-AF65-F5344CB8AC3E}">
        <p14:creationId xmlns:p14="http://schemas.microsoft.com/office/powerpoint/2010/main" val="935721341"/>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5</a:t>
            </a:fld>
            <a:endParaRPr lang="en-US" altLang="zh-TW">
              <a:solidFill>
                <a:srgbClr val="000000"/>
              </a:solidFill>
            </a:endParaRPr>
          </a:p>
        </p:txBody>
      </p:sp>
      <p:sp>
        <p:nvSpPr>
          <p:cNvPr id="12290" name="Rectangle 2"/>
          <p:cNvSpPr>
            <a:spLocks noGrp="1" noChangeArrowheads="1"/>
          </p:cNvSpPr>
          <p:nvPr>
            <p:ph type="title" idx="4294967295"/>
          </p:nvPr>
        </p:nvSpPr>
        <p:spPr>
          <a:xfrm>
            <a:off x="1456345" y="376600"/>
            <a:ext cx="9279310" cy="534752"/>
          </a:xfrm>
          <a:noFill/>
          <a:ln/>
        </p:spPr>
        <p:txBody>
          <a:bodyPr/>
          <a:lstStyle/>
          <a:p>
            <a:pPr algn="ctr"/>
            <a:r>
              <a:rPr lang="en-US" altLang="zh-TW" dirty="0"/>
              <a:t>Data Preparation</a:t>
            </a:r>
          </a:p>
        </p:txBody>
      </p:sp>
      <p:sp>
        <p:nvSpPr>
          <p:cNvPr id="12291" name="Rectangle 3"/>
          <p:cNvSpPr>
            <a:spLocks noGrp="1" noChangeArrowheads="1"/>
          </p:cNvSpPr>
          <p:nvPr>
            <p:ph type="body" idx="4294967295"/>
          </p:nvPr>
        </p:nvSpPr>
        <p:spPr>
          <a:xfrm>
            <a:off x="631630" y="1294562"/>
            <a:ext cx="10928740" cy="4416524"/>
          </a:xfrm>
        </p:spPr>
        <p:txBody>
          <a:bodyPr/>
          <a:lstStyle/>
          <a:p>
            <a:pPr marL="0" indent="0" algn="just">
              <a:buNone/>
            </a:pPr>
            <a:r>
              <a:rPr lang="en-GB" dirty="0"/>
              <a:t>Data preparation is the process in which data is converted to the numerical format which is machine-readable to be used in specific analyzing programs such as SPSS. </a:t>
            </a:r>
          </a:p>
          <a:p>
            <a:pPr marL="0" indent="0" algn="just">
              <a:buNone/>
            </a:pPr>
            <a:r>
              <a:rPr lang="en-GB" dirty="0"/>
              <a:t>The steps to follow for the data preparation process are: </a:t>
            </a:r>
          </a:p>
          <a:p>
            <a:pPr marL="0" indent="0" algn="just">
              <a:buNone/>
            </a:pPr>
            <a:endParaRPr lang="en-GB" dirty="0"/>
          </a:p>
          <a:p>
            <a:r>
              <a:rPr lang="en-GB" dirty="0"/>
              <a:t>Data coding</a:t>
            </a:r>
          </a:p>
          <a:p>
            <a:r>
              <a:rPr lang="en-GB" dirty="0"/>
              <a:t>Data entry </a:t>
            </a:r>
          </a:p>
          <a:p>
            <a:r>
              <a:rPr lang="en-GB" dirty="0"/>
              <a:t>Missing values</a:t>
            </a:r>
          </a:p>
          <a:p>
            <a:r>
              <a:rPr lang="en-US" dirty="0"/>
              <a:t>Data transformation</a:t>
            </a:r>
            <a:endParaRPr lang="en-GB" dirty="0"/>
          </a:p>
        </p:txBody>
      </p:sp>
      <p:grpSp>
        <p:nvGrpSpPr>
          <p:cNvPr id="7" name="Group 6"/>
          <p:cNvGrpSpPr/>
          <p:nvPr/>
        </p:nvGrpSpPr>
        <p:grpSpPr>
          <a:xfrm>
            <a:off x="8610601" y="6542088"/>
            <a:ext cx="1508125" cy="87312"/>
            <a:chOff x="7086600" y="6237288"/>
            <a:chExt cx="1508125" cy="87312"/>
          </a:xfrm>
        </p:grpSpPr>
        <p:sp>
          <p:nvSpPr>
            <p:cNvPr id="8" name="Oval 3"/>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Tree>
    <p:extLst>
      <p:ext uri="{BB962C8B-B14F-4D97-AF65-F5344CB8AC3E}">
        <p14:creationId xmlns:p14="http://schemas.microsoft.com/office/powerpoint/2010/main" val="2666902797"/>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681FF0-B690-20BA-5FD5-35CB799FA4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82A5BD-1775-1D54-6634-45810BE8B77F}"/>
              </a:ext>
            </a:extLst>
          </p:cNvPr>
          <p:cNvSpPr>
            <a:spLocks noGrp="1"/>
          </p:cNvSpPr>
          <p:nvPr>
            <p:ph type="title"/>
          </p:nvPr>
        </p:nvSpPr>
        <p:spPr>
          <a:xfrm>
            <a:off x="1044054" y="1854200"/>
            <a:ext cx="3965456" cy="3457017"/>
          </a:xfrm>
        </p:spPr>
        <p:txBody>
          <a:bodyPr anchor="ctr">
            <a:normAutofit/>
          </a:bodyPr>
          <a:lstStyle/>
          <a:p>
            <a:pPr algn="ctr"/>
            <a:r>
              <a:rPr lang="en-US" sz="3200" dirty="0">
                <a:solidFill>
                  <a:schemeClr val="bg1"/>
                </a:solidFill>
              </a:rPr>
              <a:t>Research</a:t>
            </a:r>
            <a:br>
              <a:rPr lang="en-US" sz="3200" dirty="0">
                <a:solidFill>
                  <a:schemeClr val="bg1"/>
                </a:solidFill>
              </a:rPr>
            </a:br>
            <a:r>
              <a:rPr lang="en-US" sz="3200" dirty="0">
                <a:solidFill>
                  <a:schemeClr val="bg1"/>
                </a:solidFill>
              </a:rPr>
              <a:t>Philosophy</a:t>
            </a:r>
            <a:br>
              <a:rPr lang="en-US" sz="3200" dirty="0">
                <a:solidFill>
                  <a:schemeClr val="bg1"/>
                </a:solidFill>
              </a:rPr>
            </a:br>
            <a:r>
              <a:rPr lang="en-US" sz="3200" dirty="0">
                <a:solidFill>
                  <a:schemeClr val="bg1"/>
                </a:solidFill>
              </a:rPr>
              <a:t> </a:t>
            </a:r>
          </a:p>
        </p:txBody>
      </p:sp>
      <p:sp>
        <p:nvSpPr>
          <p:cNvPr id="9" name="Content Placeholder 2">
            <a:extLst>
              <a:ext uri="{FF2B5EF4-FFF2-40B4-BE49-F238E27FC236}">
                <a16:creationId xmlns:a16="http://schemas.microsoft.com/office/drawing/2014/main" id="{EFDBB501-0D93-B1D2-882D-D3AC50A87F8A}"/>
              </a:ext>
            </a:extLst>
          </p:cNvPr>
          <p:cNvSpPr>
            <a:spLocks noGrp="1"/>
          </p:cNvSpPr>
          <p:nvPr>
            <p:ph sz="quarter" idx="1"/>
          </p:nvPr>
        </p:nvSpPr>
        <p:spPr>
          <a:xfrm>
            <a:off x="335360" y="1268759"/>
            <a:ext cx="5760639" cy="4389395"/>
          </a:xfrm>
          <a:ln>
            <a:solidFill>
              <a:srgbClr val="0000FF"/>
            </a:solidFill>
          </a:ln>
        </p:spPr>
        <p:txBody>
          <a:bodyPr>
            <a:noAutofit/>
          </a:bodyPr>
          <a:lstStyle/>
          <a:p>
            <a:pPr algn="just">
              <a:lnSpc>
                <a:spcPct val="150000"/>
              </a:lnSpc>
              <a:spcBef>
                <a:spcPts val="0"/>
              </a:spcBef>
              <a:buFont typeface="Wingdings" panose="05000000000000000000" pitchFamily="2" charset="2"/>
              <a:buChar char="q"/>
            </a:pPr>
            <a:r>
              <a:rPr lang="en-GB" altLang="zh-TW" sz="1700" dirty="0"/>
              <a:t>The process of systematically applying statistical and logical techniques to describe, summarise, and compare data. </a:t>
            </a:r>
          </a:p>
          <a:p>
            <a:pPr algn="just">
              <a:lnSpc>
                <a:spcPct val="150000"/>
              </a:lnSpc>
              <a:spcBef>
                <a:spcPts val="0"/>
              </a:spcBef>
              <a:buFont typeface="Wingdings" panose="05000000000000000000" pitchFamily="2" charset="2"/>
              <a:buChar char="q"/>
            </a:pPr>
            <a:r>
              <a:rPr lang="en-GB" altLang="zh-TW" sz="1700" dirty="0"/>
              <a:t>This involves an extensive range of activities from simple data aggregation or data sorting through to complex multivariate statistical analyses, depending on the type of data collected and the objectives of the research. </a:t>
            </a:r>
          </a:p>
          <a:p>
            <a:pPr algn="just">
              <a:lnSpc>
                <a:spcPct val="150000"/>
              </a:lnSpc>
              <a:spcBef>
                <a:spcPts val="0"/>
              </a:spcBef>
              <a:buFont typeface="Wingdings" panose="05000000000000000000" pitchFamily="2" charset="2"/>
              <a:buChar char="q"/>
            </a:pPr>
            <a:r>
              <a:rPr lang="en-GB" altLang="zh-TW" sz="1700" dirty="0"/>
              <a:t>Data analysis is critical in interpreting the results to derive meaningful insights that answer the research questions outlined in the study.</a:t>
            </a:r>
            <a:endParaRPr lang="en-GB" sz="1700" dirty="0"/>
          </a:p>
        </p:txBody>
      </p:sp>
      <p:sp>
        <p:nvSpPr>
          <p:cNvPr id="3" name="Title 1">
            <a:extLst>
              <a:ext uri="{FF2B5EF4-FFF2-40B4-BE49-F238E27FC236}">
                <a16:creationId xmlns:a16="http://schemas.microsoft.com/office/drawing/2014/main" id="{2A93485A-809B-C851-65F7-F564C1A115B3}"/>
              </a:ext>
            </a:extLst>
          </p:cNvPr>
          <p:cNvSpPr txBox="1">
            <a:spLocks/>
          </p:cNvSpPr>
          <p:nvPr/>
        </p:nvSpPr>
        <p:spPr bwMode="auto">
          <a:xfrm>
            <a:off x="335361" y="376399"/>
            <a:ext cx="11089232" cy="810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dirty="0">
                <a:solidFill>
                  <a:schemeClr val="tx2">
                    <a:lumMod val="75000"/>
                  </a:schemeClr>
                </a:solidFill>
              </a:rPr>
              <a:t>Data analysis</a:t>
            </a:r>
          </a:p>
        </p:txBody>
      </p:sp>
      <p:pic>
        <p:nvPicPr>
          <p:cNvPr id="12" name="Picture 11">
            <a:extLst>
              <a:ext uri="{FF2B5EF4-FFF2-40B4-BE49-F238E27FC236}">
                <a16:creationId xmlns:a16="http://schemas.microsoft.com/office/drawing/2014/main" id="{BF4BCBEF-EED1-E247-A7B1-F2A52DC68780}"/>
              </a:ext>
            </a:extLst>
          </p:cNvPr>
          <p:cNvPicPr>
            <a:picLocks noChangeAspect="1"/>
          </p:cNvPicPr>
          <p:nvPr/>
        </p:nvPicPr>
        <p:blipFill>
          <a:blip r:embed="rId2"/>
          <a:stretch>
            <a:fillRect/>
          </a:stretch>
        </p:blipFill>
        <p:spPr>
          <a:xfrm>
            <a:off x="6235305" y="1124744"/>
            <a:ext cx="5516509" cy="4533411"/>
          </a:xfrm>
          <a:prstGeom prst="rect">
            <a:avLst/>
          </a:prstGeom>
        </p:spPr>
      </p:pic>
    </p:spTree>
    <p:extLst>
      <p:ext uri="{BB962C8B-B14F-4D97-AF65-F5344CB8AC3E}">
        <p14:creationId xmlns:p14="http://schemas.microsoft.com/office/powerpoint/2010/main" val="18537945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7</a:t>
            </a:fld>
            <a:endParaRPr lang="en-US" altLang="zh-TW">
              <a:solidFill>
                <a:srgbClr val="000000"/>
              </a:solidFill>
            </a:endParaRPr>
          </a:p>
        </p:txBody>
      </p:sp>
      <p:sp>
        <p:nvSpPr>
          <p:cNvPr id="12290" name="Rectangle 2"/>
          <p:cNvSpPr>
            <a:spLocks noGrp="1" noChangeArrowheads="1"/>
          </p:cNvSpPr>
          <p:nvPr>
            <p:ph type="title" idx="4294967295"/>
          </p:nvPr>
        </p:nvSpPr>
        <p:spPr>
          <a:xfrm>
            <a:off x="3071664" y="764704"/>
            <a:ext cx="5445442" cy="690563"/>
          </a:xfrm>
          <a:noFill/>
          <a:ln/>
        </p:spPr>
        <p:txBody>
          <a:bodyPr/>
          <a:lstStyle/>
          <a:p>
            <a:pPr algn="ctr"/>
            <a:r>
              <a:rPr lang="en-US" altLang="zh-TW" dirty="0"/>
              <a:t>Data analysis</a:t>
            </a:r>
          </a:p>
        </p:txBody>
      </p:sp>
      <p:sp>
        <p:nvSpPr>
          <p:cNvPr id="12291" name="Rectangle 3"/>
          <p:cNvSpPr>
            <a:spLocks noGrp="1" noChangeArrowheads="1"/>
          </p:cNvSpPr>
          <p:nvPr>
            <p:ph type="body" idx="4294967295"/>
          </p:nvPr>
        </p:nvSpPr>
        <p:spPr>
          <a:xfrm>
            <a:off x="623392" y="1676400"/>
            <a:ext cx="10585176" cy="5029200"/>
          </a:xfrm>
        </p:spPr>
        <p:txBody>
          <a:bodyPr/>
          <a:lstStyle/>
          <a:p>
            <a:pPr algn="just">
              <a:lnSpc>
                <a:spcPct val="150000"/>
              </a:lnSpc>
              <a:spcBef>
                <a:spcPts val="0"/>
              </a:spcBef>
              <a:buFont typeface="Wingdings" panose="05000000000000000000" pitchFamily="2" charset="2"/>
              <a:buChar char="q"/>
            </a:pPr>
            <a:r>
              <a:rPr lang="en-US" altLang="zh-TW" dirty="0"/>
              <a:t>Generating statistical inferences through coding and tabulating data</a:t>
            </a:r>
          </a:p>
          <a:p>
            <a:pPr algn="just">
              <a:lnSpc>
                <a:spcPct val="150000"/>
              </a:lnSpc>
              <a:spcBef>
                <a:spcPts val="0"/>
              </a:spcBef>
              <a:buFont typeface="Wingdings" panose="05000000000000000000" pitchFamily="2" charset="2"/>
              <a:buChar char="q"/>
            </a:pPr>
            <a:r>
              <a:rPr lang="en-US" altLang="zh-TW" dirty="0"/>
              <a:t>Data is condensed into manageable groups and tables for easy interpretation</a:t>
            </a:r>
          </a:p>
          <a:p>
            <a:pPr algn="just">
              <a:lnSpc>
                <a:spcPct val="150000"/>
              </a:lnSpc>
              <a:spcBef>
                <a:spcPts val="0"/>
              </a:spcBef>
              <a:buFont typeface="Wingdings" panose="05000000000000000000" pitchFamily="2" charset="2"/>
              <a:buChar char="q"/>
            </a:pPr>
            <a:r>
              <a:rPr lang="en-US" altLang="zh-TW" dirty="0"/>
              <a:t>Computers and softwares are used for this purpose</a:t>
            </a:r>
          </a:p>
          <a:p>
            <a:pPr algn="just">
              <a:lnSpc>
                <a:spcPct val="150000"/>
              </a:lnSpc>
              <a:spcBef>
                <a:spcPts val="0"/>
              </a:spcBef>
              <a:buFont typeface="Wingdings" panose="05000000000000000000" pitchFamily="2" charset="2"/>
              <a:buChar char="q"/>
            </a:pPr>
            <a:r>
              <a:rPr lang="en-US" altLang="zh-TW" dirty="0"/>
              <a:t>Different tests can be carried out</a:t>
            </a:r>
          </a:p>
        </p:txBody>
      </p:sp>
      <p:grpSp>
        <p:nvGrpSpPr>
          <p:cNvPr id="7" name="Group 6"/>
          <p:cNvGrpSpPr/>
          <p:nvPr/>
        </p:nvGrpSpPr>
        <p:grpSpPr>
          <a:xfrm>
            <a:off x="8610601" y="6542088"/>
            <a:ext cx="1508125" cy="87312"/>
            <a:chOff x="7086600" y="6237288"/>
            <a:chExt cx="1508125" cy="87312"/>
          </a:xfrm>
        </p:grpSpPr>
        <p:sp>
          <p:nvSpPr>
            <p:cNvPr id="8" name="Oval 3"/>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Tree>
    <p:extLst>
      <p:ext uri="{BB962C8B-B14F-4D97-AF65-F5344CB8AC3E}">
        <p14:creationId xmlns:p14="http://schemas.microsoft.com/office/powerpoint/2010/main" val="1072721506"/>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8</a:t>
            </a:fld>
            <a:endParaRPr lang="en-US" altLang="zh-TW">
              <a:solidFill>
                <a:srgbClr val="000000"/>
              </a:solidFill>
            </a:endParaRPr>
          </a:p>
        </p:txBody>
      </p:sp>
      <p:sp>
        <p:nvSpPr>
          <p:cNvPr id="12290" name="Rectangle 2"/>
          <p:cNvSpPr>
            <a:spLocks noGrp="1" noChangeArrowheads="1"/>
          </p:cNvSpPr>
          <p:nvPr>
            <p:ph type="title" idx="4294967295"/>
          </p:nvPr>
        </p:nvSpPr>
        <p:spPr>
          <a:xfrm>
            <a:off x="2135560" y="973495"/>
            <a:ext cx="7162800" cy="690563"/>
          </a:xfrm>
          <a:noFill/>
          <a:ln/>
        </p:spPr>
        <p:txBody>
          <a:bodyPr/>
          <a:lstStyle/>
          <a:p>
            <a:pPr algn="ctr"/>
            <a:r>
              <a:rPr lang="en-US" altLang="zh-TW" dirty="0"/>
              <a:t>Data analysis</a:t>
            </a:r>
          </a:p>
        </p:txBody>
      </p:sp>
      <p:sp>
        <p:nvSpPr>
          <p:cNvPr id="12291" name="Rectangle 3"/>
          <p:cNvSpPr>
            <a:spLocks noGrp="1" noChangeArrowheads="1"/>
          </p:cNvSpPr>
          <p:nvPr>
            <p:ph type="body" idx="4294967295"/>
          </p:nvPr>
        </p:nvSpPr>
        <p:spPr>
          <a:xfrm>
            <a:off x="623392" y="1905001"/>
            <a:ext cx="9647733" cy="3180183"/>
          </a:xfrm>
        </p:spPr>
        <p:txBody>
          <a:bodyPr/>
          <a:lstStyle/>
          <a:p>
            <a:pPr marL="0" indent="0">
              <a:buNone/>
            </a:pPr>
            <a:r>
              <a:rPr lang="en-GB" b="1" dirty="0"/>
              <a:t>Data entry by computer </a:t>
            </a:r>
          </a:p>
          <a:p>
            <a:r>
              <a:rPr lang="en-GB" dirty="0"/>
              <a:t>Excel </a:t>
            </a:r>
          </a:p>
          <a:p>
            <a:pPr algn="just"/>
            <a:r>
              <a:rPr lang="en-GB" dirty="0"/>
              <a:t>Microsoft Access (database management) </a:t>
            </a:r>
          </a:p>
          <a:p>
            <a:r>
              <a:rPr lang="en-GB" dirty="0"/>
              <a:t>Quantitative analysis: SPSS (statistical software) </a:t>
            </a:r>
          </a:p>
          <a:p>
            <a:r>
              <a:rPr lang="en-GB" dirty="0"/>
              <a:t>Qualitative analysis: content analysis; NVivo, etc. </a:t>
            </a:r>
          </a:p>
          <a:p>
            <a:pPr marL="0" indent="0">
              <a:buNone/>
            </a:pPr>
            <a:endParaRPr lang="en-US" altLang="zh-TW" sz="3000" dirty="0"/>
          </a:p>
        </p:txBody>
      </p:sp>
      <p:grpSp>
        <p:nvGrpSpPr>
          <p:cNvPr id="7" name="Group 6"/>
          <p:cNvGrpSpPr/>
          <p:nvPr/>
        </p:nvGrpSpPr>
        <p:grpSpPr>
          <a:xfrm>
            <a:off x="8610601" y="6542088"/>
            <a:ext cx="1508125" cy="87312"/>
            <a:chOff x="7086600" y="6237288"/>
            <a:chExt cx="1508125" cy="87312"/>
          </a:xfrm>
        </p:grpSpPr>
        <p:sp>
          <p:nvSpPr>
            <p:cNvPr id="8" name="Oval 3"/>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Tree>
    <p:extLst>
      <p:ext uri="{BB962C8B-B14F-4D97-AF65-F5344CB8AC3E}">
        <p14:creationId xmlns:p14="http://schemas.microsoft.com/office/powerpoint/2010/main" val="896942423"/>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9</a:t>
            </a:fld>
            <a:endParaRPr lang="en-US" altLang="zh-TW">
              <a:solidFill>
                <a:srgbClr val="000000"/>
              </a:solidFill>
            </a:endParaRPr>
          </a:p>
        </p:txBody>
      </p:sp>
      <p:sp>
        <p:nvSpPr>
          <p:cNvPr id="12290" name="Rectangle 2"/>
          <p:cNvSpPr>
            <a:spLocks noGrp="1" noChangeArrowheads="1"/>
          </p:cNvSpPr>
          <p:nvPr>
            <p:ph type="title" idx="4294967295"/>
          </p:nvPr>
        </p:nvSpPr>
        <p:spPr>
          <a:xfrm>
            <a:off x="911424" y="723900"/>
            <a:ext cx="10153128" cy="690563"/>
          </a:xfrm>
          <a:noFill/>
          <a:ln/>
        </p:spPr>
        <p:txBody>
          <a:bodyPr/>
          <a:lstStyle/>
          <a:p>
            <a:pPr algn="ctr"/>
            <a:r>
              <a:rPr lang="en-GB" noProof="0" dirty="0"/>
              <a:t>Data analysis - Analysing Quantitative Data </a:t>
            </a:r>
          </a:p>
        </p:txBody>
      </p:sp>
      <p:sp>
        <p:nvSpPr>
          <p:cNvPr id="12291" name="Rectangle 3"/>
          <p:cNvSpPr>
            <a:spLocks noGrp="1" noChangeArrowheads="1"/>
          </p:cNvSpPr>
          <p:nvPr>
            <p:ph type="body" idx="4294967295"/>
          </p:nvPr>
        </p:nvSpPr>
        <p:spPr>
          <a:xfrm>
            <a:off x="1055440" y="3024188"/>
            <a:ext cx="3886200" cy="2493044"/>
          </a:xfrm>
        </p:spPr>
        <p:txBody>
          <a:bodyPr/>
          <a:lstStyle/>
          <a:p>
            <a:r>
              <a:rPr lang="en-GB" dirty="0"/>
              <a:t>Frequencies </a:t>
            </a:r>
          </a:p>
          <a:p>
            <a:r>
              <a:rPr lang="en-GB" dirty="0"/>
              <a:t>Percentage </a:t>
            </a:r>
          </a:p>
          <a:p>
            <a:r>
              <a:rPr lang="en-GB" dirty="0"/>
              <a:t>Mean </a:t>
            </a:r>
          </a:p>
          <a:p>
            <a:r>
              <a:rPr lang="en-GB" dirty="0"/>
              <a:t>Mode </a:t>
            </a:r>
          </a:p>
          <a:p>
            <a:r>
              <a:rPr lang="en-GB" dirty="0"/>
              <a:t>Median </a:t>
            </a:r>
          </a:p>
          <a:p>
            <a:pPr marL="0" indent="0">
              <a:buNone/>
            </a:pPr>
            <a:endParaRPr lang="en-US" altLang="zh-TW" dirty="0"/>
          </a:p>
        </p:txBody>
      </p:sp>
      <p:grpSp>
        <p:nvGrpSpPr>
          <p:cNvPr id="7" name="Group 6"/>
          <p:cNvGrpSpPr/>
          <p:nvPr/>
        </p:nvGrpSpPr>
        <p:grpSpPr>
          <a:xfrm>
            <a:off x="8610601" y="6542088"/>
            <a:ext cx="1508125" cy="87312"/>
            <a:chOff x="7086600" y="6237288"/>
            <a:chExt cx="1508125" cy="87312"/>
          </a:xfrm>
        </p:grpSpPr>
        <p:sp>
          <p:nvSpPr>
            <p:cNvPr id="8" name="Oval 3"/>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
        <p:nvSpPr>
          <p:cNvPr id="12" name="Rectangle 3">
            <a:extLst>
              <a:ext uri="{FF2B5EF4-FFF2-40B4-BE49-F238E27FC236}">
                <a16:creationId xmlns:a16="http://schemas.microsoft.com/office/drawing/2014/main" id="{901610F1-29E5-B642-92E1-63ECABE16404}"/>
              </a:ext>
            </a:extLst>
          </p:cNvPr>
          <p:cNvSpPr txBox="1">
            <a:spLocks noChangeArrowheads="1"/>
          </p:cNvSpPr>
          <p:nvPr/>
        </p:nvSpPr>
        <p:spPr bwMode="auto">
          <a:xfrm>
            <a:off x="6096000" y="3024190"/>
            <a:ext cx="4205748" cy="24057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Clr>
                <a:schemeClr val="folHlink"/>
              </a:buClr>
              <a:buSzPct val="60000"/>
              <a:buFont typeface="Wingdings" panose="05000000000000000000" pitchFamily="2" charset="2"/>
              <a:buChar char="n"/>
              <a:defRPr kumimoji="1" sz="3200" kern="1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anose="05000000000000000000" pitchFamily="2" charset="2"/>
              <a:buChar char="n"/>
              <a:defRPr kumimoji="1" sz="2800" kern="1200">
                <a:solidFill>
                  <a:schemeClr val="tx1"/>
                </a:solidFill>
                <a:latin typeface="+mn-lt"/>
                <a:ea typeface="+mn-ea"/>
                <a:cs typeface="+mn-cs"/>
              </a:defRPr>
            </a:lvl2pPr>
            <a:lvl3pPr marL="1143000" indent="-228600" algn="l" rtl="0" fontAlgn="base">
              <a:spcBef>
                <a:spcPct val="20000"/>
              </a:spcBef>
              <a:spcAft>
                <a:spcPct val="0"/>
              </a:spcAft>
              <a:buClr>
                <a:schemeClr val="folHlink"/>
              </a:buClr>
              <a:buSzPct val="50000"/>
              <a:buFont typeface="Wingdings" panose="05000000000000000000" pitchFamily="2" charset="2"/>
              <a:buChar char="n"/>
              <a:defRPr kumimoji="1" sz="2400" kern="1200">
                <a:solidFill>
                  <a:schemeClr val="tx1"/>
                </a:solidFill>
                <a:latin typeface="+mn-lt"/>
                <a:ea typeface="+mn-ea"/>
                <a:cs typeface="+mn-cs"/>
              </a:defRPr>
            </a:lvl3pPr>
            <a:lvl4pPr marL="1600200" indent="-228600" algn="l" rtl="0" fontAlgn="base">
              <a:spcBef>
                <a:spcPct val="20000"/>
              </a:spcBef>
              <a:spcAft>
                <a:spcPct val="0"/>
              </a:spcAft>
              <a:buClr>
                <a:schemeClr val="accent2"/>
              </a:buClr>
              <a:buSzPct val="55000"/>
              <a:buFont typeface="Wingdings" panose="05000000000000000000" pitchFamily="2" charset="2"/>
              <a:buChar char="n"/>
              <a:defRPr kumimoji="1" sz="2000" kern="1200">
                <a:solidFill>
                  <a:schemeClr val="tx1"/>
                </a:solidFill>
                <a:latin typeface="+mn-lt"/>
                <a:ea typeface="+mn-ea"/>
                <a:cs typeface="+mn-cs"/>
              </a:defRPr>
            </a:lvl4pPr>
            <a:lvl5pPr marL="2057400" indent="-228600" algn="l" rtl="0" fontAlgn="base">
              <a:spcBef>
                <a:spcPct val="20000"/>
              </a:spcBef>
              <a:spcAft>
                <a:spcPct val="0"/>
              </a:spcAft>
              <a:buClr>
                <a:schemeClr val="accent1"/>
              </a:buClr>
              <a:buSzPct val="50000"/>
              <a:buFont typeface="Wingdings" panose="05000000000000000000" pitchFamily="2" charset="2"/>
              <a:buChar char="n"/>
              <a:defRPr kumimoji="1"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Range </a:t>
            </a:r>
          </a:p>
          <a:p>
            <a:r>
              <a:rPr lang="en-GB" sz="2400" dirty="0"/>
              <a:t>Standard deviation </a:t>
            </a:r>
          </a:p>
          <a:p>
            <a:r>
              <a:rPr lang="en-GB" sz="2400" dirty="0"/>
              <a:t>Variance </a:t>
            </a:r>
          </a:p>
          <a:p>
            <a:r>
              <a:rPr lang="en-GB" sz="2400" dirty="0"/>
              <a:t>Ranking </a:t>
            </a:r>
          </a:p>
          <a:p>
            <a:pPr marL="0" indent="0">
              <a:buNone/>
            </a:pPr>
            <a:endParaRPr lang="en-US" altLang="zh-TW" sz="2400" dirty="0"/>
          </a:p>
        </p:txBody>
      </p:sp>
      <p:sp>
        <p:nvSpPr>
          <p:cNvPr id="13" name="Rectangle 3">
            <a:extLst>
              <a:ext uri="{FF2B5EF4-FFF2-40B4-BE49-F238E27FC236}">
                <a16:creationId xmlns:a16="http://schemas.microsoft.com/office/drawing/2014/main" id="{13630B93-5A7F-FD41-97EF-D5DABFAD8AC3}"/>
              </a:ext>
            </a:extLst>
          </p:cNvPr>
          <p:cNvSpPr txBox="1">
            <a:spLocks noChangeArrowheads="1"/>
          </p:cNvSpPr>
          <p:nvPr/>
        </p:nvSpPr>
        <p:spPr bwMode="auto">
          <a:xfrm>
            <a:off x="695400" y="1881188"/>
            <a:ext cx="9644448"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Clr>
                <a:schemeClr val="folHlink"/>
              </a:buClr>
              <a:buSzPct val="60000"/>
              <a:buFont typeface="Wingdings" panose="05000000000000000000" pitchFamily="2" charset="2"/>
              <a:buChar char="n"/>
              <a:defRPr kumimoji="1" sz="3200" kern="1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anose="05000000000000000000" pitchFamily="2" charset="2"/>
              <a:buChar char="n"/>
              <a:defRPr kumimoji="1" sz="2800" kern="1200">
                <a:solidFill>
                  <a:schemeClr val="tx1"/>
                </a:solidFill>
                <a:latin typeface="+mn-lt"/>
                <a:ea typeface="+mn-ea"/>
                <a:cs typeface="+mn-cs"/>
              </a:defRPr>
            </a:lvl2pPr>
            <a:lvl3pPr marL="1143000" indent="-228600" algn="l" rtl="0" fontAlgn="base">
              <a:spcBef>
                <a:spcPct val="20000"/>
              </a:spcBef>
              <a:spcAft>
                <a:spcPct val="0"/>
              </a:spcAft>
              <a:buClr>
                <a:schemeClr val="folHlink"/>
              </a:buClr>
              <a:buSzPct val="50000"/>
              <a:buFont typeface="Wingdings" panose="05000000000000000000" pitchFamily="2" charset="2"/>
              <a:buChar char="n"/>
              <a:defRPr kumimoji="1" sz="2400" kern="1200">
                <a:solidFill>
                  <a:schemeClr val="tx1"/>
                </a:solidFill>
                <a:latin typeface="+mn-lt"/>
                <a:ea typeface="+mn-ea"/>
                <a:cs typeface="+mn-cs"/>
              </a:defRPr>
            </a:lvl3pPr>
            <a:lvl4pPr marL="1600200" indent="-228600" algn="l" rtl="0" fontAlgn="base">
              <a:spcBef>
                <a:spcPct val="20000"/>
              </a:spcBef>
              <a:spcAft>
                <a:spcPct val="0"/>
              </a:spcAft>
              <a:buClr>
                <a:schemeClr val="accent2"/>
              </a:buClr>
              <a:buSzPct val="55000"/>
              <a:buFont typeface="Wingdings" panose="05000000000000000000" pitchFamily="2" charset="2"/>
              <a:buChar char="n"/>
              <a:defRPr kumimoji="1" sz="2000" kern="1200">
                <a:solidFill>
                  <a:schemeClr val="tx1"/>
                </a:solidFill>
                <a:latin typeface="+mn-lt"/>
                <a:ea typeface="+mn-ea"/>
                <a:cs typeface="+mn-cs"/>
              </a:defRPr>
            </a:lvl4pPr>
            <a:lvl5pPr marL="2057400" indent="-228600" algn="l" rtl="0" fontAlgn="base">
              <a:spcBef>
                <a:spcPct val="20000"/>
              </a:spcBef>
              <a:spcAft>
                <a:spcPct val="0"/>
              </a:spcAft>
              <a:buClr>
                <a:schemeClr val="accent1"/>
              </a:buClr>
              <a:buSzPct val="50000"/>
              <a:buFont typeface="Wingdings" panose="05000000000000000000" pitchFamily="2" charset="2"/>
              <a:buChar char="n"/>
              <a:defRPr kumimoji="1"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Analysing Quantitative Data (common descriptive statistics)</a:t>
            </a:r>
          </a:p>
          <a:p>
            <a:pPr marL="0" indent="0">
              <a:buNone/>
            </a:pPr>
            <a:endParaRPr lang="en-US" altLang="zh-TW" sz="3000" dirty="0"/>
          </a:p>
        </p:txBody>
      </p:sp>
    </p:spTree>
    <p:extLst>
      <p:ext uri="{BB962C8B-B14F-4D97-AF65-F5344CB8AC3E}">
        <p14:creationId xmlns:p14="http://schemas.microsoft.com/office/powerpoint/2010/main" val="3148961733"/>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01D031-972A-DB0D-A0A6-A8C3D57722CB}"/>
            </a:ext>
          </a:extLst>
        </p:cNvPr>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F51193D6-89E0-02EF-70F6-DB8FDD049FFD}"/>
              </a:ext>
            </a:extLst>
          </p:cNvPr>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10</a:t>
            </a:fld>
            <a:endParaRPr lang="en-US" altLang="zh-TW">
              <a:solidFill>
                <a:srgbClr val="000000"/>
              </a:solidFill>
            </a:endParaRPr>
          </a:p>
        </p:txBody>
      </p:sp>
      <p:sp>
        <p:nvSpPr>
          <p:cNvPr id="12290" name="Rectangle 2">
            <a:extLst>
              <a:ext uri="{FF2B5EF4-FFF2-40B4-BE49-F238E27FC236}">
                <a16:creationId xmlns:a16="http://schemas.microsoft.com/office/drawing/2014/main" id="{BDF9EF26-890B-1954-7DFC-FBCD466D6D6E}"/>
              </a:ext>
            </a:extLst>
          </p:cNvPr>
          <p:cNvSpPr>
            <a:spLocks noGrp="1" noChangeArrowheads="1"/>
          </p:cNvSpPr>
          <p:nvPr>
            <p:ph type="title" idx="4294967295"/>
          </p:nvPr>
        </p:nvSpPr>
        <p:spPr>
          <a:xfrm>
            <a:off x="911424" y="391533"/>
            <a:ext cx="10081120" cy="1143000"/>
          </a:xfrm>
          <a:noFill/>
          <a:ln/>
        </p:spPr>
        <p:txBody>
          <a:bodyPr/>
          <a:lstStyle/>
          <a:p>
            <a:pPr algn="ctr"/>
            <a:r>
              <a:rPr lang="en-GB" dirty="0"/>
              <a:t>Quantitative Data Analysis Using SPSS</a:t>
            </a:r>
            <a:endParaRPr lang="en-US" altLang="zh-TW" dirty="0"/>
          </a:p>
        </p:txBody>
      </p:sp>
      <p:grpSp>
        <p:nvGrpSpPr>
          <p:cNvPr id="7" name="Group 6">
            <a:extLst>
              <a:ext uri="{FF2B5EF4-FFF2-40B4-BE49-F238E27FC236}">
                <a16:creationId xmlns:a16="http://schemas.microsoft.com/office/drawing/2014/main" id="{B558928E-913C-14C0-2C19-B6E8656CAC69}"/>
              </a:ext>
            </a:extLst>
          </p:cNvPr>
          <p:cNvGrpSpPr/>
          <p:nvPr/>
        </p:nvGrpSpPr>
        <p:grpSpPr>
          <a:xfrm>
            <a:off x="8610601" y="6542088"/>
            <a:ext cx="1508125" cy="87312"/>
            <a:chOff x="7086600" y="6237288"/>
            <a:chExt cx="1508125" cy="87312"/>
          </a:xfrm>
        </p:grpSpPr>
        <p:sp>
          <p:nvSpPr>
            <p:cNvPr id="8" name="Oval 3">
              <a:extLst>
                <a:ext uri="{FF2B5EF4-FFF2-40B4-BE49-F238E27FC236}">
                  <a16:creationId xmlns:a16="http://schemas.microsoft.com/office/drawing/2014/main" id="{5F8FDCFA-80D0-E4C6-1333-056A05161953}"/>
                </a:ext>
              </a:extLst>
            </p:cNvPr>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a:extLst>
                <a:ext uri="{FF2B5EF4-FFF2-40B4-BE49-F238E27FC236}">
                  <a16:creationId xmlns:a16="http://schemas.microsoft.com/office/drawing/2014/main" id="{167A853B-FD1A-C100-EDE4-782085DA7620}"/>
                </a:ext>
              </a:extLst>
            </p:cNvPr>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a:extLst>
                <a:ext uri="{FF2B5EF4-FFF2-40B4-BE49-F238E27FC236}">
                  <a16:creationId xmlns:a16="http://schemas.microsoft.com/office/drawing/2014/main" id="{091C0338-B611-0922-0A79-C04E6D49360D}"/>
                </a:ext>
              </a:extLst>
            </p:cNvPr>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a:extLst>
                <a:ext uri="{FF2B5EF4-FFF2-40B4-BE49-F238E27FC236}">
                  <a16:creationId xmlns:a16="http://schemas.microsoft.com/office/drawing/2014/main" id="{C5A4A53C-F068-85C3-055D-27EEF33A16A8}"/>
                </a:ext>
              </a:extLst>
            </p:cNvPr>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
        <p:nvSpPr>
          <p:cNvPr id="13" name="Rectangle 3">
            <a:extLst>
              <a:ext uri="{FF2B5EF4-FFF2-40B4-BE49-F238E27FC236}">
                <a16:creationId xmlns:a16="http://schemas.microsoft.com/office/drawing/2014/main" id="{B6AB7DE4-5B1A-A7FC-EC97-BE9119D99EFA}"/>
              </a:ext>
            </a:extLst>
          </p:cNvPr>
          <p:cNvSpPr txBox="1">
            <a:spLocks noChangeArrowheads="1"/>
          </p:cNvSpPr>
          <p:nvPr/>
        </p:nvSpPr>
        <p:spPr bwMode="auto">
          <a:xfrm>
            <a:off x="839416" y="1660641"/>
            <a:ext cx="10153128" cy="3131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Clr>
                <a:schemeClr val="folHlink"/>
              </a:buClr>
              <a:buSzPct val="60000"/>
              <a:buFont typeface="Wingdings" panose="05000000000000000000" pitchFamily="2" charset="2"/>
              <a:buChar char="n"/>
              <a:defRPr kumimoji="1" sz="3200" kern="1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anose="05000000000000000000" pitchFamily="2" charset="2"/>
              <a:buChar char="n"/>
              <a:defRPr kumimoji="1" sz="2800" kern="1200">
                <a:solidFill>
                  <a:schemeClr val="tx1"/>
                </a:solidFill>
                <a:latin typeface="+mn-lt"/>
                <a:ea typeface="+mn-ea"/>
                <a:cs typeface="+mn-cs"/>
              </a:defRPr>
            </a:lvl2pPr>
            <a:lvl3pPr marL="1143000" indent="-228600" algn="l" rtl="0" fontAlgn="base">
              <a:spcBef>
                <a:spcPct val="20000"/>
              </a:spcBef>
              <a:spcAft>
                <a:spcPct val="0"/>
              </a:spcAft>
              <a:buClr>
                <a:schemeClr val="folHlink"/>
              </a:buClr>
              <a:buSzPct val="50000"/>
              <a:buFont typeface="Wingdings" panose="05000000000000000000" pitchFamily="2" charset="2"/>
              <a:buChar char="n"/>
              <a:defRPr kumimoji="1" sz="2400" kern="1200">
                <a:solidFill>
                  <a:schemeClr val="tx1"/>
                </a:solidFill>
                <a:latin typeface="+mn-lt"/>
                <a:ea typeface="+mn-ea"/>
                <a:cs typeface="+mn-cs"/>
              </a:defRPr>
            </a:lvl3pPr>
            <a:lvl4pPr marL="1600200" indent="-228600" algn="l" rtl="0" fontAlgn="base">
              <a:spcBef>
                <a:spcPct val="20000"/>
              </a:spcBef>
              <a:spcAft>
                <a:spcPct val="0"/>
              </a:spcAft>
              <a:buClr>
                <a:schemeClr val="accent2"/>
              </a:buClr>
              <a:buSzPct val="55000"/>
              <a:buFont typeface="Wingdings" panose="05000000000000000000" pitchFamily="2" charset="2"/>
              <a:buChar char="n"/>
              <a:defRPr kumimoji="1" sz="2000" kern="1200">
                <a:solidFill>
                  <a:schemeClr val="tx1"/>
                </a:solidFill>
                <a:latin typeface="+mn-lt"/>
                <a:ea typeface="+mn-ea"/>
                <a:cs typeface="+mn-cs"/>
              </a:defRPr>
            </a:lvl4pPr>
            <a:lvl5pPr marL="2057400" indent="-228600" algn="l" rtl="0" fontAlgn="base">
              <a:spcBef>
                <a:spcPct val="20000"/>
              </a:spcBef>
              <a:spcAft>
                <a:spcPct val="0"/>
              </a:spcAft>
              <a:buClr>
                <a:schemeClr val="accent1"/>
              </a:buClr>
              <a:buSzPct val="50000"/>
              <a:buFont typeface="Wingdings" panose="05000000000000000000" pitchFamily="2" charset="2"/>
              <a:buChar char="n"/>
              <a:defRPr kumimoji="1"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SPSS (Statistical Package for the Social Sciences) is a software package used for interactive, or batched, statistical analysis.</a:t>
            </a:r>
          </a:p>
          <a:p>
            <a:pPr marL="0" indent="0">
              <a:buNone/>
            </a:pPr>
            <a:endParaRPr lang="en-US" altLang="zh-TW" sz="3000" dirty="0"/>
          </a:p>
        </p:txBody>
      </p:sp>
    </p:spTree>
    <p:extLst>
      <p:ext uri="{BB962C8B-B14F-4D97-AF65-F5344CB8AC3E}">
        <p14:creationId xmlns:p14="http://schemas.microsoft.com/office/powerpoint/2010/main" val="531816001"/>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75737F-B023-0C61-353B-8149EDB124E6}"/>
            </a:ext>
          </a:extLst>
        </p:cNvPr>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6D0BE49D-6D55-57C3-7664-920A879C421D}"/>
              </a:ext>
            </a:extLst>
          </p:cNvPr>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11</a:t>
            </a:fld>
            <a:endParaRPr lang="en-US" altLang="zh-TW">
              <a:solidFill>
                <a:srgbClr val="000000"/>
              </a:solidFill>
            </a:endParaRPr>
          </a:p>
        </p:txBody>
      </p:sp>
      <p:sp>
        <p:nvSpPr>
          <p:cNvPr id="12290" name="Rectangle 2">
            <a:extLst>
              <a:ext uri="{FF2B5EF4-FFF2-40B4-BE49-F238E27FC236}">
                <a16:creationId xmlns:a16="http://schemas.microsoft.com/office/drawing/2014/main" id="{C7579035-08F1-A7FF-81C1-87F628565760}"/>
              </a:ext>
            </a:extLst>
          </p:cNvPr>
          <p:cNvSpPr>
            <a:spLocks noGrp="1" noChangeArrowheads="1"/>
          </p:cNvSpPr>
          <p:nvPr>
            <p:ph type="title" idx="4294967295"/>
          </p:nvPr>
        </p:nvSpPr>
        <p:spPr>
          <a:xfrm>
            <a:off x="911424" y="391533"/>
            <a:ext cx="10153128" cy="1143000"/>
          </a:xfrm>
          <a:noFill/>
          <a:ln/>
        </p:spPr>
        <p:txBody>
          <a:bodyPr/>
          <a:lstStyle/>
          <a:p>
            <a:pPr algn="ctr"/>
            <a:r>
              <a:rPr lang="en-GB" dirty="0"/>
              <a:t>Step-by-Step Process of Data Collection to Analysis Using Google Forms and SPSS</a:t>
            </a:r>
            <a:endParaRPr lang="en-US" altLang="zh-TW" dirty="0"/>
          </a:p>
        </p:txBody>
      </p:sp>
      <p:grpSp>
        <p:nvGrpSpPr>
          <p:cNvPr id="7" name="Group 6">
            <a:extLst>
              <a:ext uri="{FF2B5EF4-FFF2-40B4-BE49-F238E27FC236}">
                <a16:creationId xmlns:a16="http://schemas.microsoft.com/office/drawing/2014/main" id="{0E2C941A-07F6-7168-F67E-0F1FEF85DF65}"/>
              </a:ext>
            </a:extLst>
          </p:cNvPr>
          <p:cNvGrpSpPr/>
          <p:nvPr/>
        </p:nvGrpSpPr>
        <p:grpSpPr>
          <a:xfrm>
            <a:off x="8610601" y="6542088"/>
            <a:ext cx="1508125" cy="87312"/>
            <a:chOff x="7086600" y="6237288"/>
            <a:chExt cx="1508125" cy="87312"/>
          </a:xfrm>
        </p:grpSpPr>
        <p:sp>
          <p:nvSpPr>
            <p:cNvPr id="8" name="Oval 3">
              <a:extLst>
                <a:ext uri="{FF2B5EF4-FFF2-40B4-BE49-F238E27FC236}">
                  <a16:creationId xmlns:a16="http://schemas.microsoft.com/office/drawing/2014/main" id="{1EA33FC4-298F-0544-A89B-1A7B2FD207AC}"/>
                </a:ext>
              </a:extLst>
            </p:cNvPr>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a:extLst>
                <a:ext uri="{FF2B5EF4-FFF2-40B4-BE49-F238E27FC236}">
                  <a16:creationId xmlns:a16="http://schemas.microsoft.com/office/drawing/2014/main" id="{E8147672-805A-9F6F-578E-A1618E47B97C}"/>
                </a:ext>
              </a:extLst>
            </p:cNvPr>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a:extLst>
                <a:ext uri="{FF2B5EF4-FFF2-40B4-BE49-F238E27FC236}">
                  <a16:creationId xmlns:a16="http://schemas.microsoft.com/office/drawing/2014/main" id="{E6758F5D-14BC-7661-A618-8071F4FE0CD9}"/>
                </a:ext>
              </a:extLst>
            </p:cNvPr>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a:extLst>
                <a:ext uri="{FF2B5EF4-FFF2-40B4-BE49-F238E27FC236}">
                  <a16:creationId xmlns:a16="http://schemas.microsoft.com/office/drawing/2014/main" id="{B91D6C31-A37F-D0F7-1A35-584FABD04C2A}"/>
                </a:ext>
              </a:extLst>
            </p:cNvPr>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
        <p:nvSpPr>
          <p:cNvPr id="13" name="Rectangle 3">
            <a:extLst>
              <a:ext uri="{FF2B5EF4-FFF2-40B4-BE49-F238E27FC236}">
                <a16:creationId xmlns:a16="http://schemas.microsoft.com/office/drawing/2014/main" id="{E1E471F4-2F11-C0D5-1995-08636B66E7A8}"/>
              </a:ext>
            </a:extLst>
          </p:cNvPr>
          <p:cNvSpPr txBox="1">
            <a:spLocks noChangeArrowheads="1"/>
          </p:cNvSpPr>
          <p:nvPr/>
        </p:nvSpPr>
        <p:spPr bwMode="auto">
          <a:xfrm>
            <a:off x="587388" y="1699913"/>
            <a:ext cx="10801200" cy="3208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Clr>
                <a:schemeClr val="folHlink"/>
              </a:buClr>
              <a:buSzPct val="60000"/>
              <a:buFont typeface="Wingdings" panose="05000000000000000000" pitchFamily="2" charset="2"/>
              <a:buChar char="n"/>
              <a:defRPr kumimoji="1" sz="3200" kern="1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anose="05000000000000000000" pitchFamily="2" charset="2"/>
              <a:buChar char="n"/>
              <a:defRPr kumimoji="1" sz="2800" kern="1200">
                <a:solidFill>
                  <a:schemeClr val="tx1"/>
                </a:solidFill>
                <a:latin typeface="+mn-lt"/>
                <a:ea typeface="+mn-ea"/>
                <a:cs typeface="+mn-cs"/>
              </a:defRPr>
            </a:lvl2pPr>
            <a:lvl3pPr marL="1143000" indent="-228600" algn="l" rtl="0" fontAlgn="base">
              <a:spcBef>
                <a:spcPct val="20000"/>
              </a:spcBef>
              <a:spcAft>
                <a:spcPct val="0"/>
              </a:spcAft>
              <a:buClr>
                <a:schemeClr val="folHlink"/>
              </a:buClr>
              <a:buSzPct val="50000"/>
              <a:buFont typeface="Wingdings" panose="05000000000000000000" pitchFamily="2" charset="2"/>
              <a:buChar char="n"/>
              <a:defRPr kumimoji="1" sz="2400" kern="1200">
                <a:solidFill>
                  <a:schemeClr val="tx1"/>
                </a:solidFill>
                <a:latin typeface="+mn-lt"/>
                <a:ea typeface="+mn-ea"/>
                <a:cs typeface="+mn-cs"/>
              </a:defRPr>
            </a:lvl3pPr>
            <a:lvl4pPr marL="1600200" indent="-228600" algn="l" rtl="0" fontAlgn="base">
              <a:spcBef>
                <a:spcPct val="20000"/>
              </a:spcBef>
              <a:spcAft>
                <a:spcPct val="0"/>
              </a:spcAft>
              <a:buClr>
                <a:schemeClr val="accent2"/>
              </a:buClr>
              <a:buSzPct val="55000"/>
              <a:buFont typeface="Wingdings" panose="05000000000000000000" pitchFamily="2" charset="2"/>
              <a:buChar char="n"/>
              <a:defRPr kumimoji="1" sz="2000" kern="1200">
                <a:solidFill>
                  <a:schemeClr val="tx1"/>
                </a:solidFill>
                <a:latin typeface="+mn-lt"/>
                <a:ea typeface="+mn-ea"/>
                <a:cs typeface="+mn-cs"/>
              </a:defRPr>
            </a:lvl4pPr>
            <a:lvl5pPr marL="2057400" indent="-228600" algn="l" rtl="0" fontAlgn="base">
              <a:spcBef>
                <a:spcPct val="20000"/>
              </a:spcBef>
              <a:spcAft>
                <a:spcPct val="0"/>
              </a:spcAft>
              <a:buClr>
                <a:schemeClr val="accent1"/>
              </a:buClr>
              <a:buSzPct val="50000"/>
              <a:buFont typeface="Wingdings" panose="05000000000000000000" pitchFamily="2" charset="2"/>
              <a:buChar char="n"/>
              <a:defRPr kumimoji="1"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2400" b="1" dirty="0"/>
              <a:t>Collecting Data with Google Forms</a:t>
            </a:r>
            <a:endParaRPr lang="en-GB" sz="2400" dirty="0"/>
          </a:p>
          <a:p>
            <a:pPr algn="just"/>
            <a:r>
              <a:rPr lang="en-GB" sz="2400" dirty="0"/>
              <a:t>Create a survey or questionnaire using Google Forms. Ensure that each question aligns clearly with the variables of interest in your study.</a:t>
            </a:r>
          </a:p>
          <a:p>
            <a:pPr algn="just"/>
            <a:r>
              <a:rPr lang="en-GB" sz="2400" dirty="0"/>
              <a:t>Share the form link with your target respondents and collect responses over the designated period.</a:t>
            </a:r>
          </a:p>
          <a:p>
            <a:pPr algn="just"/>
            <a:r>
              <a:rPr lang="en-GB" sz="2400" dirty="0"/>
              <a:t>After the collection period, access the responses by going to the 'Responses' tab in Google Forms and export the data to a CSV file.</a:t>
            </a:r>
            <a:endParaRPr lang="en-US" altLang="zh-TW" sz="2400" dirty="0"/>
          </a:p>
        </p:txBody>
      </p:sp>
    </p:spTree>
    <p:extLst>
      <p:ext uri="{BB962C8B-B14F-4D97-AF65-F5344CB8AC3E}">
        <p14:creationId xmlns:p14="http://schemas.microsoft.com/office/powerpoint/2010/main" val="3687530528"/>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FB2F5D-37DE-67D4-2EF9-ACDA4E294171}"/>
            </a:ext>
          </a:extLst>
        </p:cNvPr>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960E236D-A57F-7FE8-EA0B-1966A19B378A}"/>
              </a:ext>
            </a:extLst>
          </p:cNvPr>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12</a:t>
            </a:fld>
            <a:endParaRPr lang="en-US" altLang="zh-TW">
              <a:solidFill>
                <a:srgbClr val="000000"/>
              </a:solidFill>
            </a:endParaRPr>
          </a:p>
        </p:txBody>
      </p:sp>
      <p:sp>
        <p:nvSpPr>
          <p:cNvPr id="12290" name="Rectangle 2">
            <a:extLst>
              <a:ext uri="{FF2B5EF4-FFF2-40B4-BE49-F238E27FC236}">
                <a16:creationId xmlns:a16="http://schemas.microsoft.com/office/drawing/2014/main" id="{CC416A7F-7758-88B9-016F-4546992BE9C1}"/>
              </a:ext>
            </a:extLst>
          </p:cNvPr>
          <p:cNvSpPr>
            <a:spLocks noGrp="1" noChangeArrowheads="1"/>
          </p:cNvSpPr>
          <p:nvPr>
            <p:ph type="title" idx="4294967295"/>
          </p:nvPr>
        </p:nvSpPr>
        <p:spPr>
          <a:xfrm>
            <a:off x="911424" y="391533"/>
            <a:ext cx="10153128" cy="1143000"/>
          </a:xfrm>
          <a:noFill/>
          <a:ln/>
        </p:spPr>
        <p:txBody>
          <a:bodyPr/>
          <a:lstStyle/>
          <a:p>
            <a:pPr algn="ctr"/>
            <a:r>
              <a:rPr lang="en-GB" dirty="0"/>
              <a:t>Step-by-Step Process of Data Collection to Analysis Using Google Forms and SPSS</a:t>
            </a:r>
            <a:endParaRPr lang="en-US" altLang="zh-TW" dirty="0"/>
          </a:p>
        </p:txBody>
      </p:sp>
      <p:grpSp>
        <p:nvGrpSpPr>
          <p:cNvPr id="7" name="Group 6">
            <a:extLst>
              <a:ext uri="{FF2B5EF4-FFF2-40B4-BE49-F238E27FC236}">
                <a16:creationId xmlns:a16="http://schemas.microsoft.com/office/drawing/2014/main" id="{1ADD4307-16ED-535F-ABE5-B074161872A8}"/>
              </a:ext>
            </a:extLst>
          </p:cNvPr>
          <p:cNvGrpSpPr/>
          <p:nvPr/>
        </p:nvGrpSpPr>
        <p:grpSpPr>
          <a:xfrm>
            <a:off x="8610601" y="6542088"/>
            <a:ext cx="1508125" cy="87312"/>
            <a:chOff x="7086600" y="6237288"/>
            <a:chExt cx="1508125" cy="87312"/>
          </a:xfrm>
        </p:grpSpPr>
        <p:sp>
          <p:nvSpPr>
            <p:cNvPr id="8" name="Oval 3">
              <a:extLst>
                <a:ext uri="{FF2B5EF4-FFF2-40B4-BE49-F238E27FC236}">
                  <a16:creationId xmlns:a16="http://schemas.microsoft.com/office/drawing/2014/main" id="{7C8B9526-5695-EB29-CE56-8116C40B1269}"/>
                </a:ext>
              </a:extLst>
            </p:cNvPr>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a:extLst>
                <a:ext uri="{FF2B5EF4-FFF2-40B4-BE49-F238E27FC236}">
                  <a16:creationId xmlns:a16="http://schemas.microsoft.com/office/drawing/2014/main" id="{8E2F3E9D-7136-1980-185E-1A5EDB4209C1}"/>
                </a:ext>
              </a:extLst>
            </p:cNvPr>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a:extLst>
                <a:ext uri="{FF2B5EF4-FFF2-40B4-BE49-F238E27FC236}">
                  <a16:creationId xmlns:a16="http://schemas.microsoft.com/office/drawing/2014/main" id="{D801938C-24F9-6B94-D104-FA66196CD12B}"/>
                </a:ext>
              </a:extLst>
            </p:cNvPr>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a:extLst>
                <a:ext uri="{FF2B5EF4-FFF2-40B4-BE49-F238E27FC236}">
                  <a16:creationId xmlns:a16="http://schemas.microsoft.com/office/drawing/2014/main" id="{0C9D5F0D-D338-B49F-380B-B6B942D7838B}"/>
                </a:ext>
              </a:extLst>
            </p:cNvPr>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
        <p:nvSpPr>
          <p:cNvPr id="13" name="Rectangle 3">
            <a:extLst>
              <a:ext uri="{FF2B5EF4-FFF2-40B4-BE49-F238E27FC236}">
                <a16:creationId xmlns:a16="http://schemas.microsoft.com/office/drawing/2014/main" id="{4CF82459-B8B7-3634-515E-A5526F080D14}"/>
              </a:ext>
            </a:extLst>
          </p:cNvPr>
          <p:cNvSpPr txBox="1">
            <a:spLocks noChangeArrowheads="1"/>
          </p:cNvSpPr>
          <p:nvPr/>
        </p:nvSpPr>
        <p:spPr bwMode="auto">
          <a:xfrm>
            <a:off x="839416" y="1660641"/>
            <a:ext cx="10801200" cy="39285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Clr>
                <a:schemeClr val="folHlink"/>
              </a:buClr>
              <a:buSzPct val="60000"/>
              <a:buFont typeface="Wingdings" panose="05000000000000000000" pitchFamily="2" charset="2"/>
              <a:buChar char="n"/>
              <a:defRPr kumimoji="1" sz="3200" kern="1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anose="05000000000000000000" pitchFamily="2" charset="2"/>
              <a:buChar char="n"/>
              <a:defRPr kumimoji="1" sz="2800" kern="1200">
                <a:solidFill>
                  <a:schemeClr val="tx1"/>
                </a:solidFill>
                <a:latin typeface="+mn-lt"/>
                <a:ea typeface="+mn-ea"/>
                <a:cs typeface="+mn-cs"/>
              </a:defRPr>
            </a:lvl2pPr>
            <a:lvl3pPr marL="1143000" indent="-228600" algn="l" rtl="0" fontAlgn="base">
              <a:spcBef>
                <a:spcPct val="20000"/>
              </a:spcBef>
              <a:spcAft>
                <a:spcPct val="0"/>
              </a:spcAft>
              <a:buClr>
                <a:schemeClr val="folHlink"/>
              </a:buClr>
              <a:buSzPct val="50000"/>
              <a:buFont typeface="Wingdings" panose="05000000000000000000" pitchFamily="2" charset="2"/>
              <a:buChar char="n"/>
              <a:defRPr kumimoji="1" sz="2400" kern="1200">
                <a:solidFill>
                  <a:schemeClr val="tx1"/>
                </a:solidFill>
                <a:latin typeface="+mn-lt"/>
                <a:ea typeface="+mn-ea"/>
                <a:cs typeface="+mn-cs"/>
              </a:defRPr>
            </a:lvl3pPr>
            <a:lvl4pPr marL="1600200" indent="-228600" algn="l" rtl="0" fontAlgn="base">
              <a:spcBef>
                <a:spcPct val="20000"/>
              </a:spcBef>
              <a:spcAft>
                <a:spcPct val="0"/>
              </a:spcAft>
              <a:buClr>
                <a:schemeClr val="accent2"/>
              </a:buClr>
              <a:buSzPct val="55000"/>
              <a:buFont typeface="Wingdings" panose="05000000000000000000" pitchFamily="2" charset="2"/>
              <a:buChar char="n"/>
              <a:defRPr kumimoji="1" sz="2000" kern="1200">
                <a:solidFill>
                  <a:schemeClr val="tx1"/>
                </a:solidFill>
                <a:latin typeface="+mn-lt"/>
                <a:ea typeface="+mn-ea"/>
                <a:cs typeface="+mn-cs"/>
              </a:defRPr>
            </a:lvl4pPr>
            <a:lvl5pPr marL="2057400" indent="-228600" algn="l" rtl="0" fontAlgn="base">
              <a:spcBef>
                <a:spcPct val="20000"/>
              </a:spcBef>
              <a:spcAft>
                <a:spcPct val="0"/>
              </a:spcAft>
              <a:buClr>
                <a:schemeClr val="accent1"/>
              </a:buClr>
              <a:buSzPct val="50000"/>
              <a:buFont typeface="Wingdings" panose="05000000000000000000" pitchFamily="2" charset="2"/>
              <a:buChar char="n"/>
              <a:defRPr kumimoji="1"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t>Importing Data into SPSS</a:t>
            </a:r>
          </a:p>
          <a:p>
            <a:r>
              <a:rPr lang="en-GB" sz="2400" dirty="0"/>
              <a:t>Open SPSS and start a new project.</a:t>
            </a:r>
          </a:p>
          <a:p>
            <a:r>
              <a:rPr lang="en-GB" sz="2400" dirty="0"/>
              <a:t>Import the CSV file: Go to File &gt; Open &gt; Data. </a:t>
            </a:r>
          </a:p>
          <a:p>
            <a:r>
              <a:rPr lang="en-GB" sz="2400" dirty="0"/>
              <a:t>In the 'Files of type' dropdown menu, select 'CSV (*.csv)'. Browse to your downloaded CSV file and select it.</a:t>
            </a:r>
          </a:p>
          <a:p>
            <a:r>
              <a:rPr lang="en-GB" sz="2400" dirty="0"/>
              <a:t>A Text Import Wizard will open. Follow the prompts to correctly import your data. </a:t>
            </a:r>
          </a:p>
          <a:p>
            <a:r>
              <a:rPr lang="en-GB" sz="2400" dirty="0"/>
              <a:t>Ensure that you specify the correct data types and delimiters (typically commas for CSV files).</a:t>
            </a:r>
            <a:endParaRPr lang="en-US" altLang="zh-TW" sz="2400" dirty="0"/>
          </a:p>
        </p:txBody>
      </p:sp>
    </p:spTree>
    <p:extLst>
      <p:ext uri="{BB962C8B-B14F-4D97-AF65-F5344CB8AC3E}">
        <p14:creationId xmlns:p14="http://schemas.microsoft.com/office/powerpoint/2010/main" val="1648458848"/>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0E5E5C-702C-1B8A-0DCE-74E4B219A082}"/>
            </a:ext>
          </a:extLst>
        </p:cNvPr>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A273650B-4320-93BD-631B-A8B9090C95BD}"/>
              </a:ext>
            </a:extLst>
          </p:cNvPr>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13</a:t>
            </a:fld>
            <a:endParaRPr lang="en-US" altLang="zh-TW">
              <a:solidFill>
                <a:srgbClr val="000000"/>
              </a:solidFill>
            </a:endParaRPr>
          </a:p>
        </p:txBody>
      </p:sp>
      <p:sp>
        <p:nvSpPr>
          <p:cNvPr id="12290" name="Rectangle 2">
            <a:extLst>
              <a:ext uri="{FF2B5EF4-FFF2-40B4-BE49-F238E27FC236}">
                <a16:creationId xmlns:a16="http://schemas.microsoft.com/office/drawing/2014/main" id="{D5BD0E21-3005-F1B2-2907-9FCF39820B9D}"/>
              </a:ext>
            </a:extLst>
          </p:cNvPr>
          <p:cNvSpPr>
            <a:spLocks noGrp="1" noChangeArrowheads="1"/>
          </p:cNvSpPr>
          <p:nvPr>
            <p:ph type="title" idx="4294967295"/>
          </p:nvPr>
        </p:nvSpPr>
        <p:spPr>
          <a:xfrm>
            <a:off x="911424" y="391533"/>
            <a:ext cx="10153128" cy="1143000"/>
          </a:xfrm>
          <a:noFill/>
          <a:ln/>
        </p:spPr>
        <p:txBody>
          <a:bodyPr/>
          <a:lstStyle/>
          <a:p>
            <a:pPr algn="ctr"/>
            <a:r>
              <a:rPr lang="en-GB" dirty="0"/>
              <a:t>Step-by-Step Process of Data Collection to Analysis Using Google Forms and SPSS</a:t>
            </a:r>
            <a:endParaRPr lang="en-US" altLang="zh-TW" dirty="0"/>
          </a:p>
        </p:txBody>
      </p:sp>
      <p:grpSp>
        <p:nvGrpSpPr>
          <p:cNvPr id="7" name="Group 6">
            <a:extLst>
              <a:ext uri="{FF2B5EF4-FFF2-40B4-BE49-F238E27FC236}">
                <a16:creationId xmlns:a16="http://schemas.microsoft.com/office/drawing/2014/main" id="{7859DF5E-136C-D4FE-EE39-42C8260B2E81}"/>
              </a:ext>
            </a:extLst>
          </p:cNvPr>
          <p:cNvGrpSpPr/>
          <p:nvPr/>
        </p:nvGrpSpPr>
        <p:grpSpPr>
          <a:xfrm>
            <a:off x="8610601" y="6542088"/>
            <a:ext cx="1508125" cy="87312"/>
            <a:chOff x="7086600" y="6237288"/>
            <a:chExt cx="1508125" cy="87312"/>
          </a:xfrm>
        </p:grpSpPr>
        <p:sp>
          <p:nvSpPr>
            <p:cNvPr id="8" name="Oval 3">
              <a:extLst>
                <a:ext uri="{FF2B5EF4-FFF2-40B4-BE49-F238E27FC236}">
                  <a16:creationId xmlns:a16="http://schemas.microsoft.com/office/drawing/2014/main" id="{7A0A5F90-336C-FCE8-F120-B3E684FA0EC6}"/>
                </a:ext>
              </a:extLst>
            </p:cNvPr>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a:extLst>
                <a:ext uri="{FF2B5EF4-FFF2-40B4-BE49-F238E27FC236}">
                  <a16:creationId xmlns:a16="http://schemas.microsoft.com/office/drawing/2014/main" id="{D116D8EB-D2AB-E02B-9B53-A6FA203D86F5}"/>
                </a:ext>
              </a:extLst>
            </p:cNvPr>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a:extLst>
                <a:ext uri="{FF2B5EF4-FFF2-40B4-BE49-F238E27FC236}">
                  <a16:creationId xmlns:a16="http://schemas.microsoft.com/office/drawing/2014/main" id="{23933900-8A42-A146-5E34-3E92BF04690B}"/>
                </a:ext>
              </a:extLst>
            </p:cNvPr>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a:extLst>
                <a:ext uri="{FF2B5EF4-FFF2-40B4-BE49-F238E27FC236}">
                  <a16:creationId xmlns:a16="http://schemas.microsoft.com/office/drawing/2014/main" id="{5AD61AAE-8A24-B5B6-4870-5523E58A5978}"/>
                </a:ext>
              </a:extLst>
            </p:cNvPr>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
        <p:nvSpPr>
          <p:cNvPr id="13" name="Rectangle 3">
            <a:extLst>
              <a:ext uri="{FF2B5EF4-FFF2-40B4-BE49-F238E27FC236}">
                <a16:creationId xmlns:a16="http://schemas.microsoft.com/office/drawing/2014/main" id="{053FEEEC-56C5-B01B-27AC-2079992FCAD2}"/>
              </a:ext>
            </a:extLst>
          </p:cNvPr>
          <p:cNvSpPr txBox="1">
            <a:spLocks noChangeArrowheads="1"/>
          </p:cNvSpPr>
          <p:nvPr/>
        </p:nvSpPr>
        <p:spPr bwMode="auto">
          <a:xfrm>
            <a:off x="750516" y="2127297"/>
            <a:ext cx="10801200" cy="321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Clr>
                <a:schemeClr val="folHlink"/>
              </a:buClr>
              <a:buSzPct val="60000"/>
              <a:buFont typeface="Wingdings" panose="05000000000000000000" pitchFamily="2" charset="2"/>
              <a:buChar char="n"/>
              <a:defRPr kumimoji="1" sz="3200" kern="1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anose="05000000000000000000" pitchFamily="2" charset="2"/>
              <a:buChar char="n"/>
              <a:defRPr kumimoji="1" sz="2800" kern="1200">
                <a:solidFill>
                  <a:schemeClr val="tx1"/>
                </a:solidFill>
                <a:latin typeface="+mn-lt"/>
                <a:ea typeface="+mn-ea"/>
                <a:cs typeface="+mn-cs"/>
              </a:defRPr>
            </a:lvl2pPr>
            <a:lvl3pPr marL="1143000" indent="-228600" algn="l" rtl="0" fontAlgn="base">
              <a:spcBef>
                <a:spcPct val="20000"/>
              </a:spcBef>
              <a:spcAft>
                <a:spcPct val="0"/>
              </a:spcAft>
              <a:buClr>
                <a:schemeClr val="folHlink"/>
              </a:buClr>
              <a:buSzPct val="50000"/>
              <a:buFont typeface="Wingdings" panose="05000000000000000000" pitchFamily="2" charset="2"/>
              <a:buChar char="n"/>
              <a:defRPr kumimoji="1" sz="2400" kern="1200">
                <a:solidFill>
                  <a:schemeClr val="tx1"/>
                </a:solidFill>
                <a:latin typeface="+mn-lt"/>
                <a:ea typeface="+mn-ea"/>
                <a:cs typeface="+mn-cs"/>
              </a:defRPr>
            </a:lvl3pPr>
            <a:lvl4pPr marL="1600200" indent="-228600" algn="l" rtl="0" fontAlgn="base">
              <a:spcBef>
                <a:spcPct val="20000"/>
              </a:spcBef>
              <a:spcAft>
                <a:spcPct val="0"/>
              </a:spcAft>
              <a:buClr>
                <a:schemeClr val="accent2"/>
              </a:buClr>
              <a:buSzPct val="55000"/>
              <a:buFont typeface="Wingdings" panose="05000000000000000000" pitchFamily="2" charset="2"/>
              <a:buChar char="n"/>
              <a:defRPr kumimoji="1" sz="2000" kern="1200">
                <a:solidFill>
                  <a:schemeClr val="tx1"/>
                </a:solidFill>
                <a:latin typeface="+mn-lt"/>
                <a:ea typeface="+mn-ea"/>
                <a:cs typeface="+mn-cs"/>
              </a:defRPr>
            </a:lvl4pPr>
            <a:lvl5pPr marL="2057400" indent="-228600" algn="l" rtl="0" fontAlgn="base">
              <a:spcBef>
                <a:spcPct val="20000"/>
              </a:spcBef>
              <a:spcAft>
                <a:spcPct val="0"/>
              </a:spcAft>
              <a:buClr>
                <a:schemeClr val="accent1"/>
              </a:buClr>
              <a:buSzPct val="50000"/>
              <a:buFont typeface="Wingdings" panose="05000000000000000000" pitchFamily="2" charset="2"/>
              <a:buChar char="n"/>
              <a:defRPr kumimoji="1"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t>Cleaning and Preparing Data in SPSS</a:t>
            </a:r>
          </a:p>
          <a:p>
            <a:r>
              <a:rPr lang="en-GB" sz="2400" dirty="0"/>
              <a:t>Once data is loaded into SPSS, inspect the dataset for missing values, outliers, or inaccuracies.</a:t>
            </a:r>
          </a:p>
          <a:p>
            <a:r>
              <a:rPr lang="en-GB" sz="2400" dirty="0"/>
              <a:t>Use </a:t>
            </a:r>
            <a:r>
              <a:rPr lang="en-GB" sz="2400" i="1" dirty="0"/>
              <a:t>Transform &gt; Compute Variable</a:t>
            </a:r>
            <a:r>
              <a:rPr lang="en-GB" sz="2400" dirty="0"/>
              <a:t> to create new variables or modify existing ones if needed.</a:t>
            </a:r>
          </a:p>
          <a:p>
            <a:r>
              <a:rPr lang="en-GB" sz="2400" dirty="0"/>
              <a:t>For handling missing data, you might need to use Data &gt; Replace Missing Values or </a:t>
            </a:r>
            <a:r>
              <a:rPr lang="en-GB" sz="2400" i="1" dirty="0"/>
              <a:t>Data &gt; Select Cases </a:t>
            </a:r>
            <a:r>
              <a:rPr lang="en-GB" sz="2400" dirty="0"/>
              <a:t>to filter out incomplete entries.</a:t>
            </a:r>
            <a:endParaRPr lang="en-US" altLang="zh-TW" sz="2400" dirty="0"/>
          </a:p>
        </p:txBody>
      </p:sp>
    </p:spTree>
    <p:extLst>
      <p:ext uri="{BB962C8B-B14F-4D97-AF65-F5344CB8AC3E}">
        <p14:creationId xmlns:p14="http://schemas.microsoft.com/office/powerpoint/2010/main" val="2911661153"/>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750D54-5BE6-96FA-156E-2F8265F52C39}"/>
            </a:ext>
          </a:extLst>
        </p:cNvPr>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D22CD70E-A697-F98E-CDE9-6152DDD743FE}"/>
              </a:ext>
            </a:extLst>
          </p:cNvPr>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14</a:t>
            </a:fld>
            <a:endParaRPr lang="en-US" altLang="zh-TW">
              <a:solidFill>
                <a:srgbClr val="000000"/>
              </a:solidFill>
            </a:endParaRPr>
          </a:p>
        </p:txBody>
      </p:sp>
      <p:sp>
        <p:nvSpPr>
          <p:cNvPr id="12290" name="Rectangle 2">
            <a:extLst>
              <a:ext uri="{FF2B5EF4-FFF2-40B4-BE49-F238E27FC236}">
                <a16:creationId xmlns:a16="http://schemas.microsoft.com/office/drawing/2014/main" id="{EFDFDEAC-B67B-2C7D-46C5-6C10CDF7CDAC}"/>
              </a:ext>
            </a:extLst>
          </p:cNvPr>
          <p:cNvSpPr>
            <a:spLocks noGrp="1" noChangeArrowheads="1"/>
          </p:cNvSpPr>
          <p:nvPr>
            <p:ph type="title" idx="4294967295"/>
          </p:nvPr>
        </p:nvSpPr>
        <p:spPr>
          <a:xfrm>
            <a:off x="911424" y="391533"/>
            <a:ext cx="10297144" cy="1143000"/>
          </a:xfrm>
          <a:noFill/>
          <a:ln/>
        </p:spPr>
        <p:txBody>
          <a:bodyPr/>
          <a:lstStyle/>
          <a:p>
            <a:pPr algn="ctr"/>
            <a:r>
              <a:rPr lang="en-GB" dirty="0"/>
              <a:t>Step-by-Step Process of Data Collection to Analysis Using Google Forms and SPSS</a:t>
            </a:r>
            <a:endParaRPr lang="en-US" altLang="zh-TW" dirty="0"/>
          </a:p>
        </p:txBody>
      </p:sp>
      <p:grpSp>
        <p:nvGrpSpPr>
          <p:cNvPr id="7" name="Group 6">
            <a:extLst>
              <a:ext uri="{FF2B5EF4-FFF2-40B4-BE49-F238E27FC236}">
                <a16:creationId xmlns:a16="http://schemas.microsoft.com/office/drawing/2014/main" id="{E47D25F9-68B7-D4B0-A1D2-65B493C6AA11}"/>
              </a:ext>
            </a:extLst>
          </p:cNvPr>
          <p:cNvGrpSpPr/>
          <p:nvPr/>
        </p:nvGrpSpPr>
        <p:grpSpPr>
          <a:xfrm>
            <a:off x="8610601" y="6542088"/>
            <a:ext cx="1508125" cy="87312"/>
            <a:chOff x="7086600" y="6237288"/>
            <a:chExt cx="1508125" cy="87312"/>
          </a:xfrm>
        </p:grpSpPr>
        <p:sp>
          <p:nvSpPr>
            <p:cNvPr id="8" name="Oval 3">
              <a:extLst>
                <a:ext uri="{FF2B5EF4-FFF2-40B4-BE49-F238E27FC236}">
                  <a16:creationId xmlns:a16="http://schemas.microsoft.com/office/drawing/2014/main" id="{F5E0CEDA-0DEA-47F3-6A68-A19ADC18513E}"/>
                </a:ext>
              </a:extLst>
            </p:cNvPr>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a:extLst>
                <a:ext uri="{FF2B5EF4-FFF2-40B4-BE49-F238E27FC236}">
                  <a16:creationId xmlns:a16="http://schemas.microsoft.com/office/drawing/2014/main" id="{BBDFE418-F85E-9D6C-A755-314DDE3E75A3}"/>
                </a:ext>
              </a:extLst>
            </p:cNvPr>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a:extLst>
                <a:ext uri="{FF2B5EF4-FFF2-40B4-BE49-F238E27FC236}">
                  <a16:creationId xmlns:a16="http://schemas.microsoft.com/office/drawing/2014/main" id="{1815FEB8-F6D4-C704-A6AF-FE6CE80A2F3D}"/>
                </a:ext>
              </a:extLst>
            </p:cNvPr>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a:extLst>
                <a:ext uri="{FF2B5EF4-FFF2-40B4-BE49-F238E27FC236}">
                  <a16:creationId xmlns:a16="http://schemas.microsoft.com/office/drawing/2014/main" id="{069ECA9F-335E-5513-0052-3B8171D1EB66}"/>
                </a:ext>
              </a:extLst>
            </p:cNvPr>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
        <p:nvSpPr>
          <p:cNvPr id="13" name="Rectangle 3">
            <a:extLst>
              <a:ext uri="{FF2B5EF4-FFF2-40B4-BE49-F238E27FC236}">
                <a16:creationId xmlns:a16="http://schemas.microsoft.com/office/drawing/2014/main" id="{92B80068-0D7E-FFDC-7B3C-321778ECF3D4}"/>
              </a:ext>
            </a:extLst>
          </p:cNvPr>
          <p:cNvSpPr txBox="1">
            <a:spLocks noChangeArrowheads="1"/>
          </p:cNvSpPr>
          <p:nvPr/>
        </p:nvSpPr>
        <p:spPr bwMode="auto">
          <a:xfrm>
            <a:off x="839416" y="1628800"/>
            <a:ext cx="10801200" cy="3208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Clr>
                <a:schemeClr val="folHlink"/>
              </a:buClr>
              <a:buSzPct val="60000"/>
              <a:buFont typeface="Wingdings" panose="05000000000000000000" pitchFamily="2" charset="2"/>
              <a:buChar char="n"/>
              <a:defRPr kumimoji="1" sz="3200" kern="1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anose="05000000000000000000" pitchFamily="2" charset="2"/>
              <a:buChar char="n"/>
              <a:defRPr kumimoji="1" sz="2800" kern="1200">
                <a:solidFill>
                  <a:schemeClr val="tx1"/>
                </a:solidFill>
                <a:latin typeface="+mn-lt"/>
                <a:ea typeface="+mn-ea"/>
                <a:cs typeface="+mn-cs"/>
              </a:defRPr>
            </a:lvl2pPr>
            <a:lvl3pPr marL="1143000" indent="-228600" algn="l" rtl="0" fontAlgn="base">
              <a:spcBef>
                <a:spcPct val="20000"/>
              </a:spcBef>
              <a:spcAft>
                <a:spcPct val="0"/>
              </a:spcAft>
              <a:buClr>
                <a:schemeClr val="folHlink"/>
              </a:buClr>
              <a:buSzPct val="50000"/>
              <a:buFont typeface="Wingdings" panose="05000000000000000000" pitchFamily="2" charset="2"/>
              <a:buChar char="n"/>
              <a:defRPr kumimoji="1" sz="2400" kern="1200">
                <a:solidFill>
                  <a:schemeClr val="tx1"/>
                </a:solidFill>
                <a:latin typeface="+mn-lt"/>
                <a:ea typeface="+mn-ea"/>
                <a:cs typeface="+mn-cs"/>
              </a:defRPr>
            </a:lvl3pPr>
            <a:lvl4pPr marL="1600200" indent="-228600" algn="l" rtl="0" fontAlgn="base">
              <a:spcBef>
                <a:spcPct val="20000"/>
              </a:spcBef>
              <a:spcAft>
                <a:spcPct val="0"/>
              </a:spcAft>
              <a:buClr>
                <a:schemeClr val="accent2"/>
              </a:buClr>
              <a:buSzPct val="55000"/>
              <a:buFont typeface="Wingdings" panose="05000000000000000000" pitchFamily="2" charset="2"/>
              <a:buChar char="n"/>
              <a:defRPr kumimoji="1" sz="2000" kern="1200">
                <a:solidFill>
                  <a:schemeClr val="tx1"/>
                </a:solidFill>
                <a:latin typeface="+mn-lt"/>
                <a:ea typeface="+mn-ea"/>
                <a:cs typeface="+mn-cs"/>
              </a:defRPr>
            </a:lvl4pPr>
            <a:lvl5pPr marL="2057400" indent="-228600" algn="l" rtl="0" fontAlgn="base">
              <a:spcBef>
                <a:spcPct val="20000"/>
              </a:spcBef>
              <a:spcAft>
                <a:spcPct val="0"/>
              </a:spcAft>
              <a:buClr>
                <a:schemeClr val="accent1"/>
              </a:buClr>
              <a:buSzPct val="50000"/>
              <a:buFont typeface="Wingdings" panose="05000000000000000000" pitchFamily="2" charset="2"/>
              <a:buChar char="n"/>
              <a:defRPr kumimoji="1"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t>Performing Descriptive Statistics in SPSS</a:t>
            </a:r>
          </a:p>
          <a:p>
            <a:pPr marL="0" indent="0">
              <a:buNone/>
            </a:pPr>
            <a:endParaRPr lang="en-GB" sz="2400" dirty="0"/>
          </a:p>
          <a:p>
            <a:r>
              <a:rPr lang="en-GB" sz="2400" dirty="0"/>
              <a:t>Descriptive statistics summarize or describe the characteristics of a data set. </a:t>
            </a:r>
          </a:p>
          <a:p>
            <a:r>
              <a:rPr lang="en-GB" sz="2400" dirty="0"/>
              <a:t>SPSS can perform tasks such as computing frequencies, means, and medians, among others.</a:t>
            </a:r>
          </a:p>
          <a:p>
            <a:r>
              <a:rPr lang="en-GB" sz="2400" dirty="0"/>
              <a:t>Example operations in SPSS include </a:t>
            </a:r>
            <a:r>
              <a:rPr lang="en-GB" sz="2400" i="1" dirty="0"/>
              <a:t>Analyse &gt; Descriptive Statistics &gt; Frequencies</a:t>
            </a:r>
            <a:r>
              <a:rPr lang="en-GB" sz="2400" dirty="0"/>
              <a:t> or </a:t>
            </a:r>
            <a:r>
              <a:rPr lang="en-GB" sz="2400" i="1" dirty="0"/>
              <a:t>Analyse &gt; Descriptive Statistics &gt; Descriptives</a:t>
            </a:r>
            <a:r>
              <a:rPr lang="en-GB" sz="2400" dirty="0"/>
              <a:t>.</a:t>
            </a:r>
            <a:endParaRPr lang="en-US" altLang="zh-TW" sz="2400" dirty="0"/>
          </a:p>
        </p:txBody>
      </p:sp>
    </p:spTree>
    <p:extLst>
      <p:ext uri="{BB962C8B-B14F-4D97-AF65-F5344CB8AC3E}">
        <p14:creationId xmlns:p14="http://schemas.microsoft.com/office/powerpoint/2010/main" val="1501933743"/>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10DBE6-B080-69F2-57C8-BA1B8B11D4B9}"/>
            </a:ext>
          </a:extLst>
        </p:cNvPr>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C6A82788-977C-D50C-1E2D-D43C32745067}"/>
              </a:ext>
            </a:extLst>
          </p:cNvPr>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15</a:t>
            </a:fld>
            <a:endParaRPr lang="en-US" altLang="zh-TW">
              <a:solidFill>
                <a:srgbClr val="000000"/>
              </a:solidFill>
            </a:endParaRPr>
          </a:p>
        </p:txBody>
      </p:sp>
      <p:sp>
        <p:nvSpPr>
          <p:cNvPr id="12290" name="Rectangle 2">
            <a:extLst>
              <a:ext uri="{FF2B5EF4-FFF2-40B4-BE49-F238E27FC236}">
                <a16:creationId xmlns:a16="http://schemas.microsoft.com/office/drawing/2014/main" id="{126E5550-325F-CF01-DD9D-6636E83479F4}"/>
              </a:ext>
            </a:extLst>
          </p:cNvPr>
          <p:cNvSpPr>
            <a:spLocks noGrp="1" noChangeArrowheads="1"/>
          </p:cNvSpPr>
          <p:nvPr>
            <p:ph type="title" idx="4294967295"/>
          </p:nvPr>
        </p:nvSpPr>
        <p:spPr>
          <a:xfrm>
            <a:off x="911424" y="391533"/>
            <a:ext cx="10297144" cy="1143000"/>
          </a:xfrm>
          <a:noFill/>
          <a:ln/>
        </p:spPr>
        <p:txBody>
          <a:bodyPr/>
          <a:lstStyle/>
          <a:p>
            <a:pPr algn="ctr"/>
            <a:r>
              <a:rPr lang="en-GB" altLang="zh-TW" dirty="0"/>
              <a:t>Descriptive Statistics – Exercise </a:t>
            </a:r>
            <a:br>
              <a:rPr lang="en-GB" altLang="zh-TW" dirty="0"/>
            </a:br>
            <a:r>
              <a:rPr lang="en-GB" altLang="zh-TW" dirty="0"/>
              <a:t>30 minutes</a:t>
            </a:r>
            <a:endParaRPr lang="en-US" altLang="zh-TW" dirty="0"/>
          </a:p>
        </p:txBody>
      </p:sp>
      <p:grpSp>
        <p:nvGrpSpPr>
          <p:cNvPr id="7" name="Group 6">
            <a:extLst>
              <a:ext uri="{FF2B5EF4-FFF2-40B4-BE49-F238E27FC236}">
                <a16:creationId xmlns:a16="http://schemas.microsoft.com/office/drawing/2014/main" id="{90CD68E0-B81F-F86A-930E-A8EB3B96D3EB}"/>
              </a:ext>
            </a:extLst>
          </p:cNvPr>
          <p:cNvGrpSpPr/>
          <p:nvPr/>
        </p:nvGrpSpPr>
        <p:grpSpPr>
          <a:xfrm>
            <a:off x="8610601" y="6542088"/>
            <a:ext cx="1508125" cy="87312"/>
            <a:chOff x="7086600" y="6237288"/>
            <a:chExt cx="1508125" cy="87312"/>
          </a:xfrm>
        </p:grpSpPr>
        <p:sp>
          <p:nvSpPr>
            <p:cNvPr id="8" name="Oval 3">
              <a:extLst>
                <a:ext uri="{FF2B5EF4-FFF2-40B4-BE49-F238E27FC236}">
                  <a16:creationId xmlns:a16="http://schemas.microsoft.com/office/drawing/2014/main" id="{60689977-27B8-DC04-5027-EC2F4028CB62}"/>
                </a:ext>
              </a:extLst>
            </p:cNvPr>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a:extLst>
                <a:ext uri="{FF2B5EF4-FFF2-40B4-BE49-F238E27FC236}">
                  <a16:creationId xmlns:a16="http://schemas.microsoft.com/office/drawing/2014/main" id="{47EA5E6B-636B-A452-EFA0-104F7A48BAEF}"/>
                </a:ext>
              </a:extLst>
            </p:cNvPr>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a:extLst>
                <a:ext uri="{FF2B5EF4-FFF2-40B4-BE49-F238E27FC236}">
                  <a16:creationId xmlns:a16="http://schemas.microsoft.com/office/drawing/2014/main" id="{4E739D70-95DB-592B-8231-20CC8EC9B565}"/>
                </a:ext>
              </a:extLst>
            </p:cNvPr>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a:extLst>
                <a:ext uri="{FF2B5EF4-FFF2-40B4-BE49-F238E27FC236}">
                  <a16:creationId xmlns:a16="http://schemas.microsoft.com/office/drawing/2014/main" id="{E0206DEF-3963-C1DE-1008-96E986045D47}"/>
                </a:ext>
              </a:extLst>
            </p:cNvPr>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
        <p:nvSpPr>
          <p:cNvPr id="13" name="Rectangle 3">
            <a:extLst>
              <a:ext uri="{FF2B5EF4-FFF2-40B4-BE49-F238E27FC236}">
                <a16:creationId xmlns:a16="http://schemas.microsoft.com/office/drawing/2014/main" id="{9B7F2132-ACD9-9BDA-11FF-E594F332B014}"/>
              </a:ext>
            </a:extLst>
          </p:cNvPr>
          <p:cNvSpPr txBox="1">
            <a:spLocks noChangeArrowheads="1"/>
          </p:cNvSpPr>
          <p:nvPr/>
        </p:nvSpPr>
        <p:spPr bwMode="auto">
          <a:xfrm>
            <a:off x="839416" y="1628800"/>
            <a:ext cx="10801200" cy="3208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Clr>
                <a:schemeClr val="folHlink"/>
              </a:buClr>
              <a:buSzPct val="60000"/>
              <a:buFont typeface="Wingdings" panose="05000000000000000000" pitchFamily="2" charset="2"/>
              <a:buChar char="n"/>
              <a:defRPr kumimoji="1" sz="3200" kern="1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anose="05000000000000000000" pitchFamily="2" charset="2"/>
              <a:buChar char="n"/>
              <a:defRPr kumimoji="1" sz="2800" kern="1200">
                <a:solidFill>
                  <a:schemeClr val="tx1"/>
                </a:solidFill>
                <a:latin typeface="+mn-lt"/>
                <a:ea typeface="+mn-ea"/>
                <a:cs typeface="+mn-cs"/>
              </a:defRPr>
            </a:lvl2pPr>
            <a:lvl3pPr marL="1143000" indent="-228600" algn="l" rtl="0" fontAlgn="base">
              <a:spcBef>
                <a:spcPct val="20000"/>
              </a:spcBef>
              <a:spcAft>
                <a:spcPct val="0"/>
              </a:spcAft>
              <a:buClr>
                <a:schemeClr val="folHlink"/>
              </a:buClr>
              <a:buSzPct val="50000"/>
              <a:buFont typeface="Wingdings" panose="05000000000000000000" pitchFamily="2" charset="2"/>
              <a:buChar char="n"/>
              <a:defRPr kumimoji="1" sz="2400" kern="1200">
                <a:solidFill>
                  <a:schemeClr val="tx1"/>
                </a:solidFill>
                <a:latin typeface="+mn-lt"/>
                <a:ea typeface="+mn-ea"/>
                <a:cs typeface="+mn-cs"/>
              </a:defRPr>
            </a:lvl3pPr>
            <a:lvl4pPr marL="1600200" indent="-228600" algn="l" rtl="0" fontAlgn="base">
              <a:spcBef>
                <a:spcPct val="20000"/>
              </a:spcBef>
              <a:spcAft>
                <a:spcPct val="0"/>
              </a:spcAft>
              <a:buClr>
                <a:schemeClr val="accent2"/>
              </a:buClr>
              <a:buSzPct val="55000"/>
              <a:buFont typeface="Wingdings" panose="05000000000000000000" pitchFamily="2" charset="2"/>
              <a:buChar char="n"/>
              <a:defRPr kumimoji="1" sz="2000" kern="1200">
                <a:solidFill>
                  <a:schemeClr val="tx1"/>
                </a:solidFill>
                <a:latin typeface="+mn-lt"/>
                <a:ea typeface="+mn-ea"/>
                <a:cs typeface="+mn-cs"/>
              </a:defRPr>
            </a:lvl4pPr>
            <a:lvl5pPr marL="2057400" indent="-228600" algn="l" rtl="0" fontAlgn="base">
              <a:spcBef>
                <a:spcPct val="20000"/>
              </a:spcBef>
              <a:spcAft>
                <a:spcPct val="0"/>
              </a:spcAft>
              <a:buClr>
                <a:schemeClr val="accent1"/>
              </a:buClr>
              <a:buSzPct val="50000"/>
              <a:buFont typeface="Wingdings" panose="05000000000000000000" pitchFamily="2" charset="2"/>
              <a:buChar char="n"/>
              <a:defRPr kumimoji="1"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2400" b="1" dirty="0"/>
              <a:t>Scenario: </a:t>
            </a:r>
            <a:r>
              <a:rPr lang="en-GB" sz="2400" dirty="0"/>
              <a:t>You have a dataset of exam scores for 20 students (available on module page), and you want to calculate basic descriptive statistics like the </a:t>
            </a:r>
            <a:r>
              <a:rPr lang="en-GB" sz="2400" b="1" dirty="0"/>
              <a:t>mean, median, standard deviation, and range. </a:t>
            </a:r>
          </a:p>
          <a:p>
            <a:pPr marL="0" indent="0" algn="just">
              <a:buNone/>
            </a:pPr>
            <a:endParaRPr lang="en-GB" altLang="zh-TW" sz="2400" b="1" dirty="0"/>
          </a:p>
          <a:p>
            <a:pPr marL="0" indent="0" algn="just">
              <a:buNone/>
            </a:pPr>
            <a:r>
              <a:rPr lang="en-GB" altLang="zh-TW" sz="2400" dirty="0"/>
              <a:t>You are required to use SPSS and Microsoft Excel to perform the tasks. </a:t>
            </a:r>
            <a:endParaRPr lang="en-US" altLang="zh-TW" sz="2400" dirty="0"/>
          </a:p>
        </p:txBody>
      </p:sp>
    </p:spTree>
    <p:extLst>
      <p:ext uri="{BB962C8B-B14F-4D97-AF65-F5344CB8AC3E}">
        <p14:creationId xmlns:p14="http://schemas.microsoft.com/office/powerpoint/2010/main" val="1965509716"/>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71F78F-AD5A-336D-1956-47B9AA80F531}"/>
            </a:ext>
          </a:extLst>
        </p:cNvPr>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0E3DE7F1-33C1-E355-566C-B0241D994E4A}"/>
              </a:ext>
            </a:extLst>
          </p:cNvPr>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16</a:t>
            </a:fld>
            <a:endParaRPr lang="en-US" altLang="zh-TW">
              <a:solidFill>
                <a:srgbClr val="000000"/>
              </a:solidFill>
            </a:endParaRPr>
          </a:p>
        </p:txBody>
      </p:sp>
      <p:grpSp>
        <p:nvGrpSpPr>
          <p:cNvPr id="7" name="Group 6">
            <a:extLst>
              <a:ext uri="{FF2B5EF4-FFF2-40B4-BE49-F238E27FC236}">
                <a16:creationId xmlns:a16="http://schemas.microsoft.com/office/drawing/2014/main" id="{8E139203-C5FD-94DA-A7EB-8B2D6CB28EF6}"/>
              </a:ext>
            </a:extLst>
          </p:cNvPr>
          <p:cNvGrpSpPr/>
          <p:nvPr/>
        </p:nvGrpSpPr>
        <p:grpSpPr>
          <a:xfrm>
            <a:off x="8610601" y="6542088"/>
            <a:ext cx="1508125" cy="87312"/>
            <a:chOff x="7086600" y="6237288"/>
            <a:chExt cx="1508125" cy="87312"/>
          </a:xfrm>
        </p:grpSpPr>
        <p:sp>
          <p:nvSpPr>
            <p:cNvPr id="8" name="Oval 3">
              <a:extLst>
                <a:ext uri="{FF2B5EF4-FFF2-40B4-BE49-F238E27FC236}">
                  <a16:creationId xmlns:a16="http://schemas.microsoft.com/office/drawing/2014/main" id="{5BF6CE09-B499-F0DC-3534-353F94299EE4}"/>
                </a:ext>
              </a:extLst>
            </p:cNvPr>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a:extLst>
                <a:ext uri="{FF2B5EF4-FFF2-40B4-BE49-F238E27FC236}">
                  <a16:creationId xmlns:a16="http://schemas.microsoft.com/office/drawing/2014/main" id="{8A638618-28B0-DA55-F26B-EDD57DF895DD}"/>
                </a:ext>
              </a:extLst>
            </p:cNvPr>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a:extLst>
                <a:ext uri="{FF2B5EF4-FFF2-40B4-BE49-F238E27FC236}">
                  <a16:creationId xmlns:a16="http://schemas.microsoft.com/office/drawing/2014/main" id="{4B9AE290-3047-FE87-A969-A8E014FACE67}"/>
                </a:ext>
              </a:extLst>
            </p:cNvPr>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a:extLst>
                <a:ext uri="{FF2B5EF4-FFF2-40B4-BE49-F238E27FC236}">
                  <a16:creationId xmlns:a16="http://schemas.microsoft.com/office/drawing/2014/main" id="{298CC7E5-0353-602A-B0C1-AB46261AAE5A}"/>
                </a:ext>
              </a:extLst>
            </p:cNvPr>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
        <p:nvSpPr>
          <p:cNvPr id="13" name="Rectangle 3">
            <a:extLst>
              <a:ext uri="{FF2B5EF4-FFF2-40B4-BE49-F238E27FC236}">
                <a16:creationId xmlns:a16="http://schemas.microsoft.com/office/drawing/2014/main" id="{3102BB0D-C60A-946C-B745-902312495A01}"/>
              </a:ext>
            </a:extLst>
          </p:cNvPr>
          <p:cNvSpPr txBox="1">
            <a:spLocks noChangeArrowheads="1"/>
          </p:cNvSpPr>
          <p:nvPr/>
        </p:nvSpPr>
        <p:spPr bwMode="auto">
          <a:xfrm>
            <a:off x="983432" y="1824740"/>
            <a:ext cx="10801200" cy="3208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Clr>
                <a:schemeClr val="folHlink"/>
              </a:buClr>
              <a:buSzPct val="60000"/>
              <a:buFont typeface="Wingdings" panose="05000000000000000000" pitchFamily="2" charset="2"/>
              <a:buChar char="n"/>
              <a:defRPr kumimoji="1" sz="3200" kern="1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anose="05000000000000000000" pitchFamily="2" charset="2"/>
              <a:buChar char="n"/>
              <a:defRPr kumimoji="1" sz="2800" kern="1200">
                <a:solidFill>
                  <a:schemeClr val="tx1"/>
                </a:solidFill>
                <a:latin typeface="+mn-lt"/>
                <a:ea typeface="+mn-ea"/>
                <a:cs typeface="+mn-cs"/>
              </a:defRPr>
            </a:lvl2pPr>
            <a:lvl3pPr marL="1143000" indent="-228600" algn="l" rtl="0" fontAlgn="base">
              <a:spcBef>
                <a:spcPct val="20000"/>
              </a:spcBef>
              <a:spcAft>
                <a:spcPct val="0"/>
              </a:spcAft>
              <a:buClr>
                <a:schemeClr val="folHlink"/>
              </a:buClr>
              <a:buSzPct val="50000"/>
              <a:buFont typeface="Wingdings" panose="05000000000000000000" pitchFamily="2" charset="2"/>
              <a:buChar char="n"/>
              <a:defRPr kumimoji="1" sz="2400" kern="1200">
                <a:solidFill>
                  <a:schemeClr val="tx1"/>
                </a:solidFill>
                <a:latin typeface="+mn-lt"/>
                <a:ea typeface="+mn-ea"/>
                <a:cs typeface="+mn-cs"/>
              </a:defRPr>
            </a:lvl3pPr>
            <a:lvl4pPr marL="1600200" indent="-228600" algn="l" rtl="0" fontAlgn="base">
              <a:spcBef>
                <a:spcPct val="20000"/>
              </a:spcBef>
              <a:spcAft>
                <a:spcPct val="0"/>
              </a:spcAft>
              <a:buClr>
                <a:schemeClr val="accent2"/>
              </a:buClr>
              <a:buSzPct val="55000"/>
              <a:buFont typeface="Wingdings" panose="05000000000000000000" pitchFamily="2" charset="2"/>
              <a:buChar char="n"/>
              <a:defRPr kumimoji="1" sz="2000" kern="1200">
                <a:solidFill>
                  <a:schemeClr val="tx1"/>
                </a:solidFill>
                <a:latin typeface="+mn-lt"/>
                <a:ea typeface="+mn-ea"/>
                <a:cs typeface="+mn-cs"/>
              </a:defRPr>
            </a:lvl4pPr>
            <a:lvl5pPr marL="2057400" indent="-228600" algn="l" rtl="0" fontAlgn="base">
              <a:spcBef>
                <a:spcPct val="20000"/>
              </a:spcBef>
              <a:spcAft>
                <a:spcPct val="0"/>
              </a:spcAft>
              <a:buClr>
                <a:schemeClr val="accent1"/>
              </a:buClr>
              <a:buSzPct val="50000"/>
              <a:buFont typeface="Wingdings" panose="05000000000000000000" pitchFamily="2" charset="2"/>
              <a:buChar char="n"/>
              <a:defRPr kumimoji="1"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t>Conducting Inferential Statistics with SPSS</a:t>
            </a:r>
          </a:p>
          <a:p>
            <a:pPr marL="0" indent="0">
              <a:buNone/>
            </a:pPr>
            <a:endParaRPr lang="en-GB" sz="2400" dirty="0"/>
          </a:p>
          <a:p>
            <a:r>
              <a:rPr lang="en-GB" sz="2400" dirty="0"/>
              <a:t>Inferential statistics allow us to make predictions (inferences) from data. Common tests include t-test, ANOVA, and regression analyses.</a:t>
            </a:r>
          </a:p>
          <a:p>
            <a:r>
              <a:rPr lang="en-GB" sz="2400" dirty="0"/>
              <a:t>Example SPSS operation for a t-test: </a:t>
            </a:r>
            <a:r>
              <a:rPr lang="en-GB" sz="2400" i="1" dirty="0"/>
              <a:t>Analyse &gt; Compare Means &gt; Independent-Samples</a:t>
            </a:r>
            <a:r>
              <a:rPr lang="en-GB" sz="2400" dirty="0"/>
              <a:t> </a:t>
            </a:r>
            <a:r>
              <a:rPr lang="en-GB" sz="2400" i="1" dirty="0"/>
              <a:t>T Test.</a:t>
            </a:r>
            <a:endParaRPr lang="en-US" altLang="zh-TW" sz="2400" i="1" dirty="0"/>
          </a:p>
        </p:txBody>
      </p:sp>
      <p:sp>
        <p:nvSpPr>
          <p:cNvPr id="2" name="Rectangle 2">
            <a:extLst>
              <a:ext uri="{FF2B5EF4-FFF2-40B4-BE49-F238E27FC236}">
                <a16:creationId xmlns:a16="http://schemas.microsoft.com/office/drawing/2014/main" id="{432383B7-3552-9144-D3C2-24EDDFA2EA90}"/>
              </a:ext>
            </a:extLst>
          </p:cNvPr>
          <p:cNvSpPr txBox="1">
            <a:spLocks noChangeArrowheads="1"/>
          </p:cNvSpPr>
          <p:nvPr/>
        </p:nvSpPr>
        <p:spPr bwMode="auto">
          <a:xfrm>
            <a:off x="911424" y="391533"/>
            <a:ext cx="10297144"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a:t>Step-by-Step Process of Data Collection to Analysis Using Google Forms and SPSS</a:t>
            </a:r>
            <a:endParaRPr lang="en-US" altLang="zh-TW" dirty="0"/>
          </a:p>
        </p:txBody>
      </p:sp>
    </p:spTree>
    <p:extLst>
      <p:ext uri="{BB962C8B-B14F-4D97-AF65-F5344CB8AC3E}">
        <p14:creationId xmlns:p14="http://schemas.microsoft.com/office/powerpoint/2010/main" val="3300410490"/>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796FDA-27C0-E4EB-A5AF-2024D7999C1B}"/>
            </a:ext>
          </a:extLst>
        </p:cNvPr>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DCBBC151-939A-FAB6-796B-6D591055D610}"/>
              </a:ext>
            </a:extLst>
          </p:cNvPr>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17</a:t>
            </a:fld>
            <a:endParaRPr lang="en-US" altLang="zh-TW">
              <a:solidFill>
                <a:srgbClr val="000000"/>
              </a:solidFill>
            </a:endParaRPr>
          </a:p>
        </p:txBody>
      </p:sp>
      <p:sp>
        <p:nvSpPr>
          <p:cNvPr id="13" name="Rectangle 3">
            <a:extLst>
              <a:ext uri="{FF2B5EF4-FFF2-40B4-BE49-F238E27FC236}">
                <a16:creationId xmlns:a16="http://schemas.microsoft.com/office/drawing/2014/main" id="{0B81BE8C-A1B9-F700-94A3-AA87F6812FED}"/>
              </a:ext>
            </a:extLst>
          </p:cNvPr>
          <p:cNvSpPr txBox="1">
            <a:spLocks noChangeArrowheads="1"/>
          </p:cNvSpPr>
          <p:nvPr/>
        </p:nvSpPr>
        <p:spPr bwMode="auto">
          <a:xfrm>
            <a:off x="983432" y="1824740"/>
            <a:ext cx="10801200" cy="3208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Clr>
                <a:schemeClr val="folHlink"/>
              </a:buClr>
              <a:buSzPct val="60000"/>
              <a:buFont typeface="Wingdings" panose="05000000000000000000" pitchFamily="2" charset="2"/>
              <a:buChar char="n"/>
              <a:defRPr kumimoji="1" sz="3200" kern="1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anose="05000000000000000000" pitchFamily="2" charset="2"/>
              <a:buChar char="n"/>
              <a:defRPr kumimoji="1" sz="2800" kern="1200">
                <a:solidFill>
                  <a:schemeClr val="tx1"/>
                </a:solidFill>
                <a:latin typeface="+mn-lt"/>
                <a:ea typeface="+mn-ea"/>
                <a:cs typeface="+mn-cs"/>
              </a:defRPr>
            </a:lvl2pPr>
            <a:lvl3pPr marL="1143000" indent="-228600" algn="l" rtl="0" fontAlgn="base">
              <a:spcBef>
                <a:spcPct val="20000"/>
              </a:spcBef>
              <a:spcAft>
                <a:spcPct val="0"/>
              </a:spcAft>
              <a:buClr>
                <a:schemeClr val="folHlink"/>
              </a:buClr>
              <a:buSzPct val="50000"/>
              <a:buFont typeface="Wingdings" panose="05000000000000000000" pitchFamily="2" charset="2"/>
              <a:buChar char="n"/>
              <a:defRPr kumimoji="1" sz="2400" kern="1200">
                <a:solidFill>
                  <a:schemeClr val="tx1"/>
                </a:solidFill>
                <a:latin typeface="+mn-lt"/>
                <a:ea typeface="+mn-ea"/>
                <a:cs typeface="+mn-cs"/>
              </a:defRPr>
            </a:lvl3pPr>
            <a:lvl4pPr marL="1600200" indent="-228600" algn="l" rtl="0" fontAlgn="base">
              <a:spcBef>
                <a:spcPct val="20000"/>
              </a:spcBef>
              <a:spcAft>
                <a:spcPct val="0"/>
              </a:spcAft>
              <a:buClr>
                <a:schemeClr val="accent2"/>
              </a:buClr>
              <a:buSzPct val="55000"/>
              <a:buFont typeface="Wingdings" panose="05000000000000000000" pitchFamily="2" charset="2"/>
              <a:buChar char="n"/>
              <a:defRPr kumimoji="1" sz="2000" kern="1200">
                <a:solidFill>
                  <a:schemeClr val="tx1"/>
                </a:solidFill>
                <a:latin typeface="+mn-lt"/>
                <a:ea typeface="+mn-ea"/>
                <a:cs typeface="+mn-cs"/>
              </a:defRPr>
            </a:lvl4pPr>
            <a:lvl5pPr marL="2057400" indent="-228600" algn="l" rtl="0" fontAlgn="base">
              <a:spcBef>
                <a:spcPct val="20000"/>
              </a:spcBef>
              <a:spcAft>
                <a:spcPct val="0"/>
              </a:spcAft>
              <a:buClr>
                <a:schemeClr val="accent1"/>
              </a:buClr>
              <a:buSzPct val="50000"/>
              <a:buFont typeface="Wingdings" panose="05000000000000000000" pitchFamily="2" charset="2"/>
              <a:buChar char="n"/>
              <a:defRPr kumimoji="1"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t>Scenario: </a:t>
            </a:r>
          </a:p>
          <a:p>
            <a:pPr marL="0" indent="0" algn="just">
              <a:buNone/>
            </a:pPr>
            <a:r>
              <a:rPr lang="en-GB" altLang="zh-TW" sz="2400" dirty="0"/>
              <a:t>You want to compare the exam scores of two groups of students. </a:t>
            </a:r>
            <a:r>
              <a:rPr lang="en-GB" altLang="zh-TW" sz="2400" b="1" dirty="0"/>
              <a:t>Group A </a:t>
            </a:r>
            <a:r>
              <a:rPr lang="en-GB" altLang="zh-TW" sz="2400" dirty="0"/>
              <a:t>(taught with Method X) and </a:t>
            </a:r>
            <a:r>
              <a:rPr lang="en-GB" altLang="zh-TW" sz="2400" b="1" dirty="0"/>
              <a:t>Group B </a:t>
            </a:r>
            <a:r>
              <a:rPr lang="en-GB" altLang="zh-TW" sz="2400" dirty="0"/>
              <a:t>(taught with Method Y). The sample data available on the module page on Moodle. </a:t>
            </a:r>
          </a:p>
          <a:p>
            <a:pPr marL="0" indent="0" algn="just">
              <a:buNone/>
            </a:pPr>
            <a:endParaRPr lang="en-GB" altLang="zh-TW" sz="2400" dirty="0"/>
          </a:p>
          <a:p>
            <a:pPr marL="0" indent="0" algn="just">
              <a:buNone/>
            </a:pPr>
            <a:r>
              <a:rPr lang="en-GB" altLang="zh-TW" sz="2400" b="1" dirty="0"/>
              <a:t>Task: </a:t>
            </a:r>
            <a:r>
              <a:rPr lang="en-GB" altLang="zh-TW" sz="2400" dirty="0"/>
              <a:t>You are required to compare the means of two independent groups to see if there is a significantly difference between them. </a:t>
            </a:r>
            <a:endParaRPr lang="en-US" altLang="zh-TW" sz="2400" b="1" dirty="0"/>
          </a:p>
        </p:txBody>
      </p:sp>
      <p:sp>
        <p:nvSpPr>
          <p:cNvPr id="2" name="Rectangle 2">
            <a:extLst>
              <a:ext uri="{FF2B5EF4-FFF2-40B4-BE49-F238E27FC236}">
                <a16:creationId xmlns:a16="http://schemas.microsoft.com/office/drawing/2014/main" id="{345F7451-9F13-7564-389B-9949CD7011C5}"/>
              </a:ext>
            </a:extLst>
          </p:cNvPr>
          <p:cNvSpPr txBox="1">
            <a:spLocks noChangeArrowheads="1"/>
          </p:cNvSpPr>
          <p:nvPr/>
        </p:nvSpPr>
        <p:spPr bwMode="auto">
          <a:xfrm>
            <a:off x="911424" y="391533"/>
            <a:ext cx="10297144"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dirty="0"/>
              <a:t>Inferential Statistics – Exercise</a:t>
            </a:r>
          </a:p>
          <a:p>
            <a:r>
              <a:rPr lang="en-GB" altLang="zh-TW" dirty="0"/>
              <a:t>20 – 30 minutes</a:t>
            </a:r>
            <a:endParaRPr lang="en-US" altLang="zh-TW" dirty="0"/>
          </a:p>
        </p:txBody>
      </p:sp>
    </p:spTree>
    <p:extLst>
      <p:ext uri="{BB962C8B-B14F-4D97-AF65-F5344CB8AC3E}">
        <p14:creationId xmlns:p14="http://schemas.microsoft.com/office/powerpoint/2010/main" val="2890176476"/>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15A8CF-2769-ABE3-C61A-4555854573A3}"/>
            </a:ext>
          </a:extLst>
        </p:cNvPr>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5F0CB28F-C5DF-63C3-BE5B-714DBE8AA84E}"/>
              </a:ext>
            </a:extLst>
          </p:cNvPr>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18</a:t>
            </a:fld>
            <a:endParaRPr lang="en-US" altLang="zh-TW">
              <a:solidFill>
                <a:srgbClr val="000000"/>
              </a:solidFill>
            </a:endParaRPr>
          </a:p>
        </p:txBody>
      </p:sp>
      <p:sp>
        <p:nvSpPr>
          <p:cNvPr id="12290" name="Rectangle 2">
            <a:extLst>
              <a:ext uri="{FF2B5EF4-FFF2-40B4-BE49-F238E27FC236}">
                <a16:creationId xmlns:a16="http://schemas.microsoft.com/office/drawing/2014/main" id="{2961D653-7272-458B-EBFA-E4EF7A684E7E}"/>
              </a:ext>
            </a:extLst>
          </p:cNvPr>
          <p:cNvSpPr>
            <a:spLocks noGrp="1" noChangeArrowheads="1"/>
          </p:cNvSpPr>
          <p:nvPr>
            <p:ph type="title" idx="4294967295"/>
          </p:nvPr>
        </p:nvSpPr>
        <p:spPr>
          <a:xfrm>
            <a:off x="911424" y="391533"/>
            <a:ext cx="10153128" cy="1143000"/>
          </a:xfrm>
          <a:noFill/>
          <a:ln/>
        </p:spPr>
        <p:txBody>
          <a:bodyPr/>
          <a:lstStyle/>
          <a:p>
            <a:pPr algn="ctr"/>
            <a:r>
              <a:rPr lang="en-GB" dirty="0"/>
              <a:t>Step-by-Step Process of Data Collection to Analysis Using Google Forms and SPSS</a:t>
            </a:r>
            <a:endParaRPr lang="en-US" altLang="zh-TW" dirty="0"/>
          </a:p>
        </p:txBody>
      </p:sp>
      <p:grpSp>
        <p:nvGrpSpPr>
          <p:cNvPr id="7" name="Group 6">
            <a:extLst>
              <a:ext uri="{FF2B5EF4-FFF2-40B4-BE49-F238E27FC236}">
                <a16:creationId xmlns:a16="http://schemas.microsoft.com/office/drawing/2014/main" id="{37A6971A-9282-248D-6382-74B6639E6D01}"/>
              </a:ext>
            </a:extLst>
          </p:cNvPr>
          <p:cNvGrpSpPr/>
          <p:nvPr/>
        </p:nvGrpSpPr>
        <p:grpSpPr>
          <a:xfrm>
            <a:off x="8610601" y="6542088"/>
            <a:ext cx="1508125" cy="87312"/>
            <a:chOff x="7086600" y="6237288"/>
            <a:chExt cx="1508125" cy="87312"/>
          </a:xfrm>
        </p:grpSpPr>
        <p:sp>
          <p:nvSpPr>
            <p:cNvPr id="8" name="Oval 3">
              <a:extLst>
                <a:ext uri="{FF2B5EF4-FFF2-40B4-BE49-F238E27FC236}">
                  <a16:creationId xmlns:a16="http://schemas.microsoft.com/office/drawing/2014/main" id="{6E71748E-AB48-A083-8213-7B2D419ECA9E}"/>
                </a:ext>
              </a:extLst>
            </p:cNvPr>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a:extLst>
                <a:ext uri="{FF2B5EF4-FFF2-40B4-BE49-F238E27FC236}">
                  <a16:creationId xmlns:a16="http://schemas.microsoft.com/office/drawing/2014/main" id="{821CE7F3-5CBD-DE69-56D9-71D15DDCF39C}"/>
                </a:ext>
              </a:extLst>
            </p:cNvPr>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a:extLst>
                <a:ext uri="{FF2B5EF4-FFF2-40B4-BE49-F238E27FC236}">
                  <a16:creationId xmlns:a16="http://schemas.microsoft.com/office/drawing/2014/main" id="{EC98364B-6E10-7D97-4E77-ADA4E5D63F9E}"/>
                </a:ext>
              </a:extLst>
            </p:cNvPr>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a:extLst>
                <a:ext uri="{FF2B5EF4-FFF2-40B4-BE49-F238E27FC236}">
                  <a16:creationId xmlns:a16="http://schemas.microsoft.com/office/drawing/2014/main" id="{9AB4BA9C-482E-0119-E90E-EA9EDFF8E08E}"/>
                </a:ext>
              </a:extLst>
            </p:cNvPr>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
        <p:nvSpPr>
          <p:cNvPr id="13" name="Rectangle 3">
            <a:extLst>
              <a:ext uri="{FF2B5EF4-FFF2-40B4-BE49-F238E27FC236}">
                <a16:creationId xmlns:a16="http://schemas.microsoft.com/office/drawing/2014/main" id="{DAD3D911-58CB-D5DB-02E1-25F46C4B24FA}"/>
              </a:ext>
            </a:extLst>
          </p:cNvPr>
          <p:cNvSpPr txBox="1">
            <a:spLocks noChangeArrowheads="1"/>
          </p:cNvSpPr>
          <p:nvPr/>
        </p:nvSpPr>
        <p:spPr bwMode="auto">
          <a:xfrm>
            <a:off x="839416" y="1660641"/>
            <a:ext cx="10801200" cy="39285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Clr>
                <a:schemeClr val="folHlink"/>
              </a:buClr>
              <a:buSzPct val="60000"/>
              <a:buFont typeface="Wingdings" panose="05000000000000000000" pitchFamily="2" charset="2"/>
              <a:buChar char="n"/>
              <a:defRPr kumimoji="1" sz="3200" kern="1200">
                <a:solidFill>
                  <a:schemeClr val="tx1"/>
                </a:solidFill>
                <a:latin typeface="+mn-lt"/>
                <a:ea typeface="+mn-ea"/>
                <a:cs typeface="+mn-cs"/>
              </a:defRPr>
            </a:lvl1pPr>
            <a:lvl2pPr marL="742950" indent="-285750" algn="l" rtl="0" fontAlgn="base">
              <a:spcBef>
                <a:spcPct val="20000"/>
              </a:spcBef>
              <a:spcAft>
                <a:spcPct val="0"/>
              </a:spcAft>
              <a:buClr>
                <a:schemeClr val="hlink"/>
              </a:buClr>
              <a:buSzPct val="55000"/>
              <a:buFont typeface="Wingdings" panose="05000000000000000000" pitchFamily="2" charset="2"/>
              <a:buChar char="n"/>
              <a:defRPr kumimoji="1" sz="2800" kern="1200">
                <a:solidFill>
                  <a:schemeClr val="tx1"/>
                </a:solidFill>
                <a:latin typeface="+mn-lt"/>
                <a:ea typeface="+mn-ea"/>
                <a:cs typeface="+mn-cs"/>
              </a:defRPr>
            </a:lvl2pPr>
            <a:lvl3pPr marL="1143000" indent="-228600" algn="l" rtl="0" fontAlgn="base">
              <a:spcBef>
                <a:spcPct val="20000"/>
              </a:spcBef>
              <a:spcAft>
                <a:spcPct val="0"/>
              </a:spcAft>
              <a:buClr>
                <a:schemeClr val="folHlink"/>
              </a:buClr>
              <a:buSzPct val="50000"/>
              <a:buFont typeface="Wingdings" panose="05000000000000000000" pitchFamily="2" charset="2"/>
              <a:buChar char="n"/>
              <a:defRPr kumimoji="1" sz="2400" kern="1200">
                <a:solidFill>
                  <a:schemeClr val="tx1"/>
                </a:solidFill>
                <a:latin typeface="+mn-lt"/>
                <a:ea typeface="+mn-ea"/>
                <a:cs typeface="+mn-cs"/>
              </a:defRPr>
            </a:lvl3pPr>
            <a:lvl4pPr marL="1600200" indent="-228600" algn="l" rtl="0" fontAlgn="base">
              <a:spcBef>
                <a:spcPct val="20000"/>
              </a:spcBef>
              <a:spcAft>
                <a:spcPct val="0"/>
              </a:spcAft>
              <a:buClr>
                <a:schemeClr val="accent2"/>
              </a:buClr>
              <a:buSzPct val="55000"/>
              <a:buFont typeface="Wingdings" panose="05000000000000000000" pitchFamily="2" charset="2"/>
              <a:buChar char="n"/>
              <a:defRPr kumimoji="1" sz="2000" kern="1200">
                <a:solidFill>
                  <a:schemeClr val="tx1"/>
                </a:solidFill>
                <a:latin typeface="+mn-lt"/>
                <a:ea typeface="+mn-ea"/>
                <a:cs typeface="+mn-cs"/>
              </a:defRPr>
            </a:lvl4pPr>
            <a:lvl5pPr marL="2057400" indent="-228600" algn="l" rtl="0" fontAlgn="base">
              <a:spcBef>
                <a:spcPct val="20000"/>
              </a:spcBef>
              <a:spcAft>
                <a:spcPct val="0"/>
              </a:spcAft>
              <a:buClr>
                <a:schemeClr val="accent1"/>
              </a:buClr>
              <a:buSzPct val="50000"/>
              <a:buFont typeface="Wingdings" panose="05000000000000000000" pitchFamily="2" charset="2"/>
              <a:buChar char="n"/>
              <a:defRPr kumimoji="1"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t>Creating Graphs and Charts in SPSS</a:t>
            </a:r>
          </a:p>
          <a:p>
            <a:r>
              <a:rPr lang="en-GB" sz="2400" dirty="0"/>
              <a:t>To visualise the data, use the Chart Builder: Go to </a:t>
            </a:r>
            <a:r>
              <a:rPr lang="en-GB" sz="2400" i="1" dirty="0"/>
              <a:t>Graphs &gt; Chart Builder</a:t>
            </a:r>
            <a:r>
              <a:rPr lang="en-GB" sz="2400" dirty="0"/>
              <a:t>.</a:t>
            </a:r>
          </a:p>
          <a:p>
            <a:r>
              <a:rPr lang="en-GB" sz="2400" dirty="0"/>
              <a:t>Select the type of graph you want to create (e.g., bar chart, histogram, scatter plot). </a:t>
            </a:r>
          </a:p>
          <a:p>
            <a:r>
              <a:rPr lang="en-GB" sz="2400" dirty="0"/>
              <a:t>Drag and drop the variables of interest into the graph template.</a:t>
            </a:r>
          </a:p>
          <a:p>
            <a:r>
              <a:rPr lang="en-GB" sz="2400" dirty="0"/>
              <a:t>Customize your graph by adding titles, legends, and labels for clarity.</a:t>
            </a:r>
          </a:p>
          <a:p>
            <a:r>
              <a:rPr lang="en-GB" sz="2400" dirty="0"/>
              <a:t>Click "OK" to generate the graph. The graph can be edited further by double-clicking on it to open the chart editor.</a:t>
            </a:r>
            <a:endParaRPr lang="en-US" altLang="zh-TW" sz="2400" dirty="0"/>
          </a:p>
        </p:txBody>
      </p:sp>
    </p:spTree>
    <p:extLst>
      <p:ext uri="{BB962C8B-B14F-4D97-AF65-F5344CB8AC3E}">
        <p14:creationId xmlns:p14="http://schemas.microsoft.com/office/powerpoint/2010/main" val="1789658858"/>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19</a:t>
            </a:fld>
            <a:endParaRPr lang="en-US" altLang="zh-TW">
              <a:solidFill>
                <a:srgbClr val="000000"/>
              </a:solidFill>
            </a:endParaRPr>
          </a:p>
        </p:txBody>
      </p:sp>
      <p:sp>
        <p:nvSpPr>
          <p:cNvPr id="12290" name="Rectangle 2"/>
          <p:cNvSpPr>
            <a:spLocks noGrp="1" noChangeArrowheads="1"/>
          </p:cNvSpPr>
          <p:nvPr>
            <p:ph type="title" idx="4294967295"/>
          </p:nvPr>
        </p:nvSpPr>
        <p:spPr>
          <a:xfrm>
            <a:off x="911424" y="332957"/>
            <a:ext cx="9937104" cy="690563"/>
          </a:xfrm>
          <a:noFill/>
          <a:ln/>
        </p:spPr>
        <p:txBody>
          <a:bodyPr/>
          <a:lstStyle/>
          <a:p>
            <a:pPr algn="l"/>
            <a:r>
              <a:rPr lang="en-US" altLang="zh-TW" dirty="0"/>
              <a:t>Data Analysis - Content Analysis</a:t>
            </a:r>
          </a:p>
        </p:txBody>
      </p:sp>
      <p:sp>
        <p:nvSpPr>
          <p:cNvPr id="12291" name="Rectangle 3"/>
          <p:cNvSpPr>
            <a:spLocks noGrp="1" noChangeArrowheads="1"/>
          </p:cNvSpPr>
          <p:nvPr>
            <p:ph type="body" idx="4294967295"/>
          </p:nvPr>
        </p:nvSpPr>
        <p:spPr>
          <a:xfrm>
            <a:off x="911424" y="1072732"/>
            <a:ext cx="10657184" cy="4660523"/>
          </a:xfrm>
        </p:spPr>
        <p:txBody>
          <a:bodyPr/>
          <a:lstStyle/>
          <a:p>
            <a:pPr marL="0" indent="0" algn="just">
              <a:buNone/>
            </a:pPr>
            <a:r>
              <a:rPr lang="en-GB" dirty="0"/>
              <a:t>Content analysis is employed to quantify and analyse the presence, meanings, and relationships of certain words, themes, or concepts within texts or sets of texts.</a:t>
            </a:r>
          </a:p>
          <a:p>
            <a:pPr marL="0" indent="0" algn="just">
              <a:buNone/>
            </a:pPr>
            <a:endParaRPr lang="en-GB" dirty="0"/>
          </a:p>
          <a:p>
            <a:pPr marL="0" indent="0" algn="just">
              <a:buNone/>
            </a:pPr>
            <a:r>
              <a:rPr lang="en-GB" b="1" dirty="0"/>
              <a:t>Steps</a:t>
            </a:r>
          </a:p>
          <a:p>
            <a:pPr marL="228600" marR="0" lvl="0" indent="-228600" algn="just" defTabSz="914400" rtl="0" eaLnBrk="0" fontAlgn="base" latinLnBrk="0" hangingPunct="0">
              <a:lnSpc>
                <a:spcPct val="100000"/>
              </a:lnSpc>
              <a:spcBef>
                <a:spcPct val="0"/>
              </a:spcBef>
              <a:spcAft>
                <a:spcPct val="0"/>
              </a:spcAft>
              <a:buClrTx/>
              <a:buSzTx/>
              <a:buFont typeface="+mj-lt"/>
              <a:buAutoNum type="arabicPeriod"/>
              <a:tabLst/>
            </a:pPr>
            <a:r>
              <a:rPr kumimoji="0" lang="en-US" altLang="en-US" b="1" i="0" u="none" strike="noStrike" cap="none" normalizeH="0" baseline="0" dirty="0">
                <a:ln>
                  <a:noFill/>
                </a:ln>
                <a:solidFill>
                  <a:schemeClr val="tx1"/>
                </a:solidFill>
                <a:effectLst/>
                <a:latin typeface="Arial" panose="020B0604020202020204" pitchFamily="34" charset="0"/>
              </a:rPr>
              <a:t>Define Goals</a:t>
            </a:r>
            <a:r>
              <a:rPr kumimoji="0" lang="en-US" altLang="en-US" b="0" i="0" u="none" strike="noStrike" cap="none" normalizeH="0" baseline="0" dirty="0">
                <a:ln>
                  <a:noFill/>
                </a:ln>
                <a:solidFill>
                  <a:schemeClr val="tx1"/>
                </a:solidFill>
                <a:effectLst/>
                <a:latin typeface="Arial" panose="020B0604020202020204" pitchFamily="34" charset="0"/>
              </a:rPr>
              <a:t>: Clearly articulate research questions or hypotheses. </a:t>
            </a:r>
          </a:p>
          <a:p>
            <a:pPr marL="228600" marR="0" lvl="0" indent="-228600" algn="just" defTabSz="914400" rtl="0" eaLnBrk="0" fontAlgn="base" latinLnBrk="0" hangingPunct="0">
              <a:lnSpc>
                <a:spcPct val="100000"/>
              </a:lnSpc>
              <a:spcBef>
                <a:spcPct val="0"/>
              </a:spcBef>
              <a:spcAft>
                <a:spcPct val="0"/>
              </a:spcAft>
              <a:buClrTx/>
              <a:buSzTx/>
              <a:buFont typeface="+mj-lt"/>
              <a:buAutoNum type="arabicPeriod"/>
              <a:tabLst/>
            </a:pPr>
            <a:r>
              <a:rPr kumimoji="0" lang="en-US" altLang="en-US" b="1" i="0" u="none" strike="noStrike" cap="none" normalizeH="0" baseline="0" dirty="0">
                <a:ln>
                  <a:noFill/>
                </a:ln>
                <a:solidFill>
                  <a:schemeClr val="tx1"/>
                </a:solidFill>
                <a:effectLst/>
                <a:latin typeface="Arial" panose="020B0604020202020204" pitchFamily="34" charset="0"/>
              </a:rPr>
              <a:t>Select Content</a:t>
            </a:r>
            <a:r>
              <a:rPr kumimoji="0" lang="en-US" altLang="en-US" b="0" i="0" u="none" strike="noStrike" cap="none" normalizeH="0" baseline="0" dirty="0">
                <a:ln>
                  <a:noFill/>
                </a:ln>
                <a:solidFill>
                  <a:schemeClr val="tx1"/>
                </a:solidFill>
                <a:effectLst/>
                <a:latin typeface="Arial" panose="020B0604020202020204" pitchFamily="34" charset="0"/>
              </a:rPr>
              <a:t>: Choose a dataset relevant to your research questions (e.g., documents, media). </a:t>
            </a:r>
          </a:p>
          <a:p>
            <a:pPr marL="228600" marR="0" lvl="0" indent="-228600" algn="just" defTabSz="914400" rtl="0" eaLnBrk="0" fontAlgn="base" latinLnBrk="0" hangingPunct="0">
              <a:lnSpc>
                <a:spcPct val="100000"/>
              </a:lnSpc>
              <a:spcBef>
                <a:spcPct val="0"/>
              </a:spcBef>
              <a:spcAft>
                <a:spcPct val="0"/>
              </a:spcAft>
              <a:buClrTx/>
              <a:buSzTx/>
              <a:buFont typeface="+mj-lt"/>
              <a:buAutoNum type="arabicPeriod"/>
              <a:tabLst/>
            </a:pPr>
            <a:r>
              <a:rPr kumimoji="0" lang="en-US" altLang="en-US" b="1" i="0" u="none" strike="noStrike" cap="none" normalizeH="0" baseline="0" dirty="0">
                <a:ln>
                  <a:noFill/>
                </a:ln>
                <a:solidFill>
                  <a:schemeClr val="tx1"/>
                </a:solidFill>
                <a:effectLst/>
                <a:latin typeface="Arial" panose="020B0604020202020204" pitchFamily="34" charset="0"/>
              </a:rPr>
              <a:t>Develop Coding Scheme</a:t>
            </a:r>
            <a:r>
              <a:rPr kumimoji="0" lang="en-US" altLang="en-US" b="0" i="0" u="none" strike="noStrike" cap="none" normalizeH="0" baseline="0" dirty="0">
                <a:ln>
                  <a:noFill/>
                </a:ln>
                <a:solidFill>
                  <a:schemeClr val="tx1"/>
                </a:solidFill>
                <a:effectLst/>
                <a:latin typeface="Arial" panose="020B0604020202020204" pitchFamily="34" charset="0"/>
              </a:rPr>
              <a:t>: </a:t>
            </a:r>
          </a:p>
          <a:p>
            <a:pPr marL="628650" lvl="1" indent="-228600" algn="just">
              <a:spcBef>
                <a:spcPct val="0"/>
              </a:spcBef>
            </a:pPr>
            <a:r>
              <a:rPr kumimoji="0" lang="en-US" altLang="en-US" b="0" i="1" u="none" strike="noStrike" cap="none" normalizeH="0" baseline="0" dirty="0">
                <a:ln>
                  <a:noFill/>
                </a:ln>
                <a:solidFill>
                  <a:schemeClr val="tx1"/>
                </a:solidFill>
                <a:effectLst/>
                <a:latin typeface="Arial" panose="020B0604020202020204" pitchFamily="34" charset="0"/>
              </a:rPr>
              <a:t>Quantitative</a:t>
            </a:r>
            <a:r>
              <a:rPr kumimoji="0" lang="en-US" altLang="en-US" b="0" i="0" u="none" strike="noStrike" cap="none" normalizeH="0" baseline="0" dirty="0">
                <a:ln>
                  <a:noFill/>
                </a:ln>
                <a:solidFill>
                  <a:schemeClr val="tx1"/>
                </a:solidFill>
                <a:effectLst/>
                <a:latin typeface="Arial" panose="020B0604020202020204" pitchFamily="34" charset="0"/>
              </a:rPr>
              <a:t>: Create categories for counting specific words, themes, or concepts. </a:t>
            </a:r>
          </a:p>
          <a:p>
            <a:pPr marL="628650" lvl="1" indent="-228600" algn="just">
              <a:spcBef>
                <a:spcPct val="0"/>
              </a:spcBef>
            </a:pPr>
            <a:r>
              <a:rPr kumimoji="0" lang="en-US" altLang="en-US" b="0" i="1" u="none" strike="noStrike" cap="none" normalizeH="0" baseline="0" dirty="0">
                <a:ln>
                  <a:noFill/>
                </a:ln>
                <a:solidFill>
                  <a:schemeClr val="tx1"/>
                </a:solidFill>
                <a:effectLst/>
                <a:latin typeface="Arial" panose="020B0604020202020204" pitchFamily="34" charset="0"/>
              </a:rPr>
              <a:t>Qualitative</a:t>
            </a:r>
            <a:r>
              <a:rPr kumimoji="0" lang="en-US" altLang="en-US" b="0" i="0" u="none" strike="noStrike" cap="none" normalizeH="0" baseline="0" dirty="0">
                <a:ln>
                  <a:noFill/>
                </a:ln>
                <a:solidFill>
                  <a:schemeClr val="tx1"/>
                </a:solidFill>
                <a:effectLst/>
                <a:latin typeface="Arial" panose="020B0604020202020204" pitchFamily="34" charset="0"/>
              </a:rPr>
              <a:t>: Identify themes or patterns for more nuanced analysis. </a:t>
            </a:r>
          </a:p>
          <a:p>
            <a:pPr marL="228600" marR="0" lvl="0" indent="-228600" algn="just" defTabSz="914400" rtl="0" eaLnBrk="0" fontAlgn="base" latinLnBrk="0" hangingPunct="0">
              <a:lnSpc>
                <a:spcPct val="100000"/>
              </a:lnSpc>
              <a:spcBef>
                <a:spcPct val="0"/>
              </a:spcBef>
              <a:spcAft>
                <a:spcPct val="0"/>
              </a:spcAft>
              <a:buClrTx/>
              <a:buSzTx/>
              <a:buFont typeface="+mj-lt"/>
              <a:buAutoNum type="arabicPeriod"/>
              <a:tabLst/>
            </a:pPr>
            <a:r>
              <a:rPr kumimoji="0" lang="en-US" altLang="en-US" b="1" i="0" u="none" strike="noStrike" cap="none" normalizeH="0" baseline="0" dirty="0">
                <a:ln>
                  <a:noFill/>
                </a:ln>
                <a:solidFill>
                  <a:schemeClr val="tx1"/>
                </a:solidFill>
                <a:effectLst/>
                <a:latin typeface="Arial" panose="020B0604020202020204" pitchFamily="34" charset="0"/>
              </a:rPr>
              <a:t>Pilot Test</a:t>
            </a:r>
            <a:r>
              <a:rPr kumimoji="0" lang="en-US" altLang="en-US" b="0" i="0" u="none" strike="noStrike" cap="none" normalizeH="0" baseline="0" dirty="0">
                <a:ln>
                  <a:noFill/>
                </a:ln>
                <a:solidFill>
                  <a:schemeClr val="tx1"/>
                </a:solidFill>
                <a:effectLst/>
                <a:latin typeface="Arial" panose="020B0604020202020204" pitchFamily="34" charset="0"/>
              </a:rPr>
              <a:t>: Apply the coding scheme to a small sample to ensure it captures relevant data accurately. </a:t>
            </a:r>
          </a:p>
          <a:p>
            <a:pPr marL="0" indent="0" algn="just">
              <a:buNone/>
            </a:pPr>
            <a:endParaRPr lang="en-US" altLang="zh-TW" dirty="0"/>
          </a:p>
        </p:txBody>
      </p:sp>
      <p:grpSp>
        <p:nvGrpSpPr>
          <p:cNvPr id="7" name="Group 6"/>
          <p:cNvGrpSpPr/>
          <p:nvPr/>
        </p:nvGrpSpPr>
        <p:grpSpPr>
          <a:xfrm>
            <a:off x="8610601" y="6542088"/>
            <a:ext cx="1508125" cy="87312"/>
            <a:chOff x="7086600" y="6237288"/>
            <a:chExt cx="1508125" cy="87312"/>
          </a:xfrm>
        </p:grpSpPr>
        <p:sp>
          <p:nvSpPr>
            <p:cNvPr id="8" name="Oval 3"/>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Tree>
    <p:extLst>
      <p:ext uri="{BB962C8B-B14F-4D97-AF65-F5344CB8AC3E}">
        <p14:creationId xmlns:p14="http://schemas.microsoft.com/office/powerpoint/2010/main" val="238141023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727B64-7721-51B5-7268-AEA66469D188}"/>
            </a:ext>
          </a:extLst>
        </p:cNvPr>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097963C1-9872-809B-BD24-7F055D685347}"/>
              </a:ext>
            </a:extLst>
          </p:cNvPr>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20</a:t>
            </a:fld>
            <a:endParaRPr lang="en-US" altLang="zh-TW">
              <a:solidFill>
                <a:srgbClr val="000000"/>
              </a:solidFill>
            </a:endParaRPr>
          </a:p>
        </p:txBody>
      </p:sp>
      <p:sp>
        <p:nvSpPr>
          <p:cNvPr id="12290" name="Rectangle 2">
            <a:extLst>
              <a:ext uri="{FF2B5EF4-FFF2-40B4-BE49-F238E27FC236}">
                <a16:creationId xmlns:a16="http://schemas.microsoft.com/office/drawing/2014/main" id="{54A00204-FA00-0D71-5D34-F9231F674666}"/>
              </a:ext>
            </a:extLst>
          </p:cNvPr>
          <p:cNvSpPr>
            <a:spLocks noGrp="1" noChangeArrowheads="1"/>
          </p:cNvSpPr>
          <p:nvPr>
            <p:ph type="title" idx="4294967295"/>
          </p:nvPr>
        </p:nvSpPr>
        <p:spPr>
          <a:xfrm>
            <a:off x="2027238" y="332957"/>
            <a:ext cx="7527925" cy="690563"/>
          </a:xfrm>
          <a:noFill/>
          <a:ln/>
        </p:spPr>
        <p:txBody>
          <a:bodyPr/>
          <a:lstStyle/>
          <a:p>
            <a:pPr algn="ctr"/>
            <a:r>
              <a:rPr lang="en-US" altLang="zh-TW" dirty="0"/>
              <a:t>Data Analysis - Content Analysis Cont.</a:t>
            </a:r>
          </a:p>
        </p:txBody>
      </p:sp>
      <p:sp>
        <p:nvSpPr>
          <p:cNvPr id="12291" name="Rectangle 3">
            <a:extLst>
              <a:ext uri="{FF2B5EF4-FFF2-40B4-BE49-F238E27FC236}">
                <a16:creationId xmlns:a16="http://schemas.microsoft.com/office/drawing/2014/main" id="{1B1AF9A8-B4B0-A7E9-0942-9C4E25F915C1}"/>
              </a:ext>
            </a:extLst>
          </p:cNvPr>
          <p:cNvSpPr>
            <a:spLocks noGrp="1" noChangeArrowheads="1"/>
          </p:cNvSpPr>
          <p:nvPr>
            <p:ph type="body" idx="4294967295"/>
          </p:nvPr>
        </p:nvSpPr>
        <p:spPr>
          <a:xfrm>
            <a:off x="983432" y="1294654"/>
            <a:ext cx="10621180" cy="3956692"/>
          </a:xfrm>
        </p:spPr>
        <p:txBody>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b="1" i="0" u="none" strike="noStrike" cap="none" normalizeH="0" baseline="0" dirty="0">
                <a:ln>
                  <a:noFill/>
                </a:ln>
                <a:solidFill>
                  <a:schemeClr val="tx1"/>
                </a:solidFill>
                <a:effectLst/>
                <a:latin typeface="Arial" panose="020B0604020202020204" pitchFamily="34" charset="0"/>
              </a:rPr>
              <a:t>5. Code Data</a:t>
            </a:r>
            <a:r>
              <a:rPr kumimoji="0" lang="en-US" altLang="en-US" b="0" i="0" u="none" strike="noStrike" cap="none" normalizeH="0" baseline="0" dirty="0">
                <a:ln>
                  <a:noFill/>
                </a:ln>
                <a:solidFill>
                  <a:schemeClr val="tx1"/>
                </a:solidFill>
                <a:effectLst/>
                <a:latin typeface="Arial" panose="020B0604020202020204" pitchFamily="34" charset="0"/>
              </a:rPr>
              <a:t>: Systematically apply the coding scheme across the entire dataset. </a:t>
            </a:r>
          </a:p>
          <a:p>
            <a:pPr marL="0" marR="0" lvl="0" indent="0" algn="l" defTabSz="914400" rtl="0" eaLnBrk="0" fontAlgn="base" latinLnBrk="0" hangingPunct="0">
              <a:lnSpc>
                <a:spcPct val="100000"/>
              </a:lnSpc>
              <a:spcBef>
                <a:spcPct val="0"/>
              </a:spcBef>
              <a:spcAft>
                <a:spcPct val="0"/>
              </a:spcAft>
              <a:buClrTx/>
              <a:buSzTx/>
              <a:buNone/>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b="1" i="0" u="none" strike="noStrike" cap="none" normalizeH="0" baseline="0" dirty="0">
                <a:ln>
                  <a:noFill/>
                </a:ln>
                <a:solidFill>
                  <a:schemeClr val="tx1"/>
                </a:solidFill>
                <a:effectLst/>
                <a:latin typeface="Arial" panose="020B0604020202020204" pitchFamily="34" charset="0"/>
              </a:rPr>
              <a:t>6. </a:t>
            </a:r>
            <a:r>
              <a:rPr kumimoji="0" lang="en-US" altLang="en-US" b="1" i="0" u="none" strike="noStrike" cap="none" normalizeH="0" baseline="0" dirty="0" err="1">
                <a:ln>
                  <a:noFill/>
                </a:ln>
                <a:solidFill>
                  <a:schemeClr val="tx1"/>
                </a:solidFill>
                <a:effectLst/>
                <a:latin typeface="Arial" panose="020B0604020202020204" pitchFamily="34" charset="0"/>
              </a:rPr>
              <a:t>Analyse</a:t>
            </a:r>
            <a:r>
              <a:rPr kumimoji="0" lang="en-US" altLang="en-US" b="1" i="0" u="none" strike="noStrike" cap="none" normalizeH="0" baseline="0" dirty="0">
                <a:ln>
                  <a:noFill/>
                </a:ln>
                <a:solidFill>
                  <a:schemeClr val="tx1"/>
                </a:solidFill>
                <a:effectLst/>
                <a:latin typeface="Arial" panose="020B0604020202020204" pitchFamily="34" charset="0"/>
              </a:rPr>
              <a:t> Results</a:t>
            </a:r>
            <a:r>
              <a:rPr kumimoji="0" lang="en-US" altLang="en-US" b="0" i="0" u="none" strike="noStrike" cap="none" normalizeH="0" baseline="0" dirty="0">
                <a:ln>
                  <a:noFill/>
                </a:ln>
                <a:solidFill>
                  <a:schemeClr val="tx1"/>
                </a:solidFill>
                <a:effectLst/>
                <a:latin typeface="Arial" panose="020B0604020202020204" pitchFamily="34" charset="0"/>
              </a:rPr>
              <a:t>: </a:t>
            </a:r>
          </a:p>
          <a:p>
            <a:pPr marL="628650" lvl="1" indent="-228600">
              <a:spcBef>
                <a:spcPct val="0"/>
              </a:spcBef>
            </a:pPr>
            <a:r>
              <a:rPr kumimoji="0" lang="en-US" altLang="en-US" b="0" i="1" u="none" strike="noStrike" cap="none" normalizeH="0" baseline="0" dirty="0">
                <a:ln>
                  <a:noFill/>
                </a:ln>
                <a:solidFill>
                  <a:schemeClr val="tx1"/>
                </a:solidFill>
                <a:effectLst/>
                <a:latin typeface="Arial" panose="020B0604020202020204" pitchFamily="34" charset="0"/>
              </a:rPr>
              <a:t>Quantitative</a:t>
            </a:r>
            <a:r>
              <a:rPr kumimoji="0" lang="en-US" altLang="en-US" b="0" i="0" u="none" strike="noStrike" cap="none" normalizeH="0" baseline="0" dirty="0">
                <a:ln>
                  <a:noFill/>
                </a:ln>
                <a:solidFill>
                  <a:schemeClr val="tx1"/>
                </a:solidFill>
                <a:effectLst/>
                <a:latin typeface="Arial" panose="020B0604020202020204" pitchFamily="34" charset="0"/>
              </a:rPr>
              <a:t>: Use statistical methods to quantify findings. </a:t>
            </a:r>
          </a:p>
          <a:p>
            <a:pPr marL="628650" lvl="1" indent="-228600">
              <a:spcBef>
                <a:spcPct val="0"/>
              </a:spcBef>
            </a:pPr>
            <a:r>
              <a:rPr kumimoji="0" lang="en-US" altLang="en-US" b="0" i="1" u="none" strike="noStrike" cap="none" normalizeH="0" baseline="0" dirty="0">
                <a:ln>
                  <a:noFill/>
                </a:ln>
                <a:solidFill>
                  <a:schemeClr val="tx1"/>
                </a:solidFill>
                <a:effectLst/>
                <a:latin typeface="Arial" panose="020B0604020202020204" pitchFamily="34" charset="0"/>
              </a:rPr>
              <a:t>Qualitative</a:t>
            </a:r>
            <a:r>
              <a:rPr kumimoji="0" lang="en-US" altLang="en-US" b="0" i="0" u="none" strike="noStrike" cap="none" normalizeH="0" baseline="0" dirty="0">
                <a:ln>
                  <a:noFill/>
                </a:ln>
                <a:solidFill>
                  <a:schemeClr val="tx1"/>
                </a:solidFill>
                <a:effectLst/>
                <a:latin typeface="Arial" panose="020B0604020202020204" pitchFamily="34" charset="0"/>
              </a:rPr>
              <a:t>: Interpret themes to uncover underlying meanings.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b="1" dirty="0">
                <a:latin typeface="Arial" panose="020B0604020202020204" pitchFamily="34" charset="0"/>
              </a:rPr>
              <a:t>7. </a:t>
            </a:r>
            <a:r>
              <a:rPr kumimoji="0" lang="en-US" altLang="en-US" b="1" i="0" u="none" strike="noStrike" cap="none" normalizeH="0" baseline="0" dirty="0">
                <a:ln>
                  <a:noFill/>
                </a:ln>
                <a:solidFill>
                  <a:schemeClr val="tx1"/>
                </a:solidFill>
                <a:effectLst/>
                <a:latin typeface="Arial" panose="020B0604020202020204" pitchFamily="34" charset="0"/>
              </a:rPr>
              <a:t>Report Findings</a:t>
            </a:r>
            <a:r>
              <a:rPr kumimoji="0" lang="en-US" altLang="en-US" b="0" i="0" u="none" strike="noStrike" cap="none" normalizeH="0" baseline="0" dirty="0">
                <a:ln>
                  <a:noFill/>
                </a:ln>
                <a:solidFill>
                  <a:schemeClr val="tx1"/>
                </a:solidFill>
                <a:effectLst/>
                <a:latin typeface="Arial" panose="020B0604020202020204" pitchFamily="34" charset="0"/>
              </a:rPr>
              <a:t>: Draft a report outlining methodology, results, interpretations, and implications.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b="1" i="0" u="none" strike="noStrike" cap="none" normalizeH="0" baseline="0" dirty="0">
                <a:ln>
                  <a:noFill/>
                </a:ln>
                <a:solidFill>
                  <a:schemeClr val="tx1"/>
                </a:solidFill>
                <a:effectLst/>
                <a:latin typeface="Arial" panose="020B0604020202020204" pitchFamily="34" charset="0"/>
              </a:rPr>
              <a:t>8. Ensure Reliability and Validity</a:t>
            </a:r>
            <a:r>
              <a:rPr kumimoji="0" lang="en-US" altLang="en-US" b="0" i="0" u="none" strike="noStrike" cap="none" normalizeH="0" baseline="0" dirty="0">
                <a:ln>
                  <a:noFill/>
                </a:ln>
                <a:solidFill>
                  <a:schemeClr val="tx1"/>
                </a:solidFill>
                <a:effectLst/>
                <a:latin typeface="Arial" panose="020B0604020202020204" pitchFamily="34" charset="0"/>
              </a:rPr>
              <a:t>: Verify consistency and accuracy through reliability checks and validation methods. </a:t>
            </a:r>
          </a:p>
          <a:p>
            <a:pPr marL="0" indent="0">
              <a:buNone/>
            </a:pPr>
            <a:endParaRPr lang="en-US" altLang="zh-TW" dirty="0"/>
          </a:p>
        </p:txBody>
      </p:sp>
      <p:grpSp>
        <p:nvGrpSpPr>
          <p:cNvPr id="7" name="Group 6">
            <a:extLst>
              <a:ext uri="{FF2B5EF4-FFF2-40B4-BE49-F238E27FC236}">
                <a16:creationId xmlns:a16="http://schemas.microsoft.com/office/drawing/2014/main" id="{9070EB15-ABBF-B142-81CD-4A18D5E4DED0}"/>
              </a:ext>
            </a:extLst>
          </p:cNvPr>
          <p:cNvGrpSpPr/>
          <p:nvPr/>
        </p:nvGrpSpPr>
        <p:grpSpPr>
          <a:xfrm>
            <a:off x="8610601" y="6542088"/>
            <a:ext cx="1508125" cy="87312"/>
            <a:chOff x="7086600" y="6237288"/>
            <a:chExt cx="1508125" cy="87312"/>
          </a:xfrm>
        </p:grpSpPr>
        <p:sp>
          <p:nvSpPr>
            <p:cNvPr id="8" name="Oval 3">
              <a:extLst>
                <a:ext uri="{FF2B5EF4-FFF2-40B4-BE49-F238E27FC236}">
                  <a16:creationId xmlns:a16="http://schemas.microsoft.com/office/drawing/2014/main" id="{F2772F5C-52F0-4FCF-3FF6-94134700DA46}"/>
                </a:ext>
              </a:extLst>
            </p:cNvPr>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a:extLst>
                <a:ext uri="{FF2B5EF4-FFF2-40B4-BE49-F238E27FC236}">
                  <a16:creationId xmlns:a16="http://schemas.microsoft.com/office/drawing/2014/main" id="{2640AC0F-B9E5-EDD7-C220-F34BC32A3046}"/>
                </a:ext>
              </a:extLst>
            </p:cNvPr>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a:extLst>
                <a:ext uri="{FF2B5EF4-FFF2-40B4-BE49-F238E27FC236}">
                  <a16:creationId xmlns:a16="http://schemas.microsoft.com/office/drawing/2014/main" id="{91542F32-E4C1-FDCE-75A8-1677E9476B02}"/>
                </a:ext>
              </a:extLst>
            </p:cNvPr>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a:extLst>
                <a:ext uri="{FF2B5EF4-FFF2-40B4-BE49-F238E27FC236}">
                  <a16:creationId xmlns:a16="http://schemas.microsoft.com/office/drawing/2014/main" id="{E5E18F2C-F405-B58D-7F86-81F11A1C8FA0}"/>
                </a:ext>
              </a:extLst>
            </p:cNvPr>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Tree>
    <p:extLst>
      <p:ext uri="{BB962C8B-B14F-4D97-AF65-F5344CB8AC3E}">
        <p14:creationId xmlns:p14="http://schemas.microsoft.com/office/powerpoint/2010/main" val="3512654790"/>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49CC11-126E-3FA8-85DC-25DBC1A7C924}"/>
            </a:ext>
          </a:extLst>
        </p:cNvPr>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C21DE1ED-DACD-ED81-7ABF-646B7729EB80}"/>
              </a:ext>
            </a:extLst>
          </p:cNvPr>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21</a:t>
            </a:fld>
            <a:endParaRPr lang="en-US" altLang="zh-TW">
              <a:solidFill>
                <a:srgbClr val="000000"/>
              </a:solidFill>
            </a:endParaRPr>
          </a:p>
        </p:txBody>
      </p:sp>
      <p:sp>
        <p:nvSpPr>
          <p:cNvPr id="12290" name="Rectangle 2">
            <a:extLst>
              <a:ext uri="{FF2B5EF4-FFF2-40B4-BE49-F238E27FC236}">
                <a16:creationId xmlns:a16="http://schemas.microsoft.com/office/drawing/2014/main" id="{7B80F01B-375D-0007-1056-905C6A74A236}"/>
              </a:ext>
            </a:extLst>
          </p:cNvPr>
          <p:cNvSpPr>
            <a:spLocks noGrp="1" noChangeArrowheads="1"/>
          </p:cNvSpPr>
          <p:nvPr>
            <p:ph type="title" idx="4294967295"/>
          </p:nvPr>
        </p:nvSpPr>
        <p:spPr>
          <a:xfrm>
            <a:off x="1200127" y="653255"/>
            <a:ext cx="10008442" cy="690563"/>
          </a:xfrm>
          <a:noFill/>
          <a:ln/>
        </p:spPr>
        <p:txBody>
          <a:bodyPr/>
          <a:lstStyle/>
          <a:p>
            <a:pPr marL="0" indent="0">
              <a:buNone/>
            </a:pPr>
            <a:r>
              <a:rPr lang="en-GB" dirty="0"/>
              <a:t>Qualitative Data Analysis - Thematic Analysis</a:t>
            </a:r>
            <a:endParaRPr lang="en-US" altLang="zh-TW" dirty="0"/>
          </a:p>
        </p:txBody>
      </p:sp>
      <p:sp>
        <p:nvSpPr>
          <p:cNvPr id="12291" name="Rectangle 3">
            <a:extLst>
              <a:ext uri="{FF2B5EF4-FFF2-40B4-BE49-F238E27FC236}">
                <a16:creationId xmlns:a16="http://schemas.microsoft.com/office/drawing/2014/main" id="{DE037EEA-414D-F117-3772-E0336E9BEDDC}"/>
              </a:ext>
            </a:extLst>
          </p:cNvPr>
          <p:cNvSpPr>
            <a:spLocks noGrp="1" noChangeArrowheads="1"/>
          </p:cNvSpPr>
          <p:nvPr>
            <p:ph type="body" idx="4294967295"/>
          </p:nvPr>
        </p:nvSpPr>
        <p:spPr>
          <a:xfrm>
            <a:off x="1200126" y="1816895"/>
            <a:ext cx="9791748" cy="3711130"/>
          </a:xfrm>
        </p:spPr>
        <p:txBody>
          <a:bodyPr/>
          <a:lstStyle/>
          <a:p>
            <a:pPr algn="just">
              <a:buNone/>
            </a:pPr>
            <a:r>
              <a:rPr lang="en-GB" b="1" dirty="0"/>
              <a:t>Introduction to Thematic Analysis</a:t>
            </a:r>
            <a:endParaRPr lang="en-GB" dirty="0"/>
          </a:p>
          <a:p>
            <a:pPr marL="0" indent="0" algn="just">
              <a:buNone/>
            </a:pPr>
            <a:r>
              <a:rPr lang="en-GB" altLang="zh-TW" dirty="0"/>
              <a:t>Thematic Analysis is a qualitative research method that provides a flexible and useful research tool, which provides a rich and detailed, yet complex account of data.</a:t>
            </a:r>
          </a:p>
          <a:p>
            <a:pPr marL="0" indent="0" algn="just">
              <a:buNone/>
            </a:pPr>
            <a:r>
              <a:rPr lang="en-GB" altLang="zh-TW" dirty="0"/>
              <a:t>It emphasizes identifying, analysing, and interpreting patterns of meaning (themes) within qualitative data.</a:t>
            </a:r>
          </a:p>
          <a:p>
            <a:pPr marL="0" indent="0" algn="just">
              <a:buNone/>
            </a:pPr>
            <a:r>
              <a:rPr lang="en-GB" altLang="zh-TW" dirty="0"/>
              <a:t>(</a:t>
            </a:r>
            <a:r>
              <a:rPr lang="fr-FR" dirty="0"/>
              <a:t>Braun &amp; Clarke, 2006</a:t>
            </a:r>
            <a:r>
              <a:rPr lang="en-GB" altLang="zh-TW" dirty="0"/>
              <a:t>)</a:t>
            </a:r>
            <a:endParaRPr lang="en-US" altLang="zh-TW" dirty="0"/>
          </a:p>
        </p:txBody>
      </p:sp>
      <p:grpSp>
        <p:nvGrpSpPr>
          <p:cNvPr id="7" name="Group 6">
            <a:extLst>
              <a:ext uri="{FF2B5EF4-FFF2-40B4-BE49-F238E27FC236}">
                <a16:creationId xmlns:a16="http://schemas.microsoft.com/office/drawing/2014/main" id="{B8BBB679-2DC5-26C4-7979-DFFF0B3B0BD4}"/>
              </a:ext>
            </a:extLst>
          </p:cNvPr>
          <p:cNvGrpSpPr/>
          <p:nvPr/>
        </p:nvGrpSpPr>
        <p:grpSpPr>
          <a:xfrm>
            <a:off x="8610601" y="6542088"/>
            <a:ext cx="1508125" cy="87312"/>
            <a:chOff x="7086600" y="6237288"/>
            <a:chExt cx="1508125" cy="87312"/>
          </a:xfrm>
        </p:grpSpPr>
        <p:sp>
          <p:nvSpPr>
            <p:cNvPr id="8" name="Oval 3">
              <a:extLst>
                <a:ext uri="{FF2B5EF4-FFF2-40B4-BE49-F238E27FC236}">
                  <a16:creationId xmlns:a16="http://schemas.microsoft.com/office/drawing/2014/main" id="{ABCD6D25-B20C-8A5E-22A9-CC8745A26205}"/>
                </a:ext>
              </a:extLst>
            </p:cNvPr>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a:extLst>
                <a:ext uri="{FF2B5EF4-FFF2-40B4-BE49-F238E27FC236}">
                  <a16:creationId xmlns:a16="http://schemas.microsoft.com/office/drawing/2014/main" id="{9CDC50B6-4D49-5EDF-D3A8-EAFDA22AA57C}"/>
                </a:ext>
              </a:extLst>
            </p:cNvPr>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a:extLst>
                <a:ext uri="{FF2B5EF4-FFF2-40B4-BE49-F238E27FC236}">
                  <a16:creationId xmlns:a16="http://schemas.microsoft.com/office/drawing/2014/main" id="{1A74227F-4F59-5309-2B6B-49BC4C3A6712}"/>
                </a:ext>
              </a:extLst>
            </p:cNvPr>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a:extLst>
                <a:ext uri="{FF2B5EF4-FFF2-40B4-BE49-F238E27FC236}">
                  <a16:creationId xmlns:a16="http://schemas.microsoft.com/office/drawing/2014/main" id="{F54BFC4C-9512-1AF9-5E70-07B2F33B2FF1}"/>
                </a:ext>
              </a:extLst>
            </p:cNvPr>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Tree>
    <p:extLst>
      <p:ext uri="{BB962C8B-B14F-4D97-AF65-F5344CB8AC3E}">
        <p14:creationId xmlns:p14="http://schemas.microsoft.com/office/powerpoint/2010/main" val="3624735099"/>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CA469A-0E8A-430D-3D81-09DAFEB783F0}"/>
            </a:ext>
          </a:extLst>
        </p:cNvPr>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A471799D-7322-0C2A-E0D2-36B12750CF92}"/>
              </a:ext>
            </a:extLst>
          </p:cNvPr>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22</a:t>
            </a:fld>
            <a:endParaRPr lang="en-US" altLang="zh-TW">
              <a:solidFill>
                <a:srgbClr val="000000"/>
              </a:solidFill>
            </a:endParaRPr>
          </a:p>
        </p:txBody>
      </p:sp>
      <p:sp>
        <p:nvSpPr>
          <p:cNvPr id="12290" name="Rectangle 2">
            <a:extLst>
              <a:ext uri="{FF2B5EF4-FFF2-40B4-BE49-F238E27FC236}">
                <a16:creationId xmlns:a16="http://schemas.microsoft.com/office/drawing/2014/main" id="{CCF5179B-A1DE-376F-CBEF-D632A2E6789F}"/>
              </a:ext>
            </a:extLst>
          </p:cNvPr>
          <p:cNvSpPr>
            <a:spLocks noGrp="1" noChangeArrowheads="1"/>
          </p:cNvSpPr>
          <p:nvPr>
            <p:ph type="title" idx="4294967295"/>
          </p:nvPr>
        </p:nvSpPr>
        <p:spPr>
          <a:xfrm>
            <a:off x="1200126" y="653255"/>
            <a:ext cx="10224465" cy="690563"/>
          </a:xfrm>
          <a:noFill/>
          <a:ln/>
        </p:spPr>
        <p:txBody>
          <a:bodyPr/>
          <a:lstStyle/>
          <a:p>
            <a:pPr marL="0" indent="0" algn="l">
              <a:buNone/>
            </a:pPr>
            <a:r>
              <a:rPr lang="en-GB" dirty="0"/>
              <a:t>Qualitative Data Analysis - Thematic Analysis</a:t>
            </a:r>
            <a:endParaRPr lang="en-US" altLang="zh-TW" dirty="0"/>
          </a:p>
        </p:txBody>
      </p:sp>
      <p:sp>
        <p:nvSpPr>
          <p:cNvPr id="12291" name="Rectangle 3">
            <a:extLst>
              <a:ext uri="{FF2B5EF4-FFF2-40B4-BE49-F238E27FC236}">
                <a16:creationId xmlns:a16="http://schemas.microsoft.com/office/drawing/2014/main" id="{8337AB35-9770-51F3-8C51-7E28B54FDE1C}"/>
              </a:ext>
            </a:extLst>
          </p:cNvPr>
          <p:cNvSpPr>
            <a:spLocks noGrp="1" noChangeArrowheads="1"/>
          </p:cNvSpPr>
          <p:nvPr>
            <p:ph type="body" idx="4294967295"/>
          </p:nvPr>
        </p:nvSpPr>
        <p:spPr>
          <a:xfrm>
            <a:off x="1200126" y="1495424"/>
            <a:ext cx="9791748" cy="4598989"/>
          </a:xfrm>
        </p:spPr>
        <p:txBody>
          <a:bodyPr/>
          <a:lstStyle/>
          <a:p>
            <a:pPr>
              <a:buNone/>
            </a:pPr>
            <a:endParaRPr lang="en-GB" b="1" dirty="0"/>
          </a:p>
          <a:p>
            <a:pPr>
              <a:buNone/>
            </a:pPr>
            <a:r>
              <a:rPr lang="en-GB" b="1" dirty="0"/>
              <a:t>Conducting Thematic Analysis</a:t>
            </a:r>
            <a:endParaRPr lang="en-GB" dirty="0"/>
          </a:p>
          <a:p>
            <a:pPr marL="0" indent="0">
              <a:buNone/>
            </a:pPr>
            <a:r>
              <a:rPr lang="en-GB" altLang="zh-TW" dirty="0"/>
              <a:t>Phase 1: Begin by familiarising yourself with your data.</a:t>
            </a:r>
          </a:p>
          <a:p>
            <a:pPr marL="0" indent="0">
              <a:buNone/>
            </a:pPr>
            <a:r>
              <a:rPr lang="en-GB" altLang="zh-TW" dirty="0"/>
              <a:t>Phase 2: Generate initial codes across the entire data set.</a:t>
            </a:r>
          </a:p>
          <a:p>
            <a:pPr marL="0" indent="0">
              <a:buNone/>
            </a:pPr>
            <a:r>
              <a:rPr lang="en-GB" altLang="zh-TW" dirty="0"/>
              <a:t>Phase 3: Search for themes by collating all your codes into potential themes and gather all data relevant to each potential theme.</a:t>
            </a:r>
          </a:p>
        </p:txBody>
      </p:sp>
      <p:grpSp>
        <p:nvGrpSpPr>
          <p:cNvPr id="7" name="Group 6">
            <a:extLst>
              <a:ext uri="{FF2B5EF4-FFF2-40B4-BE49-F238E27FC236}">
                <a16:creationId xmlns:a16="http://schemas.microsoft.com/office/drawing/2014/main" id="{8C6681E7-75FC-7071-1A87-0412D006E27A}"/>
              </a:ext>
            </a:extLst>
          </p:cNvPr>
          <p:cNvGrpSpPr/>
          <p:nvPr/>
        </p:nvGrpSpPr>
        <p:grpSpPr>
          <a:xfrm>
            <a:off x="8610601" y="6542088"/>
            <a:ext cx="1508125" cy="87312"/>
            <a:chOff x="7086600" y="6237288"/>
            <a:chExt cx="1508125" cy="87312"/>
          </a:xfrm>
        </p:grpSpPr>
        <p:sp>
          <p:nvSpPr>
            <p:cNvPr id="8" name="Oval 3">
              <a:extLst>
                <a:ext uri="{FF2B5EF4-FFF2-40B4-BE49-F238E27FC236}">
                  <a16:creationId xmlns:a16="http://schemas.microsoft.com/office/drawing/2014/main" id="{8C0DC230-E47F-F59D-1996-9A855CF90F8D}"/>
                </a:ext>
              </a:extLst>
            </p:cNvPr>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a:extLst>
                <a:ext uri="{FF2B5EF4-FFF2-40B4-BE49-F238E27FC236}">
                  <a16:creationId xmlns:a16="http://schemas.microsoft.com/office/drawing/2014/main" id="{CA8DC2E9-0754-C5F2-B890-1466B62CE262}"/>
                </a:ext>
              </a:extLst>
            </p:cNvPr>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a:extLst>
                <a:ext uri="{FF2B5EF4-FFF2-40B4-BE49-F238E27FC236}">
                  <a16:creationId xmlns:a16="http://schemas.microsoft.com/office/drawing/2014/main" id="{147D5E39-2EF4-1C89-85EA-AC9D4B079B5D}"/>
                </a:ext>
              </a:extLst>
            </p:cNvPr>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a:extLst>
                <a:ext uri="{FF2B5EF4-FFF2-40B4-BE49-F238E27FC236}">
                  <a16:creationId xmlns:a16="http://schemas.microsoft.com/office/drawing/2014/main" id="{3FF13947-7F4F-A48F-F1A6-B3AFB9777F30}"/>
                </a:ext>
              </a:extLst>
            </p:cNvPr>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Tree>
    <p:extLst>
      <p:ext uri="{BB962C8B-B14F-4D97-AF65-F5344CB8AC3E}">
        <p14:creationId xmlns:p14="http://schemas.microsoft.com/office/powerpoint/2010/main" val="3167661268"/>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176F68-2031-8DEF-8E4B-17316BD5854C}"/>
            </a:ext>
          </a:extLst>
        </p:cNvPr>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6FA4D7AD-B875-92A3-A58D-2E855014C5A7}"/>
              </a:ext>
            </a:extLst>
          </p:cNvPr>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23</a:t>
            </a:fld>
            <a:endParaRPr lang="en-US" altLang="zh-TW">
              <a:solidFill>
                <a:srgbClr val="000000"/>
              </a:solidFill>
            </a:endParaRPr>
          </a:p>
        </p:txBody>
      </p:sp>
      <p:sp>
        <p:nvSpPr>
          <p:cNvPr id="12290" name="Rectangle 2">
            <a:extLst>
              <a:ext uri="{FF2B5EF4-FFF2-40B4-BE49-F238E27FC236}">
                <a16:creationId xmlns:a16="http://schemas.microsoft.com/office/drawing/2014/main" id="{30360BE9-F80C-E618-ECDD-739029BB5095}"/>
              </a:ext>
            </a:extLst>
          </p:cNvPr>
          <p:cNvSpPr>
            <a:spLocks noGrp="1" noChangeArrowheads="1"/>
          </p:cNvSpPr>
          <p:nvPr>
            <p:ph type="title" idx="4294967295"/>
          </p:nvPr>
        </p:nvSpPr>
        <p:spPr>
          <a:xfrm>
            <a:off x="1127448" y="580761"/>
            <a:ext cx="10224465" cy="690563"/>
          </a:xfrm>
          <a:noFill/>
          <a:ln/>
        </p:spPr>
        <p:txBody>
          <a:bodyPr/>
          <a:lstStyle/>
          <a:p>
            <a:pPr marL="0" indent="0">
              <a:buNone/>
            </a:pPr>
            <a:r>
              <a:rPr lang="en-GB" dirty="0"/>
              <a:t>Qualitative Data Analysis - Thematic Analysis</a:t>
            </a:r>
            <a:endParaRPr lang="en-US" altLang="zh-TW" dirty="0"/>
          </a:p>
        </p:txBody>
      </p:sp>
      <p:grpSp>
        <p:nvGrpSpPr>
          <p:cNvPr id="7" name="Group 6">
            <a:extLst>
              <a:ext uri="{FF2B5EF4-FFF2-40B4-BE49-F238E27FC236}">
                <a16:creationId xmlns:a16="http://schemas.microsoft.com/office/drawing/2014/main" id="{0FB57015-EB44-2D4A-6009-603C6E8E70B4}"/>
              </a:ext>
            </a:extLst>
          </p:cNvPr>
          <p:cNvGrpSpPr/>
          <p:nvPr/>
        </p:nvGrpSpPr>
        <p:grpSpPr>
          <a:xfrm>
            <a:off x="8610601" y="6542088"/>
            <a:ext cx="1508125" cy="87312"/>
            <a:chOff x="7086600" y="6237288"/>
            <a:chExt cx="1508125" cy="87312"/>
          </a:xfrm>
        </p:grpSpPr>
        <p:sp>
          <p:nvSpPr>
            <p:cNvPr id="8" name="Oval 3">
              <a:extLst>
                <a:ext uri="{FF2B5EF4-FFF2-40B4-BE49-F238E27FC236}">
                  <a16:creationId xmlns:a16="http://schemas.microsoft.com/office/drawing/2014/main" id="{57FA52BA-51D3-02AB-9E70-44A85EDB6355}"/>
                </a:ext>
              </a:extLst>
            </p:cNvPr>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a:extLst>
                <a:ext uri="{FF2B5EF4-FFF2-40B4-BE49-F238E27FC236}">
                  <a16:creationId xmlns:a16="http://schemas.microsoft.com/office/drawing/2014/main" id="{9B19C797-0049-CB07-2DEB-8A115603D6A5}"/>
                </a:ext>
              </a:extLst>
            </p:cNvPr>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a:extLst>
                <a:ext uri="{FF2B5EF4-FFF2-40B4-BE49-F238E27FC236}">
                  <a16:creationId xmlns:a16="http://schemas.microsoft.com/office/drawing/2014/main" id="{1C0D520C-A69D-3B76-241B-A076837F1C5B}"/>
                </a:ext>
              </a:extLst>
            </p:cNvPr>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a:extLst>
                <a:ext uri="{FF2B5EF4-FFF2-40B4-BE49-F238E27FC236}">
                  <a16:creationId xmlns:a16="http://schemas.microsoft.com/office/drawing/2014/main" id="{25A71824-758F-FD69-0EF0-9D3D0DC35D71}"/>
                </a:ext>
              </a:extLst>
            </p:cNvPr>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graphicFrame>
        <p:nvGraphicFramePr>
          <p:cNvPr id="2" name="Table 4">
            <a:extLst>
              <a:ext uri="{FF2B5EF4-FFF2-40B4-BE49-F238E27FC236}">
                <a16:creationId xmlns:a16="http://schemas.microsoft.com/office/drawing/2014/main" id="{85737CB1-67AC-4ACF-9D60-6CF6156B3B87}"/>
              </a:ext>
            </a:extLst>
          </p:cNvPr>
          <p:cNvGraphicFramePr>
            <a:graphicFrameLocks noGrp="1"/>
          </p:cNvGraphicFramePr>
          <p:nvPr>
            <p:extLst>
              <p:ext uri="{D42A27DB-BD31-4B8C-83A1-F6EECF244321}">
                <p14:modId xmlns:p14="http://schemas.microsoft.com/office/powerpoint/2010/main" val="2999858403"/>
              </p:ext>
            </p:extLst>
          </p:nvPr>
        </p:nvGraphicFramePr>
        <p:xfrm>
          <a:off x="626392" y="1412776"/>
          <a:ext cx="11371932" cy="4205056"/>
        </p:xfrm>
        <a:graphic>
          <a:graphicData uri="http://schemas.openxmlformats.org/drawingml/2006/table">
            <a:tbl>
              <a:tblPr firstRow="1" bandRow="1">
                <a:tableStyleId>{5C22544A-7EE6-4342-B048-85BDC9FD1C3A}</a:tableStyleId>
              </a:tblPr>
              <a:tblGrid>
                <a:gridCol w="2842983">
                  <a:extLst>
                    <a:ext uri="{9D8B030D-6E8A-4147-A177-3AD203B41FA5}">
                      <a16:colId xmlns:a16="http://schemas.microsoft.com/office/drawing/2014/main" val="1631861145"/>
                    </a:ext>
                  </a:extLst>
                </a:gridCol>
                <a:gridCol w="2842983">
                  <a:extLst>
                    <a:ext uri="{9D8B030D-6E8A-4147-A177-3AD203B41FA5}">
                      <a16:colId xmlns:a16="http://schemas.microsoft.com/office/drawing/2014/main" val="3652720392"/>
                    </a:ext>
                  </a:extLst>
                </a:gridCol>
                <a:gridCol w="2842983">
                  <a:extLst>
                    <a:ext uri="{9D8B030D-6E8A-4147-A177-3AD203B41FA5}">
                      <a16:colId xmlns:a16="http://schemas.microsoft.com/office/drawing/2014/main" val="3598346864"/>
                    </a:ext>
                  </a:extLst>
                </a:gridCol>
                <a:gridCol w="2842983">
                  <a:extLst>
                    <a:ext uri="{9D8B030D-6E8A-4147-A177-3AD203B41FA5}">
                      <a16:colId xmlns:a16="http://schemas.microsoft.com/office/drawing/2014/main" val="3479316837"/>
                    </a:ext>
                  </a:extLst>
                </a:gridCol>
              </a:tblGrid>
              <a:tr h="706688">
                <a:tc>
                  <a:txBody>
                    <a:bodyPr/>
                    <a:lstStyle/>
                    <a:p>
                      <a:r>
                        <a:rPr lang="en-GB" dirty="0"/>
                        <a:t>Primary Research Interview Question</a:t>
                      </a:r>
                    </a:p>
                  </a:txBody>
                  <a:tcPr/>
                </a:tc>
                <a:tc>
                  <a:txBody>
                    <a:bodyPr/>
                    <a:lstStyle/>
                    <a:p>
                      <a:r>
                        <a:rPr lang="en-GB" dirty="0"/>
                        <a:t>Participant #1</a:t>
                      </a:r>
                    </a:p>
                  </a:txBody>
                  <a:tcPr/>
                </a:tc>
                <a:tc>
                  <a:txBody>
                    <a:bodyPr/>
                    <a:lstStyle/>
                    <a:p>
                      <a:r>
                        <a:rPr lang="en-GB" dirty="0"/>
                        <a:t>Participant #2</a:t>
                      </a:r>
                    </a:p>
                  </a:txBody>
                  <a:tcPr/>
                </a:tc>
                <a:tc>
                  <a:txBody>
                    <a:bodyPr/>
                    <a:lstStyle/>
                    <a:p>
                      <a:r>
                        <a:rPr lang="en-GB" dirty="0"/>
                        <a:t>Participant #3</a:t>
                      </a:r>
                    </a:p>
                  </a:txBody>
                  <a:tcPr/>
                </a:tc>
                <a:extLst>
                  <a:ext uri="{0D108BD9-81ED-4DB2-BD59-A6C34878D82A}">
                    <a16:rowId xmlns:a16="http://schemas.microsoft.com/office/drawing/2014/main" val="2632419436"/>
                  </a:ext>
                </a:extLst>
              </a:tr>
              <a:tr h="112092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Theme 1: Limited Promotion of Women; Code L1</a:t>
                      </a:r>
                    </a:p>
                    <a:p>
                      <a:endParaRPr lang="en-GB" dirty="0"/>
                    </a:p>
                  </a:txBody>
                  <a:tcPr/>
                </a:tc>
                <a:tc>
                  <a:txBody>
                    <a:bodyPr/>
                    <a:lstStyle/>
                    <a:p>
                      <a:r>
                        <a:rPr lang="en-GB" i="1" dirty="0"/>
                        <a:t>‘</a:t>
                      </a:r>
                      <a:r>
                        <a:rPr lang="en-GB" sz="1800" i="1" dirty="0"/>
                        <a:t>They don’t see many women being promoted internally.’</a:t>
                      </a:r>
                      <a:endParaRPr lang="en-GB" i="1" dirty="0"/>
                    </a:p>
                  </a:txBody>
                  <a:tcPr/>
                </a:tc>
                <a:tc>
                  <a:txBody>
                    <a:bodyPr/>
                    <a:lstStyle/>
                    <a:p>
                      <a:r>
                        <a:rPr lang="en-GB" dirty="0"/>
                        <a:t>‘’</a:t>
                      </a:r>
                      <a:r>
                        <a:rPr lang="en-GB" i="1" dirty="0"/>
                        <a:t>It’s really tough for women here [to get promoted].</a:t>
                      </a:r>
                    </a:p>
                  </a:txBody>
                  <a:tcPr/>
                </a:tc>
                <a:tc>
                  <a:txBody>
                    <a:bodyPr/>
                    <a:lstStyle/>
                    <a:p>
                      <a:r>
                        <a:rPr lang="en-GB" i="1" dirty="0"/>
                        <a:t>n/a</a:t>
                      </a:r>
                    </a:p>
                  </a:txBody>
                  <a:tcPr/>
                </a:tc>
                <a:extLst>
                  <a:ext uri="{0D108BD9-81ED-4DB2-BD59-A6C34878D82A}">
                    <a16:rowId xmlns:a16="http://schemas.microsoft.com/office/drawing/2014/main" val="1176256334"/>
                  </a:ext>
                </a:extLst>
              </a:tr>
              <a:tr h="1120928">
                <a:tc>
                  <a:txBody>
                    <a:bodyPr/>
                    <a:lstStyle/>
                    <a:p>
                      <a:r>
                        <a:rPr lang="en-GB" dirty="0"/>
                        <a:t>Theme 2: Length of Service; Code S1</a:t>
                      </a:r>
                    </a:p>
                  </a:txBody>
                  <a:tcPr/>
                </a:tc>
                <a:tc>
                  <a:txBody>
                    <a:bodyPr/>
                    <a:lstStyle/>
                    <a:p>
                      <a:r>
                        <a:rPr lang="en-GB" sz="1800" i="1" dirty="0"/>
                        <a:t>those that do have been with the firm for a very long time.’</a:t>
                      </a:r>
                      <a:endParaRPr lang="en-GB" i="1" dirty="0"/>
                    </a:p>
                  </a:txBody>
                  <a:tcPr/>
                </a:tc>
                <a:tc>
                  <a:txBody>
                    <a:bodyPr/>
                    <a:lstStyle/>
                    <a:p>
                      <a:r>
                        <a:rPr lang="en-GB" dirty="0"/>
                        <a:t>n/a</a:t>
                      </a:r>
                    </a:p>
                  </a:txBody>
                  <a:tcPr/>
                </a:tc>
                <a:tc>
                  <a:txBody>
                    <a:bodyPr/>
                    <a:lstStyle/>
                    <a:p>
                      <a:r>
                        <a:rPr lang="en-GB" i="1" dirty="0"/>
                        <a:t>‘It takes so long to be considered for promotion when you’re a women here.’</a:t>
                      </a:r>
                    </a:p>
                  </a:txBody>
                  <a:tcPr/>
                </a:tc>
                <a:extLst>
                  <a:ext uri="{0D108BD9-81ED-4DB2-BD59-A6C34878D82A}">
                    <a16:rowId xmlns:a16="http://schemas.microsoft.com/office/drawing/2014/main" val="2574751854"/>
                  </a:ext>
                </a:extLst>
              </a:tr>
              <a:tr h="1120928">
                <a:tc>
                  <a:txBody>
                    <a:bodyPr/>
                    <a:lstStyle/>
                    <a:p>
                      <a:r>
                        <a:rPr lang="en-GB" dirty="0"/>
                        <a:t>Theme 3: Internal Mentor, preferably ‘male’; Code M1 </a:t>
                      </a:r>
                    </a:p>
                  </a:txBody>
                  <a:tcPr/>
                </a:tc>
                <a:tc>
                  <a:txBody>
                    <a:bodyPr/>
                    <a:lstStyle/>
                    <a:p>
                      <a:r>
                        <a:rPr lang="en-GB" i="1" dirty="0"/>
                        <a:t>n/a</a:t>
                      </a:r>
                    </a:p>
                  </a:txBody>
                  <a:tcPr/>
                </a:tc>
                <a:tc>
                  <a:txBody>
                    <a:bodyPr/>
                    <a:lstStyle/>
                    <a:p>
                      <a:r>
                        <a:rPr lang="en-GB" dirty="0"/>
                        <a:t>‘</a:t>
                      </a:r>
                      <a:r>
                        <a:rPr lang="en-GB" i="1" dirty="0"/>
                        <a:t>Without a male mentor to help you, you just won’t get anywhere.’</a:t>
                      </a:r>
                    </a:p>
                  </a:txBody>
                  <a:tcPr/>
                </a:tc>
                <a:tc>
                  <a:txBody>
                    <a:bodyPr/>
                    <a:lstStyle/>
                    <a:p>
                      <a:r>
                        <a:rPr lang="en-GB" i="1" dirty="0"/>
                        <a:t>n/a</a:t>
                      </a:r>
                    </a:p>
                  </a:txBody>
                  <a:tcPr/>
                </a:tc>
                <a:extLst>
                  <a:ext uri="{0D108BD9-81ED-4DB2-BD59-A6C34878D82A}">
                    <a16:rowId xmlns:a16="http://schemas.microsoft.com/office/drawing/2014/main" val="843158140"/>
                  </a:ext>
                </a:extLst>
              </a:tr>
            </a:tbl>
          </a:graphicData>
        </a:graphic>
      </p:graphicFrame>
    </p:spTree>
    <p:extLst>
      <p:ext uri="{BB962C8B-B14F-4D97-AF65-F5344CB8AC3E}">
        <p14:creationId xmlns:p14="http://schemas.microsoft.com/office/powerpoint/2010/main" val="589974789"/>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6B387-E148-0125-C1AC-C0D03532CC64}"/>
            </a:ext>
          </a:extLst>
        </p:cNvPr>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E45360F2-2F42-29E8-59AE-FAD52979DB25}"/>
              </a:ext>
            </a:extLst>
          </p:cNvPr>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24</a:t>
            </a:fld>
            <a:endParaRPr lang="en-US" altLang="zh-TW">
              <a:solidFill>
                <a:srgbClr val="000000"/>
              </a:solidFill>
            </a:endParaRPr>
          </a:p>
        </p:txBody>
      </p:sp>
      <p:sp>
        <p:nvSpPr>
          <p:cNvPr id="12290" name="Rectangle 2">
            <a:extLst>
              <a:ext uri="{FF2B5EF4-FFF2-40B4-BE49-F238E27FC236}">
                <a16:creationId xmlns:a16="http://schemas.microsoft.com/office/drawing/2014/main" id="{D01ECD2E-A28A-D219-8EAC-0C88A5E149B1}"/>
              </a:ext>
            </a:extLst>
          </p:cNvPr>
          <p:cNvSpPr>
            <a:spLocks noGrp="1" noChangeArrowheads="1"/>
          </p:cNvSpPr>
          <p:nvPr>
            <p:ph type="title" idx="4294967295"/>
          </p:nvPr>
        </p:nvSpPr>
        <p:spPr>
          <a:xfrm>
            <a:off x="1343472" y="653255"/>
            <a:ext cx="9865095" cy="690563"/>
          </a:xfrm>
          <a:noFill/>
          <a:ln/>
        </p:spPr>
        <p:txBody>
          <a:bodyPr/>
          <a:lstStyle/>
          <a:p>
            <a:pPr marL="0" indent="0">
              <a:buNone/>
            </a:pPr>
            <a:r>
              <a:rPr lang="en-GB" dirty="0"/>
              <a:t>Qualitative Data Analysis - Thematic Analysis</a:t>
            </a:r>
            <a:endParaRPr lang="en-US" altLang="zh-TW" dirty="0"/>
          </a:p>
        </p:txBody>
      </p:sp>
      <p:sp>
        <p:nvSpPr>
          <p:cNvPr id="12291" name="Rectangle 3">
            <a:extLst>
              <a:ext uri="{FF2B5EF4-FFF2-40B4-BE49-F238E27FC236}">
                <a16:creationId xmlns:a16="http://schemas.microsoft.com/office/drawing/2014/main" id="{16BDA155-EBD5-B7EF-11D5-124BD2C9EBED}"/>
              </a:ext>
            </a:extLst>
          </p:cNvPr>
          <p:cNvSpPr>
            <a:spLocks noGrp="1" noChangeArrowheads="1"/>
          </p:cNvSpPr>
          <p:nvPr>
            <p:ph type="body" idx="4294967295"/>
          </p:nvPr>
        </p:nvSpPr>
        <p:spPr>
          <a:xfrm>
            <a:off x="1200126" y="1495425"/>
            <a:ext cx="9791748" cy="3509964"/>
          </a:xfrm>
        </p:spPr>
        <p:txBody>
          <a:bodyPr/>
          <a:lstStyle/>
          <a:p>
            <a:pPr>
              <a:buNone/>
            </a:pPr>
            <a:r>
              <a:rPr lang="en-GB" b="1" dirty="0"/>
              <a:t> Reporting Findings</a:t>
            </a:r>
          </a:p>
          <a:p>
            <a:pPr algn="just"/>
            <a:r>
              <a:rPr lang="en-GB" altLang="zh-TW" dirty="0"/>
              <a:t>Final Analysis: Review themes to ensure they form a coherent pattern, and relate back to the research question and literature review.</a:t>
            </a:r>
          </a:p>
          <a:p>
            <a:pPr algn="just"/>
            <a:r>
              <a:rPr lang="en-GB" altLang="zh-TW" dirty="0"/>
              <a:t>Reporting: The final step involves weaving the analytic narrative with vivid data extracts, and contextualizing the significance of the analysis in the broader research field.</a:t>
            </a:r>
          </a:p>
        </p:txBody>
      </p:sp>
      <p:grpSp>
        <p:nvGrpSpPr>
          <p:cNvPr id="7" name="Group 6">
            <a:extLst>
              <a:ext uri="{FF2B5EF4-FFF2-40B4-BE49-F238E27FC236}">
                <a16:creationId xmlns:a16="http://schemas.microsoft.com/office/drawing/2014/main" id="{23B66F81-8B37-79B8-27D9-8D36B297A940}"/>
              </a:ext>
            </a:extLst>
          </p:cNvPr>
          <p:cNvGrpSpPr/>
          <p:nvPr/>
        </p:nvGrpSpPr>
        <p:grpSpPr>
          <a:xfrm>
            <a:off x="8610601" y="6542088"/>
            <a:ext cx="1508125" cy="87312"/>
            <a:chOff x="7086600" y="6237288"/>
            <a:chExt cx="1508125" cy="87312"/>
          </a:xfrm>
        </p:grpSpPr>
        <p:sp>
          <p:nvSpPr>
            <p:cNvPr id="8" name="Oval 3">
              <a:extLst>
                <a:ext uri="{FF2B5EF4-FFF2-40B4-BE49-F238E27FC236}">
                  <a16:creationId xmlns:a16="http://schemas.microsoft.com/office/drawing/2014/main" id="{AAC05AC6-1F01-772B-2602-8DD29165C8E1}"/>
                </a:ext>
              </a:extLst>
            </p:cNvPr>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a:extLst>
                <a:ext uri="{FF2B5EF4-FFF2-40B4-BE49-F238E27FC236}">
                  <a16:creationId xmlns:a16="http://schemas.microsoft.com/office/drawing/2014/main" id="{9502EDA0-0F91-62A4-2AE9-95DC1747B4FF}"/>
                </a:ext>
              </a:extLst>
            </p:cNvPr>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a:extLst>
                <a:ext uri="{FF2B5EF4-FFF2-40B4-BE49-F238E27FC236}">
                  <a16:creationId xmlns:a16="http://schemas.microsoft.com/office/drawing/2014/main" id="{E38A9B42-5F84-3044-F269-A67CCE6E15DF}"/>
                </a:ext>
              </a:extLst>
            </p:cNvPr>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a:extLst>
                <a:ext uri="{FF2B5EF4-FFF2-40B4-BE49-F238E27FC236}">
                  <a16:creationId xmlns:a16="http://schemas.microsoft.com/office/drawing/2014/main" id="{2EC10F4F-D812-C14F-9A50-1E01990014BE}"/>
                </a:ext>
              </a:extLst>
            </p:cNvPr>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Tree>
    <p:extLst>
      <p:ext uri="{BB962C8B-B14F-4D97-AF65-F5344CB8AC3E}">
        <p14:creationId xmlns:p14="http://schemas.microsoft.com/office/powerpoint/2010/main" val="3137767415"/>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FE087E-6445-A709-5929-B0AFE208E53B}"/>
            </a:ext>
          </a:extLst>
        </p:cNvPr>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A1F8D04C-84C6-4D4D-D328-9BF29CAA52FC}"/>
              </a:ext>
            </a:extLst>
          </p:cNvPr>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25</a:t>
            </a:fld>
            <a:endParaRPr lang="en-US" altLang="zh-TW">
              <a:solidFill>
                <a:srgbClr val="000000"/>
              </a:solidFill>
            </a:endParaRPr>
          </a:p>
        </p:txBody>
      </p:sp>
      <p:sp>
        <p:nvSpPr>
          <p:cNvPr id="12290" name="Rectangle 2">
            <a:extLst>
              <a:ext uri="{FF2B5EF4-FFF2-40B4-BE49-F238E27FC236}">
                <a16:creationId xmlns:a16="http://schemas.microsoft.com/office/drawing/2014/main" id="{23B60729-BC81-CAF7-9E88-09F206116503}"/>
              </a:ext>
            </a:extLst>
          </p:cNvPr>
          <p:cNvSpPr>
            <a:spLocks noGrp="1" noChangeArrowheads="1"/>
          </p:cNvSpPr>
          <p:nvPr>
            <p:ph type="title" idx="4294967295"/>
          </p:nvPr>
        </p:nvSpPr>
        <p:spPr>
          <a:xfrm>
            <a:off x="1343472" y="286961"/>
            <a:ext cx="9865095" cy="690563"/>
          </a:xfrm>
          <a:noFill/>
          <a:ln/>
        </p:spPr>
        <p:txBody>
          <a:bodyPr/>
          <a:lstStyle/>
          <a:p>
            <a:pPr marL="0" indent="0">
              <a:buNone/>
            </a:pPr>
            <a:r>
              <a:rPr lang="en-GB" dirty="0"/>
              <a:t>Validity and Reliability in Quantitative Research</a:t>
            </a:r>
            <a:endParaRPr lang="en-US" altLang="zh-TW" dirty="0"/>
          </a:p>
        </p:txBody>
      </p:sp>
      <p:grpSp>
        <p:nvGrpSpPr>
          <p:cNvPr id="7" name="Group 6">
            <a:extLst>
              <a:ext uri="{FF2B5EF4-FFF2-40B4-BE49-F238E27FC236}">
                <a16:creationId xmlns:a16="http://schemas.microsoft.com/office/drawing/2014/main" id="{BB01F592-E9BE-47C5-AFA1-C468A2378FC8}"/>
              </a:ext>
            </a:extLst>
          </p:cNvPr>
          <p:cNvGrpSpPr/>
          <p:nvPr/>
        </p:nvGrpSpPr>
        <p:grpSpPr>
          <a:xfrm>
            <a:off x="8610601" y="6542088"/>
            <a:ext cx="1508125" cy="87312"/>
            <a:chOff x="7086600" y="6237288"/>
            <a:chExt cx="1508125" cy="87312"/>
          </a:xfrm>
        </p:grpSpPr>
        <p:sp>
          <p:nvSpPr>
            <p:cNvPr id="8" name="Oval 3">
              <a:extLst>
                <a:ext uri="{FF2B5EF4-FFF2-40B4-BE49-F238E27FC236}">
                  <a16:creationId xmlns:a16="http://schemas.microsoft.com/office/drawing/2014/main" id="{21384644-751A-C8B3-8189-88C665C30B58}"/>
                </a:ext>
              </a:extLst>
            </p:cNvPr>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a:extLst>
                <a:ext uri="{FF2B5EF4-FFF2-40B4-BE49-F238E27FC236}">
                  <a16:creationId xmlns:a16="http://schemas.microsoft.com/office/drawing/2014/main" id="{2C488CA4-BA70-F08D-F069-C0C16762D366}"/>
                </a:ext>
              </a:extLst>
            </p:cNvPr>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a:extLst>
                <a:ext uri="{FF2B5EF4-FFF2-40B4-BE49-F238E27FC236}">
                  <a16:creationId xmlns:a16="http://schemas.microsoft.com/office/drawing/2014/main" id="{4D5E1570-79ED-CB6B-3F4E-7E30CF7E2FF6}"/>
                </a:ext>
              </a:extLst>
            </p:cNvPr>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a:extLst>
                <a:ext uri="{FF2B5EF4-FFF2-40B4-BE49-F238E27FC236}">
                  <a16:creationId xmlns:a16="http://schemas.microsoft.com/office/drawing/2014/main" id="{F3C83020-8FE9-ECB4-90D6-0EE0931A1A3F}"/>
                </a:ext>
              </a:extLst>
            </p:cNvPr>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
        <p:nvSpPr>
          <p:cNvPr id="2" name="Text Placeholder 1">
            <a:extLst>
              <a:ext uri="{FF2B5EF4-FFF2-40B4-BE49-F238E27FC236}">
                <a16:creationId xmlns:a16="http://schemas.microsoft.com/office/drawing/2014/main" id="{736A0384-20CB-2F59-4F71-F7537E9EB45D}"/>
              </a:ext>
            </a:extLst>
          </p:cNvPr>
          <p:cNvSpPr>
            <a:spLocks noGrp="1" noChangeArrowheads="1"/>
          </p:cNvSpPr>
          <p:nvPr>
            <p:ph type="body" idx="4294967295"/>
          </p:nvPr>
        </p:nvSpPr>
        <p:spPr bwMode="auto">
          <a:xfrm>
            <a:off x="1200149" y="1011333"/>
            <a:ext cx="10368459" cy="44781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900" b="1" i="0" u="none" strike="noStrike" cap="none" normalizeH="0" baseline="0" dirty="0">
                <a:ln>
                  <a:noFill/>
                </a:ln>
                <a:solidFill>
                  <a:schemeClr val="tx1"/>
                </a:solidFill>
                <a:effectLst/>
                <a:latin typeface="Arial" panose="020B0604020202020204" pitchFamily="34" charset="0"/>
              </a:rPr>
              <a:t>Validity in Quantitative Research:</a:t>
            </a:r>
            <a:r>
              <a:rPr kumimoji="0" lang="en-US" altLang="en-US" sz="1900" b="0" i="0" u="none" strike="noStrike" cap="none" normalizeH="0" baseline="0" dirty="0">
                <a:ln>
                  <a:noFill/>
                </a:ln>
                <a:solidFill>
                  <a:schemeClr val="tx1"/>
                </a:solidFill>
                <a:effectLst/>
                <a:latin typeface="Arial" panose="020B0604020202020204" pitchFamily="34" charset="0"/>
              </a:rPr>
              <a:t> </a:t>
            </a:r>
          </a:p>
          <a:p>
            <a:pPr>
              <a:spcBef>
                <a:spcPct val="0"/>
              </a:spcBef>
            </a:pPr>
            <a:r>
              <a:rPr kumimoji="0" lang="en-US" altLang="en-US" sz="1900" b="0" i="1" u="none" strike="noStrike" cap="none" normalizeH="0" baseline="0" dirty="0">
                <a:ln>
                  <a:noFill/>
                </a:ln>
                <a:solidFill>
                  <a:schemeClr val="tx1"/>
                </a:solidFill>
                <a:effectLst/>
                <a:latin typeface="Arial" panose="020B0604020202020204" pitchFamily="34" charset="0"/>
              </a:rPr>
              <a:t>Content Validity:</a:t>
            </a:r>
            <a:r>
              <a:rPr kumimoji="0" lang="en-US" altLang="en-US" sz="1900" b="0" i="0" u="none" strike="noStrike" cap="none" normalizeH="0" baseline="0" dirty="0">
                <a:ln>
                  <a:noFill/>
                </a:ln>
                <a:solidFill>
                  <a:schemeClr val="tx1"/>
                </a:solidFill>
                <a:effectLst/>
                <a:latin typeface="Arial" panose="020B0604020202020204" pitchFamily="34" charset="0"/>
              </a:rPr>
              <a:t> Ensures the survey or instrument covers all relevant parts of the subject. </a:t>
            </a:r>
          </a:p>
          <a:p>
            <a:pPr>
              <a:spcBef>
                <a:spcPct val="0"/>
              </a:spcBef>
            </a:pPr>
            <a:r>
              <a:rPr kumimoji="0" lang="en-US" altLang="en-US" sz="1900" b="0" i="1" u="none" strike="noStrike" cap="none" normalizeH="0" baseline="0" dirty="0">
                <a:ln>
                  <a:noFill/>
                </a:ln>
                <a:solidFill>
                  <a:schemeClr val="tx1"/>
                </a:solidFill>
                <a:effectLst/>
                <a:latin typeface="Arial" panose="020B0604020202020204" pitchFamily="34" charset="0"/>
              </a:rPr>
              <a:t>Criterion Validity:</a:t>
            </a:r>
            <a:r>
              <a:rPr kumimoji="0" lang="en-US" altLang="en-US" sz="1900" b="0" i="0" u="none" strike="noStrike" cap="none" normalizeH="0" baseline="0" dirty="0">
                <a:ln>
                  <a:noFill/>
                </a:ln>
                <a:solidFill>
                  <a:schemeClr val="tx1"/>
                </a:solidFill>
                <a:effectLst/>
                <a:latin typeface="Arial" panose="020B0604020202020204" pitchFamily="34" charset="0"/>
              </a:rPr>
              <a:t> Measures how well one instrument predicts an outcome based on the comparison with a previously validated tool. </a:t>
            </a:r>
          </a:p>
          <a:p>
            <a:pPr>
              <a:spcBef>
                <a:spcPct val="0"/>
              </a:spcBef>
            </a:pPr>
            <a:r>
              <a:rPr kumimoji="0" lang="en-US" altLang="en-US" sz="1900" b="0" i="1" u="none" strike="noStrike" cap="none" normalizeH="0" baseline="0" dirty="0">
                <a:ln>
                  <a:noFill/>
                </a:ln>
                <a:solidFill>
                  <a:schemeClr val="tx1"/>
                </a:solidFill>
                <a:effectLst/>
                <a:latin typeface="Arial" panose="020B0604020202020204" pitchFamily="34" charset="0"/>
              </a:rPr>
              <a:t>Construct Validity:</a:t>
            </a:r>
            <a:r>
              <a:rPr kumimoji="0" lang="en-US" altLang="en-US" sz="1900" b="0" i="0" u="none" strike="noStrike" cap="none" normalizeH="0" baseline="0" dirty="0">
                <a:ln>
                  <a:noFill/>
                </a:ln>
                <a:solidFill>
                  <a:schemeClr val="tx1"/>
                </a:solidFill>
                <a:effectLst/>
                <a:latin typeface="Arial" panose="020B0604020202020204" pitchFamily="34" charset="0"/>
              </a:rPr>
              <a:t> Confirms that the test measures the intended construct and correlates with other predicted measures.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9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900" b="1" i="0" u="none" strike="noStrike" cap="none" normalizeH="0" baseline="0" dirty="0">
                <a:ln>
                  <a:noFill/>
                </a:ln>
                <a:solidFill>
                  <a:schemeClr val="tx1"/>
                </a:solidFill>
                <a:effectLst/>
                <a:latin typeface="Arial" panose="020B0604020202020204" pitchFamily="34" charset="0"/>
              </a:rPr>
              <a:t>Reliability in Quantitative Research:</a:t>
            </a:r>
            <a:r>
              <a:rPr kumimoji="0" lang="en-US" altLang="en-US" sz="1900" b="0" i="0" u="none" strike="noStrike" cap="none" normalizeH="0" baseline="0" dirty="0">
                <a:ln>
                  <a:noFill/>
                </a:ln>
                <a:solidFill>
                  <a:schemeClr val="tx1"/>
                </a:solidFill>
                <a:effectLst/>
                <a:latin typeface="Arial" panose="020B0604020202020204" pitchFamily="34" charset="0"/>
              </a:rPr>
              <a:t> </a:t>
            </a:r>
          </a:p>
          <a:p>
            <a:pPr>
              <a:spcBef>
                <a:spcPct val="0"/>
              </a:spcBef>
            </a:pPr>
            <a:r>
              <a:rPr kumimoji="0" lang="en-US" altLang="en-US" sz="1900" b="0" i="1" u="none" strike="noStrike" cap="none" normalizeH="0" baseline="0" dirty="0">
                <a:ln>
                  <a:noFill/>
                </a:ln>
                <a:solidFill>
                  <a:schemeClr val="tx1"/>
                </a:solidFill>
                <a:effectLst/>
                <a:latin typeface="Arial" panose="020B0604020202020204" pitchFamily="34" charset="0"/>
              </a:rPr>
              <a:t>Test-Retest Reliability:</a:t>
            </a:r>
            <a:r>
              <a:rPr kumimoji="0" lang="en-US" altLang="en-US" sz="1900" b="0" i="0" u="none" strike="noStrike" cap="none" normalizeH="0" baseline="0" dirty="0">
                <a:ln>
                  <a:noFill/>
                </a:ln>
                <a:solidFill>
                  <a:schemeClr val="tx1"/>
                </a:solidFill>
                <a:effectLst/>
                <a:latin typeface="Arial" panose="020B0604020202020204" pitchFamily="34" charset="0"/>
              </a:rPr>
              <a:t> The ability of the same instrument to produce consistent results under the same conditions over time. </a:t>
            </a:r>
          </a:p>
          <a:p>
            <a:pPr>
              <a:spcBef>
                <a:spcPct val="0"/>
              </a:spcBef>
            </a:pPr>
            <a:r>
              <a:rPr kumimoji="0" lang="en-US" altLang="en-US" sz="1900" b="0" i="1" u="none" strike="noStrike" cap="none" normalizeH="0" baseline="0" dirty="0">
                <a:ln>
                  <a:noFill/>
                </a:ln>
                <a:solidFill>
                  <a:schemeClr val="tx1"/>
                </a:solidFill>
                <a:effectLst/>
                <a:latin typeface="Arial" panose="020B0604020202020204" pitchFamily="34" charset="0"/>
              </a:rPr>
              <a:t>Inter-Rater Reliability:</a:t>
            </a:r>
            <a:r>
              <a:rPr kumimoji="0" lang="en-US" altLang="en-US" sz="1900" b="0" i="0" u="none" strike="noStrike" cap="none" normalizeH="0" baseline="0" dirty="0">
                <a:ln>
                  <a:noFill/>
                </a:ln>
                <a:solidFill>
                  <a:schemeClr val="tx1"/>
                </a:solidFill>
                <a:effectLst/>
                <a:latin typeface="Arial" panose="020B0604020202020204" pitchFamily="34" charset="0"/>
              </a:rPr>
              <a:t> Consistency of measurements when different people observe or assess the same event or data. </a:t>
            </a:r>
          </a:p>
          <a:p>
            <a:pPr>
              <a:spcBef>
                <a:spcPct val="0"/>
              </a:spcBef>
            </a:pPr>
            <a:r>
              <a:rPr kumimoji="0" lang="en-US" altLang="en-US" sz="1900" b="0" i="1" u="none" strike="noStrike" cap="none" normalizeH="0" baseline="0" dirty="0">
                <a:ln>
                  <a:noFill/>
                </a:ln>
                <a:solidFill>
                  <a:schemeClr val="tx1"/>
                </a:solidFill>
                <a:effectLst/>
                <a:latin typeface="Arial" panose="020B0604020202020204" pitchFamily="34" charset="0"/>
              </a:rPr>
              <a:t>Internal Consistency:</a:t>
            </a:r>
            <a:r>
              <a:rPr kumimoji="0" lang="en-US" altLang="en-US" sz="1900" b="0" i="0" u="none" strike="noStrike" cap="none" normalizeH="0" baseline="0" dirty="0">
                <a:ln>
                  <a:noFill/>
                </a:ln>
                <a:solidFill>
                  <a:schemeClr val="tx1"/>
                </a:solidFill>
                <a:effectLst/>
                <a:latin typeface="Arial" panose="020B0604020202020204" pitchFamily="34" charset="0"/>
              </a:rPr>
              <a:t> Typically assessed with Cronbach’s Alpha to ensure all parts of a single test are measuring the same underlying construct.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9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90898761"/>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DAE0D7-9D3A-44C1-4BBF-4C4919C4500B}"/>
            </a:ext>
          </a:extLst>
        </p:cNvPr>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24C5F072-D876-68DA-11EC-23B2748CFC76}"/>
              </a:ext>
            </a:extLst>
          </p:cNvPr>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26</a:t>
            </a:fld>
            <a:endParaRPr lang="en-US" altLang="zh-TW">
              <a:solidFill>
                <a:srgbClr val="000000"/>
              </a:solidFill>
            </a:endParaRPr>
          </a:p>
        </p:txBody>
      </p:sp>
      <p:sp>
        <p:nvSpPr>
          <p:cNvPr id="12290" name="Rectangle 2">
            <a:extLst>
              <a:ext uri="{FF2B5EF4-FFF2-40B4-BE49-F238E27FC236}">
                <a16:creationId xmlns:a16="http://schemas.microsoft.com/office/drawing/2014/main" id="{2BDF128D-6AF3-120A-4F48-EB99B860C337}"/>
              </a:ext>
            </a:extLst>
          </p:cNvPr>
          <p:cNvSpPr>
            <a:spLocks noGrp="1" noChangeArrowheads="1"/>
          </p:cNvSpPr>
          <p:nvPr>
            <p:ph type="title" idx="4294967295"/>
          </p:nvPr>
        </p:nvSpPr>
        <p:spPr>
          <a:xfrm>
            <a:off x="1343472" y="286961"/>
            <a:ext cx="9865095" cy="690563"/>
          </a:xfrm>
          <a:noFill/>
          <a:ln/>
        </p:spPr>
        <p:txBody>
          <a:bodyPr/>
          <a:lstStyle/>
          <a:p>
            <a:pPr marL="0" indent="0">
              <a:buNone/>
            </a:pPr>
            <a:r>
              <a:rPr lang="en-GB" dirty="0"/>
              <a:t>Validity and Reliability in Qualitative Research</a:t>
            </a:r>
            <a:endParaRPr lang="en-US" altLang="zh-TW" dirty="0"/>
          </a:p>
        </p:txBody>
      </p:sp>
      <p:grpSp>
        <p:nvGrpSpPr>
          <p:cNvPr id="7" name="Group 6">
            <a:extLst>
              <a:ext uri="{FF2B5EF4-FFF2-40B4-BE49-F238E27FC236}">
                <a16:creationId xmlns:a16="http://schemas.microsoft.com/office/drawing/2014/main" id="{7E19FCA8-AEEB-0685-C35E-3EBAA8ACDB2A}"/>
              </a:ext>
            </a:extLst>
          </p:cNvPr>
          <p:cNvGrpSpPr/>
          <p:nvPr/>
        </p:nvGrpSpPr>
        <p:grpSpPr>
          <a:xfrm>
            <a:off x="8610601" y="6542088"/>
            <a:ext cx="1508125" cy="87312"/>
            <a:chOff x="7086600" y="6237288"/>
            <a:chExt cx="1508125" cy="87312"/>
          </a:xfrm>
        </p:grpSpPr>
        <p:sp>
          <p:nvSpPr>
            <p:cNvPr id="8" name="Oval 3">
              <a:extLst>
                <a:ext uri="{FF2B5EF4-FFF2-40B4-BE49-F238E27FC236}">
                  <a16:creationId xmlns:a16="http://schemas.microsoft.com/office/drawing/2014/main" id="{1C674835-2DDE-E901-B5B4-81C365D3F192}"/>
                </a:ext>
              </a:extLst>
            </p:cNvPr>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a:extLst>
                <a:ext uri="{FF2B5EF4-FFF2-40B4-BE49-F238E27FC236}">
                  <a16:creationId xmlns:a16="http://schemas.microsoft.com/office/drawing/2014/main" id="{278159EC-3973-C580-B381-4B66A4AC553B}"/>
                </a:ext>
              </a:extLst>
            </p:cNvPr>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a:extLst>
                <a:ext uri="{FF2B5EF4-FFF2-40B4-BE49-F238E27FC236}">
                  <a16:creationId xmlns:a16="http://schemas.microsoft.com/office/drawing/2014/main" id="{8775190A-B9E4-5C33-9A80-95BA94FB9ABF}"/>
                </a:ext>
              </a:extLst>
            </p:cNvPr>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a:extLst>
                <a:ext uri="{FF2B5EF4-FFF2-40B4-BE49-F238E27FC236}">
                  <a16:creationId xmlns:a16="http://schemas.microsoft.com/office/drawing/2014/main" id="{29549177-0901-C16E-C3EB-3D8EE7791632}"/>
                </a:ext>
              </a:extLst>
            </p:cNvPr>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
        <p:nvSpPr>
          <p:cNvPr id="12" name="Rectangle 4">
            <a:extLst>
              <a:ext uri="{FF2B5EF4-FFF2-40B4-BE49-F238E27FC236}">
                <a16:creationId xmlns:a16="http://schemas.microsoft.com/office/drawing/2014/main" id="{0C1D113C-890E-AAF5-331A-FA30E41C3848}"/>
              </a:ext>
            </a:extLst>
          </p:cNvPr>
          <p:cNvSpPr>
            <a:spLocks noGrp="1" noChangeArrowheads="1"/>
          </p:cNvSpPr>
          <p:nvPr>
            <p:ph type="body" idx="4294967295"/>
          </p:nvPr>
        </p:nvSpPr>
        <p:spPr bwMode="auto">
          <a:xfrm>
            <a:off x="803411" y="977524"/>
            <a:ext cx="10585177" cy="4770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900" b="1" i="0" u="none" strike="noStrike" cap="none" normalizeH="0" baseline="0" dirty="0">
                <a:ln>
                  <a:noFill/>
                </a:ln>
                <a:solidFill>
                  <a:schemeClr val="tx1"/>
                </a:solidFill>
                <a:effectLst/>
                <a:latin typeface="Arial" panose="020B0604020202020204" pitchFamily="34" charset="0"/>
              </a:rPr>
              <a:t>Validity in Qualitative Research:</a:t>
            </a:r>
            <a:r>
              <a:rPr kumimoji="0" lang="en-US" altLang="en-US" sz="1900" b="0" i="0" u="none" strike="noStrike" cap="none" normalizeH="0" baseline="0" dirty="0">
                <a:ln>
                  <a:noFill/>
                </a:ln>
                <a:solidFill>
                  <a:schemeClr val="tx1"/>
                </a:solidFill>
                <a:effectLst/>
                <a:latin typeface="Arial" panose="020B0604020202020204" pitchFamily="34" charset="0"/>
              </a:rPr>
              <a:t> </a:t>
            </a:r>
          </a:p>
          <a:p>
            <a:pPr>
              <a:spcBef>
                <a:spcPct val="0"/>
              </a:spcBef>
            </a:pPr>
            <a:r>
              <a:rPr kumimoji="0" lang="en-US" altLang="en-US" sz="1900" b="0" i="1" u="none" strike="noStrike" cap="none" normalizeH="0" baseline="0" dirty="0">
                <a:ln>
                  <a:noFill/>
                </a:ln>
                <a:solidFill>
                  <a:schemeClr val="tx1"/>
                </a:solidFill>
                <a:effectLst/>
                <a:latin typeface="Arial" panose="020B0604020202020204" pitchFamily="34" charset="0"/>
              </a:rPr>
              <a:t>Credibility:</a:t>
            </a:r>
            <a:r>
              <a:rPr kumimoji="0" lang="en-US" altLang="en-US" sz="1900" b="0" i="0" u="none" strike="noStrike" cap="none" normalizeH="0" baseline="0" dirty="0">
                <a:ln>
                  <a:noFill/>
                </a:ln>
                <a:solidFill>
                  <a:schemeClr val="tx1"/>
                </a:solidFill>
                <a:effectLst/>
                <a:latin typeface="Arial" panose="020B0604020202020204" pitchFamily="34" charset="0"/>
              </a:rPr>
              <a:t> Equivalent to internal validity, where the findings truthfully reflect the data, often verified through participant confirmation. </a:t>
            </a:r>
          </a:p>
          <a:p>
            <a:pPr>
              <a:spcBef>
                <a:spcPct val="0"/>
              </a:spcBef>
            </a:pPr>
            <a:r>
              <a:rPr kumimoji="0" lang="en-US" altLang="en-US" sz="1900" b="0" i="1" u="none" strike="noStrike" cap="none" normalizeH="0" baseline="0" dirty="0">
                <a:ln>
                  <a:noFill/>
                </a:ln>
                <a:solidFill>
                  <a:schemeClr val="tx1"/>
                </a:solidFill>
                <a:effectLst/>
                <a:latin typeface="Arial" panose="020B0604020202020204" pitchFamily="34" charset="0"/>
              </a:rPr>
              <a:t>Transferability:</a:t>
            </a:r>
            <a:r>
              <a:rPr kumimoji="0" lang="en-US" altLang="en-US" sz="1900" b="0" i="0" u="none" strike="noStrike" cap="none" normalizeH="0" baseline="0" dirty="0">
                <a:ln>
                  <a:noFill/>
                </a:ln>
                <a:solidFill>
                  <a:schemeClr val="tx1"/>
                </a:solidFill>
                <a:effectLst/>
                <a:latin typeface="Arial" panose="020B0604020202020204" pitchFamily="34" charset="0"/>
              </a:rPr>
              <a:t> Equivalent to external validity, involves detailed enough descriptions to allow findings to be applicable in other contexts. </a:t>
            </a:r>
          </a:p>
          <a:p>
            <a:pPr>
              <a:spcBef>
                <a:spcPct val="0"/>
              </a:spcBef>
            </a:pPr>
            <a:r>
              <a:rPr kumimoji="0" lang="en-US" altLang="en-US" sz="1900" b="0" i="1" u="none" strike="noStrike" cap="none" normalizeH="0" baseline="0" dirty="0">
                <a:ln>
                  <a:noFill/>
                </a:ln>
                <a:solidFill>
                  <a:schemeClr val="tx1"/>
                </a:solidFill>
                <a:effectLst/>
                <a:latin typeface="Arial" panose="020B0604020202020204" pitchFamily="34" charset="0"/>
              </a:rPr>
              <a:t>Dependability:</a:t>
            </a:r>
            <a:r>
              <a:rPr kumimoji="0" lang="en-US" altLang="en-US" sz="1900" b="0" i="0" u="none" strike="noStrike" cap="none" normalizeH="0" baseline="0" dirty="0">
                <a:ln>
                  <a:noFill/>
                </a:ln>
                <a:solidFill>
                  <a:schemeClr val="tx1"/>
                </a:solidFill>
                <a:effectLst/>
                <a:latin typeface="Arial" panose="020B0604020202020204" pitchFamily="34" charset="0"/>
              </a:rPr>
              <a:t> Equivalent to reliability, ensuring that the research findings are consistent and replicable over time. </a:t>
            </a:r>
          </a:p>
          <a:p>
            <a:pPr>
              <a:spcBef>
                <a:spcPct val="0"/>
              </a:spcBef>
            </a:pPr>
            <a:r>
              <a:rPr kumimoji="0" lang="en-US" altLang="en-US" sz="1900" b="0" i="1" u="none" strike="noStrike" cap="none" normalizeH="0" baseline="0" dirty="0">
                <a:ln>
                  <a:noFill/>
                </a:ln>
                <a:solidFill>
                  <a:schemeClr val="tx1"/>
                </a:solidFill>
                <a:effectLst/>
                <a:latin typeface="Arial" panose="020B0604020202020204" pitchFamily="34" charset="0"/>
              </a:rPr>
              <a:t>Confirmability:</a:t>
            </a:r>
            <a:r>
              <a:rPr kumimoji="0" lang="en-US" altLang="en-US" sz="1900" b="0" i="0" u="none" strike="noStrike" cap="none" normalizeH="0" baseline="0" dirty="0">
                <a:ln>
                  <a:noFill/>
                </a:ln>
                <a:solidFill>
                  <a:schemeClr val="tx1"/>
                </a:solidFill>
                <a:effectLst/>
                <a:latin typeface="Arial" panose="020B0604020202020204" pitchFamily="34" charset="0"/>
              </a:rPr>
              <a:t> The degree to which the findings are shaped by the respondents and not researcher bias or interest.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9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900" b="1" i="0" u="none" strike="noStrike" cap="none" normalizeH="0" baseline="0" dirty="0">
                <a:ln>
                  <a:noFill/>
                </a:ln>
                <a:solidFill>
                  <a:schemeClr val="tx1"/>
                </a:solidFill>
                <a:effectLst/>
                <a:latin typeface="Arial" panose="020B0604020202020204" pitchFamily="34" charset="0"/>
              </a:rPr>
              <a:t>Reliability in Qualitative Research:</a:t>
            </a:r>
            <a:r>
              <a:rPr kumimoji="0" lang="en-US" altLang="en-US" sz="1900" b="0" i="0" u="none" strike="noStrike" cap="none" normalizeH="0" baseline="0" dirty="0">
                <a:ln>
                  <a:noFill/>
                </a:ln>
                <a:solidFill>
                  <a:schemeClr val="tx1"/>
                </a:solidFill>
                <a:effectLst/>
                <a:latin typeface="Arial" panose="020B0604020202020204" pitchFamily="34" charset="0"/>
              </a:rPr>
              <a:t> </a:t>
            </a:r>
          </a:p>
          <a:p>
            <a:pPr>
              <a:spcBef>
                <a:spcPct val="0"/>
              </a:spcBef>
            </a:pPr>
            <a:r>
              <a:rPr kumimoji="0" lang="en-US" altLang="en-US" sz="1900" b="0" i="1" u="none" strike="noStrike" cap="none" normalizeH="0" baseline="0" dirty="0">
                <a:ln>
                  <a:noFill/>
                </a:ln>
                <a:solidFill>
                  <a:schemeClr val="tx1"/>
                </a:solidFill>
                <a:effectLst/>
                <a:latin typeface="Arial" panose="020B0604020202020204" pitchFamily="34" charset="0"/>
              </a:rPr>
              <a:t>Consistency Over Time:</a:t>
            </a:r>
            <a:r>
              <a:rPr kumimoji="0" lang="en-US" altLang="en-US" sz="1900" b="0" i="0" u="none" strike="noStrike" cap="none" normalizeH="0" baseline="0" dirty="0">
                <a:ln>
                  <a:noFill/>
                </a:ln>
                <a:solidFill>
                  <a:schemeClr val="tx1"/>
                </a:solidFill>
                <a:effectLst/>
                <a:latin typeface="Arial" panose="020B0604020202020204" pitchFamily="34" charset="0"/>
              </a:rPr>
              <a:t> Using the same methods and approaches to ensure findings can be replicated. </a:t>
            </a:r>
          </a:p>
          <a:p>
            <a:pPr>
              <a:spcBef>
                <a:spcPct val="0"/>
              </a:spcBef>
            </a:pPr>
            <a:r>
              <a:rPr kumimoji="0" lang="en-US" altLang="en-US" sz="1900" b="0" i="1" u="none" strike="noStrike" cap="none" normalizeH="0" baseline="0" dirty="0">
                <a:ln>
                  <a:noFill/>
                </a:ln>
                <a:solidFill>
                  <a:schemeClr val="tx1"/>
                </a:solidFill>
                <a:effectLst/>
                <a:latin typeface="Arial" panose="020B0604020202020204" pitchFamily="34" charset="0"/>
              </a:rPr>
              <a:t>Triangulation:</a:t>
            </a:r>
            <a:r>
              <a:rPr kumimoji="0" lang="en-US" altLang="en-US" sz="1900" b="0" i="0" u="none" strike="noStrike" cap="none" normalizeH="0" baseline="0" dirty="0">
                <a:ln>
                  <a:noFill/>
                </a:ln>
                <a:solidFill>
                  <a:schemeClr val="tx1"/>
                </a:solidFill>
                <a:effectLst/>
                <a:latin typeface="Arial" panose="020B0604020202020204" pitchFamily="34" charset="0"/>
              </a:rPr>
              <a:t> Using multiple theories, sources, or observers to cross-check data. </a:t>
            </a:r>
          </a:p>
          <a:p>
            <a:pPr>
              <a:spcBef>
                <a:spcPct val="0"/>
              </a:spcBef>
            </a:pPr>
            <a:r>
              <a:rPr kumimoji="0" lang="en-US" altLang="en-US" sz="1900" b="0" i="1" u="none" strike="noStrike" cap="none" normalizeH="0" baseline="0" dirty="0">
                <a:ln>
                  <a:noFill/>
                </a:ln>
                <a:solidFill>
                  <a:schemeClr val="tx1"/>
                </a:solidFill>
                <a:effectLst/>
                <a:latin typeface="Arial" panose="020B0604020202020204" pitchFamily="34" charset="0"/>
              </a:rPr>
              <a:t>Reflexivity:</a:t>
            </a:r>
            <a:r>
              <a:rPr kumimoji="0" lang="en-US" altLang="en-US" sz="1900" b="0" i="0" u="none" strike="noStrike" cap="none" normalizeH="0" baseline="0" dirty="0">
                <a:ln>
                  <a:noFill/>
                </a:ln>
                <a:solidFill>
                  <a:schemeClr val="tx1"/>
                </a:solidFill>
                <a:effectLst/>
                <a:latin typeface="Arial" panose="020B0604020202020204" pitchFamily="34" charset="0"/>
              </a:rPr>
              <a:t> Maintaining awareness of the researcher's influence on data collection and interpretation to minimize bias.</a:t>
            </a:r>
          </a:p>
        </p:txBody>
      </p:sp>
    </p:spTree>
    <p:extLst>
      <p:ext uri="{BB962C8B-B14F-4D97-AF65-F5344CB8AC3E}">
        <p14:creationId xmlns:p14="http://schemas.microsoft.com/office/powerpoint/2010/main" val="1343008464"/>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27</a:t>
            </a:fld>
            <a:endParaRPr lang="en-US" altLang="zh-TW">
              <a:solidFill>
                <a:srgbClr val="000000"/>
              </a:solidFill>
            </a:endParaRPr>
          </a:p>
        </p:txBody>
      </p:sp>
      <p:sp>
        <p:nvSpPr>
          <p:cNvPr id="12290" name="Rectangle 2"/>
          <p:cNvSpPr>
            <a:spLocks noGrp="1" noChangeArrowheads="1"/>
          </p:cNvSpPr>
          <p:nvPr>
            <p:ph type="title" idx="4294967295"/>
          </p:nvPr>
        </p:nvSpPr>
        <p:spPr>
          <a:xfrm>
            <a:off x="2423592" y="567531"/>
            <a:ext cx="7527925" cy="690563"/>
          </a:xfrm>
          <a:noFill/>
          <a:ln/>
        </p:spPr>
        <p:txBody>
          <a:bodyPr/>
          <a:lstStyle/>
          <a:p>
            <a:pPr algn="ctr"/>
            <a:r>
              <a:rPr lang="en-US" altLang="zh-TW" dirty="0"/>
              <a:t>Data Interpretation and discussion</a:t>
            </a:r>
          </a:p>
        </p:txBody>
      </p:sp>
      <p:sp>
        <p:nvSpPr>
          <p:cNvPr id="12291" name="Rectangle 3"/>
          <p:cNvSpPr>
            <a:spLocks noGrp="1" noChangeArrowheads="1"/>
          </p:cNvSpPr>
          <p:nvPr>
            <p:ph type="body" idx="4294967295"/>
          </p:nvPr>
        </p:nvSpPr>
        <p:spPr>
          <a:xfrm>
            <a:off x="623392" y="1844824"/>
            <a:ext cx="11089232" cy="2929886"/>
          </a:xfrm>
        </p:spPr>
        <p:txBody>
          <a:bodyPr/>
          <a:lstStyle/>
          <a:p>
            <a:pPr algn="just">
              <a:lnSpc>
                <a:spcPct val="150000"/>
              </a:lnSpc>
              <a:spcBef>
                <a:spcPts val="0"/>
              </a:spcBef>
            </a:pPr>
            <a:r>
              <a:rPr lang="en-GB" dirty="0"/>
              <a:t>Theories are used in explaining the findings of the study</a:t>
            </a:r>
          </a:p>
          <a:p>
            <a:pPr algn="just">
              <a:lnSpc>
                <a:spcPct val="150000"/>
              </a:lnSpc>
              <a:spcBef>
                <a:spcPts val="0"/>
              </a:spcBef>
            </a:pPr>
            <a:r>
              <a:rPr lang="en-GB" dirty="0"/>
              <a:t>Theories and generalisation can be realised after testing hypothesis or answering the research questions</a:t>
            </a:r>
          </a:p>
          <a:p>
            <a:pPr algn="just">
              <a:lnSpc>
                <a:spcPct val="150000"/>
              </a:lnSpc>
              <a:spcBef>
                <a:spcPts val="0"/>
              </a:spcBef>
            </a:pPr>
            <a:r>
              <a:rPr lang="en-GB" dirty="0"/>
              <a:t>A full report is written on the process and findings</a:t>
            </a:r>
          </a:p>
          <a:p>
            <a:pPr algn="just">
              <a:lnSpc>
                <a:spcPct val="150000"/>
              </a:lnSpc>
              <a:spcBef>
                <a:spcPts val="0"/>
              </a:spcBef>
              <a:buFont typeface="Wingdings" panose="05000000000000000000" pitchFamily="2" charset="2"/>
              <a:buChar char="q"/>
            </a:pPr>
            <a:endParaRPr lang="en-GB" dirty="0"/>
          </a:p>
        </p:txBody>
      </p:sp>
      <p:grpSp>
        <p:nvGrpSpPr>
          <p:cNvPr id="7" name="Group 6"/>
          <p:cNvGrpSpPr/>
          <p:nvPr/>
        </p:nvGrpSpPr>
        <p:grpSpPr>
          <a:xfrm>
            <a:off x="8610601" y="6542088"/>
            <a:ext cx="1508125" cy="87312"/>
            <a:chOff x="7086600" y="6237288"/>
            <a:chExt cx="1508125" cy="87312"/>
          </a:xfrm>
        </p:grpSpPr>
        <p:sp>
          <p:nvSpPr>
            <p:cNvPr id="8" name="Oval 3"/>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Tree>
    <p:extLst>
      <p:ext uri="{BB962C8B-B14F-4D97-AF65-F5344CB8AC3E}">
        <p14:creationId xmlns:p14="http://schemas.microsoft.com/office/powerpoint/2010/main" val="1890432267"/>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Discussion</a:t>
            </a:r>
          </a:p>
        </p:txBody>
      </p:sp>
      <p:sp>
        <p:nvSpPr>
          <p:cNvPr id="4" name="Content Placeholder 3"/>
          <p:cNvSpPr>
            <a:spLocks noGrp="1"/>
          </p:cNvSpPr>
          <p:nvPr>
            <p:ph idx="1"/>
          </p:nvPr>
        </p:nvSpPr>
        <p:spPr/>
        <p:txBody>
          <a:bodyPr/>
          <a:lstStyle/>
          <a:p>
            <a:pPr marL="457200" lvl="1" indent="0">
              <a:buNone/>
            </a:pPr>
            <a:r>
              <a:rPr lang="en-GB" dirty="0"/>
              <a:t>What you need to include </a:t>
            </a:r>
          </a:p>
          <a:p>
            <a:pPr lvl="1"/>
            <a:r>
              <a:rPr lang="en-GB" dirty="0"/>
              <a:t>Key Findings</a:t>
            </a:r>
          </a:p>
          <a:p>
            <a:pPr lvl="1"/>
            <a:r>
              <a:rPr lang="en-GB" dirty="0"/>
              <a:t>Interpretation of Results</a:t>
            </a:r>
          </a:p>
          <a:p>
            <a:pPr lvl="1"/>
            <a:r>
              <a:rPr lang="en-GB" dirty="0"/>
              <a:t>Comparison with Existing Research</a:t>
            </a:r>
          </a:p>
          <a:p>
            <a:pPr lvl="1"/>
            <a:r>
              <a:rPr lang="en-GB" dirty="0"/>
              <a:t>Implications</a:t>
            </a:r>
          </a:p>
          <a:p>
            <a:pPr lvl="1"/>
            <a:r>
              <a:rPr lang="en-GB" dirty="0"/>
              <a:t>Limitations</a:t>
            </a:r>
          </a:p>
        </p:txBody>
      </p:sp>
      <p:sp>
        <p:nvSpPr>
          <p:cNvPr id="2" name="Slide Number Placeholder 1"/>
          <p:cNvSpPr>
            <a:spLocks noGrp="1"/>
          </p:cNvSpPr>
          <p:nvPr>
            <p:ph type="sldNum" sz="quarter" idx="12"/>
          </p:nvPr>
        </p:nvSpPr>
        <p:spPr/>
        <p:txBody>
          <a:bodyPr/>
          <a:lstStyle/>
          <a:p>
            <a:fld id="{C628011D-7DB3-480F-BC5D-D07417E47C2A}" type="slidenum">
              <a:rPr lang="zh-TW" altLang="en-US" smtClean="0"/>
              <a:pPr/>
              <a:t>28</a:t>
            </a:fld>
            <a:endParaRPr lang="en-US" altLang="zh-TW"/>
          </a:p>
        </p:txBody>
      </p:sp>
    </p:spTree>
    <p:extLst>
      <p:ext uri="{BB962C8B-B14F-4D97-AF65-F5344CB8AC3E}">
        <p14:creationId xmlns:p14="http://schemas.microsoft.com/office/powerpoint/2010/main" val="7957447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Discussion</a:t>
            </a:r>
          </a:p>
        </p:txBody>
      </p:sp>
      <p:sp>
        <p:nvSpPr>
          <p:cNvPr id="4" name="Content Placeholder 3"/>
          <p:cNvSpPr>
            <a:spLocks noGrp="1"/>
          </p:cNvSpPr>
          <p:nvPr>
            <p:ph idx="1"/>
          </p:nvPr>
        </p:nvSpPr>
        <p:spPr/>
        <p:txBody>
          <a:bodyPr/>
          <a:lstStyle/>
          <a:p>
            <a:pPr marL="0" indent="0">
              <a:buNone/>
            </a:pPr>
            <a:r>
              <a:rPr lang="en-GB" b="1" dirty="0"/>
              <a:t>Key Findings</a:t>
            </a:r>
          </a:p>
          <a:p>
            <a:r>
              <a:rPr lang="en-GB" b="1" dirty="0"/>
              <a:t>Summary of Major Findings</a:t>
            </a:r>
            <a:r>
              <a:rPr lang="en-GB" dirty="0"/>
              <a:t>:</a:t>
            </a:r>
          </a:p>
          <a:p>
            <a:pPr lvl="1"/>
            <a:r>
              <a:rPr lang="en-GB" dirty="0"/>
              <a:t>Highlight the most important results of your research.</a:t>
            </a:r>
          </a:p>
          <a:p>
            <a:pPr lvl="1"/>
            <a:r>
              <a:rPr lang="en-GB" dirty="0"/>
              <a:t>Use bullet points for clarity.</a:t>
            </a:r>
          </a:p>
          <a:p>
            <a:pPr lvl="1"/>
            <a:r>
              <a:rPr lang="en-GB" dirty="0"/>
              <a:t>Example: "Significant relationship between X and Y was found.</a:t>
            </a:r>
          </a:p>
        </p:txBody>
      </p:sp>
      <p:sp>
        <p:nvSpPr>
          <p:cNvPr id="2" name="Slide Number Placeholder 1"/>
          <p:cNvSpPr>
            <a:spLocks noGrp="1"/>
          </p:cNvSpPr>
          <p:nvPr>
            <p:ph type="sldNum" sz="quarter" idx="12"/>
          </p:nvPr>
        </p:nvSpPr>
        <p:spPr/>
        <p:txBody>
          <a:bodyPr/>
          <a:lstStyle/>
          <a:p>
            <a:fld id="{C628011D-7DB3-480F-BC5D-D07417E47C2A}" type="slidenum">
              <a:rPr lang="zh-TW" altLang="en-US" smtClean="0"/>
              <a:pPr/>
              <a:t>29</a:t>
            </a:fld>
            <a:endParaRPr lang="en-US" altLang="zh-TW"/>
          </a:p>
        </p:txBody>
      </p:sp>
      <p:grpSp>
        <p:nvGrpSpPr>
          <p:cNvPr id="7" name="SMARTInkShape-Group1"/>
          <p:cNvGrpSpPr/>
          <p:nvPr/>
        </p:nvGrpSpPr>
        <p:grpSpPr>
          <a:xfrm>
            <a:off x="1767841" y="4008121"/>
            <a:ext cx="68581" cy="68581"/>
            <a:chOff x="243840" y="4008120"/>
            <a:chExt cx="68581" cy="68581"/>
          </a:xfrm>
        </p:grpSpPr>
        <p:sp>
          <p:nvSpPr>
            <p:cNvPr id="5" name="SMARTInkShape-1"/>
            <p:cNvSpPr/>
            <p:nvPr>
              <p:custDataLst>
                <p:tags r:id="rId1"/>
              </p:custDataLst>
            </p:nvPr>
          </p:nvSpPr>
          <p:spPr bwMode="auto">
            <a:xfrm>
              <a:off x="312420" y="4061460"/>
              <a:ext cx="1" cy="15241"/>
            </a:xfrm>
            <a:custGeom>
              <a:avLst/>
              <a:gdLst/>
              <a:ahLst/>
              <a:cxnLst/>
              <a:rect l="0" t="0" r="0" b="0"/>
              <a:pathLst>
                <a:path w="1" h="15241">
                  <a:moveTo>
                    <a:pt x="0" y="15240"/>
                  </a:moveTo>
                  <a:lnTo>
                    <a:pt x="0" y="15240"/>
                  </a:lnTo>
                  <a:lnTo>
                    <a:pt x="0" y="0"/>
                  </a:lnTo>
                </a:path>
              </a:pathLst>
            </a:custGeom>
            <a:noFill/>
            <a:ln w="19050" cap="flat" cmpd="sng" algn="ctr">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eaLnBrk="1" hangingPunct="1"/>
              <a:endParaRPr kumimoji="1" lang="en-GB">
                <a:latin typeface="Tahoma" panose="020B0604030504040204" pitchFamily="34" charset="0"/>
                <a:ea typeface="新細明體" pitchFamily="18" charset="-120"/>
              </a:endParaRPr>
            </a:p>
          </p:txBody>
        </p:sp>
        <p:sp>
          <p:nvSpPr>
            <p:cNvPr id="6" name="SMARTInkShape-2"/>
            <p:cNvSpPr/>
            <p:nvPr>
              <p:custDataLst>
                <p:tags r:id="rId2"/>
              </p:custDataLst>
            </p:nvPr>
          </p:nvSpPr>
          <p:spPr bwMode="auto">
            <a:xfrm>
              <a:off x="243840" y="4008120"/>
              <a:ext cx="15241" cy="7594"/>
            </a:xfrm>
            <a:custGeom>
              <a:avLst/>
              <a:gdLst/>
              <a:ahLst/>
              <a:cxnLst/>
              <a:rect l="0" t="0" r="0" b="0"/>
              <a:pathLst>
                <a:path w="15241" h="7594">
                  <a:moveTo>
                    <a:pt x="15240" y="0"/>
                  </a:moveTo>
                  <a:lnTo>
                    <a:pt x="15240" y="0"/>
                  </a:lnTo>
                  <a:lnTo>
                    <a:pt x="11195" y="0"/>
                  </a:lnTo>
                  <a:lnTo>
                    <a:pt x="10003" y="847"/>
                  </a:lnTo>
                  <a:lnTo>
                    <a:pt x="9209" y="2258"/>
                  </a:lnTo>
                  <a:lnTo>
                    <a:pt x="7713" y="7306"/>
                  </a:lnTo>
                  <a:lnTo>
                    <a:pt x="1067" y="7593"/>
                  </a:lnTo>
                  <a:lnTo>
                    <a:pt x="711" y="6755"/>
                  </a:lnTo>
                  <a:lnTo>
                    <a:pt x="0" y="0"/>
                  </a:lnTo>
                </a:path>
              </a:pathLst>
            </a:custGeom>
            <a:noFill/>
            <a:ln w="19050" cap="flat" cmpd="sng" algn="ctr">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eaLnBrk="1" hangingPunct="1"/>
              <a:endParaRPr kumimoji="1" lang="en-GB">
                <a:latin typeface="Tahoma" panose="020B0604030504040204" pitchFamily="34" charset="0"/>
                <a:ea typeface="新細明體" pitchFamily="18" charset="-120"/>
              </a:endParaRPr>
            </a:p>
          </p:txBody>
        </p:sp>
      </p:grpSp>
    </p:spTree>
    <p:extLst>
      <p:ext uri="{BB962C8B-B14F-4D97-AF65-F5344CB8AC3E}">
        <p14:creationId xmlns:p14="http://schemas.microsoft.com/office/powerpoint/2010/main" val="24878264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Discussion</a:t>
            </a:r>
          </a:p>
        </p:txBody>
      </p:sp>
      <p:sp>
        <p:nvSpPr>
          <p:cNvPr id="4" name="Content Placeholder 3"/>
          <p:cNvSpPr>
            <a:spLocks noGrp="1"/>
          </p:cNvSpPr>
          <p:nvPr>
            <p:ph idx="1"/>
          </p:nvPr>
        </p:nvSpPr>
        <p:spPr/>
        <p:txBody>
          <a:bodyPr/>
          <a:lstStyle/>
          <a:p>
            <a:pPr marL="0" indent="0">
              <a:buNone/>
            </a:pPr>
            <a:r>
              <a:rPr lang="en-GB" b="1" dirty="0"/>
              <a:t>Interpretation of Results</a:t>
            </a:r>
          </a:p>
          <a:p>
            <a:r>
              <a:rPr lang="en-GB" b="1" dirty="0"/>
              <a:t>Detailed Analysis</a:t>
            </a:r>
            <a:r>
              <a:rPr lang="en-GB" dirty="0"/>
              <a:t>:</a:t>
            </a:r>
          </a:p>
          <a:p>
            <a:pPr lvl="1"/>
            <a:r>
              <a:rPr lang="en-GB" dirty="0"/>
              <a:t>Explain what the findings mean </a:t>
            </a:r>
          </a:p>
          <a:p>
            <a:pPr lvl="1"/>
            <a:r>
              <a:rPr lang="en-GB" dirty="0"/>
              <a:t>Provide interpretations and insights.</a:t>
            </a:r>
          </a:p>
          <a:p>
            <a:pPr lvl="1"/>
            <a:r>
              <a:rPr lang="en-GB" dirty="0"/>
              <a:t>Example: "The significant relationship between X and Y suggests that..."</a:t>
            </a:r>
          </a:p>
        </p:txBody>
      </p:sp>
      <p:sp>
        <p:nvSpPr>
          <p:cNvPr id="2" name="Slide Number Placeholder 1"/>
          <p:cNvSpPr>
            <a:spLocks noGrp="1"/>
          </p:cNvSpPr>
          <p:nvPr>
            <p:ph type="sldNum" sz="quarter" idx="12"/>
          </p:nvPr>
        </p:nvSpPr>
        <p:spPr/>
        <p:txBody>
          <a:bodyPr/>
          <a:lstStyle/>
          <a:p>
            <a:fld id="{C628011D-7DB3-480F-BC5D-D07417E47C2A}" type="slidenum">
              <a:rPr lang="zh-TW" altLang="en-US" smtClean="0"/>
              <a:pPr/>
              <a:t>30</a:t>
            </a:fld>
            <a:endParaRPr lang="en-US" altLang="zh-TW"/>
          </a:p>
        </p:txBody>
      </p:sp>
    </p:spTree>
    <p:extLst>
      <p:ext uri="{BB962C8B-B14F-4D97-AF65-F5344CB8AC3E}">
        <p14:creationId xmlns:p14="http://schemas.microsoft.com/office/powerpoint/2010/main" val="29838725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Discussion</a:t>
            </a:r>
          </a:p>
        </p:txBody>
      </p:sp>
      <p:sp>
        <p:nvSpPr>
          <p:cNvPr id="4" name="Content Placeholder 3"/>
          <p:cNvSpPr>
            <a:spLocks noGrp="1"/>
          </p:cNvSpPr>
          <p:nvPr>
            <p:ph idx="1"/>
          </p:nvPr>
        </p:nvSpPr>
        <p:spPr/>
        <p:txBody>
          <a:bodyPr/>
          <a:lstStyle/>
          <a:p>
            <a:pPr marL="0" indent="0">
              <a:buNone/>
            </a:pPr>
            <a:r>
              <a:rPr lang="en-GB" b="1" dirty="0"/>
              <a:t>Comparison with Existing Research</a:t>
            </a:r>
          </a:p>
          <a:p>
            <a:r>
              <a:rPr lang="en-GB" b="1" dirty="0"/>
              <a:t>Contextualisation</a:t>
            </a:r>
            <a:r>
              <a:rPr lang="en-GB" dirty="0"/>
              <a:t>:</a:t>
            </a:r>
          </a:p>
          <a:p>
            <a:pPr lvl="1"/>
            <a:r>
              <a:rPr lang="en-GB" dirty="0"/>
              <a:t>Compare your findings with previous studies.</a:t>
            </a:r>
          </a:p>
          <a:p>
            <a:pPr lvl="1"/>
            <a:r>
              <a:rPr lang="en-GB" dirty="0"/>
              <a:t>Highlight similarities and differences.</a:t>
            </a:r>
          </a:p>
          <a:p>
            <a:pPr lvl="1"/>
            <a:r>
              <a:rPr lang="en-GB" dirty="0"/>
              <a:t>Example: "Our results align with Smith et al. (2020) who found..."</a:t>
            </a:r>
          </a:p>
        </p:txBody>
      </p:sp>
      <p:sp>
        <p:nvSpPr>
          <p:cNvPr id="2" name="Slide Number Placeholder 1"/>
          <p:cNvSpPr>
            <a:spLocks noGrp="1"/>
          </p:cNvSpPr>
          <p:nvPr>
            <p:ph type="sldNum" sz="quarter" idx="12"/>
          </p:nvPr>
        </p:nvSpPr>
        <p:spPr/>
        <p:txBody>
          <a:bodyPr/>
          <a:lstStyle/>
          <a:p>
            <a:fld id="{C628011D-7DB3-480F-BC5D-D07417E47C2A}" type="slidenum">
              <a:rPr lang="zh-TW" altLang="en-US" smtClean="0"/>
              <a:pPr/>
              <a:t>31</a:t>
            </a:fld>
            <a:endParaRPr lang="en-US" altLang="zh-TW"/>
          </a:p>
        </p:txBody>
      </p:sp>
    </p:spTree>
    <p:extLst>
      <p:ext uri="{BB962C8B-B14F-4D97-AF65-F5344CB8AC3E}">
        <p14:creationId xmlns:p14="http://schemas.microsoft.com/office/powerpoint/2010/main" val="11930169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Discussion</a:t>
            </a:r>
          </a:p>
        </p:txBody>
      </p:sp>
      <p:sp>
        <p:nvSpPr>
          <p:cNvPr id="4" name="Content Placeholder 3"/>
          <p:cNvSpPr>
            <a:spLocks noGrp="1"/>
          </p:cNvSpPr>
          <p:nvPr>
            <p:ph idx="1"/>
          </p:nvPr>
        </p:nvSpPr>
        <p:spPr/>
        <p:txBody>
          <a:bodyPr/>
          <a:lstStyle/>
          <a:p>
            <a:pPr marL="0" indent="0">
              <a:buNone/>
            </a:pPr>
            <a:r>
              <a:rPr lang="en-GB" sz="2800" b="1" dirty="0"/>
              <a:t>Implications</a:t>
            </a:r>
          </a:p>
          <a:p>
            <a:r>
              <a:rPr lang="en-GB" sz="2800" b="1" dirty="0"/>
              <a:t>Practical and Theoretical Implications</a:t>
            </a:r>
            <a:r>
              <a:rPr lang="en-GB" sz="2800" dirty="0"/>
              <a:t>:</a:t>
            </a:r>
          </a:p>
          <a:p>
            <a:pPr lvl="1"/>
            <a:r>
              <a:rPr lang="en-GB" sz="2400" dirty="0"/>
              <a:t>Discuss the practical applications of your findings.</a:t>
            </a:r>
          </a:p>
          <a:p>
            <a:pPr lvl="1"/>
            <a:r>
              <a:rPr lang="en-GB" sz="2400" dirty="0"/>
              <a:t>Mention how your research contributes to the theoretical framework.</a:t>
            </a:r>
          </a:p>
          <a:p>
            <a:pPr lvl="1"/>
            <a:r>
              <a:rPr lang="en-GB" sz="2400" dirty="0"/>
              <a:t>Example: "These findings can be applied in real-world scenarios such as..."</a:t>
            </a:r>
          </a:p>
        </p:txBody>
      </p:sp>
      <p:sp>
        <p:nvSpPr>
          <p:cNvPr id="2" name="Slide Number Placeholder 1"/>
          <p:cNvSpPr>
            <a:spLocks noGrp="1"/>
          </p:cNvSpPr>
          <p:nvPr>
            <p:ph type="sldNum" sz="quarter" idx="12"/>
          </p:nvPr>
        </p:nvSpPr>
        <p:spPr/>
        <p:txBody>
          <a:bodyPr/>
          <a:lstStyle/>
          <a:p>
            <a:fld id="{C628011D-7DB3-480F-BC5D-D07417E47C2A}" type="slidenum">
              <a:rPr lang="zh-TW" altLang="en-US" smtClean="0"/>
              <a:pPr/>
              <a:t>32</a:t>
            </a:fld>
            <a:endParaRPr lang="en-US" altLang="zh-TW"/>
          </a:p>
        </p:txBody>
      </p:sp>
    </p:spTree>
    <p:extLst>
      <p:ext uri="{BB962C8B-B14F-4D97-AF65-F5344CB8AC3E}">
        <p14:creationId xmlns:p14="http://schemas.microsoft.com/office/powerpoint/2010/main" val="31490458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Discussion</a:t>
            </a:r>
          </a:p>
        </p:txBody>
      </p:sp>
      <p:sp>
        <p:nvSpPr>
          <p:cNvPr id="4" name="Content Placeholder 3"/>
          <p:cNvSpPr>
            <a:spLocks noGrp="1"/>
          </p:cNvSpPr>
          <p:nvPr>
            <p:ph idx="1"/>
          </p:nvPr>
        </p:nvSpPr>
        <p:spPr/>
        <p:txBody>
          <a:bodyPr/>
          <a:lstStyle/>
          <a:p>
            <a:pPr marL="0" indent="0">
              <a:buNone/>
            </a:pPr>
            <a:r>
              <a:rPr lang="en-GB" b="1" dirty="0"/>
              <a:t>Limitations</a:t>
            </a:r>
          </a:p>
          <a:p>
            <a:r>
              <a:rPr lang="en-GB" b="1" dirty="0"/>
              <a:t>Acknowledgement of Limitations</a:t>
            </a:r>
            <a:r>
              <a:rPr lang="en-GB" dirty="0"/>
              <a:t>:</a:t>
            </a:r>
          </a:p>
          <a:p>
            <a:pPr lvl="1"/>
            <a:r>
              <a:rPr lang="en-GB" dirty="0"/>
              <a:t>Be honest about the limitations of your study.</a:t>
            </a:r>
          </a:p>
          <a:p>
            <a:pPr lvl="1"/>
            <a:r>
              <a:rPr lang="en-GB" dirty="0"/>
              <a:t>Discuss how these limitations might have affected your results.</a:t>
            </a:r>
          </a:p>
          <a:p>
            <a:pPr lvl="1"/>
            <a:r>
              <a:rPr lang="en-GB" dirty="0"/>
              <a:t>Example: "The small sample size may limit the generalizability of the findings."</a:t>
            </a:r>
          </a:p>
        </p:txBody>
      </p:sp>
      <p:sp>
        <p:nvSpPr>
          <p:cNvPr id="2" name="Slide Number Placeholder 1"/>
          <p:cNvSpPr>
            <a:spLocks noGrp="1"/>
          </p:cNvSpPr>
          <p:nvPr>
            <p:ph type="sldNum" sz="quarter" idx="12"/>
          </p:nvPr>
        </p:nvSpPr>
        <p:spPr/>
        <p:txBody>
          <a:bodyPr/>
          <a:lstStyle/>
          <a:p>
            <a:fld id="{C628011D-7DB3-480F-BC5D-D07417E47C2A}" type="slidenum">
              <a:rPr lang="zh-TW" altLang="en-US" smtClean="0"/>
              <a:pPr/>
              <a:t>33</a:t>
            </a:fld>
            <a:endParaRPr lang="en-US" altLang="zh-TW"/>
          </a:p>
        </p:txBody>
      </p:sp>
    </p:spTree>
    <p:extLst>
      <p:ext uri="{BB962C8B-B14F-4D97-AF65-F5344CB8AC3E}">
        <p14:creationId xmlns:p14="http://schemas.microsoft.com/office/powerpoint/2010/main" val="36076385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and Recommendations </a:t>
            </a:r>
          </a:p>
        </p:txBody>
      </p:sp>
      <p:sp>
        <p:nvSpPr>
          <p:cNvPr id="3" name="Content Placeholder 2"/>
          <p:cNvSpPr>
            <a:spLocks noGrp="1"/>
          </p:cNvSpPr>
          <p:nvPr>
            <p:ph idx="1"/>
          </p:nvPr>
        </p:nvSpPr>
        <p:spPr/>
        <p:txBody>
          <a:bodyPr/>
          <a:lstStyle/>
          <a:p>
            <a:pPr marL="0" indent="0">
              <a:buNone/>
            </a:pPr>
            <a:r>
              <a:rPr lang="en-GB" b="1" dirty="0"/>
              <a:t>Chapter content </a:t>
            </a:r>
          </a:p>
          <a:p>
            <a:pPr lvl="1"/>
            <a:r>
              <a:rPr lang="en-GB" dirty="0"/>
              <a:t>Summary of Key Findings</a:t>
            </a:r>
          </a:p>
          <a:p>
            <a:pPr lvl="1"/>
            <a:r>
              <a:rPr lang="en-GB" dirty="0"/>
              <a:t>Overall Conclusion</a:t>
            </a:r>
          </a:p>
          <a:p>
            <a:pPr lvl="1"/>
            <a:r>
              <a:rPr lang="en-GB" dirty="0"/>
              <a:t>Recommendations</a:t>
            </a:r>
          </a:p>
          <a:p>
            <a:pPr lvl="1"/>
            <a:r>
              <a:rPr lang="en-GB" dirty="0"/>
              <a:t>Implications for Practice</a:t>
            </a:r>
          </a:p>
          <a:p>
            <a:pPr lvl="1"/>
            <a:r>
              <a:rPr lang="en-GB" dirty="0"/>
              <a:t>Future Research</a:t>
            </a:r>
          </a:p>
          <a:p>
            <a:pPr lvl="1"/>
            <a:r>
              <a:rPr lang="en-GB" dirty="0"/>
              <a:t>Final Thoughts</a:t>
            </a:r>
          </a:p>
          <a:p>
            <a:endParaRPr lang="en-GB" dirty="0"/>
          </a:p>
        </p:txBody>
      </p:sp>
      <p:sp>
        <p:nvSpPr>
          <p:cNvPr id="4" name="Slide Number Placeholder 3"/>
          <p:cNvSpPr>
            <a:spLocks noGrp="1"/>
          </p:cNvSpPr>
          <p:nvPr>
            <p:ph type="sldNum" sz="quarter" idx="12"/>
          </p:nvPr>
        </p:nvSpPr>
        <p:spPr/>
        <p:txBody>
          <a:bodyPr/>
          <a:lstStyle/>
          <a:p>
            <a:fld id="{B57250A5-BC16-4F27-B77E-C59943092333}" type="slidenum">
              <a:rPr lang="zh-TW" altLang="en-US" smtClean="0"/>
              <a:pPr/>
              <a:t>34</a:t>
            </a:fld>
            <a:endParaRPr lang="en-US" altLang="zh-TW"/>
          </a:p>
        </p:txBody>
      </p:sp>
    </p:spTree>
    <p:extLst>
      <p:ext uri="{BB962C8B-B14F-4D97-AF65-F5344CB8AC3E}">
        <p14:creationId xmlns:p14="http://schemas.microsoft.com/office/powerpoint/2010/main" val="15074044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and Recommendations </a:t>
            </a:r>
          </a:p>
        </p:txBody>
      </p:sp>
      <p:sp>
        <p:nvSpPr>
          <p:cNvPr id="3" name="Content Placeholder 2"/>
          <p:cNvSpPr>
            <a:spLocks noGrp="1"/>
          </p:cNvSpPr>
          <p:nvPr>
            <p:ph idx="1"/>
          </p:nvPr>
        </p:nvSpPr>
        <p:spPr/>
        <p:txBody>
          <a:bodyPr/>
          <a:lstStyle/>
          <a:p>
            <a:pPr marL="0" indent="0">
              <a:buNone/>
            </a:pPr>
            <a:r>
              <a:rPr lang="en-GB" b="1" dirty="0"/>
              <a:t>Major Findings</a:t>
            </a:r>
            <a:r>
              <a:rPr lang="en-GB" dirty="0"/>
              <a:t>: </a:t>
            </a:r>
          </a:p>
          <a:p>
            <a:r>
              <a:rPr lang="en-GB" dirty="0"/>
              <a:t>Briefly recap the main findings from your study.</a:t>
            </a:r>
          </a:p>
          <a:p>
            <a:r>
              <a:rPr lang="en-GB" dirty="0"/>
              <a:t>Example: "X was found to significantly influence Y."</a:t>
            </a:r>
          </a:p>
        </p:txBody>
      </p:sp>
      <p:sp>
        <p:nvSpPr>
          <p:cNvPr id="4" name="Slide Number Placeholder 3"/>
          <p:cNvSpPr>
            <a:spLocks noGrp="1"/>
          </p:cNvSpPr>
          <p:nvPr>
            <p:ph type="sldNum" sz="quarter" idx="12"/>
          </p:nvPr>
        </p:nvSpPr>
        <p:spPr/>
        <p:txBody>
          <a:bodyPr/>
          <a:lstStyle/>
          <a:p>
            <a:fld id="{B57250A5-BC16-4F27-B77E-C59943092333}" type="slidenum">
              <a:rPr lang="zh-TW" altLang="en-US" smtClean="0"/>
              <a:pPr/>
              <a:t>35</a:t>
            </a:fld>
            <a:endParaRPr lang="en-US" altLang="zh-TW"/>
          </a:p>
        </p:txBody>
      </p:sp>
    </p:spTree>
    <p:extLst>
      <p:ext uri="{BB962C8B-B14F-4D97-AF65-F5344CB8AC3E}">
        <p14:creationId xmlns:p14="http://schemas.microsoft.com/office/powerpoint/2010/main" val="5717622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and Recommendations </a:t>
            </a:r>
          </a:p>
        </p:txBody>
      </p:sp>
      <p:sp>
        <p:nvSpPr>
          <p:cNvPr id="3" name="Content Placeholder 2"/>
          <p:cNvSpPr>
            <a:spLocks noGrp="1"/>
          </p:cNvSpPr>
          <p:nvPr>
            <p:ph idx="1"/>
          </p:nvPr>
        </p:nvSpPr>
        <p:spPr/>
        <p:txBody>
          <a:bodyPr/>
          <a:lstStyle/>
          <a:p>
            <a:pPr marL="0" indent="0">
              <a:buNone/>
            </a:pPr>
            <a:r>
              <a:rPr lang="en-GB" b="1" dirty="0"/>
              <a:t>Overall Conclusion</a:t>
            </a:r>
          </a:p>
          <a:p>
            <a:pPr lvl="1"/>
            <a:r>
              <a:rPr lang="en-GB" dirty="0"/>
              <a:t>Synthesize the key findings into a coherent conclusion.</a:t>
            </a:r>
          </a:p>
          <a:p>
            <a:pPr lvl="1"/>
            <a:r>
              <a:rPr lang="en-GB" dirty="0"/>
              <a:t>Example: "The study concludes that X plays a critical role in Y, with implications for Z."</a:t>
            </a:r>
          </a:p>
        </p:txBody>
      </p:sp>
      <p:sp>
        <p:nvSpPr>
          <p:cNvPr id="4" name="Slide Number Placeholder 3"/>
          <p:cNvSpPr>
            <a:spLocks noGrp="1"/>
          </p:cNvSpPr>
          <p:nvPr>
            <p:ph type="sldNum" sz="quarter" idx="12"/>
          </p:nvPr>
        </p:nvSpPr>
        <p:spPr/>
        <p:txBody>
          <a:bodyPr/>
          <a:lstStyle/>
          <a:p>
            <a:fld id="{B57250A5-BC16-4F27-B77E-C59943092333}" type="slidenum">
              <a:rPr lang="zh-TW" altLang="en-US" smtClean="0"/>
              <a:pPr/>
              <a:t>36</a:t>
            </a:fld>
            <a:endParaRPr lang="en-US" altLang="zh-TW"/>
          </a:p>
        </p:txBody>
      </p:sp>
    </p:spTree>
    <p:extLst>
      <p:ext uri="{BB962C8B-B14F-4D97-AF65-F5344CB8AC3E}">
        <p14:creationId xmlns:p14="http://schemas.microsoft.com/office/powerpoint/2010/main" val="12245763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and Recommendations </a:t>
            </a:r>
          </a:p>
        </p:txBody>
      </p:sp>
      <p:sp>
        <p:nvSpPr>
          <p:cNvPr id="3" name="Content Placeholder 2"/>
          <p:cNvSpPr>
            <a:spLocks noGrp="1"/>
          </p:cNvSpPr>
          <p:nvPr>
            <p:ph idx="1"/>
          </p:nvPr>
        </p:nvSpPr>
        <p:spPr>
          <a:xfrm>
            <a:off x="1127448" y="1417639"/>
            <a:ext cx="10009112" cy="3883570"/>
          </a:xfrm>
        </p:spPr>
        <p:txBody>
          <a:bodyPr/>
          <a:lstStyle/>
          <a:p>
            <a:pPr marL="0" indent="0">
              <a:buNone/>
            </a:pPr>
            <a:r>
              <a:rPr lang="en-GB" b="1" dirty="0"/>
              <a:t>Actionable Recommendations</a:t>
            </a:r>
            <a:r>
              <a:rPr lang="en-GB" dirty="0"/>
              <a:t>:</a:t>
            </a:r>
          </a:p>
          <a:p>
            <a:pPr lvl="1"/>
            <a:r>
              <a:rPr lang="en-GB" dirty="0"/>
              <a:t>Provide specific recommendations based on your findings.</a:t>
            </a:r>
          </a:p>
          <a:p>
            <a:pPr lvl="1"/>
            <a:r>
              <a:rPr lang="en-GB" dirty="0"/>
              <a:t>Example: "Organizations should implement strategy A to enhance outcome B."</a:t>
            </a:r>
          </a:p>
          <a:p>
            <a:pPr lvl="1"/>
            <a:r>
              <a:rPr lang="en-GB" dirty="0"/>
              <a:t>Bullet points:</a:t>
            </a:r>
          </a:p>
          <a:p>
            <a:pPr lvl="2"/>
            <a:r>
              <a:rPr lang="en-GB" b="1" dirty="0"/>
              <a:t>Policy Changes</a:t>
            </a:r>
            <a:r>
              <a:rPr lang="en-GB" dirty="0"/>
              <a:t>: "Advocate for changes in policy to address issue X."</a:t>
            </a:r>
          </a:p>
          <a:p>
            <a:pPr lvl="2"/>
            <a:r>
              <a:rPr lang="en-GB" b="1" dirty="0"/>
              <a:t>Practical Applications</a:t>
            </a:r>
            <a:r>
              <a:rPr lang="en-GB" dirty="0"/>
              <a:t>: "Adopt new technologies to improve process Y."</a:t>
            </a:r>
          </a:p>
        </p:txBody>
      </p:sp>
      <p:sp>
        <p:nvSpPr>
          <p:cNvPr id="4" name="Slide Number Placeholder 3"/>
          <p:cNvSpPr>
            <a:spLocks noGrp="1"/>
          </p:cNvSpPr>
          <p:nvPr>
            <p:ph type="sldNum" sz="quarter" idx="12"/>
          </p:nvPr>
        </p:nvSpPr>
        <p:spPr/>
        <p:txBody>
          <a:bodyPr/>
          <a:lstStyle/>
          <a:p>
            <a:fld id="{B57250A5-BC16-4F27-B77E-C59943092333}" type="slidenum">
              <a:rPr lang="zh-TW" altLang="en-US" smtClean="0"/>
              <a:pPr/>
              <a:t>37</a:t>
            </a:fld>
            <a:endParaRPr lang="en-US" altLang="zh-TW"/>
          </a:p>
        </p:txBody>
      </p:sp>
    </p:spTree>
    <p:extLst>
      <p:ext uri="{BB962C8B-B14F-4D97-AF65-F5344CB8AC3E}">
        <p14:creationId xmlns:p14="http://schemas.microsoft.com/office/powerpoint/2010/main" val="22029546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and Recommendations </a:t>
            </a:r>
          </a:p>
        </p:txBody>
      </p:sp>
      <p:sp>
        <p:nvSpPr>
          <p:cNvPr id="3" name="Content Placeholder 2"/>
          <p:cNvSpPr>
            <a:spLocks noGrp="1"/>
          </p:cNvSpPr>
          <p:nvPr>
            <p:ph idx="1"/>
          </p:nvPr>
        </p:nvSpPr>
        <p:spPr>
          <a:xfrm>
            <a:off x="953593" y="1698985"/>
            <a:ext cx="9639672" cy="2923455"/>
          </a:xfrm>
        </p:spPr>
        <p:txBody>
          <a:bodyPr/>
          <a:lstStyle/>
          <a:p>
            <a:pPr marL="0" indent="0">
              <a:buNone/>
            </a:pPr>
            <a:r>
              <a:rPr lang="en-GB" b="1" dirty="0"/>
              <a:t>Implications for Practice</a:t>
            </a:r>
          </a:p>
          <a:p>
            <a:pPr marL="0" indent="0">
              <a:buNone/>
            </a:pPr>
            <a:r>
              <a:rPr lang="en-GB" b="1" dirty="0"/>
              <a:t>Practical Implications</a:t>
            </a:r>
            <a:r>
              <a:rPr lang="en-GB" dirty="0"/>
              <a:t>:</a:t>
            </a:r>
          </a:p>
          <a:p>
            <a:pPr lvl="1"/>
            <a:r>
              <a:rPr lang="en-GB" dirty="0"/>
              <a:t>Discuss how your findings can be applied in real-world settings.</a:t>
            </a:r>
          </a:p>
          <a:p>
            <a:pPr lvl="1"/>
            <a:r>
              <a:rPr lang="en-GB" dirty="0"/>
              <a:t>Example: "The findings suggest that integrating X into Y can improve efficiency."</a:t>
            </a:r>
          </a:p>
        </p:txBody>
      </p:sp>
      <p:sp>
        <p:nvSpPr>
          <p:cNvPr id="4" name="Slide Number Placeholder 3"/>
          <p:cNvSpPr>
            <a:spLocks noGrp="1"/>
          </p:cNvSpPr>
          <p:nvPr>
            <p:ph type="sldNum" sz="quarter" idx="12"/>
          </p:nvPr>
        </p:nvSpPr>
        <p:spPr/>
        <p:txBody>
          <a:bodyPr/>
          <a:lstStyle/>
          <a:p>
            <a:fld id="{B57250A5-BC16-4F27-B77E-C59943092333}" type="slidenum">
              <a:rPr lang="zh-TW" altLang="en-US" smtClean="0"/>
              <a:pPr/>
              <a:t>38</a:t>
            </a:fld>
            <a:endParaRPr lang="en-US" altLang="zh-TW"/>
          </a:p>
        </p:txBody>
      </p:sp>
    </p:spTree>
    <p:extLst>
      <p:ext uri="{BB962C8B-B14F-4D97-AF65-F5344CB8AC3E}">
        <p14:creationId xmlns:p14="http://schemas.microsoft.com/office/powerpoint/2010/main" val="1944724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and Recommendations </a:t>
            </a:r>
          </a:p>
        </p:txBody>
      </p:sp>
      <p:sp>
        <p:nvSpPr>
          <p:cNvPr id="3" name="Content Placeholder 2"/>
          <p:cNvSpPr>
            <a:spLocks noGrp="1"/>
          </p:cNvSpPr>
          <p:nvPr>
            <p:ph idx="1"/>
          </p:nvPr>
        </p:nvSpPr>
        <p:spPr>
          <a:xfrm>
            <a:off x="983432" y="1417639"/>
            <a:ext cx="10369152" cy="3955578"/>
          </a:xfrm>
        </p:spPr>
        <p:txBody>
          <a:bodyPr/>
          <a:lstStyle/>
          <a:p>
            <a:pPr marL="0" indent="0">
              <a:buNone/>
            </a:pPr>
            <a:r>
              <a:rPr lang="en-GB" b="1" dirty="0"/>
              <a:t>Suggestions for Future Research</a:t>
            </a:r>
            <a:r>
              <a:rPr lang="en-GB" dirty="0"/>
              <a:t>:</a:t>
            </a:r>
          </a:p>
          <a:p>
            <a:pPr lvl="1"/>
            <a:r>
              <a:rPr lang="en-GB" dirty="0"/>
              <a:t>Recommend areas where further research is needed.</a:t>
            </a:r>
          </a:p>
          <a:p>
            <a:pPr lvl="1"/>
            <a:r>
              <a:rPr lang="en-GB" dirty="0"/>
              <a:t>Example: "Future studies should investigate the long-term effects of X on Y."</a:t>
            </a:r>
          </a:p>
          <a:p>
            <a:pPr lvl="1"/>
            <a:r>
              <a:rPr lang="en-GB" dirty="0"/>
              <a:t>Bullet points:</a:t>
            </a:r>
          </a:p>
          <a:p>
            <a:pPr lvl="2"/>
            <a:r>
              <a:rPr lang="en-GB" b="1" dirty="0"/>
              <a:t>Expanding Sample Size</a:t>
            </a:r>
            <a:r>
              <a:rPr lang="en-GB" dirty="0"/>
              <a:t>: "Increase the sample size to enhance generalizability."</a:t>
            </a:r>
          </a:p>
          <a:p>
            <a:pPr lvl="2"/>
            <a:r>
              <a:rPr lang="en-GB" b="1" dirty="0"/>
              <a:t>Exploring New Variables</a:t>
            </a:r>
            <a:r>
              <a:rPr lang="en-GB" dirty="0"/>
              <a:t>: "Examine the impact of additional variables such as Z."</a:t>
            </a:r>
          </a:p>
        </p:txBody>
      </p:sp>
      <p:sp>
        <p:nvSpPr>
          <p:cNvPr id="4" name="Slide Number Placeholder 3"/>
          <p:cNvSpPr>
            <a:spLocks noGrp="1"/>
          </p:cNvSpPr>
          <p:nvPr>
            <p:ph type="sldNum" sz="quarter" idx="12"/>
          </p:nvPr>
        </p:nvSpPr>
        <p:spPr/>
        <p:txBody>
          <a:bodyPr/>
          <a:lstStyle/>
          <a:p>
            <a:fld id="{B57250A5-BC16-4F27-B77E-C59943092333}" type="slidenum">
              <a:rPr lang="zh-TW" altLang="en-US" smtClean="0"/>
              <a:pPr/>
              <a:t>39</a:t>
            </a:fld>
            <a:endParaRPr lang="en-US" altLang="zh-TW"/>
          </a:p>
        </p:txBody>
      </p:sp>
    </p:spTree>
    <p:extLst>
      <p:ext uri="{BB962C8B-B14F-4D97-AF65-F5344CB8AC3E}">
        <p14:creationId xmlns:p14="http://schemas.microsoft.com/office/powerpoint/2010/main" val="39504462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and Recommendations </a:t>
            </a:r>
          </a:p>
        </p:txBody>
      </p:sp>
      <p:sp>
        <p:nvSpPr>
          <p:cNvPr id="3" name="Content Placeholder 2"/>
          <p:cNvSpPr>
            <a:spLocks noGrp="1"/>
          </p:cNvSpPr>
          <p:nvPr>
            <p:ph idx="1"/>
          </p:nvPr>
        </p:nvSpPr>
        <p:spPr>
          <a:xfrm>
            <a:off x="1343472" y="2017713"/>
            <a:ext cx="9135616" cy="2923455"/>
          </a:xfrm>
        </p:spPr>
        <p:txBody>
          <a:bodyPr/>
          <a:lstStyle/>
          <a:p>
            <a:pPr marL="0" indent="0">
              <a:buNone/>
            </a:pPr>
            <a:r>
              <a:rPr lang="en-GB" b="1" dirty="0"/>
              <a:t>Closing Remarks</a:t>
            </a:r>
            <a:r>
              <a:rPr lang="en-GB" dirty="0"/>
              <a:t>:</a:t>
            </a:r>
          </a:p>
          <a:p>
            <a:pPr lvl="1"/>
            <a:r>
              <a:rPr lang="en-GB" dirty="0"/>
              <a:t>Summarize the importance of your research.</a:t>
            </a:r>
          </a:p>
          <a:p>
            <a:pPr lvl="1"/>
            <a:r>
              <a:rPr lang="en-GB" dirty="0"/>
              <a:t>Example: "This study contributes to the understanding of X and provides a foundation for future research."</a:t>
            </a:r>
          </a:p>
        </p:txBody>
      </p:sp>
      <p:sp>
        <p:nvSpPr>
          <p:cNvPr id="4" name="Slide Number Placeholder 3"/>
          <p:cNvSpPr>
            <a:spLocks noGrp="1"/>
          </p:cNvSpPr>
          <p:nvPr>
            <p:ph type="sldNum" sz="quarter" idx="12"/>
          </p:nvPr>
        </p:nvSpPr>
        <p:spPr/>
        <p:txBody>
          <a:bodyPr/>
          <a:lstStyle/>
          <a:p>
            <a:fld id="{B57250A5-BC16-4F27-B77E-C59943092333}" type="slidenum">
              <a:rPr lang="zh-TW" altLang="en-US" smtClean="0"/>
              <a:pPr/>
              <a:t>40</a:t>
            </a:fld>
            <a:endParaRPr lang="en-US" altLang="zh-TW"/>
          </a:p>
        </p:txBody>
      </p:sp>
    </p:spTree>
    <p:extLst>
      <p:ext uri="{BB962C8B-B14F-4D97-AF65-F5344CB8AC3E}">
        <p14:creationId xmlns:p14="http://schemas.microsoft.com/office/powerpoint/2010/main" val="29556202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p:cNvSpPr>
            <a:spLocks noGrp="1"/>
          </p:cNvSpPr>
          <p:nvPr>
            <p:ph type="sldNum" sz="quarter" idx="12"/>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defPPr>
              <a:defRPr lang="en-US"/>
            </a:defPPr>
            <a:lvl1pPr algn="r" rtl="0" fontAlgn="base">
              <a:spcBef>
                <a:spcPct val="0"/>
              </a:spcBef>
              <a:spcAft>
                <a:spcPct val="0"/>
              </a:spcAft>
              <a:defRPr kumimoji="0" sz="1400" kern="1200">
                <a:solidFill>
                  <a:schemeClr val="tx1"/>
                </a:solidFill>
                <a:latin typeface="Tahoma" panose="020B0604030504040204" pitchFamily="34" charset="0"/>
                <a:ea typeface="新細明體" pitchFamily="18" charset="-120"/>
                <a:cs typeface="+mn-cs"/>
              </a:defRPr>
            </a:lvl1pPr>
            <a:lvl2pPr marL="4572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2pPr>
            <a:lvl3pPr marL="9144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3pPr>
            <a:lvl4pPr marL="13716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4pPr>
            <a:lvl5pPr marL="1828800" algn="l" rtl="0" fontAlgn="base">
              <a:spcBef>
                <a:spcPct val="0"/>
              </a:spcBef>
              <a:spcAft>
                <a:spcPct val="0"/>
              </a:spcAft>
              <a:defRPr kumimoji="1" kern="1200">
                <a:solidFill>
                  <a:schemeClr val="tx1"/>
                </a:solidFill>
                <a:latin typeface="Tahoma" panose="020B0604030504040204" pitchFamily="34" charset="0"/>
                <a:ea typeface="新細明體" pitchFamily="18" charset="-120"/>
                <a:cs typeface="+mn-cs"/>
              </a:defRPr>
            </a:lvl5pPr>
            <a:lvl6pPr marL="22860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6pPr>
            <a:lvl7pPr marL="27432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7pPr>
            <a:lvl8pPr marL="32004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8pPr>
            <a:lvl9pPr marL="3657600" algn="l" defTabSz="914400" rtl="0" eaLnBrk="1" latinLnBrk="0" hangingPunct="1">
              <a:defRPr kumimoji="1" kern="1200">
                <a:solidFill>
                  <a:schemeClr val="tx1"/>
                </a:solidFill>
                <a:latin typeface="Tahoma" panose="020B0604030504040204" pitchFamily="34" charset="0"/>
                <a:ea typeface="新細明體" pitchFamily="18" charset="-120"/>
                <a:cs typeface="+mn-cs"/>
              </a:defRPr>
            </a:lvl9pPr>
          </a:lstStyle>
          <a:p>
            <a:fld id="{C628011D-7DB3-480F-BC5D-D07417E47C2A}" type="slidenum">
              <a:rPr lang="zh-TW" altLang="en-US" smtClean="0"/>
              <a:pPr/>
              <a:t>41</a:t>
            </a:fld>
            <a:endParaRPr lang="en-US" altLang="zh-TW">
              <a:solidFill>
                <a:srgbClr val="000000"/>
              </a:solidFill>
            </a:endParaRPr>
          </a:p>
        </p:txBody>
      </p:sp>
      <p:sp>
        <p:nvSpPr>
          <p:cNvPr id="12290" name="Rectangle 2"/>
          <p:cNvSpPr>
            <a:spLocks noGrp="1" noChangeArrowheads="1"/>
          </p:cNvSpPr>
          <p:nvPr>
            <p:ph type="title" idx="4294967295"/>
          </p:nvPr>
        </p:nvSpPr>
        <p:spPr>
          <a:xfrm>
            <a:off x="2933699" y="888207"/>
            <a:ext cx="6324600" cy="690563"/>
          </a:xfrm>
          <a:noFill/>
          <a:ln/>
        </p:spPr>
        <p:txBody>
          <a:bodyPr/>
          <a:lstStyle/>
          <a:p>
            <a:pPr algn="ctr"/>
            <a:r>
              <a:rPr lang="en-US" altLang="zh-TW" dirty="0"/>
              <a:t>Research report writing</a:t>
            </a:r>
          </a:p>
        </p:txBody>
      </p:sp>
      <p:sp>
        <p:nvSpPr>
          <p:cNvPr id="12291" name="Rectangle 3"/>
          <p:cNvSpPr>
            <a:spLocks noGrp="1" noChangeArrowheads="1"/>
          </p:cNvSpPr>
          <p:nvPr>
            <p:ph type="body" idx="4294967295"/>
          </p:nvPr>
        </p:nvSpPr>
        <p:spPr>
          <a:xfrm>
            <a:off x="983433" y="2090739"/>
            <a:ext cx="9308378" cy="3354486"/>
          </a:xfrm>
        </p:spPr>
        <p:txBody>
          <a:bodyPr/>
          <a:lstStyle/>
          <a:p>
            <a:pPr marL="0" indent="0" algn="just">
              <a:lnSpc>
                <a:spcPct val="150000"/>
              </a:lnSpc>
              <a:spcBef>
                <a:spcPts val="0"/>
              </a:spcBef>
              <a:buNone/>
            </a:pPr>
            <a:r>
              <a:rPr lang="en-GB" dirty="0"/>
              <a:t>The researcher prepares a report of the work that is done and these include:</a:t>
            </a:r>
          </a:p>
          <a:p>
            <a:pPr algn="just">
              <a:lnSpc>
                <a:spcPct val="150000"/>
              </a:lnSpc>
              <a:spcBef>
                <a:spcPts val="0"/>
              </a:spcBef>
              <a:buFont typeface="Wingdings" panose="05000000000000000000" pitchFamily="2" charset="2"/>
              <a:buChar char="q"/>
            </a:pPr>
            <a:r>
              <a:rPr lang="en-GB" dirty="0"/>
              <a:t>The preliminary pages</a:t>
            </a:r>
          </a:p>
          <a:p>
            <a:pPr algn="just">
              <a:lnSpc>
                <a:spcPct val="150000"/>
              </a:lnSpc>
              <a:spcBef>
                <a:spcPts val="0"/>
              </a:spcBef>
              <a:buFont typeface="Wingdings" panose="05000000000000000000" pitchFamily="2" charset="2"/>
              <a:buChar char="q"/>
            </a:pPr>
            <a:r>
              <a:rPr lang="en-GB" dirty="0"/>
              <a:t>The main text </a:t>
            </a:r>
          </a:p>
          <a:p>
            <a:pPr algn="just">
              <a:lnSpc>
                <a:spcPct val="150000"/>
              </a:lnSpc>
              <a:spcBef>
                <a:spcPts val="0"/>
              </a:spcBef>
              <a:buFont typeface="Wingdings" panose="05000000000000000000" pitchFamily="2" charset="2"/>
              <a:buChar char="q"/>
            </a:pPr>
            <a:r>
              <a:rPr lang="en-GB" dirty="0"/>
              <a:t>The ending</a:t>
            </a:r>
          </a:p>
        </p:txBody>
      </p:sp>
      <p:grpSp>
        <p:nvGrpSpPr>
          <p:cNvPr id="7" name="Group 6"/>
          <p:cNvGrpSpPr/>
          <p:nvPr/>
        </p:nvGrpSpPr>
        <p:grpSpPr>
          <a:xfrm>
            <a:off x="8610601" y="6542088"/>
            <a:ext cx="1508125" cy="87312"/>
            <a:chOff x="7086600" y="6237288"/>
            <a:chExt cx="1508125" cy="87312"/>
          </a:xfrm>
        </p:grpSpPr>
        <p:sp>
          <p:nvSpPr>
            <p:cNvPr id="8" name="Oval 3"/>
            <p:cNvSpPr>
              <a:spLocks noChangeArrowheads="1"/>
            </p:cNvSpPr>
            <p:nvPr/>
          </p:nvSpPr>
          <p:spPr bwMode="auto">
            <a:xfrm>
              <a:off x="7232650" y="6237288"/>
              <a:ext cx="87313" cy="87312"/>
            </a:xfrm>
            <a:prstGeom prst="ellipse">
              <a:avLst/>
            </a:prstGeom>
            <a:solidFill>
              <a:srgbClr val="33CC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9" name="Oval 4"/>
            <p:cNvSpPr>
              <a:spLocks noChangeArrowheads="1"/>
            </p:cNvSpPr>
            <p:nvPr/>
          </p:nvSpPr>
          <p:spPr bwMode="auto">
            <a:xfrm>
              <a:off x="7380288" y="6237288"/>
              <a:ext cx="88900" cy="87312"/>
            </a:xfrm>
            <a:prstGeom prst="ellipse">
              <a:avLst/>
            </a:prstGeom>
            <a:solidFill>
              <a:srgbClr val="3366CC"/>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0" name="Oval 5"/>
            <p:cNvSpPr>
              <a:spLocks noChangeArrowheads="1"/>
            </p:cNvSpPr>
            <p:nvPr/>
          </p:nvSpPr>
          <p:spPr bwMode="auto">
            <a:xfrm>
              <a:off x="7086600" y="6237288"/>
              <a:ext cx="87313" cy="87312"/>
            </a:xfrm>
            <a:prstGeom prst="ellipse">
              <a:avLst/>
            </a:prstGeom>
            <a:solidFill>
              <a:srgbClr val="FF9933"/>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rgbClr val="000000"/>
                </a:solidFill>
              </a:endParaRPr>
            </a:p>
          </p:txBody>
        </p:sp>
        <p:sp>
          <p:nvSpPr>
            <p:cNvPr id="11" name="Line 6"/>
            <p:cNvSpPr>
              <a:spLocks noChangeShapeType="1"/>
            </p:cNvSpPr>
            <p:nvPr/>
          </p:nvSpPr>
          <p:spPr bwMode="auto">
            <a:xfrm>
              <a:off x="7467600" y="6286500"/>
              <a:ext cx="1127125"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solidFill>
                  <a:srgbClr val="000000"/>
                </a:solidFill>
              </a:endParaRPr>
            </a:p>
          </p:txBody>
        </p:sp>
      </p:grpSp>
    </p:spTree>
    <p:extLst>
      <p:ext uri="{BB962C8B-B14F-4D97-AF65-F5344CB8AC3E}">
        <p14:creationId xmlns:p14="http://schemas.microsoft.com/office/powerpoint/2010/main" val="3896532811"/>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193674"/>
            <a:ext cx="11089232" cy="949326"/>
          </a:xfrm>
        </p:spPr>
        <p:txBody>
          <a:bodyPr/>
          <a:lstStyle/>
          <a:p>
            <a:pPr eaLnBrk="1" hangingPunct="1"/>
            <a:r>
              <a:rPr lang="en-GB" altLang="en-US"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31405" y="332656"/>
            <a:ext cx="11089232" cy="1143000"/>
          </a:xfrm>
        </p:spPr>
        <p:txBody>
          <a:bodyPr/>
          <a:lstStyle/>
          <a:p>
            <a:pPr eaLnBrk="1" hangingPunct="1"/>
            <a:r>
              <a:rPr lang="en-GB" altLang="en-US" b="1" dirty="0">
                <a:solidFill>
                  <a:schemeClr val="tx2">
                    <a:lumMod val="75000"/>
                  </a:schemeClr>
                </a:solidFill>
              </a:rPr>
              <a:t>Sources</a:t>
            </a:r>
          </a:p>
        </p:txBody>
      </p:sp>
      <p:sp>
        <p:nvSpPr>
          <p:cNvPr id="12291" name="Rectangle 3">
            <a:extLst>
              <a:ext uri="{FF2B5EF4-FFF2-40B4-BE49-F238E27FC236}">
                <a16:creationId xmlns:a16="http://schemas.microsoft.com/office/drawing/2014/main" id="{4AA7A3B8-AD13-0A41-516A-7251253FE50F}"/>
              </a:ext>
            </a:extLst>
          </p:cNvPr>
          <p:cNvSpPr txBox="1">
            <a:spLocks noChangeArrowheads="1"/>
          </p:cNvSpPr>
          <p:nvPr/>
        </p:nvSpPr>
        <p:spPr bwMode="auto">
          <a:xfrm>
            <a:off x="1055439" y="1340768"/>
            <a:ext cx="10405155" cy="3849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2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2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2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Bef>
                <a:spcPts val="0"/>
              </a:spcBef>
            </a:pPr>
            <a:r>
              <a:rPr lang="en-GB" sz="1200"/>
              <a:t>Adams, J. (2014) Research Methods for Business and Social Science Students. New Delhi: SAGE Publications. </a:t>
            </a:r>
          </a:p>
          <a:p>
            <a:pPr algn="just">
              <a:lnSpc>
                <a:spcPct val="150000"/>
              </a:lnSpc>
              <a:spcBef>
                <a:spcPts val="0"/>
              </a:spcBef>
            </a:pPr>
            <a:r>
              <a:rPr lang="en-GB" sz="1200"/>
              <a:t>Bryman, A. and Bell, E. (2022) Business Research Methods, 6th edn. Oxford: Oxford University Press. </a:t>
            </a:r>
          </a:p>
          <a:p>
            <a:pPr algn="just">
              <a:lnSpc>
                <a:spcPct val="150000"/>
              </a:lnSpc>
              <a:spcBef>
                <a:spcPts val="0"/>
              </a:spcBef>
            </a:pPr>
            <a:r>
              <a:rPr lang="en-GB" sz="1200"/>
              <a:t>Clippinger, D. (2017) Business research reporting. Business Expert Press. </a:t>
            </a:r>
          </a:p>
          <a:p>
            <a:pPr algn="just">
              <a:lnSpc>
                <a:spcPct val="150000"/>
              </a:lnSpc>
              <a:spcBef>
                <a:spcPts val="0"/>
              </a:spcBef>
            </a:pPr>
            <a:r>
              <a:rPr lang="en-GB" sz="1200"/>
              <a:t>Collis, J. and Hussey, R. (2014) Business Research: a practical guide for undergraduate and postgraduate students. London: Palgrave. </a:t>
            </a:r>
          </a:p>
          <a:p>
            <a:pPr algn="just">
              <a:lnSpc>
                <a:spcPct val="150000"/>
              </a:lnSpc>
              <a:spcBef>
                <a:spcPts val="0"/>
              </a:spcBef>
            </a:pPr>
            <a:r>
              <a:rPr lang="en-GB" sz="1200"/>
              <a:t>Creswell, J. W. and Creswell, J. D. (2018) Research Design: Qualitative, Quantitative, and Mixed Methods Approaches, 5th edn. Sage Publications. </a:t>
            </a:r>
          </a:p>
          <a:p>
            <a:pPr algn="just">
              <a:lnSpc>
                <a:spcPct val="150000"/>
              </a:lnSpc>
              <a:spcBef>
                <a:spcPts val="0"/>
              </a:spcBef>
            </a:pPr>
            <a:r>
              <a:rPr lang="en-GB" sz="1200"/>
              <a:t>Lynch, T. (2014) Writing up your PhD (qualitative research). Edinburgh: English Language Teaching Centre, University of Edinburgh. </a:t>
            </a:r>
          </a:p>
          <a:p>
            <a:pPr algn="just">
              <a:lnSpc>
                <a:spcPct val="150000"/>
              </a:lnSpc>
              <a:spcBef>
                <a:spcPts val="0"/>
              </a:spcBef>
            </a:pPr>
            <a:r>
              <a:rPr lang="en-GB" sz="1200"/>
              <a:t>Novikov, A. and Novikov, D. (2013) Research Methodology: From Philosophy of Science to Research Design. CRC Press. </a:t>
            </a:r>
          </a:p>
          <a:p>
            <a:pPr algn="just">
              <a:lnSpc>
                <a:spcPct val="150000"/>
              </a:lnSpc>
              <a:spcBef>
                <a:spcPts val="0"/>
              </a:spcBef>
            </a:pPr>
            <a:r>
              <a:rPr lang="en-GB" sz="1200"/>
              <a:t>O’Gorman, K. (2015) Research methods for business &amp; management: a guide to writing your dissertation, 2nd edn. Oxford, England: Goodfellow Publishers Ltd. </a:t>
            </a:r>
          </a:p>
          <a:p>
            <a:pPr algn="just">
              <a:lnSpc>
                <a:spcPct val="150000"/>
              </a:lnSpc>
              <a:spcBef>
                <a:spcPts val="0"/>
              </a:spcBef>
            </a:pPr>
            <a:r>
              <a:rPr lang="en-GB" sz="1200"/>
              <a:t>Polonsky, M. and Waller, D. (2019) 'Literature Review', in Designing and Managing a Research Project: A Business Student’s Guide, 4th edn. Thousand Oaks: SAGE Publications, Inc, p. 132. doi: 10.4135/9781544316499.n7.</a:t>
            </a:r>
          </a:p>
          <a:p>
            <a:pPr algn="just">
              <a:lnSpc>
                <a:spcPct val="150000"/>
              </a:lnSpc>
              <a:spcBef>
                <a:spcPts val="0"/>
              </a:spcBef>
            </a:pPr>
            <a:r>
              <a:rPr lang="en-GB" sz="1200"/>
              <a:t>Ponto, J. (2015) ‘Understanding and evaluating survey research’, Journal of Advanced Practitioner in Oncology, 6(2), pp. 168-171. </a:t>
            </a:r>
          </a:p>
          <a:p>
            <a:pPr algn="just">
              <a:lnSpc>
                <a:spcPct val="150000"/>
              </a:lnSpc>
              <a:spcBef>
                <a:spcPts val="0"/>
              </a:spcBef>
            </a:pPr>
            <a:r>
              <a:rPr lang="en-GB" sz="1200"/>
              <a:t>Saunders, M., Lewis, P. and Thornhill, A. (2019) Research Methods for Business Students, 8th edn. Pearson Education Limited. </a:t>
            </a:r>
          </a:p>
          <a:p>
            <a:pPr algn="just">
              <a:lnSpc>
                <a:spcPct val="150000"/>
              </a:lnSpc>
              <a:spcBef>
                <a:spcPts val="0"/>
              </a:spcBef>
            </a:pPr>
            <a:r>
              <a:rPr lang="en-GB" sz="1200"/>
              <a:t>Zikmund, W. G. (2010) Business research methods, 8th edn. Mason, OH: South-Western Cengage Learning. </a:t>
            </a:r>
          </a:p>
          <a:p>
            <a:pPr algn="just">
              <a:lnSpc>
                <a:spcPct val="150000"/>
              </a:lnSpc>
              <a:spcBef>
                <a:spcPts val="0"/>
              </a:spcBef>
              <a:buFont typeface="Wingdings" panose="05000000000000000000" pitchFamily="2" charset="2"/>
              <a:buChar char="q"/>
            </a:pPr>
            <a:endParaRPr lang="en-GB" sz="1200" dirty="0"/>
          </a:p>
        </p:txBody>
      </p:sp>
    </p:spTree>
    <p:extLst>
      <p:ext uri="{BB962C8B-B14F-4D97-AF65-F5344CB8AC3E}">
        <p14:creationId xmlns:p14="http://schemas.microsoft.com/office/powerpoint/2010/main" val="19380516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HIGHLIGHTER" val="false"/>
</p:tagLst>
</file>

<file path=ppt/tags/tag2.xml><?xml version="1.0" encoding="utf-8"?>
<p:tagLst xmlns:a="http://schemas.openxmlformats.org/drawingml/2006/main" xmlns:r="http://schemas.openxmlformats.org/officeDocument/2006/relationships" xmlns:p="http://schemas.openxmlformats.org/presentationml/2006/main">
  <p:tag name="HIGHLIGHTER" val="false"/>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2829</Words>
  <Application>Microsoft Office PowerPoint</Application>
  <PresentationFormat>Widescreen</PresentationFormat>
  <Paragraphs>354</Paragraphs>
  <Slides>43</Slides>
  <Notes>28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Myriad Pro</vt:lpstr>
      <vt:lpstr>Aharoni</vt:lpstr>
      <vt:lpstr>Arial</vt:lpstr>
      <vt:lpstr>Calibri</vt:lpstr>
      <vt:lpstr>Symbol</vt:lpstr>
      <vt:lpstr>Tahoma</vt:lpstr>
      <vt:lpstr>Verdana</vt:lpstr>
      <vt:lpstr>Wingdings</vt:lpstr>
      <vt:lpstr>20140311PresentationUWTSDTemplate</vt:lpstr>
      <vt:lpstr>LCBB6000 </vt:lpstr>
      <vt:lpstr>Lesson Objective</vt:lpstr>
      <vt:lpstr>Class activity – 20 Minutes</vt:lpstr>
      <vt:lpstr>Data Analysis, Interpretation and Discussion</vt:lpstr>
      <vt:lpstr>Data Preparation</vt:lpstr>
      <vt:lpstr>Research Philosophy  </vt:lpstr>
      <vt:lpstr>Data analysis</vt:lpstr>
      <vt:lpstr>Data analysis</vt:lpstr>
      <vt:lpstr>Data analysis - Analysing Quantitative Data </vt:lpstr>
      <vt:lpstr>Quantitative Data Analysis Using SPSS</vt:lpstr>
      <vt:lpstr>Step-by-Step Process of Data Collection to Analysis Using Google Forms and SPSS</vt:lpstr>
      <vt:lpstr>Step-by-Step Process of Data Collection to Analysis Using Google Forms and SPSS</vt:lpstr>
      <vt:lpstr>Step-by-Step Process of Data Collection to Analysis Using Google Forms and SPSS</vt:lpstr>
      <vt:lpstr>Step-by-Step Process of Data Collection to Analysis Using Google Forms and SPSS</vt:lpstr>
      <vt:lpstr>Descriptive Statistics – Exercise  30 minutes</vt:lpstr>
      <vt:lpstr>PowerPoint Presentation</vt:lpstr>
      <vt:lpstr>PowerPoint Presentation</vt:lpstr>
      <vt:lpstr>Step-by-Step Process of Data Collection to Analysis Using Google Forms and SPSS</vt:lpstr>
      <vt:lpstr>Data Analysis - Content Analysis</vt:lpstr>
      <vt:lpstr>Data Analysis - Content Analysis Cont.</vt:lpstr>
      <vt:lpstr>Qualitative Data Analysis - Thematic Analysis</vt:lpstr>
      <vt:lpstr>Qualitative Data Analysis - Thematic Analysis</vt:lpstr>
      <vt:lpstr>Qualitative Data Analysis - Thematic Analysis</vt:lpstr>
      <vt:lpstr>Qualitative Data Analysis - Thematic Analysis</vt:lpstr>
      <vt:lpstr>Validity and Reliability in Quantitative Research</vt:lpstr>
      <vt:lpstr>Validity and Reliability in Qualitative Research</vt:lpstr>
      <vt:lpstr>Data Interpretation and discussion</vt:lpstr>
      <vt:lpstr>Discussion</vt:lpstr>
      <vt:lpstr>Discussion</vt:lpstr>
      <vt:lpstr>Discussion</vt:lpstr>
      <vt:lpstr>Discussion</vt:lpstr>
      <vt:lpstr>Discussion</vt:lpstr>
      <vt:lpstr>Discussion</vt:lpstr>
      <vt:lpstr>Conclusion and Recommendations </vt:lpstr>
      <vt:lpstr>Conclusion and Recommendations </vt:lpstr>
      <vt:lpstr>Conclusion and Recommendations </vt:lpstr>
      <vt:lpstr>Conclusion and Recommendations </vt:lpstr>
      <vt:lpstr>Conclusion and Recommendations </vt:lpstr>
      <vt:lpstr>Conclusion and Recommendations </vt:lpstr>
      <vt:lpstr>Conclusion and Recommendations </vt:lpstr>
      <vt:lpstr>Research report writing</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Anupam Mazumdar</cp:lastModifiedBy>
  <cp:revision>205</cp:revision>
  <cp:lastPrinted>2018-07-09T15:27:01Z</cp:lastPrinted>
  <dcterms:created xsi:type="dcterms:W3CDTF">2002-10-07T19:43:58Z</dcterms:created>
  <dcterms:modified xsi:type="dcterms:W3CDTF">2025-03-20T12:52:22Z</dcterms:modified>
</cp:coreProperties>
</file>