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47"/>
  </p:notesMasterIdLst>
  <p:handoutMasterIdLst>
    <p:handoutMasterId r:id="rId48"/>
  </p:handoutMasterIdLst>
  <p:sldIdLst>
    <p:sldId id="812" r:id="rId3"/>
    <p:sldId id="957" r:id="rId4"/>
    <p:sldId id="958" r:id="rId5"/>
    <p:sldId id="959" r:id="rId6"/>
    <p:sldId id="960" r:id="rId7"/>
    <p:sldId id="961" r:id="rId8"/>
    <p:sldId id="962" r:id="rId9"/>
    <p:sldId id="963" r:id="rId10"/>
    <p:sldId id="964" r:id="rId11"/>
    <p:sldId id="965" r:id="rId12"/>
    <p:sldId id="967" r:id="rId13"/>
    <p:sldId id="968" r:id="rId14"/>
    <p:sldId id="969" r:id="rId15"/>
    <p:sldId id="966" r:id="rId16"/>
    <p:sldId id="970" r:id="rId17"/>
    <p:sldId id="971" r:id="rId18"/>
    <p:sldId id="972" r:id="rId19"/>
    <p:sldId id="983" r:id="rId20"/>
    <p:sldId id="984" r:id="rId21"/>
    <p:sldId id="985" r:id="rId22"/>
    <p:sldId id="986" r:id="rId23"/>
    <p:sldId id="973" r:id="rId24"/>
    <p:sldId id="974" r:id="rId25"/>
    <p:sldId id="975" r:id="rId26"/>
    <p:sldId id="976" r:id="rId27"/>
    <p:sldId id="977" r:id="rId28"/>
    <p:sldId id="978" r:id="rId29"/>
    <p:sldId id="979" r:id="rId30"/>
    <p:sldId id="987" r:id="rId31"/>
    <p:sldId id="990" r:id="rId32"/>
    <p:sldId id="989" r:id="rId33"/>
    <p:sldId id="988" r:id="rId34"/>
    <p:sldId id="992" r:id="rId35"/>
    <p:sldId id="991" r:id="rId36"/>
    <p:sldId id="993" r:id="rId37"/>
    <p:sldId id="994" r:id="rId38"/>
    <p:sldId id="995" r:id="rId39"/>
    <p:sldId id="996" r:id="rId40"/>
    <p:sldId id="980" r:id="rId41"/>
    <p:sldId id="981" r:id="rId42"/>
    <p:sldId id="982" r:id="rId43"/>
    <p:sldId id="997" r:id="rId44"/>
    <p:sldId id="928" r:id="rId45"/>
    <p:sldId id="956" r:id="rId46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  <p:cmAuthor id="2" name="Jane Gibbons -X (jagibbon - DEL ORO CONSULTING INC at Cisco)" initials="JG-(-DOCIaC" lastIdx="5" clrIdx="2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3" name="John" initials="J" lastIdx="1" clrIdx="3">
    <p:extLst>
      <p:ext uri="{19B8F6BF-5375-455C-9EA6-DF929625EA0E}">
        <p15:presenceInfo xmlns:p15="http://schemas.microsoft.com/office/powerpoint/2012/main" userId="Joh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49" autoAdjust="0"/>
    <p:restoredTop sz="96370" autoAdjust="0"/>
  </p:normalViewPr>
  <p:slideViewPr>
    <p:cSldViewPr snapToGrid="0">
      <p:cViewPr>
        <p:scale>
          <a:sx n="99" d="100"/>
          <a:sy n="99" d="100"/>
        </p:scale>
        <p:origin x="1167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b="0" dirty="0"/>
              <a:t>Do you think Cloud Computing is affected by Cyber Security and the Internet?</a:t>
            </a:r>
          </a:p>
        </p:txBody>
      </p:sp>
    </p:spTree>
    <p:extLst>
      <p:ext uri="{BB962C8B-B14F-4D97-AF65-F5344CB8AC3E}">
        <p14:creationId xmlns:p14="http://schemas.microsoft.com/office/powerpoint/2010/main" val="3397270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Confidentiality –Assurance that the information is accessible only to those authorised to have access</a:t>
            </a:r>
          </a:p>
          <a:p>
            <a:r>
              <a:rPr lang="en-GB" dirty="0" smtClean="0"/>
              <a:t>Integrity – The trustworthiness of data or resources in terms of preventing improper and unauthorised changes.</a:t>
            </a:r>
          </a:p>
          <a:p>
            <a:r>
              <a:rPr lang="en-GB" dirty="0" smtClean="0"/>
              <a:t>Authentication – Refers to the characteristics of a communication, document, or any data that ensures the quality of being genuine.</a:t>
            </a:r>
          </a:p>
          <a:p>
            <a:r>
              <a:rPr lang="en-GB" dirty="0" smtClean="0"/>
              <a:t>Nonrepudiation – Guarantee the sender of a message cannot later deny having sent the message, and that the recipient cannot deny having the message.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7238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Types of cryptography</a:t>
            </a:r>
          </a:p>
          <a:p>
            <a:r>
              <a:rPr lang="en-GB" dirty="0" smtClean="0"/>
              <a:t>Symmetric encryption</a:t>
            </a:r>
          </a:p>
          <a:p>
            <a:r>
              <a:rPr lang="en-GB" dirty="0" smtClean="0"/>
              <a:t>Asymmetric Encryption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638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</a:rPr>
              <a:t>Symmetric encryption algorithms, also called shared secret-key algorithms, use the same pre-shared secret key to encrypt and decrypt data. The pre-shared key is known by the sender and receiver before any encrypted communications begins. </a:t>
            </a:r>
          </a:p>
          <a:p>
            <a:r>
              <a:rPr lang="en-US" dirty="0" smtClean="0">
                <a:latin typeface="Arial" charset="0"/>
              </a:rPr>
              <a:t>Because both parties are guarding a shared secret, the encryption algorithms used can have shorter key lengths. Shorter key lengths mean faster execution. </a:t>
            </a:r>
          </a:p>
          <a:p>
            <a:r>
              <a:rPr lang="en-US" dirty="0" smtClean="0">
                <a:latin typeface="Arial" charset="0"/>
              </a:rPr>
              <a:t>For this reason symmetric algorithms are generally much less computationally intensive than asymmetric algorithms.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225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</a:rPr>
              <a:t>Block ciphers transform a fixed-length block of plaintext into a common block of </a:t>
            </a:r>
            <a:r>
              <a:rPr lang="en-US" dirty="0" err="1" smtClean="0">
                <a:latin typeface="Arial" charset="0"/>
              </a:rPr>
              <a:t>ciphertext</a:t>
            </a:r>
            <a:r>
              <a:rPr lang="en-US" dirty="0" smtClean="0">
                <a:latin typeface="Arial" charset="0"/>
              </a:rPr>
              <a:t> of 64 or 128 bits.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Block size refers to how much data is encrypted at any one time.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The key length refers to the size of the encryption key that is used.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This </a:t>
            </a:r>
            <a:r>
              <a:rPr lang="en-US" dirty="0" err="1" smtClean="0">
                <a:latin typeface="Arial" charset="0"/>
              </a:rPr>
              <a:t>ciphertext</a:t>
            </a:r>
            <a:r>
              <a:rPr lang="en-US" dirty="0" smtClean="0">
                <a:latin typeface="Arial" charset="0"/>
              </a:rPr>
              <a:t> is decrypted by applying the reverse transformation to the </a:t>
            </a:r>
            <a:r>
              <a:rPr lang="en-US" dirty="0" err="1" smtClean="0">
                <a:latin typeface="Arial" charset="0"/>
              </a:rPr>
              <a:t>ciphertext</a:t>
            </a:r>
            <a:r>
              <a:rPr lang="en-US" dirty="0" smtClean="0">
                <a:latin typeface="Arial" charset="0"/>
              </a:rPr>
              <a:t> block, using the same secret key.</a:t>
            </a:r>
          </a:p>
          <a:p>
            <a:r>
              <a:rPr lang="en-US" dirty="0" smtClean="0">
                <a:latin typeface="Arial" charset="0"/>
              </a:rPr>
              <a:t>Common block ciphers include: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DES with a 64-bit block size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AES with a 128-bit block size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RSA with a variable block size</a:t>
            </a:r>
          </a:p>
          <a:p>
            <a:r>
              <a:rPr lang="en-US" dirty="0" smtClean="0">
                <a:latin typeface="Arial" charset="0"/>
              </a:rPr>
              <a:t>Stream ciphers encrypt plaintext one byte or one bit at a time.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Think of it like a block cipher with a block size of one bit.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The </a:t>
            </a:r>
            <a:r>
              <a:rPr lang="en-US" dirty="0" err="1" smtClean="0"/>
              <a:t>Vigenère</a:t>
            </a:r>
            <a:r>
              <a:rPr lang="en-US" dirty="0" smtClean="0"/>
              <a:t> </a:t>
            </a:r>
            <a:r>
              <a:rPr lang="en-US" dirty="0" smtClean="0">
                <a:latin typeface="Arial" charset="0"/>
              </a:rPr>
              <a:t>cipher is an example of a stream cipher.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Can be much faster than block ciphers, and generally do not increase the message size.</a:t>
            </a:r>
          </a:p>
          <a:p>
            <a:r>
              <a:rPr lang="en-US" dirty="0" smtClean="0">
                <a:latin typeface="Arial" charset="0"/>
              </a:rPr>
              <a:t>Common stream ciphers include: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A5 used to encrypt GSM cell phone communications.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RC4 cipher.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DES can also be used in stream cipher mode.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946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</a:rPr>
              <a:t>Either key can be used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for encryption, but the complementary matched key is required for decryption.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If a public key encrypts data, the matching private key decrypts data.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If a private key encrypts data</a:t>
            </a:r>
            <a:r>
              <a:rPr lang="en-US" dirty="0" smtClean="0">
                <a:latin typeface="Arial" charset="0"/>
              </a:rPr>
              <a:t>, the matching public key decrypts data.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088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 smtClean="0"/>
              <a:t>Whitfield </a:t>
            </a:r>
            <a:r>
              <a:rPr lang="en-US" dirty="0" err="1" smtClean="0"/>
              <a:t>Diffie</a:t>
            </a:r>
            <a:r>
              <a:rPr lang="en-US" dirty="0" smtClean="0"/>
              <a:t> and Martin Hellman invented the </a:t>
            </a:r>
            <a:r>
              <a:rPr lang="en-US" dirty="0" err="1" smtClean="0"/>
              <a:t>Diffie</a:t>
            </a:r>
            <a:r>
              <a:rPr lang="en-US" dirty="0" smtClean="0"/>
              <a:t>-Hellman (DH) algorithm in 1976. </a:t>
            </a:r>
          </a:p>
          <a:p>
            <a:pPr algn="just"/>
            <a:r>
              <a:rPr lang="en-US" dirty="0" smtClean="0"/>
              <a:t>The DH algorithm is the basis of most modern automatic key exchange methods and is one of the most common protocols used in networking today. </a:t>
            </a:r>
          </a:p>
          <a:p>
            <a:pPr algn="just"/>
            <a:r>
              <a:rPr lang="en-US" dirty="0" smtClean="0"/>
              <a:t>DH is not an encryption mechanism </a:t>
            </a:r>
          </a:p>
          <a:p>
            <a:pPr algn="just"/>
            <a:r>
              <a:rPr lang="en-US" dirty="0" smtClean="0"/>
              <a:t>DH is not typically used to encrypt data.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/>
              <a:t>It is a method to securely exchange the keys that encrypt data.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This key can then be used to encrypt subsequent communications using a symmetric key cipher.</a:t>
            </a:r>
            <a:endParaRPr lang="en-US" strike="sngStrike" dirty="0" smtClean="0">
              <a:solidFill>
                <a:srgbClr val="FF0000"/>
              </a:solidFill>
              <a:latin typeface="Arial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4072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200" dirty="0" smtClean="0"/>
              <a:t>There are six steps to the digital signature process, as shown in the figure (next slide):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sending device, the signer, creates a hash of the document.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sending device encrypts the hash with the private key of the signer.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encrypted hash, known as the signature, is appended to the document.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receiving device, the verifier, accepts the document with the digital signature and obtains the public key of the sending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receiving device decrypts the signature using the public key of the sending device. This step unveils the assumed hash value of the sending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receiving device makes a hash of the received document, without its signature, and compares this hash to the decrypted signature hash. If the hashes match, the document is authentic; it was signed by the assumed signer and has not changed since it was signed.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3509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Building a large PKI involves a huge amount of organizational and legal work. </a:t>
            </a:r>
          </a:p>
          <a:p>
            <a:r>
              <a:rPr lang="en-US" dirty="0" smtClean="0"/>
              <a:t>There are five main components of a PKI: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PKI users, such as people, devices, and servers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CAs for key management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Storage and protocols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Supporting organizational framework, known as practices and user authentication using Local Registration Authorities (LRAs)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Supporting legal framework</a:t>
            </a:r>
          </a:p>
          <a:p>
            <a:endParaRPr lang="en-GB" dirty="0" smtClean="0"/>
          </a:p>
          <a:p>
            <a:r>
              <a:rPr lang="en-US" dirty="0" smtClean="0"/>
              <a:t>The trust in the certificate is usually determined by how rigorous the </a:t>
            </a:r>
            <a:r>
              <a:rPr lang="en-US" dirty="0" smtClean="0">
                <a:solidFill>
                  <a:schemeClr val="tx1"/>
                </a:solidFill>
              </a:rPr>
              <a:t>procedure was that verified the identity of the holder when the certificate was issued: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0 – Used for testing purposes in which no checks have been performed.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1 - Used for individuals with a focus on email.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2 - Used for organizations for which proof of identity is required.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3 - Used for servers and software signing for which independent verification and checking of identity and authority is done by the issuing certificate authority.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4 - Used for online business transactions between companies.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5 - Used for </a:t>
            </a:r>
            <a:r>
              <a:rPr lang="en-US" dirty="0" smtClean="0"/>
              <a:t>private organizations or governmental security.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9209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Some popular CAs:</a:t>
            </a:r>
            <a:r>
              <a:rPr lang="en-GB" baseline="0" dirty="0" smtClean="0"/>
              <a:t> VeriSign, Symantec, Thawte and </a:t>
            </a:r>
            <a:r>
              <a:rPr lang="en-GB" baseline="0" dirty="0" err="1" smtClean="0"/>
              <a:t>RapidSSL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2208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</a:t>
            </a:r>
            <a:r>
              <a:rPr lang="en-GB" dirty="0" err="1" smtClean="0"/>
              <a:t>alogorithm</a:t>
            </a:r>
            <a:r>
              <a:rPr lang="en-GB" dirty="0" smtClean="0"/>
              <a:t> uses three fundamental operations: Integer addition, XOR and variable</a:t>
            </a:r>
            <a:r>
              <a:rPr lang="en-GB" baseline="0" dirty="0" smtClean="0"/>
              <a:t> rotation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1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ul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914400"/>
            <a:ext cx="8578850" cy="539496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000000"/>
                </a:solidFill>
                <a:latin typeface="+mj-lt"/>
              </a:defRPr>
            </a:lvl2pPr>
            <a:lvl3pPr>
              <a:defRPr>
                <a:solidFill>
                  <a:srgbClr val="000000"/>
                </a:solidFill>
                <a:latin typeface="+mj-lt"/>
              </a:defRPr>
            </a:lvl3pPr>
            <a:lvl4pPr>
              <a:defRPr>
                <a:solidFill>
                  <a:srgbClr val="000000"/>
                </a:solidFill>
                <a:latin typeface="+mj-lt"/>
              </a:defRPr>
            </a:lvl4pPr>
            <a:lvl5pPr>
              <a:defRPr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45606873"/>
      </p:ext>
    </p:extLst>
  </p:cSld>
  <p:clrMapOvr>
    <a:masterClrMapping/>
  </p:clrMapOvr>
  <p:hf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ullet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 noChangeAspect="1"/>
          </p:cNvSpPr>
          <p:nvPr>
            <p:ph type="body" sz="quarter" idx="10"/>
          </p:nvPr>
        </p:nvSpPr>
        <p:spPr>
          <a:xfrm>
            <a:off x="239713" y="914400"/>
            <a:ext cx="4122425" cy="5391045"/>
          </a:xfrm>
        </p:spPr>
        <p:txBody>
          <a:bodyPr>
            <a:normAutofit/>
          </a:bodyPr>
          <a:lstStyle>
            <a:lvl1pPr>
              <a:lnSpc>
                <a:spcPct val="95000"/>
              </a:lnSpc>
              <a:spcBef>
                <a:spcPts val="1480"/>
              </a:spcBef>
              <a:defRPr sz="18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 sz="1400">
                <a:solidFill>
                  <a:srgbClr val="000000"/>
                </a:solidFill>
                <a:latin typeface="+mj-lt"/>
              </a:defRPr>
            </a:lvl2pPr>
            <a:lvl3pPr>
              <a:defRPr sz="1200">
                <a:solidFill>
                  <a:srgbClr val="000000"/>
                </a:solidFill>
                <a:latin typeface="+mj-lt"/>
              </a:defRPr>
            </a:lvl3pPr>
            <a:lvl4pPr>
              <a:defRPr sz="1100">
                <a:solidFill>
                  <a:srgbClr val="000000"/>
                </a:solidFill>
                <a:latin typeface="+mj-lt"/>
              </a:defRPr>
            </a:lvl4pPr>
            <a:lvl5pPr>
              <a:defRPr sz="1100"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364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7" r:id="rId12"/>
    <p:sldLayoutId id="2147484058" r:id="rId13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ckmageddon.com/category/security/cyber-attack-statistics" TargetMode="External"/><Relationship Id="rId2" Type="http://schemas.openxmlformats.org/officeDocument/2006/relationships/hyperlink" Target="http://www.ted.com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ww.idtheftcenter.org/2016databreach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49" y="2263775"/>
            <a:ext cx="3951757" cy="1481138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Instructor Materials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lecture 2: The Cybersecurity Sorcery Cube</a:t>
            </a:r>
            <a:endParaRPr lang="en-US" sz="2400" u="sng" dirty="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64915" y="759890"/>
            <a:ext cx="6788150" cy="658812"/>
          </a:xfrm>
        </p:spPr>
        <p:txBody>
          <a:bodyPr/>
          <a:lstStyle/>
          <a:p>
            <a:pPr algn="ctr" eaLnBrk="1" hangingPunct="1">
              <a:buFont typeface="Wingdings" charset="0"/>
              <a:buNone/>
            </a:pPr>
            <a:r>
              <a:rPr lang="en-US" sz="2800" dirty="0">
                <a:latin typeface="Arial" charset="0"/>
              </a:rPr>
              <a:t>Advanced Cyber Security</a:t>
            </a:r>
            <a:r>
              <a:rPr lang="en-US" dirty="0">
                <a:latin typeface="Arial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748051" y="2508872"/>
            <a:ext cx="1553631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Lecture </a:t>
            </a:r>
            <a:r>
              <a:rPr lang="en-US" b="1" dirty="0" smtClean="0"/>
              <a:t>8</a:t>
            </a:r>
            <a:endParaRPr lang="en-GB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737701" y="4589986"/>
            <a:ext cx="3886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 err="1">
                <a:latin typeface="Arial" charset="0"/>
              </a:rPr>
              <a:t>Dr.</a:t>
            </a:r>
            <a:r>
              <a:rPr lang="en-GB" altLang="en-US" b="1" dirty="0">
                <a:latin typeface="Arial" charset="0"/>
              </a:rPr>
              <a:t> Carlene Campbell</a:t>
            </a:r>
          </a:p>
        </p:txBody>
      </p:sp>
      <p:sp>
        <p:nvSpPr>
          <p:cNvPr id="3" name="Rectangle 2"/>
          <p:cNvSpPr/>
          <p:nvPr/>
        </p:nvSpPr>
        <p:spPr>
          <a:xfrm>
            <a:off x="1160067" y="3437409"/>
            <a:ext cx="6480303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Cryptography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6465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50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03"/>
          <a:stretch/>
        </p:blipFill>
        <p:spPr bwMode="auto">
          <a:xfrm>
            <a:off x="656546" y="612647"/>
            <a:ext cx="8130838" cy="4652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56546" y="0"/>
            <a:ext cx="7830908" cy="519997"/>
          </a:xfrm>
        </p:spPr>
        <p:txBody>
          <a:bodyPr/>
          <a:lstStyle/>
          <a:p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sz="2800" dirty="0" smtClean="0"/>
              <a:t>Market </a:t>
            </a:r>
            <a:r>
              <a:rPr lang="en-US" sz="2800" dirty="0" err="1" smtClean="0"/>
              <a:t>Surevey</a:t>
            </a:r>
            <a:r>
              <a:rPr lang="en-US" sz="2800" dirty="0" smtClean="0"/>
              <a:t> 2014: The Year of Encryption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10982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53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44"/>
          <a:stretch/>
        </p:blipFill>
        <p:spPr bwMode="auto">
          <a:xfrm>
            <a:off x="287655" y="588579"/>
            <a:ext cx="8678370" cy="4884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Case Study</a:t>
            </a:r>
            <a:r>
              <a:rPr lang="en-US" smtClean="0"/>
              <a:t>: </a:t>
            </a:r>
            <a:r>
              <a:rPr lang="en-US" smtClean="0"/>
              <a:t>Heartbleed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42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55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03"/>
          <a:stretch/>
        </p:blipFill>
        <p:spPr bwMode="auto">
          <a:xfrm>
            <a:off x="491300" y="685800"/>
            <a:ext cx="8411722" cy="4645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03492" y="0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Case Study: </a:t>
            </a:r>
            <a:r>
              <a:rPr lang="en-US" dirty="0" err="1" smtClean="0"/>
              <a:t>Poodlebleed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40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70"/>
          <a:stretch/>
        </p:blipFill>
        <p:spPr bwMode="auto">
          <a:xfrm>
            <a:off x="519875" y="685800"/>
            <a:ext cx="8446150" cy="4878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Cryptography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52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397363" y="578276"/>
            <a:ext cx="8578850" cy="4963853"/>
          </a:xfrm>
        </p:spPr>
        <p:txBody>
          <a:bodyPr/>
          <a:lstStyle/>
          <a:p>
            <a:pPr algn="just"/>
            <a:r>
              <a:rPr lang="en-US" dirty="0" smtClean="0"/>
              <a:t>Symmetric keys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can be exchanged between two routers supporting a VPN.</a:t>
            </a:r>
          </a:p>
          <a:p>
            <a:pPr algn="just"/>
            <a:r>
              <a:rPr lang="en-US" dirty="0" smtClean="0"/>
              <a:t>Asymmetric keys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used in secure HTTPS applications.</a:t>
            </a:r>
          </a:p>
          <a:p>
            <a:pPr algn="just"/>
            <a:r>
              <a:rPr lang="en-US" dirty="0" smtClean="0"/>
              <a:t>Digital signatures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used when connecting to a secure website.</a:t>
            </a:r>
          </a:p>
          <a:p>
            <a:pPr algn="just"/>
            <a:r>
              <a:rPr lang="en-US" dirty="0" smtClean="0"/>
              <a:t>Hash keys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used in symmetric and asymmetric key generation, digital signatures, and other types of applications.</a:t>
            </a:r>
            <a:endParaRPr lang="en-US" dirty="0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Types of Cryptographic Keys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5647" y="3144569"/>
            <a:ext cx="5779940" cy="2450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62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370340" y="623410"/>
            <a:ext cx="8578850" cy="3194008"/>
          </a:xfrm>
        </p:spPr>
        <p:txBody>
          <a:bodyPr/>
          <a:lstStyle/>
          <a:p>
            <a:pPr marL="0" indent="0" algn="just">
              <a:buNone/>
            </a:pPr>
            <a:r>
              <a:rPr lang="en-US" sz="2000" dirty="0" smtClean="0"/>
              <a:t>Symmetric encryption algorithms characteristics </a:t>
            </a:r>
            <a:r>
              <a:rPr lang="en-US" sz="2000" dirty="0"/>
              <a:t>include: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Symmetric encryption algorithms are best known as shared-secret key algorithms.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The usual key length is 80 to 256 bits.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A sender and receiver must share a secret key.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They are usually quite fast (wire speed</a:t>
            </a:r>
            <a:r>
              <a:rPr lang="en-US" sz="1800" dirty="0" smtClean="0"/>
              <a:t>)</a:t>
            </a:r>
            <a:r>
              <a:rPr lang="en-US" sz="1800" dirty="0" smtClean="0">
                <a:solidFill>
                  <a:srgbClr val="FF0000"/>
                </a:solidFill>
              </a:rPr>
              <a:t>,</a:t>
            </a:r>
            <a:r>
              <a:rPr lang="en-US" sz="1800" dirty="0" smtClean="0"/>
              <a:t> </a:t>
            </a:r>
            <a:r>
              <a:rPr lang="en-US" sz="1800" dirty="0"/>
              <a:t>because these algorithms are based on simple mathematical operations.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Examples of symmetric encryption algorithms are DES, 3DES, AES, IDEA, RC2/4/5/6, and Blowfish.</a:t>
            </a:r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24947" y="95816"/>
            <a:ext cx="7641078" cy="501343"/>
          </a:xfrm>
        </p:spPr>
        <p:txBody>
          <a:bodyPr/>
          <a:lstStyle/>
          <a:p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Symmetric Encryption Algorithms</a:t>
            </a:r>
            <a:endParaRPr lang="en-US" dirty="0"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285584" y="3252367"/>
            <a:ext cx="5610438" cy="246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199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239713" y="754037"/>
            <a:ext cx="8578850" cy="3194008"/>
          </a:xfrm>
        </p:spPr>
        <p:txBody>
          <a:bodyPr/>
          <a:lstStyle/>
          <a:p>
            <a:pPr marL="0" indent="0" algn="just">
              <a:buNone/>
            </a:pPr>
            <a:r>
              <a:rPr lang="en-US" sz="2000" dirty="0"/>
              <a:t>Asymmetric </a:t>
            </a:r>
            <a:r>
              <a:rPr lang="en-US" sz="2000" dirty="0">
                <a:solidFill>
                  <a:schemeClr val="tx1"/>
                </a:solidFill>
              </a:rPr>
              <a:t>encryption algorithms characteristics include: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Asymmetric encryption algorithms are best known as public key algorithms.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The usual key length is 512 to 4,096 bits.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A sender and receiver do not share a secret key.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These algorithms are relatively </a:t>
            </a:r>
            <a:r>
              <a:rPr lang="en-US" sz="1800" dirty="0" smtClean="0">
                <a:solidFill>
                  <a:schemeClr val="tx1"/>
                </a:solidFill>
              </a:rPr>
              <a:t>slow, </a:t>
            </a:r>
            <a:r>
              <a:rPr lang="en-US" sz="1800" dirty="0">
                <a:solidFill>
                  <a:schemeClr val="tx1"/>
                </a:solidFill>
              </a:rPr>
              <a:t>because they are based on difficult computational algorithms.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Examples: RSA</a:t>
            </a:r>
            <a:r>
              <a:rPr lang="en-US" sz="1800" dirty="0">
                <a:solidFill>
                  <a:schemeClr val="tx1"/>
                </a:solidFill>
              </a:rPr>
              <a:t>, ElGamal, elliptic curves, and </a:t>
            </a:r>
            <a:r>
              <a:rPr lang="en-US" sz="1800" dirty="0"/>
              <a:t>DH.</a:t>
            </a:r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474237" y="226441"/>
            <a:ext cx="7669763" cy="482686"/>
          </a:xfrm>
        </p:spPr>
        <p:txBody>
          <a:bodyPr/>
          <a:lstStyle/>
          <a:p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Asymmetric Encryption Algorithms</a:t>
            </a:r>
            <a:endParaRPr lang="en-US" dirty="0"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763" y="3128711"/>
            <a:ext cx="5287172" cy="238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74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1194317" y="694787"/>
            <a:ext cx="7624245" cy="1345507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charset="0"/>
              </a:rPr>
              <a:t>There are two types of encryption method used: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>
                <a:latin typeface="Arial" charset="0"/>
              </a:rPr>
              <a:t>Block Ciphers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>
                <a:latin typeface="Arial" charset="0"/>
              </a:rPr>
              <a:t>Stream Ciphers</a:t>
            </a:r>
          </a:p>
          <a:p>
            <a:pPr>
              <a:buFont typeface="Wingdings" charset="0"/>
              <a:buNone/>
            </a:pPr>
            <a:endParaRPr lang="en-US" dirty="0">
              <a:latin typeface="Arial" charset="0"/>
            </a:endParaRPr>
          </a:p>
        </p:txBody>
      </p:sp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1212980" y="114477"/>
            <a:ext cx="7753045" cy="557327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Symmetric Encryption Techniques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040" y="2041277"/>
            <a:ext cx="7213600" cy="1473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633" y="3805912"/>
            <a:ext cx="7226300" cy="14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45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39"/>
          <a:stretch/>
        </p:blipFill>
        <p:spPr bwMode="auto">
          <a:xfrm>
            <a:off x="579882" y="667511"/>
            <a:ext cx="8152638" cy="4764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Ciphers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93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9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370340" y="692371"/>
            <a:ext cx="8578850" cy="4963853"/>
          </a:xfrm>
        </p:spPr>
        <p:txBody>
          <a:bodyPr/>
          <a:lstStyle/>
          <a:p>
            <a:pPr algn="just"/>
            <a:r>
              <a:rPr lang="en-US" dirty="0"/>
              <a:t>Asymmetric </a:t>
            </a:r>
            <a:r>
              <a:rPr lang="en-US" dirty="0" smtClean="0">
                <a:solidFill>
                  <a:schemeClr val="tx1"/>
                </a:solidFill>
              </a:rPr>
              <a:t>algorithms are also </a:t>
            </a:r>
            <a:r>
              <a:rPr lang="en-US" dirty="0">
                <a:solidFill>
                  <a:schemeClr val="tx1"/>
                </a:solidFill>
              </a:rPr>
              <a:t>called public-key </a:t>
            </a:r>
            <a:r>
              <a:rPr lang="en-US" dirty="0" smtClean="0">
                <a:solidFill>
                  <a:schemeClr val="tx1"/>
                </a:solidFill>
              </a:rPr>
              <a:t>algorithms.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Public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-key algorithms are asymmetric algorithms based on the use of two different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keys,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instead of one.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b="1" dirty="0">
                <a:solidFill>
                  <a:schemeClr val="tx1"/>
                </a:solidFill>
                <a:latin typeface="Arial" charset="0"/>
              </a:rPr>
              <a:t>Private </a:t>
            </a:r>
            <a:r>
              <a:rPr lang="en-US" b="1" dirty="0" smtClean="0">
                <a:solidFill>
                  <a:schemeClr val="tx1"/>
                </a:solidFill>
                <a:latin typeface="Arial" charset="0"/>
              </a:rPr>
              <a:t>key -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This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key must be know </a:t>
            </a:r>
            <a:r>
              <a:rPr lang="en-US" i="1" dirty="0">
                <a:solidFill>
                  <a:schemeClr val="tx1"/>
                </a:solidFill>
                <a:latin typeface="Arial" charset="0"/>
              </a:rPr>
              <a:t>only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 by its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owner.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b="1" dirty="0">
                <a:solidFill>
                  <a:schemeClr val="tx1"/>
                </a:solidFill>
                <a:latin typeface="Arial" charset="0"/>
              </a:rPr>
              <a:t>Public </a:t>
            </a:r>
            <a:r>
              <a:rPr lang="en-US" b="1" dirty="0" smtClean="0">
                <a:solidFill>
                  <a:schemeClr val="tx1"/>
                </a:solidFill>
                <a:latin typeface="Arial" charset="0"/>
              </a:rPr>
              <a:t>key -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This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key is known to everyone (it is </a:t>
            </a:r>
            <a:r>
              <a:rPr lang="en-US" i="1" dirty="0">
                <a:solidFill>
                  <a:schemeClr val="tx1"/>
                </a:solidFill>
                <a:latin typeface="Arial" charset="0"/>
              </a:rPr>
              <a:t>public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).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The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key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used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for encryption is different from the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key used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for decryption.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  <a:latin typeface="Arial" charset="0"/>
              </a:rPr>
              <a:t>However, the decryption key cannot, in any reasonable amount of time, be calculated from the encryption key and vice versa. 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Public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-key systems have a clear advantage over symmetric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algorithms. 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  <a:latin typeface="Arial" charset="0"/>
              </a:rPr>
              <a:t>There is no need to agree on a common key for both the sender and the receiver. </a:t>
            </a:r>
          </a:p>
        </p:txBody>
      </p:sp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1250302" y="3"/>
            <a:ext cx="7715723" cy="821094"/>
          </a:xfrm>
        </p:spPr>
        <p:txBody>
          <a:bodyPr/>
          <a:lstStyle/>
          <a:p>
            <a:r>
              <a:rPr lang="en-US" sz="1800" dirty="0" smtClean="0">
                <a:latin typeface="Arial" charset="0"/>
              </a:rPr>
              <a:t>Symmetric Versus Asymmetric Key Algorithms</a:t>
            </a:r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Asymmetric Key </a:t>
            </a:r>
            <a:r>
              <a:rPr lang="en-US" dirty="0" smtClean="0">
                <a:latin typeface="Arial" charset="0"/>
              </a:rPr>
              <a:t>Algorithms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69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839754" y="1232333"/>
            <a:ext cx="7991381" cy="2294638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/>
              <a:t>When sending a message that ensures message confidentiality, authentication and integrity, the combination of two encryption phases is necessary</a:t>
            </a:r>
            <a:r>
              <a:rPr lang="en-US" dirty="0" smtClean="0"/>
              <a:t>.</a:t>
            </a:r>
          </a:p>
          <a:p>
            <a:pPr algn="just"/>
            <a:r>
              <a:rPr lang="en-US" b="1" dirty="0"/>
              <a:t>Phase </a:t>
            </a:r>
            <a:r>
              <a:rPr lang="en-US" b="1" dirty="0" smtClean="0"/>
              <a:t>1 - Confidentiality</a:t>
            </a:r>
          </a:p>
          <a:p>
            <a:pPr algn="just"/>
            <a:r>
              <a:rPr lang="en-US" b="1" dirty="0"/>
              <a:t>Phase </a:t>
            </a:r>
            <a:r>
              <a:rPr lang="en-US" b="1" dirty="0" smtClean="0"/>
              <a:t>2 - </a:t>
            </a:r>
            <a:r>
              <a:rPr lang="en-US" b="1" dirty="0"/>
              <a:t>Authentication and Integrity</a:t>
            </a:r>
            <a:endParaRPr lang="en-US" dirty="0">
              <a:latin typeface="Arial" charset="0"/>
            </a:endParaRPr>
          </a:p>
        </p:txBody>
      </p:sp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1231641" y="339522"/>
            <a:ext cx="7734384" cy="481572"/>
          </a:xfrm>
        </p:spPr>
        <p:txBody>
          <a:bodyPr/>
          <a:lstStyle/>
          <a:p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Asymmetric Algorithms</a:t>
            </a:r>
            <a:endParaRPr lang="en-US" sz="2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940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858415" y="1446106"/>
            <a:ext cx="7960147" cy="3816359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Well-known asymmetric key algorithms: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err="1">
                <a:latin typeface="Arial" charset="0"/>
              </a:rPr>
              <a:t>Diffie</a:t>
            </a:r>
            <a:r>
              <a:rPr lang="en-US" dirty="0">
                <a:latin typeface="Arial" charset="0"/>
              </a:rPr>
              <a:t>-Hellman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Digital Signature Standard (DSS), which incorporates the Digital Signature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Algorithm (DSA)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RSA encryption algorithms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err="1">
                <a:latin typeface="Arial" charset="0"/>
              </a:rPr>
              <a:t>ElGamal</a:t>
            </a:r>
            <a:endParaRPr lang="en-US" dirty="0"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Elliptical curve techniques</a:t>
            </a:r>
          </a:p>
          <a:p>
            <a:endParaRPr lang="en-US" dirty="0">
              <a:latin typeface="Arial" charset="0"/>
            </a:endParaRPr>
          </a:p>
        </p:txBody>
      </p:sp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287624" y="394392"/>
            <a:ext cx="7678401" cy="743943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800" dirty="0">
                <a:latin typeface="Arial" charset="0"/>
              </a:rPr>
              <a:t>Asymmetric </a:t>
            </a:r>
            <a:r>
              <a:rPr lang="en-US" sz="2800" dirty="0" smtClean="0">
                <a:latin typeface="Arial" charset="0"/>
              </a:rPr>
              <a:t>Algorithms</a:t>
            </a:r>
            <a:endParaRPr lang="en-US" sz="1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53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7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485192" y="857857"/>
            <a:ext cx="8501320" cy="4611757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DH is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commonly used when data is exchanged using an </a:t>
            </a:r>
            <a:r>
              <a:rPr lang="en-US" dirty="0" err="1">
                <a:solidFill>
                  <a:schemeClr val="tx1"/>
                </a:solidFill>
                <a:latin typeface="Arial" charset="0"/>
              </a:rPr>
              <a:t>IPsec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 VPN, data is encrypted on the Internet using either SSL or TLS, or when SSH data is exchanged. 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It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is not an encryption mechanism and is not typically used to encrypt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data,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because it is extremely slow for any sort of bulk encryption.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It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is common to encrypt the bulk of the traffic using a symmetric algorithm and use the DH algorithm to create keys that will be used by the </a:t>
            </a:r>
            <a:r>
              <a:rPr lang="en-US" dirty="0">
                <a:latin typeface="Arial" charset="0"/>
              </a:rPr>
              <a:t>encryption algorithm. </a:t>
            </a:r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1250302" y="114477"/>
            <a:ext cx="7715723" cy="520008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dirty="0" err="1">
                <a:latin typeface="Arial" charset="0"/>
              </a:rPr>
              <a:t>Diffie</a:t>
            </a:r>
            <a:r>
              <a:rPr lang="en-US" dirty="0">
                <a:latin typeface="Arial" charset="0"/>
              </a:rPr>
              <a:t>-Hellman </a:t>
            </a:r>
            <a:r>
              <a:rPr lang="en-US" dirty="0" smtClean="0">
                <a:latin typeface="Arial" charset="0"/>
              </a:rPr>
              <a:t>Algorithm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781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447868" y="877078"/>
            <a:ext cx="8482661" cy="4909766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Authenticity of digitally signed </a:t>
            </a:r>
            <a:r>
              <a:rPr lang="en-US" dirty="0" smtClean="0">
                <a:latin typeface="Arial" charset="0"/>
              </a:rPr>
              <a:t>data</a:t>
            </a:r>
            <a:endParaRPr lang="en-US" strike="sngStrike" dirty="0">
              <a:solidFill>
                <a:srgbClr val="FF0000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Digital signatures authenticate a source, proving that a certain party has seen and signed the data in question.</a:t>
            </a:r>
          </a:p>
          <a:p>
            <a:pPr algn="just"/>
            <a:r>
              <a:rPr lang="en-US" dirty="0" smtClean="0">
                <a:latin typeface="Arial" charset="0"/>
              </a:rPr>
              <a:t>Integrity </a:t>
            </a:r>
            <a:r>
              <a:rPr lang="en-US" dirty="0">
                <a:latin typeface="Arial" charset="0"/>
              </a:rPr>
              <a:t>of digitally signed </a:t>
            </a:r>
            <a:r>
              <a:rPr lang="en-US" dirty="0" smtClean="0">
                <a:latin typeface="Arial" charset="0"/>
              </a:rPr>
              <a:t>data</a:t>
            </a:r>
            <a:endParaRPr lang="en-US" strike="sngStrike" dirty="0">
              <a:solidFill>
                <a:srgbClr val="FF0000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Digital signatures guarantee that the data has not changed from the time it was signed.</a:t>
            </a:r>
          </a:p>
          <a:p>
            <a:pPr algn="just"/>
            <a:r>
              <a:rPr lang="en-US" dirty="0" smtClean="0">
                <a:latin typeface="Arial" charset="0"/>
              </a:rPr>
              <a:t>Nonrepudiation </a:t>
            </a:r>
            <a:r>
              <a:rPr lang="en-US" dirty="0">
                <a:latin typeface="Arial" charset="0"/>
              </a:rPr>
              <a:t>of the </a:t>
            </a:r>
            <a:r>
              <a:rPr lang="en-US" dirty="0" smtClean="0">
                <a:latin typeface="Arial" charset="0"/>
              </a:rPr>
              <a:t>transaction</a:t>
            </a:r>
            <a:endParaRPr lang="en-US" strike="sngStrike" dirty="0">
              <a:solidFill>
                <a:srgbClr val="FF0000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The recipient can take the data to a third party, and the third party accepts the digital signature as a proof that this data exchange did take place.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The signing party cannot repudiate that it has signed the data.</a:t>
            </a:r>
          </a:p>
        </p:txBody>
      </p:sp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306286" y="114478"/>
            <a:ext cx="7659739" cy="538666"/>
          </a:xfrm>
        </p:spPr>
        <p:txBody>
          <a:bodyPr/>
          <a:lstStyle/>
          <a:p>
            <a:r>
              <a:rPr lang="en-US" sz="1800" dirty="0" smtClean="0">
                <a:latin typeface="Arial" charset="0"/>
              </a:rPr>
              <a:t/>
            </a:r>
            <a:br>
              <a:rPr lang="en-US" sz="1800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Using Digital Signatures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97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94318" y="95816"/>
            <a:ext cx="7771707" cy="557330"/>
          </a:xfrm>
        </p:spPr>
        <p:txBody>
          <a:bodyPr/>
          <a:lstStyle/>
          <a:p>
            <a:r>
              <a:rPr lang="en-US" sz="1800" dirty="0" smtClean="0">
                <a:latin typeface="Arial" charset="0"/>
              </a:rPr>
              <a:t/>
            </a:r>
            <a:br>
              <a:rPr lang="en-US" sz="1800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Digital Signature Process</a:t>
            </a:r>
            <a:endParaRPr lang="en-US" dirty="0"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41" y="653146"/>
            <a:ext cx="7091265" cy="4568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79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9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426323" y="748355"/>
            <a:ext cx="8578850" cy="4066242"/>
          </a:xfrm>
        </p:spPr>
        <p:txBody>
          <a:bodyPr/>
          <a:lstStyle/>
          <a:p>
            <a:pPr algn="just"/>
            <a:r>
              <a:rPr lang="en-US" dirty="0" smtClean="0">
                <a:solidFill>
                  <a:schemeClr val="tx1"/>
                </a:solidFill>
              </a:rPr>
              <a:t>PKI Certificates</a:t>
            </a:r>
            <a:r>
              <a:rPr lang="en-US" strike="sngStrike" dirty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are published public information </a:t>
            </a:r>
            <a:r>
              <a:rPr lang="en-US" dirty="0">
                <a:solidFill>
                  <a:schemeClr val="tx1"/>
                </a:solidFill>
              </a:rPr>
              <a:t>containing the binding between the names and public keys of </a:t>
            </a:r>
            <a:r>
              <a:rPr lang="en-US" dirty="0" smtClean="0">
                <a:solidFill>
                  <a:schemeClr val="tx1"/>
                </a:solidFill>
              </a:rPr>
              <a:t>entities.</a:t>
            </a:r>
            <a:endParaRPr lang="en-US" strike="sngStrike" dirty="0" smtClean="0">
              <a:solidFill>
                <a:schemeClr val="tx1"/>
              </a:solidFill>
            </a:endParaRPr>
          </a:p>
          <a:p>
            <a:pPr algn="just"/>
            <a:r>
              <a:rPr lang="en-US" dirty="0" smtClean="0">
                <a:solidFill>
                  <a:schemeClr val="tx1"/>
                </a:solidFill>
              </a:rPr>
              <a:t>PKI Certificate Authority (CA)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 trusted third-party entity that issues certificates.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 CA always signs the certificate of a user.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Every CA also has a certificate containing its public key, signed by itself.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This is called a CA certificate or, more properly, a self-signed CA certificate.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287624" y="133138"/>
            <a:ext cx="7678401" cy="501347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Public Key Infrastructure (PKI) Framework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806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8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45"/>
          <a:stretch/>
        </p:blipFill>
        <p:spPr bwMode="auto">
          <a:xfrm>
            <a:off x="310325" y="740664"/>
            <a:ext cx="8541067" cy="4798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>
                <a:latin typeface="Arial" charset="0"/>
              </a:rPr>
              <a:t>Public Key Infrastructure (PKI)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4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0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45"/>
          <a:stretch/>
        </p:blipFill>
        <p:spPr bwMode="auto">
          <a:xfrm>
            <a:off x="569595" y="588578"/>
            <a:ext cx="8273622" cy="4943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>
                <a:latin typeface="Arial" charset="0"/>
              </a:rPr>
              <a:t>Public Key Infrastructure (PKI)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50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09"/>
          <a:stretch/>
        </p:blipFill>
        <p:spPr bwMode="auto">
          <a:xfrm>
            <a:off x="442341" y="658368"/>
            <a:ext cx="8523684" cy="4739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Certification Authorities (CA)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49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45"/>
          <a:stretch/>
        </p:blipFill>
        <p:spPr bwMode="auto">
          <a:xfrm>
            <a:off x="573977" y="758951"/>
            <a:ext cx="8255313" cy="476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Signed Certificate (CA) Vs. Self Signed Certificate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1421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26"/>
          <a:stretch/>
        </p:blipFill>
        <p:spPr bwMode="auto">
          <a:xfrm>
            <a:off x="405384" y="588579"/>
            <a:ext cx="8354568" cy="4850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Data Encryption Standard (DES)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82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81"/>
          <a:stretch/>
        </p:blipFill>
        <p:spPr bwMode="auto">
          <a:xfrm>
            <a:off x="332232" y="704087"/>
            <a:ext cx="8199120" cy="4700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Advanced Encryption Standard (AES)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80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7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11"/>
          <a:stretch/>
        </p:blipFill>
        <p:spPr bwMode="auto">
          <a:xfrm>
            <a:off x="350900" y="694944"/>
            <a:ext cx="8125587" cy="4794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RC4, RC5, RC6 Algorithms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39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7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38"/>
          <a:stretch/>
        </p:blipFill>
        <p:spPr bwMode="auto">
          <a:xfrm>
            <a:off x="369189" y="704088"/>
            <a:ext cx="8596836" cy="479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RSA (</a:t>
            </a:r>
            <a:r>
              <a:rPr lang="en-US" dirty="0" err="1" smtClean="0">
                <a:latin typeface="Arial" charset="0"/>
              </a:rPr>
              <a:t>Rivest</a:t>
            </a:r>
            <a:r>
              <a:rPr lang="en-US" dirty="0" smtClean="0">
                <a:latin typeface="Arial" charset="0"/>
              </a:rPr>
              <a:t> Shamir </a:t>
            </a:r>
            <a:r>
              <a:rPr lang="en-US" dirty="0" err="1" smtClean="0">
                <a:latin typeface="Arial" charset="0"/>
              </a:rPr>
              <a:t>Adleman</a:t>
            </a:r>
            <a:r>
              <a:rPr lang="en-US" dirty="0" smtClean="0">
                <a:latin typeface="Arial" charset="0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1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8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8"/>
          <a:stretch/>
        </p:blipFill>
        <p:spPr bwMode="auto">
          <a:xfrm>
            <a:off x="506348" y="588579"/>
            <a:ext cx="8372475" cy="498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2800" dirty="0" smtClean="0">
                <a:latin typeface="Arial" charset="0"/>
              </a:rPr>
              <a:t>Message Digest (One-way Hash) Functions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5726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94"/>
          <a:stretch/>
        </p:blipFill>
        <p:spPr bwMode="auto">
          <a:xfrm>
            <a:off x="901446" y="835467"/>
            <a:ext cx="7505700" cy="452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034533" y="0"/>
            <a:ext cx="7830908" cy="83546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sz="2800" dirty="0" smtClean="0">
                <a:latin typeface="Arial" charset="0"/>
              </a:rPr>
              <a:t>MD5 Hash Calculators: </a:t>
            </a:r>
            <a:r>
              <a:rPr lang="en-US" sz="2800" dirty="0" err="1" smtClean="0">
                <a:latin typeface="Arial" charset="0"/>
              </a:rPr>
              <a:t>HashCalc</a:t>
            </a:r>
            <a:r>
              <a:rPr lang="en-US" sz="2800" dirty="0" smtClean="0">
                <a:latin typeface="Arial" charset="0"/>
              </a:rPr>
              <a:t/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MD5 Calculator and </a:t>
            </a:r>
            <a:r>
              <a:rPr lang="en-US" sz="2800" dirty="0" err="1" smtClean="0">
                <a:latin typeface="Arial" charset="0"/>
              </a:rPr>
              <a:t>HashMyFiles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23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8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41"/>
          <a:stretch/>
        </p:blipFill>
        <p:spPr bwMode="auto">
          <a:xfrm>
            <a:off x="579500" y="847725"/>
            <a:ext cx="8198739" cy="4569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034533" y="0"/>
            <a:ext cx="7830908" cy="847725"/>
          </a:xfrm>
        </p:spPr>
        <p:txBody>
          <a:bodyPr/>
          <a:lstStyle/>
          <a:p>
            <a:pPr algn="ctr"/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2800" dirty="0" smtClean="0">
                <a:latin typeface="Arial" charset="0"/>
              </a:rPr>
              <a:t>Hash Calculators for Mobile: MD5 Hash</a:t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Calculator, Hash Droid, and Hash Calculator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0063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00"/>
          <a:stretch/>
        </p:blipFill>
        <p:spPr bwMode="auto">
          <a:xfrm>
            <a:off x="812864" y="685800"/>
            <a:ext cx="7591425" cy="463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Disk Encryption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54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882869" y="1269858"/>
            <a:ext cx="7577959" cy="3922252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Ironically, it is impossible to prove an algorithm secure. </a:t>
            </a:r>
            <a:r>
              <a:rPr lang="en-US" dirty="0" smtClean="0">
                <a:latin typeface="Arial" charset="0"/>
              </a:rPr>
              <a:t>It </a:t>
            </a:r>
            <a:r>
              <a:rPr lang="en-US" dirty="0">
                <a:latin typeface="Arial" charset="0"/>
              </a:rPr>
              <a:t>can only be proven that it is not vulnerable to known cryptanalytic attacks. </a:t>
            </a:r>
          </a:p>
          <a:p>
            <a:pPr algn="just"/>
            <a:r>
              <a:rPr lang="en-US" dirty="0">
                <a:latin typeface="Arial" charset="0"/>
              </a:rPr>
              <a:t>There is a need for mathematicians, scholars, and security forensic experts to keep trying to break the encryption methods</a:t>
            </a:r>
            <a:r>
              <a:rPr lang="en-US" dirty="0" smtClean="0">
                <a:latin typeface="Arial" charset="0"/>
              </a:rPr>
              <a:t>.</a:t>
            </a:r>
            <a:endParaRPr lang="en-US" dirty="0">
              <a:latin typeface="Arial" charset="0"/>
            </a:endParaRPr>
          </a:p>
          <a:p>
            <a:pPr algn="just"/>
            <a:r>
              <a:rPr lang="en-US" dirty="0">
                <a:latin typeface="Arial" charset="0"/>
              </a:rPr>
              <a:t>Cryptanalysis are most used employed by: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latin typeface="Arial" charset="0"/>
              </a:rPr>
              <a:t>Governments in military and diplomatic </a:t>
            </a:r>
            <a:r>
              <a:rPr lang="en-US" sz="1800" dirty="0" smtClean="0">
                <a:latin typeface="Arial" charset="0"/>
              </a:rPr>
              <a:t>surveillance.</a:t>
            </a:r>
            <a:endParaRPr lang="en-US" sz="1800" dirty="0"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latin typeface="Arial" charset="0"/>
              </a:rPr>
              <a:t>Enterprises in testing the strength of security procedures. </a:t>
            </a: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220987" y="238944"/>
            <a:ext cx="7662742" cy="583070"/>
          </a:xfrm>
        </p:spPr>
        <p:txBody>
          <a:bodyPr/>
          <a:lstStyle/>
          <a:p>
            <a:pPr algn="ctr"/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Cryptanalysis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50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239713" y="1637046"/>
            <a:ext cx="4122425" cy="4668399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Arial" charset="0"/>
              </a:rPr>
              <a:t>The practice and study of determining the meaning of encrypted information (cracking the code), without access to the shared secret key. </a:t>
            </a:r>
          </a:p>
          <a:p>
            <a:pPr algn="just"/>
            <a:r>
              <a:rPr lang="en-US" sz="2400" dirty="0">
                <a:latin typeface="Arial" charset="0"/>
              </a:rPr>
              <a:t>Been around since cryptography. </a:t>
            </a:r>
          </a:p>
          <a:p>
            <a:pPr lvl="1"/>
            <a:endParaRPr lang="en-US" sz="1600" dirty="0">
              <a:latin typeface="Arial" charset="0"/>
            </a:endParaRPr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76868" y="157316"/>
            <a:ext cx="7789158" cy="645572"/>
          </a:xfrm>
        </p:spPr>
        <p:txBody>
          <a:bodyPr/>
          <a:lstStyle/>
          <a:p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Cracking Code</a:t>
            </a:r>
            <a:endParaRPr lang="en-US" dirty="0">
              <a:latin typeface="Arial" charset="0"/>
            </a:endParaRPr>
          </a:p>
        </p:txBody>
      </p:sp>
      <p:pic>
        <p:nvPicPr>
          <p:cNvPr id="3994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143000"/>
            <a:ext cx="4182606" cy="447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1712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00"/>
          <a:stretch/>
        </p:blipFill>
        <p:spPr bwMode="auto">
          <a:xfrm>
            <a:off x="588264" y="859535"/>
            <a:ext cx="8189976" cy="428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65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35"/>
          <a:stretch/>
        </p:blipFill>
        <p:spPr bwMode="auto">
          <a:xfrm>
            <a:off x="734568" y="758952"/>
            <a:ext cx="8092338" cy="433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802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47"/>
          <a:stretch/>
        </p:blipFill>
        <p:spPr bwMode="auto">
          <a:xfrm>
            <a:off x="670560" y="859535"/>
            <a:ext cx="8125968" cy="4274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33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3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5"/>
          <a:stretch/>
        </p:blipFill>
        <p:spPr bwMode="auto">
          <a:xfrm>
            <a:off x="777050" y="850392"/>
            <a:ext cx="7553325" cy="4604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14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4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69"/>
          <a:stretch/>
        </p:blipFill>
        <p:spPr bwMode="auto">
          <a:xfrm>
            <a:off x="728472" y="841248"/>
            <a:ext cx="7467600" cy="4308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09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4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77"/>
          <a:stretch/>
        </p:blipFill>
        <p:spPr bwMode="auto">
          <a:xfrm>
            <a:off x="826770" y="950976"/>
            <a:ext cx="7581900" cy="4298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Coding Breaking Methodologies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5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4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12"/>
          <a:stretch/>
        </p:blipFill>
        <p:spPr bwMode="auto">
          <a:xfrm>
            <a:off x="725805" y="804672"/>
            <a:ext cx="7600950" cy="4508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Brute-Force Attack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44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03"/>
          <a:stretch/>
        </p:blipFill>
        <p:spPr bwMode="auto">
          <a:xfrm>
            <a:off x="876300" y="877824"/>
            <a:ext cx="7658100" cy="4527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7685" y="0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Cryptography Tool: Advanced Encryption Package 2014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3406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03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16"/>
          <a:stretch/>
        </p:blipFill>
        <p:spPr bwMode="auto">
          <a:xfrm>
            <a:off x="602552" y="923543"/>
            <a:ext cx="8180221" cy="4261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7685" y="0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Cryptography Tool: </a:t>
            </a:r>
            <a:r>
              <a:rPr lang="en-US" sz="2400" dirty="0" err="1" smtClean="0">
                <a:latin typeface="Arial" charset="0"/>
              </a:rPr>
              <a:t>BCTextEncoder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2707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05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0"/>
          <a:stretch/>
        </p:blipFill>
        <p:spPr bwMode="auto">
          <a:xfrm>
            <a:off x="673988" y="914400"/>
            <a:ext cx="7967091" cy="4666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098541" y="2277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Cryptography Tool for Mobile: Secret Space </a:t>
            </a:r>
            <a:r>
              <a:rPr lang="en-US" sz="2400" dirty="0" err="1" smtClean="0">
                <a:latin typeface="Arial" charset="0"/>
              </a:rPr>
              <a:t>Encryptor</a:t>
            </a:r>
            <a:r>
              <a:rPr lang="en-US" sz="2400" dirty="0" smtClean="0">
                <a:latin typeface="Arial" charset="0"/>
              </a:rPr>
              <a:t>, </a:t>
            </a:r>
            <a:r>
              <a:rPr lang="en-US" sz="2400" dirty="0" err="1" smtClean="0">
                <a:latin typeface="Arial" charset="0"/>
              </a:rPr>
              <a:t>CryptoSymm</a:t>
            </a:r>
            <a:r>
              <a:rPr lang="en-US" sz="2400" dirty="0" smtClean="0">
                <a:latin typeface="Arial" charset="0"/>
              </a:rPr>
              <a:t>, and Cipher Sender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5441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6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48"/>
          <a:stretch/>
        </p:blipFill>
        <p:spPr bwMode="auto">
          <a:xfrm>
            <a:off x="698372" y="670875"/>
            <a:ext cx="7775313" cy="4632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7685" y="0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Cryptanalysis Tool: </a:t>
            </a:r>
            <a:r>
              <a:rPr lang="en-US" sz="2400" dirty="0" err="1" smtClean="0">
                <a:latin typeface="Arial" charset="0"/>
              </a:rPr>
              <a:t>CrypTool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74714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1843" y="2339570"/>
            <a:ext cx="8772157" cy="838200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14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8D7582A-E0D0-4618-A19B-1BF292A30B5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7205" y="454019"/>
            <a:ext cx="8325002" cy="4903071"/>
          </a:xfrm>
        </p:spPr>
        <p:txBody>
          <a:bodyPr/>
          <a:lstStyle/>
          <a:p>
            <a:r>
              <a:rPr lang="en-GB" dirty="0"/>
              <a:t>Fundamentals of Information Security Systems, David Kim, Michael G Solomon, 2</a:t>
            </a:r>
            <a:r>
              <a:rPr lang="en-GB" baseline="30000" dirty="0"/>
              <a:t>nd</a:t>
            </a:r>
            <a:r>
              <a:rPr lang="en-GB" dirty="0"/>
              <a:t> ed.</a:t>
            </a:r>
          </a:p>
          <a:p>
            <a:r>
              <a:rPr lang="en-GB" dirty="0"/>
              <a:t>CCNA security v2</a:t>
            </a:r>
          </a:p>
          <a:p>
            <a:r>
              <a:rPr lang="en-US" dirty="0"/>
              <a:t>CCNA Cybersecurity Operations v1.0</a:t>
            </a:r>
            <a:endParaRPr lang="en-GB" dirty="0"/>
          </a:p>
          <a:p>
            <a:r>
              <a:rPr lang="en-GB" dirty="0"/>
              <a:t>Certified Ethical Hacker (CEH) v9, EC-Council certified</a:t>
            </a:r>
          </a:p>
          <a:p>
            <a:r>
              <a:rPr lang="en-GB" dirty="0"/>
              <a:t>Technology, Entertainment and Design (TEDx) Talks, </a:t>
            </a:r>
            <a:r>
              <a:rPr lang="en-GB" dirty="0">
                <a:hlinkClick r:id="rId2"/>
              </a:rPr>
              <a:t>www.ted.com</a:t>
            </a:r>
            <a:endParaRPr lang="en-GB" dirty="0"/>
          </a:p>
          <a:p>
            <a:r>
              <a:rPr lang="en-US" sz="2000" dirty="0"/>
              <a:t>Copyright 2017 </a:t>
            </a:r>
            <a:r>
              <a:rPr lang="en-US" sz="2000" dirty="0" err="1"/>
              <a:t>CloudNexus</a:t>
            </a:r>
            <a:r>
              <a:rPr lang="en-US" sz="2000" dirty="0"/>
              <a:t> and First Resource Insurance Group</a:t>
            </a:r>
          </a:p>
          <a:p>
            <a:r>
              <a:rPr lang="en-US" sz="1600" dirty="0"/>
              <a:t>Source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en-US" sz="1600" dirty="0" err="1"/>
              <a:t>Hackmageddon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http://www.hackmageddon.com/category/security/cyber-attack-statistics</a:t>
            </a:r>
            <a:endParaRPr lang="en-US" sz="16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http://www.idtheftcenter.org/2016databreaches.html</a:t>
            </a:r>
            <a:r>
              <a:rPr lang="en-US" sz="1600" dirty="0"/>
              <a:t> </a:t>
            </a:r>
          </a:p>
          <a:p>
            <a:endParaRPr lang="en-GB" sz="1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B263428-4E6A-4EFB-8177-687246B4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454020"/>
          </a:xfrm>
        </p:spPr>
        <p:txBody>
          <a:bodyPr/>
          <a:lstStyle/>
          <a:p>
            <a:pPr algn="ctr"/>
            <a:r>
              <a:rPr lang="en-GB" dirty="0"/>
              <a:t>Sources References</a:t>
            </a:r>
          </a:p>
        </p:txBody>
      </p:sp>
    </p:spTree>
    <p:extLst>
      <p:ext uri="{BB962C8B-B14F-4D97-AF65-F5344CB8AC3E}">
        <p14:creationId xmlns:p14="http://schemas.microsoft.com/office/powerpoint/2010/main" val="413070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33830</TotalTime>
  <Pages>28</Pages>
  <Words>1691</Words>
  <Application>Microsoft Office PowerPoint</Application>
  <PresentationFormat>On-screen Show (4:3)</PresentationFormat>
  <Paragraphs>186</Paragraphs>
  <Slides>44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ＭＳ Ｐゴシック</vt:lpstr>
      <vt:lpstr>Arial</vt:lpstr>
      <vt:lpstr>Wingdings</vt:lpstr>
      <vt:lpstr>PPT-TMPLT-WHT_C</vt:lpstr>
      <vt:lpstr>NetAcad-4F_PPT-WHT_060408</vt:lpstr>
      <vt:lpstr>Instructor Materials lecture 2: The Cybersecurity Sorcery Cube</vt:lpstr>
      <vt:lpstr> Market Surevey 2014: The Year of Encryption</vt:lpstr>
      <vt:lpstr> Case Study: Heartbleed</vt:lpstr>
      <vt:lpstr> Case Study: Poodlebleed</vt:lpstr>
      <vt:lpstr> Cryptography</vt:lpstr>
      <vt:lpstr> Types of Cryptographic Keys</vt:lpstr>
      <vt:lpstr> Symmetric Encryption Algorithms</vt:lpstr>
      <vt:lpstr> Asymmetric Encryption Algorithms</vt:lpstr>
      <vt:lpstr> Symmetric Encryption Techniques</vt:lpstr>
      <vt:lpstr> Ciphers</vt:lpstr>
      <vt:lpstr>Symmetric Versus Asymmetric Key Algorithms Asymmetric Key Algorithms</vt:lpstr>
      <vt:lpstr> Asymmetric Algorithms</vt:lpstr>
      <vt:lpstr> Asymmetric Algorithms</vt:lpstr>
      <vt:lpstr>  Diffie-Hellman Algorithm</vt:lpstr>
      <vt:lpstr> Using Digital Signatures</vt:lpstr>
      <vt:lpstr> Digital Signature Process</vt:lpstr>
      <vt:lpstr> Public Key Infrastructure (PKI) Framework</vt:lpstr>
      <vt:lpstr> Public Key Infrastructure (PKI)</vt:lpstr>
      <vt:lpstr> Public Key Infrastructure (PKI)</vt:lpstr>
      <vt:lpstr> Certification Authorities (CA)</vt:lpstr>
      <vt:lpstr> Signed Certificate (CA) Vs. Self Signed Certificate</vt:lpstr>
      <vt:lpstr> Data Encryption Standard (DES)</vt:lpstr>
      <vt:lpstr> Advanced Encryption Standard (AES)</vt:lpstr>
      <vt:lpstr> RC4, RC5, RC6 Algorithms</vt:lpstr>
      <vt:lpstr> RSA (Rivest Shamir Adleman)</vt:lpstr>
      <vt:lpstr> Message Digest (One-way Hash) Functions</vt:lpstr>
      <vt:lpstr> MD5 Hash Calculators: HashCalc MD5 Calculator and HashMyFiles</vt:lpstr>
      <vt:lpstr> Hash Calculators for Mobile: MD5 Hash Calculator, Hash Droid, and Hash Calculator</vt:lpstr>
      <vt:lpstr> Disk Encryption</vt:lpstr>
      <vt:lpstr> Cryptanalysis</vt:lpstr>
      <vt:lpstr> Cracking Code</vt:lpstr>
      <vt:lpstr> Cryptography Attacks</vt:lpstr>
      <vt:lpstr> Cryptography Attacks</vt:lpstr>
      <vt:lpstr> Cryptography Attacks</vt:lpstr>
      <vt:lpstr> Cryptography Attacks</vt:lpstr>
      <vt:lpstr> Cryptography Attacks</vt:lpstr>
      <vt:lpstr> Coding Breaking Methodologies</vt:lpstr>
      <vt:lpstr> Brute-Force Attack</vt:lpstr>
      <vt:lpstr> Cryptography Tool: Advanced Encryption Package 2014</vt:lpstr>
      <vt:lpstr> Cryptography Tool: BCTextEncoder</vt:lpstr>
      <vt:lpstr> Cryptography Tool for Mobile: Secret Space Encryptor, CryptoSymm, and Cipher Sender</vt:lpstr>
      <vt:lpstr> Cryptanalysis Tool: CrypTool</vt:lpstr>
      <vt:lpstr>Questions?</vt:lpstr>
      <vt:lpstr>Sources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ITE PC v4.0 Chapter 1</dc:title>
  <dc:creator>Karen Alderson</dc:creator>
  <cp:lastModifiedBy>Carlene Campbell</cp:lastModifiedBy>
  <cp:revision>1047</cp:revision>
  <cp:lastPrinted>1999-01-27T00:54:54Z</cp:lastPrinted>
  <dcterms:created xsi:type="dcterms:W3CDTF">2006-10-23T15:07:30Z</dcterms:created>
  <dcterms:modified xsi:type="dcterms:W3CDTF">2019-03-21T13:55:49Z</dcterms:modified>
</cp:coreProperties>
</file>