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6" r:id="rId4"/>
  </p:sldMasterIdLst>
  <p:sldIdLst>
    <p:sldId id="262" r:id="rId5"/>
    <p:sldId id="259" r:id="rId6"/>
    <p:sldId id="270" r:id="rId7"/>
    <p:sldId id="269" r:id="rId8"/>
    <p:sldId id="266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61" autoAdjust="0"/>
    <p:restoredTop sz="94660"/>
  </p:normalViewPr>
  <p:slideViewPr>
    <p:cSldViewPr snapToGrid="0">
      <p:cViewPr varScale="1">
        <p:scale>
          <a:sx n="61" d="100"/>
          <a:sy n="61" d="100"/>
        </p:scale>
        <p:origin x="6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6059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357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51793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2316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64848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242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630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4592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9510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5156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14224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9648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64830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71333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8248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881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7/20/2022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4787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67" r:id="rId1"/>
    <p:sldLayoutId id="2147484068" r:id="rId2"/>
    <p:sldLayoutId id="2147484069" r:id="rId3"/>
    <p:sldLayoutId id="2147484070" r:id="rId4"/>
    <p:sldLayoutId id="2147484071" r:id="rId5"/>
    <p:sldLayoutId id="2147484072" r:id="rId6"/>
    <p:sldLayoutId id="2147484073" r:id="rId7"/>
    <p:sldLayoutId id="2147484074" r:id="rId8"/>
    <p:sldLayoutId id="2147484075" r:id="rId9"/>
    <p:sldLayoutId id="2147484076" r:id="rId10"/>
    <p:sldLayoutId id="2147484077" r:id="rId11"/>
    <p:sldLayoutId id="2147484078" r:id="rId12"/>
    <p:sldLayoutId id="2147484079" r:id="rId13"/>
    <p:sldLayoutId id="2147484080" r:id="rId14"/>
    <p:sldLayoutId id="2147484081" r:id="rId15"/>
    <p:sldLayoutId id="214748408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edpix.com/photo/911619/nerve-cell-neuron-brain-neurons-nervous-system-synapse-cells-think-neural-pathways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Relationship Id="rId5" Type="http://schemas.openxmlformats.org/officeDocument/2006/relationships/hyperlink" Target="http://bio.libretexts.org/TextMaps/Map:_Introductory_Biology_(CK-12)/13:_Human_Biology/13._19:_Peripheral_Nervous_System" TargetMode="External"/><Relationship Id="rId4" Type="http://schemas.openxmlformats.org/officeDocument/2006/relationships/image" Target="../media/image6.1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image" Target="../media/image8.jpeg"/><Relationship Id="rId7" Type="http://schemas.openxmlformats.org/officeDocument/2006/relationships/hyperlink" Target="https://creativecommons.org/licenses/by-nd/3.0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www.thelastamericanvagabond.com/health/ssri-antidepressants-increase-risk-intracranial-hemorrhage/" TargetMode="External"/><Relationship Id="rId5" Type="http://schemas.openxmlformats.org/officeDocument/2006/relationships/image" Target="../media/image9.jpg"/><Relationship Id="rId10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technofaq.org/posts/2020/08/tips-for-developing-effective-healthcare-teams/" TargetMode="External"/><Relationship Id="rId9" Type="http://schemas.openxmlformats.org/officeDocument/2006/relationships/hyperlink" Target="https://epg.pubpub.org/pub/cbt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3D neurons connecting">
            <a:extLst>
              <a:ext uri="{FF2B5EF4-FFF2-40B4-BE49-F238E27FC236}">
                <a16:creationId xmlns:a16="http://schemas.microsoft.com/office/drawing/2014/main" id="{A9BA78CF-B75F-1825-0473-FC12ECF77F3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8113" b="761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C10BAA-292C-040F-B380-DE7538F115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Nervous System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F99BBC-7EF6-70F1-7027-6D0FFC7FC1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Nisha Sharma 2018069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BHMP5003_BIRM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98446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66E7E-59DA-D878-3519-3FDA90DC6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063" y="343660"/>
            <a:ext cx="3854528" cy="127846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dirty="0"/>
              <a:t>The Nervous System &amp; Structure</a:t>
            </a:r>
          </a:p>
        </p:txBody>
      </p:sp>
      <p:pic>
        <p:nvPicPr>
          <p:cNvPr id="13" name="Content Placeholder 12" descr="A picture containing invertebrate&#10;&#10;Description automatically generated">
            <a:extLst>
              <a:ext uri="{FF2B5EF4-FFF2-40B4-BE49-F238E27FC236}">
                <a16:creationId xmlns:a16="http://schemas.microsoft.com/office/drawing/2014/main" id="{ABBF67E2-0F06-7DF8-B0D5-6BABE7C032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30200" y="2028825"/>
            <a:ext cx="3774391" cy="4404473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F558C3-CF48-32DF-D220-0E2D02695C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168736" y="3190036"/>
            <a:ext cx="3854528" cy="2584449"/>
          </a:xfr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nerves that link the brain, spinal cord, sensory organs, and all of these structures to the rest of the body collectively make up the nervous system.</a:t>
            </a:r>
          </a:p>
          <a:p>
            <a:r>
              <a:rPr lang="en-GB" sz="16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(Hank, 2022)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E1C77F8-406C-115C-3E1D-52173BB78C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8643" y="45855"/>
            <a:ext cx="3206380" cy="266400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82451142-1249-5F99-128C-D78A55335066}"/>
              </a:ext>
            </a:extLst>
          </p:cNvPr>
          <p:cNvSpPr txBox="1"/>
          <p:nvPr/>
        </p:nvSpPr>
        <p:spPr>
          <a:xfrm>
            <a:off x="8210549" y="3090193"/>
            <a:ext cx="2390775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Peripheral Nervous System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Nerve outside of the brain and spinal cord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46FBB9F-5981-C636-9BC8-186B5B801CA6}"/>
              </a:ext>
            </a:extLst>
          </p:cNvPr>
          <p:cNvSpPr txBox="1"/>
          <p:nvPr/>
        </p:nvSpPr>
        <p:spPr>
          <a:xfrm>
            <a:off x="8210549" y="5090445"/>
            <a:ext cx="3048000" cy="13460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Central Nervous System 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Brain </a:t>
            </a:r>
          </a:p>
          <a:p>
            <a:pPr marL="285750" lvl="0" indent="-285750" defTabSz="914400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v"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Spinal Cord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A523B17-9EA4-BF7C-9772-753D24CFC6AC}"/>
              </a:ext>
            </a:extLst>
          </p:cNvPr>
          <p:cNvSpPr txBox="1"/>
          <p:nvPr/>
        </p:nvSpPr>
        <p:spPr>
          <a:xfrm>
            <a:off x="4815657" y="2382603"/>
            <a:ext cx="4447404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(Nervous System Structure, 2022)</a:t>
            </a:r>
            <a:endParaRPr lang="en-GB" sz="1600" dirty="0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1BAB38C-E648-3A97-5E49-45A9A63F8FE9}"/>
              </a:ext>
            </a:extLst>
          </p:cNvPr>
          <p:cNvCxnSpPr/>
          <p:nvPr/>
        </p:nvCxnSpPr>
        <p:spPr>
          <a:xfrm flipV="1">
            <a:off x="7791450" y="3524250"/>
            <a:ext cx="419099" cy="4762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4C8C8E4-1DAC-F92E-33E7-5B88336C2AA2}"/>
              </a:ext>
            </a:extLst>
          </p:cNvPr>
          <p:cNvCxnSpPr/>
          <p:nvPr/>
        </p:nvCxnSpPr>
        <p:spPr>
          <a:xfrm>
            <a:off x="7791450" y="4620960"/>
            <a:ext cx="419099" cy="4677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5097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E558F6-B167-83EA-7FA2-6E56488CC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662" y="183843"/>
            <a:ext cx="11134726" cy="1298439"/>
          </a:xfrm>
        </p:spPr>
        <p:txBody>
          <a:bodyPr/>
          <a:lstStyle/>
          <a:p>
            <a:r>
              <a:rPr lang="en-GB" dirty="0"/>
              <a:t>Central &amp; Peripheral Nervous System </a:t>
            </a:r>
            <a:br>
              <a:rPr lang="en-GB" dirty="0"/>
            </a:br>
            <a:r>
              <a:rPr lang="en-GB" dirty="0"/>
              <a:t>Function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899449C-62FC-12CD-AFE2-2E88F67928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9737" y="1034851"/>
            <a:ext cx="5157787" cy="823912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Peripheral Nervous System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450F71E-C15C-97C6-F9CF-983EDAAC2D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20662" y="2026837"/>
            <a:ext cx="6567488" cy="4796633"/>
          </a:xfrm>
        </p:spPr>
        <p:txBody>
          <a:bodyPr>
            <a:normAutofit fontScale="92500" lnSpcReduction="20000"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Has three basic functions: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Conveys messages to muscles in the body.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Carries sensory messages from environment to brain and spinal cord.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Regulates Autonomic Functions </a:t>
            </a:r>
          </a:p>
          <a:p>
            <a:pPr marL="0" indent="0">
              <a:buNone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CEA9CB3-02C7-2CBF-7CDA-4F8A58FEFD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13674" y="3439666"/>
            <a:ext cx="5183188" cy="2687640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Processes information and decides what to do with it.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Dispatching instructions to the rest of the body.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Peripheral and central nervous systems work together to collect information from internal and the environment.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/>
            </a:br>
            <a:br>
              <a:rPr lang="en-GB" dirty="0"/>
            </a:br>
            <a:endParaRPr lang="en-GB" dirty="0"/>
          </a:p>
          <a:p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C1A71B2-B73F-D276-BDB8-73A6083C4B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601" y="4029736"/>
            <a:ext cx="2286198" cy="232277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06964C3-6492-B7AB-55FA-A1080A676C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957" y="6341082"/>
            <a:ext cx="4450466" cy="493819"/>
          </a:xfrm>
          <a:prstGeom prst="rect">
            <a:avLst/>
          </a:prstGeom>
        </p:spPr>
      </p:pic>
      <p:pic>
        <p:nvPicPr>
          <p:cNvPr id="21" name="Picture 20" descr="A picture containing jellyfish&#10;&#10;Description automatically generated">
            <a:extLst>
              <a:ext uri="{FF2B5EF4-FFF2-40B4-BE49-F238E27FC236}">
                <a16:creationId xmlns:a16="http://schemas.microsoft.com/office/drawing/2014/main" id="{0C4CE54A-9E34-2AAD-F3C3-9B8722A5764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830468" y="183842"/>
            <a:ext cx="2428082" cy="2092633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BFBBEB9E-DC59-C48A-F6AB-AC112E5BA853}"/>
              </a:ext>
            </a:extLst>
          </p:cNvPr>
          <p:cNvSpPr txBox="1"/>
          <p:nvPr/>
        </p:nvSpPr>
        <p:spPr>
          <a:xfrm>
            <a:off x="7105650" y="2871482"/>
            <a:ext cx="41814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Central Nervous System </a:t>
            </a:r>
          </a:p>
        </p:txBody>
      </p:sp>
      <p:cxnSp>
        <p:nvCxnSpPr>
          <p:cNvPr id="25" name="Connector: Elbow 24">
            <a:extLst>
              <a:ext uri="{FF2B5EF4-FFF2-40B4-BE49-F238E27FC236}">
                <a16:creationId xmlns:a16="http://schemas.microsoft.com/office/drawing/2014/main" id="{BE209671-F6C6-0B13-A918-B07BA53F0F90}"/>
              </a:ext>
            </a:extLst>
          </p:cNvPr>
          <p:cNvCxnSpPr/>
          <p:nvPr/>
        </p:nvCxnSpPr>
        <p:spPr>
          <a:xfrm>
            <a:off x="2486025" y="3816147"/>
            <a:ext cx="1133475" cy="489153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392DC54F-FFBC-0A2D-FA5B-80B1173EC48E}"/>
              </a:ext>
            </a:extLst>
          </p:cNvPr>
          <p:cNvSpPr/>
          <p:nvPr/>
        </p:nvSpPr>
        <p:spPr>
          <a:xfrm>
            <a:off x="4249666" y="3356438"/>
            <a:ext cx="1936750" cy="1427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Autonomic Nervous System 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&amp;</a:t>
            </a:r>
          </a:p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Somatic Nervous System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BA344F4A-7339-1C6E-73D8-A9490DBE6330}"/>
              </a:ext>
            </a:extLst>
          </p:cNvPr>
          <p:cNvCxnSpPr/>
          <p:nvPr/>
        </p:nvCxnSpPr>
        <p:spPr>
          <a:xfrm flipH="1">
            <a:off x="4344965" y="4818655"/>
            <a:ext cx="172720" cy="1828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C2080E6-71C9-1CEC-29A8-A16DD8E0DF5C}"/>
              </a:ext>
            </a:extLst>
          </p:cNvPr>
          <p:cNvCxnSpPr>
            <a:cxnSpLocks/>
          </p:cNvCxnSpPr>
          <p:nvPr/>
        </p:nvCxnSpPr>
        <p:spPr>
          <a:xfrm>
            <a:off x="5871880" y="4803578"/>
            <a:ext cx="147420" cy="2457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DDE9CB62-4ED2-4A80-C914-D191A47A16D9}"/>
              </a:ext>
            </a:extLst>
          </p:cNvPr>
          <p:cNvSpPr/>
          <p:nvPr/>
        </p:nvSpPr>
        <p:spPr>
          <a:xfrm>
            <a:off x="5202508" y="5092034"/>
            <a:ext cx="1633585" cy="1125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Somatic – Controls Body Movement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55F9583-36E5-E3B4-D80B-4804BBC81694}"/>
              </a:ext>
            </a:extLst>
          </p:cNvPr>
          <p:cNvSpPr/>
          <p:nvPr/>
        </p:nvSpPr>
        <p:spPr>
          <a:xfrm>
            <a:off x="3141664" y="5029199"/>
            <a:ext cx="1633586" cy="11268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Autonomic – Controls Internal Body Pressures</a:t>
            </a:r>
          </a:p>
        </p:txBody>
      </p:sp>
    </p:spTree>
    <p:extLst>
      <p:ext uri="{BB962C8B-B14F-4D97-AF65-F5344CB8AC3E}">
        <p14:creationId xmlns:p14="http://schemas.microsoft.com/office/powerpoint/2010/main" val="24294967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5160A52-8A45-2B98-51A7-831A0F3CA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083" y="81089"/>
            <a:ext cx="10208928" cy="769145"/>
          </a:xfrm>
        </p:spPr>
        <p:txBody>
          <a:bodyPr>
            <a:normAutofit/>
          </a:bodyPr>
          <a:lstStyle/>
          <a:p>
            <a:r>
              <a:rPr lang="en-GB" dirty="0"/>
              <a:t>Major Depressive Disorder (MDD) </a:t>
            </a:r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BABDD4FC-F940-DFCF-2DE6-A5744E884D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727039"/>
            <a:ext cx="5157787" cy="823912"/>
          </a:xfrm>
        </p:spPr>
        <p:txBody>
          <a:bodyPr/>
          <a:lstStyle/>
          <a:p>
            <a:r>
              <a:rPr lang="en-GB" dirty="0"/>
              <a:t>How Nervous System is Affected</a:t>
            </a:r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29FB5175-1CB4-2DEB-5189-9CCF9E17C6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0" y="952501"/>
            <a:ext cx="5305425" cy="5819774"/>
          </a:xfrm>
        </p:spPr>
        <p:txBody>
          <a:bodyPr>
            <a:normAutofit fontScale="62500" lnSpcReduction="20000"/>
          </a:bodyPr>
          <a:lstStyle/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 When changes occur in the Autonomic Nervous System.</a:t>
            </a:r>
          </a:p>
          <a:p>
            <a:pPr>
              <a:lnSpc>
                <a:spcPct val="120000"/>
              </a:lnSpc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Electrochemical signals and impulses is disrupted.</a:t>
            </a:r>
          </a:p>
          <a:p>
            <a:pPr>
              <a:lnSpc>
                <a:spcPct val="120000"/>
              </a:lnSpc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 Repeated activation of the stress response may trigger changes in the brain leading to anxiety and depression,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  Polyvagal theory : three states of your nervous system ladder are: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</a:t>
            </a:r>
            <a:r>
              <a:rPr lang="en-US" sz="29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Ventral - Safety and Connection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9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Sympathetic - Fight Or Flight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sz="29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Dorsal - Freeze Or Shutdown</a:t>
            </a:r>
          </a:p>
          <a:p>
            <a:pPr marL="0" indent="0">
              <a:lnSpc>
                <a:spcPct val="120000"/>
              </a:lnSpc>
              <a:buNone/>
            </a:pPr>
            <a:endParaRPr lang="en-GB" sz="2600" b="0" i="0" dirty="0">
              <a:solidFill>
                <a:srgbClr val="000000"/>
              </a:solidFill>
              <a:effectLst/>
              <a:latin typeface="Open Sans" panose="020B0606030504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2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      (</a:t>
            </a:r>
            <a:r>
              <a:rPr lang="en-GB" sz="2600" b="0" i="0" dirty="0" err="1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Huttunen</a:t>
            </a:r>
            <a:r>
              <a:rPr lang="en-GB" sz="26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 and Mednick, 2017)</a:t>
            </a:r>
          </a:p>
          <a:p>
            <a:pPr marL="0" indent="0">
              <a:lnSpc>
                <a:spcPct val="120000"/>
              </a:lnSpc>
              <a:buNone/>
            </a:pPr>
            <a:endParaRPr lang="en-US" sz="26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buNone/>
            </a:pP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E955E4B8-FEA2-A22F-2FBD-DF75890A87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402547" y="1028700"/>
            <a:ext cx="2838450" cy="461168"/>
          </a:xfrm>
        </p:spPr>
        <p:txBody>
          <a:bodyPr/>
          <a:lstStyle/>
          <a:p>
            <a:r>
              <a:rPr lang="en-GB" dirty="0"/>
              <a:t>Signs &amp; Symptoms </a:t>
            </a:r>
          </a:p>
        </p:txBody>
      </p:sp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80BAB36D-254D-026F-A99D-D00C947E23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514975" y="1659729"/>
            <a:ext cx="3017267" cy="4702176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Individual need to be showing 5 or more of these symptoms to be diagnosed with MDD: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Decreased Sleep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Decreased Interests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Feelings of guilt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Decreased Energy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Decreased Appetite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Delayed movement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Suicidal Thoughts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9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(Fisher and Long, 2016)</a:t>
            </a:r>
            <a:endParaRPr lang="en-GB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E0412BF8-B2F8-8365-856A-A90F624108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712" y="4633872"/>
            <a:ext cx="1276797" cy="1271627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BEAC4EAB-8D80-1153-CA9A-FE619239D55F}"/>
              </a:ext>
            </a:extLst>
          </p:cNvPr>
          <p:cNvSpPr/>
          <p:nvPr/>
        </p:nvSpPr>
        <p:spPr>
          <a:xfrm>
            <a:off x="8699944" y="2122528"/>
            <a:ext cx="3017267" cy="37544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Plan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D5AF538-C3C5-7A65-F798-4CD2AE67C48D}"/>
              </a:ext>
            </a:extLst>
          </p:cNvPr>
          <p:cNvSpPr txBox="1"/>
          <p:nvPr/>
        </p:nvSpPr>
        <p:spPr>
          <a:xfrm>
            <a:off x="8540878" y="2261254"/>
            <a:ext cx="3582733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Combination treatment should be considered such as Medication &amp; Psychotherapy</a:t>
            </a:r>
          </a:p>
        </p:txBody>
      </p:sp>
      <p:pic>
        <p:nvPicPr>
          <p:cNvPr id="29" name="Picture 28" descr="A group of people sitting in chairs&#10;&#10;Description automatically generated with low confidence">
            <a:extLst>
              <a:ext uri="{FF2B5EF4-FFF2-40B4-BE49-F238E27FC236}">
                <a16:creationId xmlns:a16="http://schemas.microsoft.com/office/drawing/2014/main" id="{7C1FA899-5979-DDD8-8CBE-1147938B63C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874258" y="188776"/>
            <a:ext cx="3125472" cy="1940914"/>
          </a:xfrm>
          <a:prstGeom prst="rect">
            <a:avLst/>
          </a:prstGeom>
        </p:spPr>
      </p:pic>
      <p:pic>
        <p:nvPicPr>
          <p:cNvPr id="6" name="Picture 5" descr="A picture containing indoor&#10;&#10;Description automatically generated">
            <a:extLst>
              <a:ext uri="{FF2B5EF4-FFF2-40B4-BE49-F238E27FC236}">
                <a16:creationId xmlns:a16="http://schemas.microsoft.com/office/drawing/2014/main" id="{AE968912-8C8B-AC0A-279E-651017753F6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881468" y="3963568"/>
            <a:ext cx="2083803" cy="120835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659733C-A59E-73DB-E476-30490EEBC7A7}"/>
              </a:ext>
            </a:extLst>
          </p:cNvPr>
          <p:cNvSpPr txBox="1"/>
          <p:nvPr/>
        </p:nvSpPr>
        <p:spPr>
          <a:xfrm>
            <a:off x="8015237" y="7099148"/>
            <a:ext cx="2083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://www.thelastamericanvagabond.com/health/ssri-antidepressants-increase-risk-intracranial-hemorrhage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d/3.0/"/>
              </a:rPr>
              <a:t>CC BY-ND</a:t>
            </a:r>
            <a:endParaRPr lang="en-GB" sz="900"/>
          </a:p>
        </p:txBody>
      </p:sp>
      <p:pic>
        <p:nvPicPr>
          <p:cNvPr id="11" name="Picture 10" descr="A black and white logo&#10;&#10;Description automatically generated with low confidence">
            <a:extLst>
              <a:ext uri="{FF2B5EF4-FFF2-40B4-BE49-F238E27FC236}">
                <a16:creationId xmlns:a16="http://schemas.microsoft.com/office/drawing/2014/main" id="{9238FD12-8AB6-E16E-A143-C8217450865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0208578" y="4822828"/>
            <a:ext cx="1718636" cy="153907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1E29A95-2D6E-0A81-F0C5-7BEEF006C098}"/>
              </a:ext>
            </a:extLst>
          </p:cNvPr>
          <p:cNvSpPr txBox="1"/>
          <p:nvPr/>
        </p:nvSpPr>
        <p:spPr>
          <a:xfrm>
            <a:off x="10208578" y="8251828"/>
            <a:ext cx="171863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9" tooltip="https://epg.pubpub.org/pub/cbt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/3.0/"/>
              </a:rPr>
              <a:t>CC BY</a:t>
            </a:r>
            <a:endParaRPr lang="en-GB" sz="900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B17FACD0-D1DC-52F2-DA67-F99F047498BF}"/>
              </a:ext>
            </a:extLst>
          </p:cNvPr>
          <p:cNvSpPr/>
          <p:nvPr/>
        </p:nvSpPr>
        <p:spPr>
          <a:xfrm>
            <a:off x="10854849" y="3489060"/>
            <a:ext cx="447040" cy="1320965"/>
          </a:xfrm>
          <a:prstGeom prst="down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5F597662-7D24-9BBE-B5E6-0BA44B638F50}"/>
              </a:ext>
            </a:extLst>
          </p:cNvPr>
          <p:cNvSpPr/>
          <p:nvPr/>
        </p:nvSpPr>
        <p:spPr>
          <a:xfrm>
            <a:off x="8874258" y="3501863"/>
            <a:ext cx="351022" cy="414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961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899CEB-CFD2-E2C2-AFC4-49677BAB0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2597" y="0"/>
            <a:ext cx="2765532" cy="630621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E6C0AE-F058-F356-DB05-A9A5E039CE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298" y="408318"/>
            <a:ext cx="11213589" cy="6449682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90000"/>
              </a:lnSpc>
            </a:pPr>
            <a:r>
              <a:rPr lang="en-GB" sz="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7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Central Nervous System CNS</a:t>
            </a:r>
            <a:r>
              <a:rPr lang="en-GB" sz="7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[image]. 2022</a:t>
            </a:r>
          </a:p>
          <a:p>
            <a:pPr>
              <a:lnSpc>
                <a:spcPct val="90000"/>
              </a:lnSpc>
            </a:pPr>
            <a:r>
              <a:rPr lang="en-GB" sz="6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CNS</a:t>
            </a:r>
            <a:r>
              <a:rPr lang="en-GB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[image] Available at: &lt;https://fineartamerica.com/featured/central-nervous-system-springer-medizinscience-photo-library.html&gt; [Accessed 16 June 2022].</a:t>
            </a:r>
          </a:p>
          <a:p>
            <a:pPr>
              <a:lnSpc>
                <a:spcPct val="90000"/>
              </a:lnSpc>
            </a:pPr>
            <a:r>
              <a:rPr lang="en-GB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 </a:t>
            </a:r>
            <a:r>
              <a:rPr lang="en-GB" sz="62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Morree</a:t>
            </a:r>
            <a:r>
              <a:rPr lang="en-GB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H.M., </a:t>
            </a:r>
            <a:r>
              <a:rPr lang="en-GB" sz="62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Szabó</a:t>
            </a:r>
            <a:r>
              <a:rPr lang="en-GB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B.M., Rutten, G.J. and Kop, W.J., 2013. Central nervous system involvement in the autonomic responses to psychological distress. </a:t>
            </a:r>
            <a:r>
              <a:rPr lang="en-GB" sz="6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Netherlands Heart Journal</a:t>
            </a:r>
            <a:r>
              <a:rPr lang="en-GB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6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21</a:t>
            </a:r>
            <a:r>
              <a:rPr lang="en-GB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(2), pp.64-69.</a:t>
            </a:r>
          </a:p>
          <a:p>
            <a:pPr>
              <a:lnSpc>
                <a:spcPct val="90000"/>
              </a:lnSpc>
            </a:pPr>
            <a:r>
              <a:rPr lang="en-US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Fisher, H. and Long, M., 2016. Adolescent Depression: An Interactive Case-Based Session for Medical Students. </a:t>
            </a:r>
            <a:r>
              <a:rPr lang="en-US" sz="6200" b="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MedEdPORTAL</a:t>
            </a:r>
            <a:r>
              <a:rPr lang="en-US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Available at: &lt;https://doi.org/10.15766/mep_2374-8265.10499&gt; [Accessed 5 July 2022].</a:t>
            </a:r>
            <a:endParaRPr lang="en-GB" sz="62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Gibbons, C.H., 2019. Basics of autonomic nervous system function. </a:t>
            </a:r>
            <a:r>
              <a:rPr lang="en-US" sz="6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Handbook of clinical neurology</a:t>
            </a:r>
            <a:r>
              <a:rPr lang="en-US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6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160</a:t>
            </a:r>
            <a:r>
              <a:rPr lang="en-US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pp.407-418.</a:t>
            </a:r>
            <a:endParaRPr lang="en-GB" sz="62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Gupta, M.A., 2013. Review of somatic symptoms in post-traumatic stress disorder. </a:t>
            </a:r>
            <a:r>
              <a:rPr lang="en-US" sz="6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International review of psychiatry</a:t>
            </a:r>
            <a:r>
              <a:rPr lang="en-US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6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25</a:t>
            </a:r>
            <a:r>
              <a:rPr lang="en-US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(1), pp.86-99.</a:t>
            </a:r>
          </a:p>
          <a:p>
            <a:pPr>
              <a:lnSpc>
                <a:spcPct val="90000"/>
              </a:lnSpc>
            </a:pPr>
            <a:r>
              <a:rPr lang="en-US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Hank, 2022. </a:t>
            </a:r>
            <a:r>
              <a:rPr lang="en-US" sz="6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Nervous System, Part 1: Crash Course Anatomy &amp; Physiology</a:t>
            </a:r>
            <a:r>
              <a:rPr lang="en-US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[image] Available at: &lt;https://youtu.be/qPix_X-9t7E&gt; [Accessed 18 July 2022].</a:t>
            </a:r>
          </a:p>
          <a:p>
            <a:pPr>
              <a:lnSpc>
                <a:spcPct val="90000"/>
              </a:lnSpc>
            </a:pPr>
            <a:r>
              <a:rPr lang="en-US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Hubbard, J. ed., 2012. </a:t>
            </a:r>
            <a:r>
              <a:rPr lang="en-US" sz="6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peripheral nervous system</a:t>
            </a:r>
            <a:r>
              <a:rPr lang="en-US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Springer Science &amp; Business Media.</a:t>
            </a:r>
          </a:p>
          <a:p>
            <a:pPr>
              <a:lnSpc>
                <a:spcPct val="90000"/>
              </a:lnSpc>
            </a:pPr>
            <a:r>
              <a:rPr lang="en-GB" sz="62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Huttunen</a:t>
            </a:r>
            <a:r>
              <a:rPr lang="en-GB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M. and Mednick, S., 2017. Polyvagal theory, neurodevelopment and psychiatric disorders. </a:t>
            </a:r>
            <a:r>
              <a:rPr lang="en-GB" sz="6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Irish Journal of Psychological Medicine</a:t>
            </a:r>
            <a:r>
              <a:rPr lang="en-GB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[online] 35(1), pp.9-10. Available at: &lt;https://doi.org/10.1017/ipm.2017.66&gt; [Accessed 6 July 2022].</a:t>
            </a:r>
            <a:endParaRPr lang="en-US" sz="62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6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Nervous System</a:t>
            </a:r>
            <a:r>
              <a:rPr lang="en-US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[image] Available at: &lt;http://notezonnursing.blogspot.com/2011/05/nervous-system-neurons.html&gt; [Accessed 16 June 2022].</a:t>
            </a:r>
            <a:endParaRPr lang="en-GB" sz="6200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6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Nervous System Basics</a:t>
            </a:r>
            <a:r>
              <a:rPr lang="en-GB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[video] Available at: &lt;</a:t>
            </a:r>
            <a:r>
              <a:rPr lang="en-GB" sz="62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Medcom</a:t>
            </a:r>
            <a:r>
              <a:rPr lang="en-GB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(Producer), &amp; . (2013). The Nervous System: Nervous System Basics. [Video/DVD] </a:t>
            </a:r>
            <a:r>
              <a:rPr lang="en-GB" sz="62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Medcom</a:t>
            </a:r>
            <a:r>
              <a:rPr lang="en-GB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Retrieved from https://video.alexanderstreet.com/watch/the-nervous-system-nervous-system-basics&gt; [Accessed 16 June 2022].</a:t>
            </a:r>
          </a:p>
          <a:p>
            <a:pPr>
              <a:lnSpc>
                <a:spcPct val="90000"/>
              </a:lnSpc>
            </a:pPr>
            <a:r>
              <a:rPr lang="en-GB" sz="6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Nervous System Structure</a:t>
            </a:r>
            <a:r>
              <a:rPr lang="en-GB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[image] Available at: &lt;http://serc.carleton.edu/sp/library/visualizations/examples/48556.html&gt; [Accessed 16 June 2022].</a:t>
            </a:r>
          </a:p>
          <a:p>
            <a:pPr>
              <a:lnSpc>
                <a:spcPct val="90000"/>
              </a:lnSpc>
            </a:pPr>
            <a:r>
              <a:rPr lang="en-GB" sz="6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PNS Peripheral Nervous System</a:t>
            </a:r>
            <a:r>
              <a:rPr lang="en-GB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[image] Available at: &lt;https://depositphotos.com/187186622/stock-illustration-peripheral-nervous-system-medical-vector.html&gt; [Accessed 16 June 2022].</a:t>
            </a:r>
          </a:p>
          <a:p>
            <a:pPr>
              <a:lnSpc>
                <a:spcPct val="90000"/>
              </a:lnSpc>
            </a:pPr>
            <a:r>
              <a:rPr lang="en-GB" sz="62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Strominger</a:t>
            </a:r>
            <a:r>
              <a:rPr lang="en-GB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N.L., Demarest, R.J. and </a:t>
            </a:r>
            <a:r>
              <a:rPr lang="en-GB" sz="6200" b="0" i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Laemle</a:t>
            </a:r>
            <a:r>
              <a:rPr lang="en-GB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L.B., 2012. </a:t>
            </a:r>
            <a:r>
              <a:rPr lang="en-GB" sz="6200" b="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Noback's</a:t>
            </a:r>
            <a:r>
              <a:rPr lang="en-GB" sz="62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human nervous system: structure and function</a:t>
            </a:r>
            <a:r>
              <a:rPr lang="en-GB" sz="62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Springer Science &amp; Business Media.</a:t>
            </a:r>
          </a:p>
          <a:p>
            <a:pPr marL="0" indent="0">
              <a:lnSpc>
                <a:spcPct val="90000"/>
              </a:lnSpc>
              <a:buNone/>
            </a:pPr>
            <a:endParaRPr lang="en-GB" sz="700" dirty="0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7311188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C2A1BC0E126C143B9CAF5D63CE7D052" ma:contentTypeVersion="11" ma:contentTypeDescription="Create a new document." ma:contentTypeScope="" ma:versionID="2117f1648a383633ebd4a2a8f623819e">
  <xsd:schema xmlns:xsd="http://www.w3.org/2001/XMLSchema" xmlns:xs="http://www.w3.org/2001/XMLSchema" xmlns:p="http://schemas.microsoft.com/office/2006/metadata/properties" xmlns:ns3="6730e359-ea60-4bf4-a90a-e46339816358" xmlns:ns4="5e11eeeb-aea2-48d1-b3ff-7dffc84c1762" targetNamespace="http://schemas.microsoft.com/office/2006/metadata/properties" ma:root="true" ma:fieldsID="c6f6025874f798d4b6b9d93997effc5a" ns3:_="" ns4:_="">
    <xsd:import namespace="6730e359-ea60-4bf4-a90a-e46339816358"/>
    <xsd:import namespace="5e11eeeb-aea2-48d1-b3ff-7dffc84c176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730e359-ea60-4bf4-a90a-e4633981635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11eeeb-aea2-48d1-b3ff-7dffc84c176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36886F2-57C4-45B1-B1F1-FC66C5A2219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730e359-ea60-4bf4-a90a-e46339816358"/>
    <ds:schemaRef ds:uri="5e11eeeb-aea2-48d1-b3ff-7dffc84c17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B0FFE87-F106-4556-96A5-081C0A0FF19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05AE794-F44C-4194-A0FB-E59DD4C4D834}">
  <ds:schemaRefs>
    <ds:schemaRef ds:uri="http://schemas.microsoft.com/office/2006/metadata/properties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  <ds:schemaRef ds:uri="http://schemas.openxmlformats.org/package/2006/metadata/core-properties"/>
    <ds:schemaRef ds:uri="5e11eeeb-aea2-48d1-b3ff-7dffc84c1762"/>
    <ds:schemaRef ds:uri="6730e359-ea60-4bf4-a90a-e46339816358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7789</TotalTime>
  <Words>829</Words>
  <Application>Microsoft Office PowerPoint</Application>
  <PresentationFormat>Widescreen</PresentationFormat>
  <Paragraphs>76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Arial</vt:lpstr>
      <vt:lpstr>Calibri</vt:lpstr>
      <vt:lpstr>Open Sans</vt:lpstr>
      <vt:lpstr>Trebuchet MS</vt:lpstr>
      <vt:lpstr>Wingdings</vt:lpstr>
      <vt:lpstr>Wingdings 3</vt:lpstr>
      <vt:lpstr>Facet</vt:lpstr>
      <vt:lpstr>The Nervous System </vt:lpstr>
      <vt:lpstr>The Nervous System &amp; Structure</vt:lpstr>
      <vt:lpstr>Central &amp; Peripheral Nervous System  Function </vt:lpstr>
      <vt:lpstr>Major Depressive Disorder (MDD)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Nisha</cp:lastModifiedBy>
  <cp:revision>215</cp:revision>
  <dcterms:created xsi:type="dcterms:W3CDTF">2022-06-03T17:14:45Z</dcterms:created>
  <dcterms:modified xsi:type="dcterms:W3CDTF">2022-07-20T23:39:40Z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0x010100DC2A1BC0E126C143B9CAF5D63CE7D052</vt:lpwstr>
  </property>
</Properties>
</file>