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3"/>
  </p:notesMasterIdLst>
  <p:handoutMasterIdLst>
    <p:handoutMasterId r:id="rId74"/>
  </p:handoutMasterIdLst>
  <p:sldIdLst>
    <p:sldId id="309" r:id="rId5"/>
    <p:sldId id="335" r:id="rId6"/>
    <p:sldId id="308" r:id="rId7"/>
    <p:sldId id="289" r:id="rId8"/>
    <p:sldId id="985" r:id="rId9"/>
    <p:sldId id="328" r:id="rId10"/>
    <p:sldId id="343" r:id="rId11"/>
    <p:sldId id="298" r:id="rId12"/>
    <p:sldId id="311" r:id="rId13"/>
    <p:sldId id="924" r:id="rId14"/>
    <p:sldId id="944" r:id="rId15"/>
    <p:sldId id="349" r:id="rId16"/>
    <p:sldId id="338" r:id="rId17"/>
    <p:sldId id="945" r:id="rId18"/>
    <p:sldId id="561" r:id="rId19"/>
    <p:sldId id="316" r:id="rId20"/>
    <p:sldId id="310" r:id="rId21"/>
    <p:sldId id="360" r:id="rId22"/>
    <p:sldId id="350" r:id="rId23"/>
    <p:sldId id="352" r:id="rId24"/>
    <p:sldId id="361" r:id="rId25"/>
    <p:sldId id="353" r:id="rId26"/>
    <p:sldId id="354" r:id="rId27"/>
    <p:sldId id="364" r:id="rId28"/>
    <p:sldId id="977" r:id="rId29"/>
    <p:sldId id="993" r:id="rId30"/>
    <p:sldId id="551" r:id="rId31"/>
    <p:sldId id="552" r:id="rId32"/>
    <p:sldId id="557" r:id="rId33"/>
    <p:sldId id="554" r:id="rId34"/>
    <p:sldId id="555" r:id="rId35"/>
    <p:sldId id="556" r:id="rId36"/>
    <p:sldId id="345" r:id="rId37"/>
    <p:sldId id="356" r:id="rId38"/>
    <p:sldId id="359" r:id="rId39"/>
    <p:sldId id="370" r:id="rId40"/>
    <p:sldId id="430" r:id="rId41"/>
    <p:sldId id="434" r:id="rId42"/>
    <p:sldId id="438" r:id="rId43"/>
    <p:sldId id="435" r:id="rId44"/>
    <p:sldId id="489" r:id="rId45"/>
    <p:sldId id="486" r:id="rId46"/>
    <p:sldId id="440" r:id="rId47"/>
    <p:sldId id="267" r:id="rId48"/>
    <p:sldId id="259" r:id="rId49"/>
    <p:sldId id="409" r:id="rId50"/>
    <p:sldId id="989" r:id="rId51"/>
    <p:sldId id="497" r:id="rId52"/>
    <p:sldId id="306" r:id="rId53"/>
    <p:sldId id="472" r:id="rId54"/>
    <p:sldId id="506" r:id="rId55"/>
    <p:sldId id="475" r:id="rId56"/>
    <p:sldId id="266" r:id="rId57"/>
    <p:sldId id="990" r:id="rId58"/>
    <p:sldId id="388" r:id="rId59"/>
    <p:sldId id="355" r:id="rId60"/>
    <p:sldId id="929" r:id="rId61"/>
    <p:sldId id="366" r:id="rId62"/>
    <p:sldId id="368" r:id="rId63"/>
    <p:sldId id="367" r:id="rId64"/>
    <p:sldId id="967" r:id="rId65"/>
    <p:sldId id="371" r:id="rId66"/>
    <p:sldId id="563" r:id="rId67"/>
    <p:sldId id="562" r:id="rId68"/>
    <p:sldId id="341" r:id="rId69"/>
    <p:sldId id="284" r:id="rId70"/>
    <p:sldId id="285" r:id="rId71"/>
    <p:sldId id="286" r:id="rId7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B89735-5930-4FB3-BF9B-0081460F4D1A}" v="5" dt="2026-02-17T15:52:00.6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9" autoAdjust="0"/>
    <p:restoredTop sz="59687" autoAdjust="0"/>
  </p:normalViewPr>
  <p:slideViewPr>
    <p:cSldViewPr>
      <p:cViewPr varScale="1">
        <p:scale>
          <a:sx n="56" d="100"/>
          <a:sy n="56" d="100"/>
        </p:scale>
        <p:origin x="2148"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handoutMaster" Target="handoutMasters/handoutMaster1.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a_stevenson_uwtsd_ac_uk/Documents/Cynefin%20Green%20Health%20Hwb%20Research%20(POS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a_stevenson_uwtsd_ac_uk/Documents/Cynefin%20Green%20Health%20Hwb%20Research%20(POS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a_stevenson_uwtsd_ac_uk/Documents/Cynefin%20Green%20Health%20Hwb%20Research%20(POST).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rgbClr val="FF0000"/>
              </a:solidFill>
              <a:ln w="19050">
                <a:solidFill>
                  <a:schemeClr val="lt1"/>
                </a:solidFill>
              </a:ln>
              <a:effectLst/>
            </c:spPr>
            <c:extLst>
              <c:ext xmlns:c16="http://schemas.microsoft.com/office/drawing/2014/chart" uri="{C3380CC4-5D6E-409C-BE32-E72D297353CC}">
                <c16:uniqueId val="{00000001-50BB-4D41-9EEA-B78A680FEB74}"/>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50BB-4D41-9EEA-B78A680FEB74}"/>
              </c:ext>
            </c:extLst>
          </c:dPt>
          <c:val>
            <c:numRef>
              <c:f>'https://uowtsd-my.sharepoint.com/personal/a_stevenson_uwtsd_ac_uk/Documents/[Cynefin Green Health Hwb Research (POST).xlsx]Sheet1'!$E$23:$F$23</c:f>
              <c:numCache>
                <c:formatCode>General</c:formatCode>
                <c:ptCount val="2"/>
                <c:pt idx="0">
                  <c:v>77</c:v>
                </c:pt>
                <c:pt idx="1">
                  <c:v>23</c:v>
                </c:pt>
              </c:numCache>
            </c:numRef>
          </c:val>
          <c:extLst>
            <c:ext xmlns:c16="http://schemas.microsoft.com/office/drawing/2014/chart" uri="{C3380CC4-5D6E-409C-BE32-E72D297353CC}">
              <c16:uniqueId val="{00000004-50BB-4D41-9EEA-B78A680FEB74}"/>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rgbClr val="FF0000"/>
              </a:solidFill>
              <a:ln w="19050">
                <a:solidFill>
                  <a:schemeClr val="lt1"/>
                </a:solidFill>
              </a:ln>
              <a:effectLst/>
            </c:spPr>
            <c:extLst>
              <c:ext xmlns:c16="http://schemas.microsoft.com/office/drawing/2014/chart" uri="{C3380CC4-5D6E-409C-BE32-E72D297353CC}">
                <c16:uniqueId val="{00000001-530A-4220-A555-3B2676BA1D12}"/>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530A-4220-A555-3B2676BA1D12}"/>
              </c:ext>
            </c:extLst>
          </c:dPt>
          <c:val>
            <c:numRef>
              <c:f>'https://uowtsd-my.sharepoint.com/personal/a_stevenson_uwtsd_ac_uk/Documents/[Cynefin Green Health Hwb Research (POST).xlsx]Sheet1'!$E$23:$F$23</c:f>
              <c:numCache>
                <c:formatCode>General</c:formatCode>
                <c:ptCount val="2"/>
                <c:pt idx="0">
                  <c:v>88</c:v>
                </c:pt>
                <c:pt idx="1">
                  <c:v>12</c:v>
                </c:pt>
              </c:numCache>
            </c:numRef>
          </c:val>
          <c:extLst>
            <c:ext xmlns:c16="http://schemas.microsoft.com/office/drawing/2014/chart" uri="{C3380CC4-5D6E-409C-BE32-E72D297353CC}">
              <c16:uniqueId val="{00000004-530A-4220-A555-3B2676BA1D12}"/>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explosion val="1"/>
          <c:dPt>
            <c:idx val="0"/>
            <c:bubble3D val="0"/>
            <c:spPr>
              <a:solidFill>
                <a:srgbClr val="FF0000"/>
              </a:solidFill>
              <a:ln w="19050">
                <a:solidFill>
                  <a:schemeClr val="lt1"/>
                </a:solidFill>
              </a:ln>
              <a:effectLst/>
            </c:spPr>
            <c:extLst>
              <c:ext xmlns:c16="http://schemas.microsoft.com/office/drawing/2014/chart" uri="{C3380CC4-5D6E-409C-BE32-E72D297353CC}">
                <c16:uniqueId val="{00000001-28CC-43FD-A689-70E17749637E}"/>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28CC-43FD-A689-70E17749637E}"/>
              </c:ext>
            </c:extLst>
          </c:dPt>
          <c:val>
            <c:numRef>
              <c:f>'https://uowtsd-my.sharepoint.com/personal/a_stevenson_uwtsd_ac_uk/Documents/[Cynefin Green Health Hwb Research (POST).xlsx]Sheet1'!$E$23:$F$23</c:f>
              <c:numCache>
                <c:formatCode>General</c:formatCode>
                <c:ptCount val="2"/>
                <c:pt idx="0">
                  <c:v>80</c:v>
                </c:pt>
                <c:pt idx="1">
                  <c:v>20</c:v>
                </c:pt>
              </c:numCache>
            </c:numRef>
          </c:val>
          <c:extLst>
            <c:ext xmlns:c16="http://schemas.microsoft.com/office/drawing/2014/chart" uri="{C3380CC4-5D6E-409C-BE32-E72D297353CC}">
              <c16:uniqueId val="{00000004-28CC-43FD-A689-70E17749637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_rels/data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B457BB-4514-4B4C-A680-7E00127C25A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E1B7ACB-AE98-41D7-80E9-3F359BB85FB4}">
      <dgm:prSet/>
      <dgm:spPr>
        <a:solidFill>
          <a:schemeClr val="accent1">
            <a:lumMod val="20000"/>
            <a:lumOff val="80000"/>
          </a:schemeClr>
        </a:solidFill>
      </dgm:spPr>
      <dgm:t>
        <a:bodyPr/>
        <a:lstStyle/>
        <a:p>
          <a:pPr rtl="0"/>
          <a:r>
            <a:rPr lang="en-US" b="0" dirty="0">
              <a:solidFill>
                <a:schemeClr val="tx2"/>
              </a:solidFill>
            </a:rPr>
            <a:t>OAE students – look into PE in the Welsh curriculum : you could look at either 2008 version or 2022 or both</a:t>
          </a:r>
          <a:r>
            <a:rPr lang="en-US" b="0" dirty="0">
              <a:solidFill>
                <a:schemeClr val="tx2"/>
              </a:solidFill>
              <a:latin typeface="Calibri Light" panose="020F0302020204030204"/>
            </a:rPr>
            <a:t>. Make a note of two or three facts. Extension : How does this compare to Scottish and English curriculum?</a:t>
          </a:r>
          <a:endParaRPr lang="en-US" b="0" dirty="0">
            <a:solidFill>
              <a:schemeClr val="tx2"/>
            </a:solidFill>
          </a:endParaRPr>
        </a:p>
      </dgm:t>
    </dgm:pt>
    <dgm:pt modelId="{3B9634F2-9823-4CFB-B128-48302703B83D}" type="parTrans" cxnId="{370EFD51-6590-4014-9995-4E0D20D256EC}">
      <dgm:prSet/>
      <dgm:spPr/>
      <dgm:t>
        <a:bodyPr/>
        <a:lstStyle/>
        <a:p>
          <a:endParaRPr lang="en-US"/>
        </a:p>
      </dgm:t>
    </dgm:pt>
    <dgm:pt modelId="{09FC9009-C327-4BAF-8289-6BCF82909EB7}" type="sibTrans" cxnId="{370EFD51-6590-4014-9995-4E0D20D256EC}">
      <dgm:prSet/>
      <dgm:spPr/>
      <dgm:t>
        <a:bodyPr/>
        <a:lstStyle/>
        <a:p>
          <a:endParaRPr lang="en-US"/>
        </a:p>
      </dgm:t>
    </dgm:pt>
    <dgm:pt modelId="{D8C7F11E-985F-4E8E-B1CB-CED9F2B3CB23}">
      <dgm:prSet/>
      <dgm:spPr/>
      <dgm:t>
        <a:bodyPr/>
        <a:lstStyle/>
        <a:p>
          <a:pPr rtl="0"/>
          <a:r>
            <a:rPr lang="en-US" dirty="0"/>
            <a:t>PE students – look into Orienteering : What is it? Where can it be taught? Why is it an area to teach children? </a:t>
          </a:r>
          <a:r>
            <a:rPr lang="en-US" dirty="0">
              <a:latin typeface="Calibri Light" panose="020F0302020204030204"/>
            </a:rPr>
            <a:t>Extension :</a:t>
          </a:r>
          <a:r>
            <a:rPr lang="en-US" dirty="0"/>
            <a:t> </a:t>
          </a:r>
          <a:r>
            <a:rPr lang="en-US" dirty="0">
              <a:latin typeface="Calibri Light" panose="020F0302020204030204"/>
            </a:rPr>
            <a:t>consider one orienteering type activity &amp; </a:t>
          </a:r>
          <a:r>
            <a:rPr lang="en-US" dirty="0"/>
            <a:t>how</a:t>
          </a:r>
          <a:r>
            <a:rPr lang="en-US" dirty="0">
              <a:latin typeface="Calibri Light" panose="020F0302020204030204"/>
            </a:rPr>
            <a:t> would</a:t>
          </a:r>
          <a:r>
            <a:rPr lang="en-US" dirty="0"/>
            <a:t> </a:t>
          </a:r>
          <a:r>
            <a:rPr lang="en-US" dirty="0">
              <a:latin typeface="Calibri Light" panose="020F0302020204030204"/>
            </a:rPr>
            <a:t>you </a:t>
          </a:r>
          <a:r>
            <a:rPr lang="en-US" dirty="0"/>
            <a:t>teach it</a:t>
          </a:r>
          <a:r>
            <a:rPr lang="en-US" dirty="0">
              <a:latin typeface="Calibri Light" panose="020F0302020204030204"/>
            </a:rPr>
            <a:t>?</a:t>
          </a:r>
          <a:endParaRPr lang="en-US" dirty="0"/>
        </a:p>
      </dgm:t>
    </dgm:pt>
    <dgm:pt modelId="{4586A89E-76E9-4819-B01A-52D1183C0DB0}" type="parTrans" cxnId="{D0650FC3-0776-4B1F-B76A-26269CC30910}">
      <dgm:prSet/>
      <dgm:spPr/>
      <dgm:t>
        <a:bodyPr/>
        <a:lstStyle/>
        <a:p>
          <a:endParaRPr lang="en-US"/>
        </a:p>
      </dgm:t>
    </dgm:pt>
    <dgm:pt modelId="{DDC1FBF8-FB73-4691-BF05-9B59D018C7D7}" type="sibTrans" cxnId="{D0650FC3-0776-4B1F-B76A-26269CC30910}">
      <dgm:prSet/>
      <dgm:spPr/>
      <dgm:t>
        <a:bodyPr/>
        <a:lstStyle/>
        <a:p>
          <a:endParaRPr lang="en-US"/>
        </a:p>
      </dgm:t>
    </dgm:pt>
    <dgm:pt modelId="{E3AAAA08-2831-4550-B6C0-C9F7A2C6C88D}">
      <dgm:prSet/>
      <dgm:spPr/>
      <dgm:t>
        <a:bodyPr/>
        <a:lstStyle/>
        <a:p>
          <a:r>
            <a:rPr lang="en-US" dirty="0"/>
            <a:t>You could either do your own research (google) and / or look within content on Moodle tile and / or </a:t>
          </a:r>
          <a:r>
            <a:rPr lang="en-US" dirty="0">
              <a:latin typeface="Calibri Light" panose="020F0302020204030204"/>
            </a:rPr>
            <a:t>ask</a:t>
          </a:r>
          <a:r>
            <a:rPr lang="en-US" dirty="0"/>
            <a:t> AI</a:t>
          </a:r>
        </a:p>
      </dgm:t>
    </dgm:pt>
    <dgm:pt modelId="{3DB24A58-36A7-4A9A-B3F9-386461C3A7F0}" type="parTrans" cxnId="{7ABBC5CF-2204-4DB2-8F70-E1E19703842D}">
      <dgm:prSet/>
      <dgm:spPr/>
      <dgm:t>
        <a:bodyPr/>
        <a:lstStyle/>
        <a:p>
          <a:endParaRPr lang="en-US"/>
        </a:p>
      </dgm:t>
    </dgm:pt>
    <dgm:pt modelId="{AF19118A-0CCA-4159-B890-30D9056AF9AA}" type="sibTrans" cxnId="{7ABBC5CF-2204-4DB2-8F70-E1E19703842D}">
      <dgm:prSet/>
      <dgm:spPr/>
      <dgm:t>
        <a:bodyPr/>
        <a:lstStyle/>
        <a:p>
          <a:endParaRPr lang="en-US"/>
        </a:p>
      </dgm:t>
    </dgm:pt>
    <dgm:pt modelId="{EE7EA541-3D0C-484B-8047-2E5488B28E19}" type="pres">
      <dgm:prSet presAssocID="{66B457BB-4514-4B4C-A680-7E00127C25A6}" presName="root" presStyleCnt="0">
        <dgm:presLayoutVars>
          <dgm:dir/>
          <dgm:resizeHandles val="exact"/>
        </dgm:presLayoutVars>
      </dgm:prSet>
      <dgm:spPr/>
    </dgm:pt>
    <dgm:pt modelId="{0D06A47E-CD43-463C-9D3E-DC1A71EDA435}" type="pres">
      <dgm:prSet presAssocID="{DE1B7ACB-AE98-41D7-80E9-3F359BB85FB4}" presName="compNode" presStyleCnt="0"/>
      <dgm:spPr/>
    </dgm:pt>
    <dgm:pt modelId="{4C69532B-99A0-418A-B641-22DCCD96CA55}" type="pres">
      <dgm:prSet presAssocID="{DE1B7ACB-AE98-41D7-80E9-3F359BB85FB4}" presName="bgRect" presStyleLbl="bgShp" presStyleIdx="0" presStyleCnt="3"/>
      <dgm:spPr/>
    </dgm:pt>
    <dgm:pt modelId="{D2D580C0-7C39-495E-96EF-BD83E6BEAE89}" type="pres">
      <dgm:prSet presAssocID="{DE1B7ACB-AE98-41D7-80E9-3F359BB85F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lassroom"/>
        </a:ext>
      </dgm:extLst>
    </dgm:pt>
    <dgm:pt modelId="{06A5C2CF-81E0-4100-8DB6-399635F3ED7A}" type="pres">
      <dgm:prSet presAssocID="{DE1B7ACB-AE98-41D7-80E9-3F359BB85FB4}" presName="spaceRect" presStyleCnt="0"/>
      <dgm:spPr/>
    </dgm:pt>
    <dgm:pt modelId="{464DBCF8-53EA-44C8-9B39-117B3937558C}" type="pres">
      <dgm:prSet presAssocID="{DE1B7ACB-AE98-41D7-80E9-3F359BB85FB4}" presName="parTx" presStyleLbl="revTx" presStyleIdx="0" presStyleCnt="3">
        <dgm:presLayoutVars>
          <dgm:chMax val="0"/>
          <dgm:chPref val="0"/>
        </dgm:presLayoutVars>
      </dgm:prSet>
      <dgm:spPr/>
    </dgm:pt>
    <dgm:pt modelId="{5C00E08A-0654-47F6-A83A-A0DDD57CE115}" type="pres">
      <dgm:prSet presAssocID="{09FC9009-C327-4BAF-8289-6BCF82909EB7}" presName="sibTrans" presStyleCnt="0"/>
      <dgm:spPr/>
    </dgm:pt>
    <dgm:pt modelId="{15AA913B-6931-47B7-9D0E-11991F8E887E}" type="pres">
      <dgm:prSet presAssocID="{D8C7F11E-985F-4E8E-B1CB-CED9F2B3CB23}" presName="compNode" presStyleCnt="0"/>
      <dgm:spPr/>
    </dgm:pt>
    <dgm:pt modelId="{DAB870F2-622D-4CEB-AD3E-B9A64BD87973}" type="pres">
      <dgm:prSet presAssocID="{D8C7F11E-985F-4E8E-B1CB-CED9F2B3CB23}" presName="bgRect" presStyleLbl="bgShp" presStyleIdx="1" presStyleCnt="3"/>
      <dgm:spPr/>
    </dgm:pt>
    <dgm:pt modelId="{6D983BB0-6CB8-4FDA-9FDB-212C154EA5F4}" type="pres">
      <dgm:prSet presAssocID="{D8C7F11E-985F-4E8E-B1CB-CED9F2B3CB23}"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ackpack"/>
        </a:ext>
      </dgm:extLst>
    </dgm:pt>
    <dgm:pt modelId="{CD0767F2-5D03-414D-9519-F33229C95A2E}" type="pres">
      <dgm:prSet presAssocID="{D8C7F11E-985F-4E8E-B1CB-CED9F2B3CB23}" presName="spaceRect" presStyleCnt="0"/>
      <dgm:spPr/>
    </dgm:pt>
    <dgm:pt modelId="{567F337F-189B-4DFA-85A9-3DDC92A0F938}" type="pres">
      <dgm:prSet presAssocID="{D8C7F11E-985F-4E8E-B1CB-CED9F2B3CB23}" presName="parTx" presStyleLbl="revTx" presStyleIdx="1" presStyleCnt="3">
        <dgm:presLayoutVars>
          <dgm:chMax val="0"/>
          <dgm:chPref val="0"/>
        </dgm:presLayoutVars>
      </dgm:prSet>
      <dgm:spPr/>
    </dgm:pt>
    <dgm:pt modelId="{ECCFDA19-D7B4-47E1-BEF0-FBF7DC92DD7F}" type="pres">
      <dgm:prSet presAssocID="{DDC1FBF8-FB73-4691-BF05-9B59D018C7D7}" presName="sibTrans" presStyleCnt="0"/>
      <dgm:spPr/>
    </dgm:pt>
    <dgm:pt modelId="{69B6C78B-8AC9-4AA3-AB63-40286C58643D}" type="pres">
      <dgm:prSet presAssocID="{E3AAAA08-2831-4550-B6C0-C9F7A2C6C88D}" presName="compNode" presStyleCnt="0"/>
      <dgm:spPr/>
    </dgm:pt>
    <dgm:pt modelId="{B4E8001D-AE47-4144-80BA-A96A28A60686}" type="pres">
      <dgm:prSet presAssocID="{E3AAAA08-2831-4550-B6C0-C9F7A2C6C88D}" presName="bgRect" presStyleLbl="bgShp" presStyleIdx="2" presStyleCnt="3"/>
      <dgm:spPr/>
    </dgm:pt>
    <dgm:pt modelId="{5837CFC5-8155-40B7-8CEC-06424D5688D5}" type="pres">
      <dgm:prSet presAssocID="{E3AAAA08-2831-4550-B6C0-C9F7A2C6C88D}"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Easel"/>
        </a:ext>
      </dgm:extLst>
    </dgm:pt>
    <dgm:pt modelId="{0EF1725B-4538-4714-9969-45DEC3A2CD4C}" type="pres">
      <dgm:prSet presAssocID="{E3AAAA08-2831-4550-B6C0-C9F7A2C6C88D}" presName="spaceRect" presStyleCnt="0"/>
      <dgm:spPr/>
    </dgm:pt>
    <dgm:pt modelId="{A4249A04-551A-4A4B-8AA3-D489401A1839}" type="pres">
      <dgm:prSet presAssocID="{E3AAAA08-2831-4550-B6C0-C9F7A2C6C88D}" presName="parTx" presStyleLbl="revTx" presStyleIdx="2" presStyleCnt="3">
        <dgm:presLayoutVars>
          <dgm:chMax val="0"/>
          <dgm:chPref val="0"/>
        </dgm:presLayoutVars>
      </dgm:prSet>
      <dgm:spPr/>
    </dgm:pt>
  </dgm:ptLst>
  <dgm:cxnLst>
    <dgm:cxn modelId="{07C55406-B765-4603-86AE-E76A67B3E4A0}" type="presOf" srcId="{66B457BB-4514-4B4C-A680-7E00127C25A6}" destId="{EE7EA541-3D0C-484B-8047-2E5488B28E19}" srcOrd="0" destOrd="0" presId="urn:microsoft.com/office/officeart/2018/2/layout/IconVerticalSolidList"/>
    <dgm:cxn modelId="{9A70F033-14E0-4070-93F2-0B4D58F07B48}" type="presOf" srcId="{D8C7F11E-985F-4E8E-B1CB-CED9F2B3CB23}" destId="{567F337F-189B-4DFA-85A9-3DDC92A0F938}" srcOrd="0" destOrd="0" presId="urn:microsoft.com/office/officeart/2018/2/layout/IconVerticalSolidList"/>
    <dgm:cxn modelId="{C4ACCF46-B4A4-4757-94CB-49FF63F9CACB}" type="presOf" srcId="{DE1B7ACB-AE98-41D7-80E9-3F359BB85FB4}" destId="{464DBCF8-53EA-44C8-9B39-117B3937558C}" srcOrd="0" destOrd="0" presId="urn:microsoft.com/office/officeart/2018/2/layout/IconVerticalSolidList"/>
    <dgm:cxn modelId="{370EFD51-6590-4014-9995-4E0D20D256EC}" srcId="{66B457BB-4514-4B4C-A680-7E00127C25A6}" destId="{DE1B7ACB-AE98-41D7-80E9-3F359BB85FB4}" srcOrd="0" destOrd="0" parTransId="{3B9634F2-9823-4CFB-B128-48302703B83D}" sibTransId="{09FC9009-C327-4BAF-8289-6BCF82909EB7}"/>
    <dgm:cxn modelId="{D0650FC3-0776-4B1F-B76A-26269CC30910}" srcId="{66B457BB-4514-4B4C-A680-7E00127C25A6}" destId="{D8C7F11E-985F-4E8E-B1CB-CED9F2B3CB23}" srcOrd="1" destOrd="0" parTransId="{4586A89E-76E9-4819-B01A-52D1183C0DB0}" sibTransId="{DDC1FBF8-FB73-4691-BF05-9B59D018C7D7}"/>
    <dgm:cxn modelId="{7ABBC5CF-2204-4DB2-8F70-E1E19703842D}" srcId="{66B457BB-4514-4B4C-A680-7E00127C25A6}" destId="{E3AAAA08-2831-4550-B6C0-C9F7A2C6C88D}" srcOrd="2" destOrd="0" parTransId="{3DB24A58-36A7-4A9A-B3F9-386461C3A7F0}" sibTransId="{AF19118A-0CCA-4159-B890-30D9056AF9AA}"/>
    <dgm:cxn modelId="{28ED32EA-B71F-47A1-B655-53B4059D9129}" type="presOf" srcId="{E3AAAA08-2831-4550-B6C0-C9F7A2C6C88D}" destId="{A4249A04-551A-4A4B-8AA3-D489401A1839}" srcOrd="0" destOrd="0" presId="urn:microsoft.com/office/officeart/2018/2/layout/IconVerticalSolidList"/>
    <dgm:cxn modelId="{B11C1976-C1B6-4197-B892-10786BABC1DC}" type="presParOf" srcId="{EE7EA541-3D0C-484B-8047-2E5488B28E19}" destId="{0D06A47E-CD43-463C-9D3E-DC1A71EDA435}" srcOrd="0" destOrd="0" presId="urn:microsoft.com/office/officeart/2018/2/layout/IconVerticalSolidList"/>
    <dgm:cxn modelId="{84A84FF3-102E-4AB6-BC4F-3C37E427AAD1}" type="presParOf" srcId="{0D06A47E-CD43-463C-9D3E-DC1A71EDA435}" destId="{4C69532B-99A0-418A-B641-22DCCD96CA55}" srcOrd="0" destOrd="0" presId="urn:microsoft.com/office/officeart/2018/2/layout/IconVerticalSolidList"/>
    <dgm:cxn modelId="{5C5546B7-EB58-41DB-8150-73A3915FC258}" type="presParOf" srcId="{0D06A47E-CD43-463C-9D3E-DC1A71EDA435}" destId="{D2D580C0-7C39-495E-96EF-BD83E6BEAE89}" srcOrd="1" destOrd="0" presId="urn:microsoft.com/office/officeart/2018/2/layout/IconVerticalSolidList"/>
    <dgm:cxn modelId="{54EBCC6E-2688-4DDF-B1B8-EDC0955142BE}" type="presParOf" srcId="{0D06A47E-CD43-463C-9D3E-DC1A71EDA435}" destId="{06A5C2CF-81E0-4100-8DB6-399635F3ED7A}" srcOrd="2" destOrd="0" presId="urn:microsoft.com/office/officeart/2018/2/layout/IconVerticalSolidList"/>
    <dgm:cxn modelId="{67D0F1E2-2180-4C4D-BAD0-273579B982D5}" type="presParOf" srcId="{0D06A47E-CD43-463C-9D3E-DC1A71EDA435}" destId="{464DBCF8-53EA-44C8-9B39-117B3937558C}" srcOrd="3" destOrd="0" presId="urn:microsoft.com/office/officeart/2018/2/layout/IconVerticalSolidList"/>
    <dgm:cxn modelId="{7F670836-4F94-45DE-9FBA-81D66AC6F2D2}" type="presParOf" srcId="{EE7EA541-3D0C-484B-8047-2E5488B28E19}" destId="{5C00E08A-0654-47F6-A83A-A0DDD57CE115}" srcOrd="1" destOrd="0" presId="urn:microsoft.com/office/officeart/2018/2/layout/IconVerticalSolidList"/>
    <dgm:cxn modelId="{3AF09067-35EC-438C-8649-2EA5EF151CCD}" type="presParOf" srcId="{EE7EA541-3D0C-484B-8047-2E5488B28E19}" destId="{15AA913B-6931-47B7-9D0E-11991F8E887E}" srcOrd="2" destOrd="0" presId="urn:microsoft.com/office/officeart/2018/2/layout/IconVerticalSolidList"/>
    <dgm:cxn modelId="{41C4824A-1961-443E-A04D-D081F088B75D}" type="presParOf" srcId="{15AA913B-6931-47B7-9D0E-11991F8E887E}" destId="{DAB870F2-622D-4CEB-AD3E-B9A64BD87973}" srcOrd="0" destOrd="0" presId="urn:microsoft.com/office/officeart/2018/2/layout/IconVerticalSolidList"/>
    <dgm:cxn modelId="{1A88E4EB-F2F4-4136-B19D-54FC2B955ADD}" type="presParOf" srcId="{15AA913B-6931-47B7-9D0E-11991F8E887E}" destId="{6D983BB0-6CB8-4FDA-9FDB-212C154EA5F4}" srcOrd="1" destOrd="0" presId="urn:microsoft.com/office/officeart/2018/2/layout/IconVerticalSolidList"/>
    <dgm:cxn modelId="{E77F9FE3-ED87-4F12-8D0F-DDB9DAD93720}" type="presParOf" srcId="{15AA913B-6931-47B7-9D0E-11991F8E887E}" destId="{CD0767F2-5D03-414D-9519-F33229C95A2E}" srcOrd="2" destOrd="0" presId="urn:microsoft.com/office/officeart/2018/2/layout/IconVerticalSolidList"/>
    <dgm:cxn modelId="{ED10C4F6-C6B6-4963-B01E-9D87E06CA745}" type="presParOf" srcId="{15AA913B-6931-47B7-9D0E-11991F8E887E}" destId="{567F337F-189B-4DFA-85A9-3DDC92A0F938}" srcOrd="3" destOrd="0" presId="urn:microsoft.com/office/officeart/2018/2/layout/IconVerticalSolidList"/>
    <dgm:cxn modelId="{14DE0ABB-6BC6-4013-AFB1-D8F4C1EDDEFC}" type="presParOf" srcId="{EE7EA541-3D0C-484B-8047-2E5488B28E19}" destId="{ECCFDA19-D7B4-47E1-BEF0-FBF7DC92DD7F}" srcOrd="3" destOrd="0" presId="urn:microsoft.com/office/officeart/2018/2/layout/IconVerticalSolidList"/>
    <dgm:cxn modelId="{27A8E57A-99C2-4315-ACD7-CE0BC87D5BC9}" type="presParOf" srcId="{EE7EA541-3D0C-484B-8047-2E5488B28E19}" destId="{69B6C78B-8AC9-4AA3-AB63-40286C58643D}" srcOrd="4" destOrd="0" presId="urn:microsoft.com/office/officeart/2018/2/layout/IconVerticalSolidList"/>
    <dgm:cxn modelId="{39570AE9-EB37-44CA-A3F0-CABB0F1CA121}" type="presParOf" srcId="{69B6C78B-8AC9-4AA3-AB63-40286C58643D}" destId="{B4E8001D-AE47-4144-80BA-A96A28A60686}" srcOrd="0" destOrd="0" presId="urn:microsoft.com/office/officeart/2018/2/layout/IconVerticalSolidList"/>
    <dgm:cxn modelId="{BE049DB0-35E1-44B6-851D-1EA508ED505B}" type="presParOf" srcId="{69B6C78B-8AC9-4AA3-AB63-40286C58643D}" destId="{5837CFC5-8155-40B7-8CEC-06424D5688D5}" srcOrd="1" destOrd="0" presId="urn:microsoft.com/office/officeart/2018/2/layout/IconVerticalSolidList"/>
    <dgm:cxn modelId="{915465F7-1D80-4EB0-8CDE-F5B2BC1073CF}" type="presParOf" srcId="{69B6C78B-8AC9-4AA3-AB63-40286C58643D}" destId="{0EF1725B-4538-4714-9969-45DEC3A2CD4C}" srcOrd="2" destOrd="0" presId="urn:microsoft.com/office/officeart/2018/2/layout/IconVerticalSolidList"/>
    <dgm:cxn modelId="{8CF859AF-1EB1-4C44-8B62-8A22A44A9764}" type="presParOf" srcId="{69B6C78B-8AC9-4AA3-AB63-40286C58643D}" destId="{A4249A04-551A-4A4B-8AA3-D489401A18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B457BB-4514-4B4C-A680-7E00127C25A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E1B7ACB-AE98-41D7-80E9-3F359BB85FB4}">
      <dgm:prSet/>
      <dgm:spPr/>
      <dgm:t>
        <a:bodyPr/>
        <a:lstStyle/>
        <a:p>
          <a:pPr rtl="0"/>
          <a:r>
            <a:rPr lang="en-US" b="0" dirty="0">
              <a:solidFill>
                <a:schemeClr val="tx2"/>
              </a:solidFill>
            </a:rPr>
            <a:t>OAE students – look into PE in the Welsh curriculum : you could look at either 2008 version or 2022 or both</a:t>
          </a:r>
          <a:r>
            <a:rPr lang="en-US" b="0" dirty="0">
              <a:solidFill>
                <a:schemeClr val="tx2"/>
              </a:solidFill>
              <a:latin typeface="Calibri Light" panose="020F0302020204030204"/>
            </a:rPr>
            <a:t>. Make a note of two or three facts. Extension : How does this compare to Scottish and English curriculum?</a:t>
          </a:r>
          <a:endParaRPr lang="en-US" b="0" dirty="0">
            <a:solidFill>
              <a:schemeClr val="tx2"/>
            </a:solidFill>
          </a:endParaRPr>
        </a:p>
      </dgm:t>
    </dgm:pt>
    <dgm:pt modelId="{3B9634F2-9823-4CFB-B128-48302703B83D}" type="parTrans" cxnId="{370EFD51-6590-4014-9995-4E0D20D256EC}">
      <dgm:prSet/>
      <dgm:spPr/>
      <dgm:t>
        <a:bodyPr/>
        <a:lstStyle/>
        <a:p>
          <a:endParaRPr lang="en-US"/>
        </a:p>
      </dgm:t>
    </dgm:pt>
    <dgm:pt modelId="{09FC9009-C327-4BAF-8289-6BCF82909EB7}" type="sibTrans" cxnId="{370EFD51-6590-4014-9995-4E0D20D256EC}">
      <dgm:prSet/>
      <dgm:spPr/>
      <dgm:t>
        <a:bodyPr/>
        <a:lstStyle/>
        <a:p>
          <a:endParaRPr lang="en-US"/>
        </a:p>
      </dgm:t>
    </dgm:pt>
    <dgm:pt modelId="{D8C7F11E-985F-4E8E-B1CB-CED9F2B3CB23}">
      <dgm:prSet/>
      <dgm:spPr>
        <a:solidFill>
          <a:schemeClr val="accent1">
            <a:lumMod val="20000"/>
            <a:lumOff val="80000"/>
          </a:schemeClr>
        </a:solidFill>
      </dgm:spPr>
      <dgm:t>
        <a:bodyPr/>
        <a:lstStyle/>
        <a:p>
          <a:pPr rtl="0"/>
          <a:r>
            <a:rPr lang="en-US" dirty="0"/>
            <a:t>PE students – look into Orienteering : What is it? Where can it be taught? Why is it an area to teach children? </a:t>
          </a:r>
          <a:r>
            <a:rPr lang="en-US" dirty="0">
              <a:latin typeface="Calibri Light" panose="020F0302020204030204"/>
            </a:rPr>
            <a:t>Extension :</a:t>
          </a:r>
          <a:r>
            <a:rPr lang="en-US" dirty="0"/>
            <a:t> </a:t>
          </a:r>
          <a:r>
            <a:rPr lang="en-US" dirty="0">
              <a:latin typeface="Calibri Light" panose="020F0302020204030204"/>
            </a:rPr>
            <a:t>consider one orienteering type activity &amp; </a:t>
          </a:r>
          <a:r>
            <a:rPr lang="en-US" dirty="0"/>
            <a:t>how</a:t>
          </a:r>
          <a:r>
            <a:rPr lang="en-US" dirty="0">
              <a:latin typeface="Calibri Light" panose="020F0302020204030204"/>
            </a:rPr>
            <a:t> would</a:t>
          </a:r>
          <a:r>
            <a:rPr lang="en-US" dirty="0"/>
            <a:t> </a:t>
          </a:r>
          <a:r>
            <a:rPr lang="en-US" dirty="0">
              <a:latin typeface="Calibri Light" panose="020F0302020204030204"/>
            </a:rPr>
            <a:t>you </a:t>
          </a:r>
          <a:r>
            <a:rPr lang="en-US" dirty="0"/>
            <a:t>teach it</a:t>
          </a:r>
          <a:r>
            <a:rPr lang="en-US" dirty="0">
              <a:latin typeface="Calibri Light" panose="020F0302020204030204"/>
            </a:rPr>
            <a:t>?</a:t>
          </a:r>
          <a:endParaRPr lang="en-US" dirty="0"/>
        </a:p>
      </dgm:t>
    </dgm:pt>
    <dgm:pt modelId="{4586A89E-76E9-4819-B01A-52D1183C0DB0}" type="parTrans" cxnId="{D0650FC3-0776-4B1F-B76A-26269CC30910}">
      <dgm:prSet/>
      <dgm:spPr/>
      <dgm:t>
        <a:bodyPr/>
        <a:lstStyle/>
        <a:p>
          <a:endParaRPr lang="en-US"/>
        </a:p>
      </dgm:t>
    </dgm:pt>
    <dgm:pt modelId="{DDC1FBF8-FB73-4691-BF05-9B59D018C7D7}" type="sibTrans" cxnId="{D0650FC3-0776-4B1F-B76A-26269CC30910}">
      <dgm:prSet/>
      <dgm:spPr/>
      <dgm:t>
        <a:bodyPr/>
        <a:lstStyle/>
        <a:p>
          <a:endParaRPr lang="en-US"/>
        </a:p>
      </dgm:t>
    </dgm:pt>
    <dgm:pt modelId="{E3AAAA08-2831-4550-B6C0-C9F7A2C6C88D}">
      <dgm:prSet/>
      <dgm:spPr/>
      <dgm:t>
        <a:bodyPr/>
        <a:lstStyle/>
        <a:p>
          <a:r>
            <a:rPr lang="en-US" dirty="0"/>
            <a:t>You could either do your own research (google) and / or look within content on Moodle tile and / or </a:t>
          </a:r>
          <a:r>
            <a:rPr lang="en-US" dirty="0">
              <a:latin typeface="Calibri Light" panose="020F0302020204030204"/>
            </a:rPr>
            <a:t>ask</a:t>
          </a:r>
          <a:r>
            <a:rPr lang="en-US" dirty="0"/>
            <a:t> AI</a:t>
          </a:r>
        </a:p>
      </dgm:t>
    </dgm:pt>
    <dgm:pt modelId="{3DB24A58-36A7-4A9A-B3F9-386461C3A7F0}" type="parTrans" cxnId="{7ABBC5CF-2204-4DB2-8F70-E1E19703842D}">
      <dgm:prSet/>
      <dgm:spPr/>
      <dgm:t>
        <a:bodyPr/>
        <a:lstStyle/>
        <a:p>
          <a:endParaRPr lang="en-US"/>
        </a:p>
      </dgm:t>
    </dgm:pt>
    <dgm:pt modelId="{AF19118A-0CCA-4159-B890-30D9056AF9AA}" type="sibTrans" cxnId="{7ABBC5CF-2204-4DB2-8F70-E1E19703842D}">
      <dgm:prSet/>
      <dgm:spPr/>
      <dgm:t>
        <a:bodyPr/>
        <a:lstStyle/>
        <a:p>
          <a:endParaRPr lang="en-US"/>
        </a:p>
      </dgm:t>
    </dgm:pt>
    <dgm:pt modelId="{EE7EA541-3D0C-484B-8047-2E5488B28E19}" type="pres">
      <dgm:prSet presAssocID="{66B457BB-4514-4B4C-A680-7E00127C25A6}" presName="root" presStyleCnt="0">
        <dgm:presLayoutVars>
          <dgm:dir/>
          <dgm:resizeHandles val="exact"/>
        </dgm:presLayoutVars>
      </dgm:prSet>
      <dgm:spPr/>
    </dgm:pt>
    <dgm:pt modelId="{0D06A47E-CD43-463C-9D3E-DC1A71EDA435}" type="pres">
      <dgm:prSet presAssocID="{DE1B7ACB-AE98-41D7-80E9-3F359BB85FB4}" presName="compNode" presStyleCnt="0"/>
      <dgm:spPr/>
    </dgm:pt>
    <dgm:pt modelId="{4C69532B-99A0-418A-B641-22DCCD96CA55}" type="pres">
      <dgm:prSet presAssocID="{DE1B7ACB-AE98-41D7-80E9-3F359BB85FB4}" presName="bgRect" presStyleLbl="bgShp" presStyleIdx="0" presStyleCnt="3"/>
      <dgm:spPr/>
    </dgm:pt>
    <dgm:pt modelId="{D2D580C0-7C39-495E-96EF-BD83E6BEAE89}" type="pres">
      <dgm:prSet presAssocID="{DE1B7ACB-AE98-41D7-80E9-3F359BB85F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lassroom"/>
        </a:ext>
      </dgm:extLst>
    </dgm:pt>
    <dgm:pt modelId="{06A5C2CF-81E0-4100-8DB6-399635F3ED7A}" type="pres">
      <dgm:prSet presAssocID="{DE1B7ACB-AE98-41D7-80E9-3F359BB85FB4}" presName="spaceRect" presStyleCnt="0"/>
      <dgm:spPr/>
    </dgm:pt>
    <dgm:pt modelId="{464DBCF8-53EA-44C8-9B39-117B3937558C}" type="pres">
      <dgm:prSet presAssocID="{DE1B7ACB-AE98-41D7-80E9-3F359BB85FB4}" presName="parTx" presStyleLbl="revTx" presStyleIdx="0" presStyleCnt="3">
        <dgm:presLayoutVars>
          <dgm:chMax val="0"/>
          <dgm:chPref val="0"/>
        </dgm:presLayoutVars>
      </dgm:prSet>
      <dgm:spPr/>
    </dgm:pt>
    <dgm:pt modelId="{5C00E08A-0654-47F6-A83A-A0DDD57CE115}" type="pres">
      <dgm:prSet presAssocID="{09FC9009-C327-4BAF-8289-6BCF82909EB7}" presName="sibTrans" presStyleCnt="0"/>
      <dgm:spPr/>
    </dgm:pt>
    <dgm:pt modelId="{15AA913B-6931-47B7-9D0E-11991F8E887E}" type="pres">
      <dgm:prSet presAssocID="{D8C7F11E-985F-4E8E-B1CB-CED9F2B3CB23}" presName="compNode" presStyleCnt="0"/>
      <dgm:spPr/>
    </dgm:pt>
    <dgm:pt modelId="{DAB870F2-622D-4CEB-AD3E-B9A64BD87973}" type="pres">
      <dgm:prSet presAssocID="{D8C7F11E-985F-4E8E-B1CB-CED9F2B3CB23}" presName="bgRect" presStyleLbl="bgShp" presStyleIdx="1" presStyleCnt="3"/>
      <dgm:spPr/>
    </dgm:pt>
    <dgm:pt modelId="{6D983BB0-6CB8-4FDA-9FDB-212C154EA5F4}" type="pres">
      <dgm:prSet presAssocID="{D8C7F11E-985F-4E8E-B1CB-CED9F2B3CB23}"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ackpack"/>
        </a:ext>
      </dgm:extLst>
    </dgm:pt>
    <dgm:pt modelId="{CD0767F2-5D03-414D-9519-F33229C95A2E}" type="pres">
      <dgm:prSet presAssocID="{D8C7F11E-985F-4E8E-B1CB-CED9F2B3CB23}" presName="spaceRect" presStyleCnt="0"/>
      <dgm:spPr/>
    </dgm:pt>
    <dgm:pt modelId="{567F337F-189B-4DFA-85A9-3DDC92A0F938}" type="pres">
      <dgm:prSet presAssocID="{D8C7F11E-985F-4E8E-B1CB-CED9F2B3CB23}" presName="parTx" presStyleLbl="revTx" presStyleIdx="1" presStyleCnt="3">
        <dgm:presLayoutVars>
          <dgm:chMax val="0"/>
          <dgm:chPref val="0"/>
        </dgm:presLayoutVars>
      </dgm:prSet>
      <dgm:spPr/>
    </dgm:pt>
    <dgm:pt modelId="{ECCFDA19-D7B4-47E1-BEF0-FBF7DC92DD7F}" type="pres">
      <dgm:prSet presAssocID="{DDC1FBF8-FB73-4691-BF05-9B59D018C7D7}" presName="sibTrans" presStyleCnt="0"/>
      <dgm:spPr/>
    </dgm:pt>
    <dgm:pt modelId="{69B6C78B-8AC9-4AA3-AB63-40286C58643D}" type="pres">
      <dgm:prSet presAssocID="{E3AAAA08-2831-4550-B6C0-C9F7A2C6C88D}" presName="compNode" presStyleCnt="0"/>
      <dgm:spPr/>
    </dgm:pt>
    <dgm:pt modelId="{B4E8001D-AE47-4144-80BA-A96A28A60686}" type="pres">
      <dgm:prSet presAssocID="{E3AAAA08-2831-4550-B6C0-C9F7A2C6C88D}" presName="bgRect" presStyleLbl="bgShp" presStyleIdx="2" presStyleCnt="3"/>
      <dgm:spPr/>
    </dgm:pt>
    <dgm:pt modelId="{5837CFC5-8155-40B7-8CEC-06424D5688D5}" type="pres">
      <dgm:prSet presAssocID="{E3AAAA08-2831-4550-B6C0-C9F7A2C6C88D}"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Easel"/>
        </a:ext>
      </dgm:extLst>
    </dgm:pt>
    <dgm:pt modelId="{0EF1725B-4538-4714-9969-45DEC3A2CD4C}" type="pres">
      <dgm:prSet presAssocID="{E3AAAA08-2831-4550-B6C0-C9F7A2C6C88D}" presName="spaceRect" presStyleCnt="0"/>
      <dgm:spPr/>
    </dgm:pt>
    <dgm:pt modelId="{A4249A04-551A-4A4B-8AA3-D489401A1839}" type="pres">
      <dgm:prSet presAssocID="{E3AAAA08-2831-4550-B6C0-C9F7A2C6C88D}" presName="parTx" presStyleLbl="revTx" presStyleIdx="2" presStyleCnt="3">
        <dgm:presLayoutVars>
          <dgm:chMax val="0"/>
          <dgm:chPref val="0"/>
        </dgm:presLayoutVars>
      </dgm:prSet>
      <dgm:spPr/>
    </dgm:pt>
  </dgm:ptLst>
  <dgm:cxnLst>
    <dgm:cxn modelId="{07C55406-B765-4603-86AE-E76A67B3E4A0}" type="presOf" srcId="{66B457BB-4514-4B4C-A680-7E00127C25A6}" destId="{EE7EA541-3D0C-484B-8047-2E5488B28E19}" srcOrd="0" destOrd="0" presId="urn:microsoft.com/office/officeart/2018/2/layout/IconVerticalSolidList"/>
    <dgm:cxn modelId="{9A70F033-14E0-4070-93F2-0B4D58F07B48}" type="presOf" srcId="{D8C7F11E-985F-4E8E-B1CB-CED9F2B3CB23}" destId="{567F337F-189B-4DFA-85A9-3DDC92A0F938}" srcOrd="0" destOrd="0" presId="urn:microsoft.com/office/officeart/2018/2/layout/IconVerticalSolidList"/>
    <dgm:cxn modelId="{C4ACCF46-B4A4-4757-94CB-49FF63F9CACB}" type="presOf" srcId="{DE1B7ACB-AE98-41D7-80E9-3F359BB85FB4}" destId="{464DBCF8-53EA-44C8-9B39-117B3937558C}" srcOrd="0" destOrd="0" presId="urn:microsoft.com/office/officeart/2018/2/layout/IconVerticalSolidList"/>
    <dgm:cxn modelId="{370EFD51-6590-4014-9995-4E0D20D256EC}" srcId="{66B457BB-4514-4B4C-A680-7E00127C25A6}" destId="{DE1B7ACB-AE98-41D7-80E9-3F359BB85FB4}" srcOrd="0" destOrd="0" parTransId="{3B9634F2-9823-4CFB-B128-48302703B83D}" sibTransId="{09FC9009-C327-4BAF-8289-6BCF82909EB7}"/>
    <dgm:cxn modelId="{D0650FC3-0776-4B1F-B76A-26269CC30910}" srcId="{66B457BB-4514-4B4C-A680-7E00127C25A6}" destId="{D8C7F11E-985F-4E8E-B1CB-CED9F2B3CB23}" srcOrd="1" destOrd="0" parTransId="{4586A89E-76E9-4819-B01A-52D1183C0DB0}" sibTransId="{DDC1FBF8-FB73-4691-BF05-9B59D018C7D7}"/>
    <dgm:cxn modelId="{7ABBC5CF-2204-4DB2-8F70-E1E19703842D}" srcId="{66B457BB-4514-4B4C-A680-7E00127C25A6}" destId="{E3AAAA08-2831-4550-B6C0-C9F7A2C6C88D}" srcOrd="2" destOrd="0" parTransId="{3DB24A58-36A7-4A9A-B3F9-386461C3A7F0}" sibTransId="{AF19118A-0CCA-4159-B890-30D9056AF9AA}"/>
    <dgm:cxn modelId="{28ED32EA-B71F-47A1-B655-53B4059D9129}" type="presOf" srcId="{E3AAAA08-2831-4550-B6C0-C9F7A2C6C88D}" destId="{A4249A04-551A-4A4B-8AA3-D489401A1839}" srcOrd="0" destOrd="0" presId="urn:microsoft.com/office/officeart/2018/2/layout/IconVerticalSolidList"/>
    <dgm:cxn modelId="{B11C1976-C1B6-4197-B892-10786BABC1DC}" type="presParOf" srcId="{EE7EA541-3D0C-484B-8047-2E5488B28E19}" destId="{0D06A47E-CD43-463C-9D3E-DC1A71EDA435}" srcOrd="0" destOrd="0" presId="urn:microsoft.com/office/officeart/2018/2/layout/IconVerticalSolidList"/>
    <dgm:cxn modelId="{84A84FF3-102E-4AB6-BC4F-3C37E427AAD1}" type="presParOf" srcId="{0D06A47E-CD43-463C-9D3E-DC1A71EDA435}" destId="{4C69532B-99A0-418A-B641-22DCCD96CA55}" srcOrd="0" destOrd="0" presId="urn:microsoft.com/office/officeart/2018/2/layout/IconVerticalSolidList"/>
    <dgm:cxn modelId="{5C5546B7-EB58-41DB-8150-73A3915FC258}" type="presParOf" srcId="{0D06A47E-CD43-463C-9D3E-DC1A71EDA435}" destId="{D2D580C0-7C39-495E-96EF-BD83E6BEAE89}" srcOrd="1" destOrd="0" presId="urn:microsoft.com/office/officeart/2018/2/layout/IconVerticalSolidList"/>
    <dgm:cxn modelId="{54EBCC6E-2688-4DDF-B1B8-EDC0955142BE}" type="presParOf" srcId="{0D06A47E-CD43-463C-9D3E-DC1A71EDA435}" destId="{06A5C2CF-81E0-4100-8DB6-399635F3ED7A}" srcOrd="2" destOrd="0" presId="urn:microsoft.com/office/officeart/2018/2/layout/IconVerticalSolidList"/>
    <dgm:cxn modelId="{67D0F1E2-2180-4C4D-BAD0-273579B982D5}" type="presParOf" srcId="{0D06A47E-CD43-463C-9D3E-DC1A71EDA435}" destId="{464DBCF8-53EA-44C8-9B39-117B3937558C}" srcOrd="3" destOrd="0" presId="urn:microsoft.com/office/officeart/2018/2/layout/IconVerticalSolidList"/>
    <dgm:cxn modelId="{7F670836-4F94-45DE-9FBA-81D66AC6F2D2}" type="presParOf" srcId="{EE7EA541-3D0C-484B-8047-2E5488B28E19}" destId="{5C00E08A-0654-47F6-A83A-A0DDD57CE115}" srcOrd="1" destOrd="0" presId="urn:microsoft.com/office/officeart/2018/2/layout/IconVerticalSolidList"/>
    <dgm:cxn modelId="{3AF09067-35EC-438C-8649-2EA5EF151CCD}" type="presParOf" srcId="{EE7EA541-3D0C-484B-8047-2E5488B28E19}" destId="{15AA913B-6931-47B7-9D0E-11991F8E887E}" srcOrd="2" destOrd="0" presId="urn:microsoft.com/office/officeart/2018/2/layout/IconVerticalSolidList"/>
    <dgm:cxn modelId="{41C4824A-1961-443E-A04D-D081F088B75D}" type="presParOf" srcId="{15AA913B-6931-47B7-9D0E-11991F8E887E}" destId="{DAB870F2-622D-4CEB-AD3E-B9A64BD87973}" srcOrd="0" destOrd="0" presId="urn:microsoft.com/office/officeart/2018/2/layout/IconVerticalSolidList"/>
    <dgm:cxn modelId="{1A88E4EB-F2F4-4136-B19D-54FC2B955ADD}" type="presParOf" srcId="{15AA913B-6931-47B7-9D0E-11991F8E887E}" destId="{6D983BB0-6CB8-4FDA-9FDB-212C154EA5F4}" srcOrd="1" destOrd="0" presId="urn:microsoft.com/office/officeart/2018/2/layout/IconVerticalSolidList"/>
    <dgm:cxn modelId="{E77F9FE3-ED87-4F12-8D0F-DDB9DAD93720}" type="presParOf" srcId="{15AA913B-6931-47B7-9D0E-11991F8E887E}" destId="{CD0767F2-5D03-414D-9519-F33229C95A2E}" srcOrd="2" destOrd="0" presId="urn:microsoft.com/office/officeart/2018/2/layout/IconVerticalSolidList"/>
    <dgm:cxn modelId="{ED10C4F6-C6B6-4963-B01E-9D87E06CA745}" type="presParOf" srcId="{15AA913B-6931-47B7-9D0E-11991F8E887E}" destId="{567F337F-189B-4DFA-85A9-3DDC92A0F938}" srcOrd="3" destOrd="0" presId="urn:microsoft.com/office/officeart/2018/2/layout/IconVerticalSolidList"/>
    <dgm:cxn modelId="{14DE0ABB-6BC6-4013-AFB1-D8F4C1EDDEFC}" type="presParOf" srcId="{EE7EA541-3D0C-484B-8047-2E5488B28E19}" destId="{ECCFDA19-D7B4-47E1-BEF0-FBF7DC92DD7F}" srcOrd="3" destOrd="0" presId="urn:microsoft.com/office/officeart/2018/2/layout/IconVerticalSolidList"/>
    <dgm:cxn modelId="{27A8E57A-99C2-4315-ACD7-CE0BC87D5BC9}" type="presParOf" srcId="{EE7EA541-3D0C-484B-8047-2E5488B28E19}" destId="{69B6C78B-8AC9-4AA3-AB63-40286C58643D}" srcOrd="4" destOrd="0" presId="urn:microsoft.com/office/officeart/2018/2/layout/IconVerticalSolidList"/>
    <dgm:cxn modelId="{39570AE9-EB37-44CA-A3F0-CABB0F1CA121}" type="presParOf" srcId="{69B6C78B-8AC9-4AA3-AB63-40286C58643D}" destId="{B4E8001D-AE47-4144-80BA-A96A28A60686}" srcOrd="0" destOrd="0" presId="urn:microsoft.com/office/officeart/2018/2/layout/IconVerticalSolidList"/>
    <dgm:cxn modelId="{BE049DB0-35E1-44B6-851D-1EA508ED505B}" type="presParOf" srcId="{69B6C78B-8AC9-4AA3-AB63-40286C58643D}" destId="{5837CFC5-8155-40B7-8CEC-06424D5688D5}" srcOrd="1" destOrd="0" presId="urn:microsoft.com/office/officeart/2018/2/layout/IconVerticalSolidList"/>
    <dgm:cxn modelId="{915465F7-1D80-4EB0-8CDE-F5B2BC1073CF}" type="presParOf" srcId="{69B6C78B-8AC9-4AA3-AB63-40286C58643D}" destId="{0EF1725B-4538-4714-9969-45DEC3A2CD4C}" srcOrd="2" destOrd="0" presId="urn:microsoft.com/office/officeart/2018/2/layout/IconVerticalSolidList"/>
    <dgm:cxn modelId="{8CF859AF-1EB1-4C44-8B62-8A22A44A9764}" type="presParOf" srcId="{69B6C78B-8AC9-4AA3-AB63-40286C58643D}" destId="{A4249A04-551A-4A4B-8AA3-D489401A18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9532B-99A0-418A-B641-22DCCD96CA55}">
      <dsp:nvSpPr>
        <dsp:cNvPr id="0" name=""/>
        <dsp:cNvSpPr/>
      </dsp:nvSpPr>
      <dsp:spPr>
        <a:xfrm>
          <a:off x="0" y="516"/>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580C0-7C39-495E-96EF-BD83E6BEAE89}">
      <dsp:nvSpPr>
        <dsp:cNvPr id="0" name=""/>
        <dsp:cNvSpPr/>
      </dsp:nvSpPr>
      <dsp:spPr>
        <a:xfrm>
          <a:off x="365632" y="272474"/>
          <a:ext cx="664786" cy="66478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DBCF8-53EA-44C8-9B39-117B3937558C}">
      <dsp:nvSpPr>
        <dsp:cNvPr id="0" name=""/>
        <dsp:cNvSpPr/>
      </dsp:nvSpPr>
      <dsp:spPr>
        <a:xfrm>
          <a:off x="1396050" y="516"/>
          <a:ext cx="7522136" cy="1208701"/>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rtl="0">
            <a:lnSpc>
              <a:spcPct val="90000"/>
            </a:lnSpc>
            <a:spcBef>
              <a:spcPct val="0"/>
            </a:spcBef>
            <a:spcAft>
              <a:spcPct val="35000"/>
            </a:spcAft>
            <a:buNone/>
          </a:pPr>
          <a:r>
            <a:rPr lang="en-US" sz="1800" b="0" kern="1200" dirty="0">
              <a:solidFill>
                <a:schemeClr val="tx2"/>
              </a:solidFill>
            </a:rPr>
            <a:t>OAE students – look into PE in the Welsh curriculum : you could look at either 2008 version or 2022 or both</a:t>
          </a:r>
          <a:r>
            <a:rPr lang="en-US" sz="1800" b="0" kern="1200" dirty="0">
              <a:solidFill>
                <a:schemeClr val="tx2"/>
              </a:solidFill>
              <a:latin typeface="Calibri Light" panose="020F0302020204030204"/>
            </a:rPr>
            <a:t>. Make a note of two or three facts. Extension : How does this compare to Scottish and English curriculum?</a:t>
          </a:r>
          <a:endParaRPr lang="en-US" sz="1800" b="0" kern="1200" dirty="0">
            <a:solidFill>
              <a:schemeClr val="tx2"/>
            </a:solidFill>
          </a:endParaRPr>
        </a:p>
      </dsp:txBody>
      <dsp:txXfrm>
        <a:off x="1396050" y="516"/>
        <a:ext cx="7522136" cy="1208701"/>
      </dsp:txXfrm>
    </dsp:sp>
    <dsp:sp modelId="{DAB870F2-622D-4CEB-AD3E-B9A64BD87973}">
      <dsp:nvSpPr>
        <dsp:cNvPr id="0" name=""/>
        <dsp:cNvSpPr/>
      </dsp:nvSpPr>
      <dsp:spPr>
        <a:xfrm>
          <a:off x="0" y="1511394"/>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983BB0-6CB8-4FDA-9FDB-212C154EA5F4}">
      <dsp:nvSpPr>
        <dsp:cNvPr id="0" name=""/>
        <dsp:cNvSpPr/>
      </dsp:nvSpPr>
      <dsp:spPr>
        <a:xfrm>
          <a:off x="365632" y="1783351"/>
          <a:ext cx="664786" cy="66478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7F337F-189B-4DFA-85A9-3DDC92A0F938}">
      <dsp:nvSpPr>
        <dsp:cNvPr id="0" name=""/>
        <dsp:cNvSpPr/>
      </dsp:nvSpPr>
      <dsp:spPr>
        <a:xfrm>
          <a:off x="1396050" y="1511394"/>
          <a:ext cx="7522136" cy="120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rtl="0">
            <a:lnSpc>
              <a:spcPct val="90000"/>
            </a:lnSpc>
            <a:spcBef>
              <a:spcPct val="0"/>
            </a:spcBef>
            <a:spcAft>
              <a:spcPct val="35000"/>
            </a:spcAft>
            <a:buNone/>
          </a:pPr>
          <a:r>
            <a:rPr lang="en-US" sz="1800" kern="1200" dirty="0"/>
            <a:t>PE students – look into Orienteering : What is it? Where can it be taught? Why is it an area to teach children? </a:t>
          </a:r>
          <a:r>
            <a:rPr lang="en-US" sz="1800" kern="1200" dirty="0">
              <a:latin typeface="Calibri Light" panose="020F0302020204030204"/>
            </a:rPr>
            <a:t>Extension :</a:t>
          </a:r>
          <a:r>
            <a:rPr lang="en-US" sz="1800" kern="1200" dirty="0"/>
            <a:t> </a:t>
          </a:r>
          <a:r>
            <a:rPr lang="en-US" sz="1800" kern="1200" dirty="0">
              <a:latin typeface="Calibri Light" panose="020F0302020204030204"/>
            </a:rPr>
            <a:t>consider one orienteering type activity &amp; </a:t>
          </a:r>
          <a:r>
            <a:rPr lang="en-US" sz="1800" kern="1200" dirty="0"/>
            <a:t>how</a:t>
          </a:r>
          <a:r>
            <a:rPr lang="en-US" sz="1800" kern="1200" dirty="0">
              <a:latin typeface="Calibri Light" panose="020F0302020204030204"/>
            </a:rPr>
            <a:t> would</a:t>
          </a:r>
          <a:r>
            <a:rPr lang="en-US" sz="1800" kern="1200" dirty="0"/>
            <a:t> </a:t>
          </a:r>
          <a:r>
            <a:rPr lang="en-US" sz="1800" kern="1200" dirty="0">
              <a:latin typeface="Calibri Light" panose="020F0302020204030204"/>
            </a:rPr>
            <a:t>you </a:t>
          </a:r>
          <a:r>
            <a:rPr lang="en-US" sz="1800" kern="1200" dirty="0"/>
            <a:t>teach it</a:t>
          </a:r>
          <a:r>
            <a:rPr lang="en-US" sz="1800" kern="1200" dirty="0">
              <a:latin typeface="Calibri Light" panose="020F0302020204030204"/>
            </a:rPr>
            <a:t>?</a:t>
          </a:r>
          <a:endParaRPr lang="en-US" sz="1800" kern="1200" dirty="0"/>
        </a:p>
      </dsp:txBody>
      <dsp:txXfrm>
        <a:off x="1396050" y="1511394"/>
        <a:ext cx="7522136" cy="1208701"/>
      </dsp:txXfrm>
    </dsp:sp>
    <dsp:sp modelId="{B4E8001D-AE47-4144-80BA-A96A28A60686}">
      <dsp:nvSpPr>
        <dsp:cNvPr id="0" name=""/>
        <dsp:cNvSpPr/>
      </dsp:nvSpPr>
      <dsp:spPr>
        <a:xfrm>
          <a:off x="0" y="3022271"/>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37CFC5-8155-40B7-8CEC-06424D5688D5}">
      <dsp:nvSpPr>
        <dsp:cNvPr id="0" name=""/>
        <dsp:cNvSpPr/>
      </dsp:nvSpPr>
      <dsp:spPr>
        <a:xfrm>
          <a:off x="365632" y="3294229"/>
          <a:ext cx="664786" cy="66478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249A04-551A-4A4B-8AA3-D489401A1839}">
      <dsp:nvSpPr>
        <dsp:cNvPr id="0" name=""/>
        <dsp:cNvSpPr/>
      </dsp:nvSpPr>
      <dsp:spPr>
        <a:xfrm>
          <a:off x="1396050" y="3022271"/>
          <a:ext cx="7522136" cy="120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a:lnSpc>
              <a:spcPct val="90000"/>
            </a:lnSpc>
            <a:spcBef>
              <a:spcPct val="0"/>
            </a:spcBef>
            <a:spcAft>
              <a:spcPct val="35000"/>
            </a:spcAft>
            <a:buNone/>
          </a:pPr>
          <a:r>
            <a:rPr lang="en-US" sz="1800" kern="1200" dirty="0"/>
            <a:t>You could either do your own research (google) and / or look within content on Moodle tile and / or </a:t>
          </a:r>
          <a:r>
            <a:rPr lang="en-US" sz="1800" kern="1200" dirty="0">
              <a:latin typeface="Calibri Light" panose="020F0302020204030204"/>
            </a:rPr>
            <a:t>ask</a:t>
          </a:r>
          <a:r>
            <a:rPr lang="en-US" sz="1800" kern="1200" dirty="0"/>
            <a:t> AI</a:t>
          </a:r>
        </a:p>
      </dsp:txBody>
      <dsp:txXfrm>
        <a:off x="1396050" y="3022271"/>
        <a:ext cx="7522136" cy="1208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9532B-99A0-418A-B641-22DCCD96CA55}">
      <dsp:nvSpPr>
        <dsp:cNvPr id="0" name=""/>
        <dsp:cNvSpPr/>
      </dsp:nvSpPr>
      <dsp:spPr>
        <a:xfrm>
          <a:off x="0" y="516"/>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580C0-7C39-495E-96EF-BD83E6BEAE89}">
      <dsp:nvSpPr>
        <dsp:cNvPr id="0" name=""/>
        <dsp:cNvSpPr/>
      </dsp:nvSpPr>
      <dsp:spPr>
        <a:xfrm>
          <a:off x="365632" y="272474"/>
          <a:ext cx="664786" cy="66478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DBCF8-53EA-44C8-9B39-117B3937558C}">
      <dsp:nvSpPr>
        <dsp:cNvPr id="0" name=""/>
        <dsp:cNvSpPr/>
      </dsp:nvSpPr>
      <dsp:spPr>
        <a:xfrm>
          <a:off x="1396050" y="516"/>
          <a:ext cx="7522136" cy="120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rtl="0">
            <a:lnSpc>
              <a:spcPct val="90000"/>
            </a:lnSpc>
            <a:spcBef>
              <a:spcPct val="0"/>
            </a:spcBef>
            <a:spcAft>
              <a:spcPct val="35000"/>
            </a:spcAft>
            <a:buNone/>
          </a:pPr>
          <a:r>
            <a:rPr lang="en-US" sz="1800" b="0" kern="1200" dirty="0">
              <a:solidFill>
                <a:schemeClr val="tx2"/>
              </a:solidFill>
            </a:rPr>
            <a:t>OAE students – look into PE in the Welsh curriculum : you could look at either 2008 version or 2022 or both</a:t>
          </a:r>
          <a:r>
            <a:rPr lang="en-US" sz="1800" b="0" kern="1200" dirty="0">
              <a:solidFill>
                <a:schemeClr val="tx2"/>
              </a:solidFill>
              <a:latin typeface="Calibri Light" panose="020F0302020204030204"/>
            </a:rPr>
            <a:t>. Make a note of two or three facts. Extension : How does this compare to Scottish and English curriculum?</a:t>
          </a:r>
          <a:endParaRPr lang="en-US" sz="1800" b="0" kern="1200" dirty="0">
            <a:solidFill>
              <a:schemeClr val="tx2"/>
            </a:solidFill>
          </a:endParaRPr>
        </a:p>
      </dsp:txBody>
      <dsp:txXfrm>
        <a:off x="1396050" y="516"/>
        <a:ext cx="7522136" cy="1208701"/>
      </dsp:txXfrm>
    </dsp:sp>
    <dsp:sp modelId="{DAB870F2-622D-4CEB-AD3E-B9A64BD87973}">
      <dsp:nvSpPr>
        <dsp:cNvPr id="0" name=""/>
        <dsp:cNvSpPr/>
      </dsp:nvSpPr>
      <dsp:spPr>
        <a:xfrm>
          <a:off x="0" y="1511394"/>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983BB0-6CB8-4FDA-9FDB-212C154EA5F4}">
      <dsp:nvSpPr>
        <dsp:cNvPr id="0" name=""/>
        <dsp:cNvSpPr/>
      </dsp:nvSpPr>
      <dsp:spPr>
        <a:xfrm>
          <a:off x="365632" y="1783351"/>
          <a:ext cx="664786" cy="66478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7F337F-189B-4DFA-85A9-3DDC92A0F938}">
      <dsp:nvSpPr>
        <dsp:cNvPr id="0" name=""/>
        <dsp:cNvSpPr/>
      </dsp:nvSpPr>
      <dsp:spPr>
        <a:xfrm>
          <a:off x="1396050" y="1511394"/>
          <a:ext cx="7522136" cy="1208701"/>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rtl="0">
            <a:lnSpc>
              <a:spcPct val="90000"/>
            </a:lnSpc>
            <a:spcBef>
              <a:spcPct val="0"/>
            </a:spcBef>
            <a:spcAft>
              <a:spcPct val="35000"/>
            </a:spcAft>
            <a:buNone/>
          </a:pPr>
          <a:r>
            <a:rPr lang="en-US" sz="1800" kern="1200" dirty="0"/>
            <a:t>PE students – look into Orienteering : What is it? Where can it be taught? Why is it an area to teach children? </a:t>
          </a:r>
          <a:r>
            <a:rPr lang="en-US" sz="1800" kern="1200" dirty="0">
              <a:latin typeface="Calibri Light" panose="020F0302020204030204"/>
            </a:rPr>
            <a:t>Extension :</a:t>
          </a:r>
          <a:r>
            <a:rPr lang="en-US" sz="1800" kern="1200" dirty="0"/>
            <a:t> </a:t>
          </a:r>
          <a:r>
            <a:rPr lang="en-US" sz="1800" kern="1200" dirty="0">
              <a:latin typeface="Calibri Light" panose="020F0302020204030204"/>
            </a:rPr>
            <a:t>consider one orienteering type activity &amp; </a:t>
          </a:r>
          <a:r>
            <a:rPr lang="en-US" sz="1800" kern="1200" dirty="0"/>
            <a:t>how</a:t>
          </a:r>
          <a:r>
            <a:rPr lang="en-US" sz="1800" kern="1200" dirty="0">
              <a:latin typeface="Calibri Light" panose="020F0302020204030204"/>
            </a:rPr>
            <a:t> would</a:t>
          </a:r>
          <a:r>
            <a:rPr lang="en-US" sz="1800" kern="1200" dirty="0"/>
            <a:t> </a:t>
          </a:r>
          <a:r>
            <a:rPr lang="en-US" sz="1800" kern="1200" dirty="0">
              <a:latin typeface="Calibri Light" panose="020F0302020204030204"/>
            </a:rPr>
            <a:t>you </a:t>
          </a:r>
          <a:r>
            <a:rPr lang="en-US" sz="1800" kern="1200" dirty="0"/>
            <a:t>teach it</a:t>
          </a:r>
          <a:r>
            <a:rPr lang="en-US" sz="1800" kern="1200" dirty="0">
              <a:latin typeface="Calibri Light" panose="020F0302020204030204"/>
            </a:rPr>
            <a:t>?</a:t>
          </a:r>
          <a:endParaRPr lang="en-US" sz="1800" kern="1200" dirty="0"/>
        </a:p>
      </dsp:txBody>
      <dsp:txXfrm>
        <a:off x="1396050" y="1511394"/>
        <a:ext cx="7522136" cy="1208701"/>
      </dsp:txXfrm>
    </dsp:sp>
    <dsp:sp modelId="{B4E8001D-AE47-4144-80BA-A96A28A60686}">
      <dsp:nvSpPr>
        <dsp:cNvPr id="0" name=""/>
        <dsp:cNvSpPr/>
      </dsp:nvSpPr>
      <dsp:spPr>
        <a:xfrm>
          <a:off x="0" y="3022271"/>
          <a:ext cx="8918187" cy="12087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37CFC5-8155-40B7-8CEC-06424D5688D5}">
      <dsp:nvSpPr>
        <dsp:cNvPr id="0" name=""/>
        <dsp:cNvSpPr/>
      </dsp:nvSpPr>
      <dsp:spPr>
        <a:xfrm>
          <a:off x="365632" y="3294229"/>
          <a:ext cx="664786" cy="66478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249A04-551A-4A4B-8AA3-D489401A1839}">
      <dsp:nvSpPr>
        <dsp:cNvPr id="0" name=""/>
        <dsp:cNvSpPr/>
      </dsp:nvSpPr>
      <dsp:spPr>
        <a:xfrm>
          <a:off x="1396050" y="3022271"/>
          <a:ext cx="7522136" cy="120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921" tIns="127921" rIns="127921" bIns="127921" numCol="1" spcCol="1270" anchor="ctr" anchorCtr="0">
          <a:noAutofit/>
        </a:bodyPr>
        <a:lstStyle/>
        <a:p>
          <a:pPr marL="0" lvl="0" indent="0" algn="l" defTabSz="800100">
            <a:lnSpc>
              <a:spcPct val="90000"/>
            </a:lnSpc>
            <a:spcBef>
              <a:spcPct val="0"/>
            </a:spcBef>
            <a:spcAft>
              <a:spcPct val="35000"/>
            </a:spcAft>
            <a:buNone/>
          </a:pPr>
          <a:r>
            <a:rPr lang="en-US" sz="1800" kern="1200" dirty="0"/>
            <a:t>You could either do your own research (google) and / or look within content on Moodle tile and / or </a:t>
          </a:r>
          <a:r>
            <a:rPr lang="en-US" sz="1800" kern="1200" dirty="0">
              <a:latin typeface="Calibri Light" panose="020F0302020204030204"/>
            </a:rPr>
            <a:t>ask</a:t>
          </a:r>
          <a:r>
            <a:rPr lang="en-US" sz="1800" kern="1200" dirty="0"/>
            <a:t> AI</a:t>
          </a:r>
        </a:p>
      </dsp:txBody>
      <dsp:txXfrm>
        <a:off x="1396050" y="3022271"/>
        <a:ext cx="7522136" cy="12087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19/02/2026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CE26CCE-C02A-4AA6-A322-58E66CF16167}" type="datetimeFigureOut">
              <a:rPr lang="en-GB" smtClean="0"/>
              <a:t>19/02/2026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Rate your progress with writing 400 words on Physical Literacy
https://www.polleverywhere.com/multiple_choice_polls/81qKtQndwFPtGsrJn7ZD2?flow=Default&amp;onscreen=persist</a:t>
            </a:r>
          </a:p>
        </p:txBody>
      </p:sp>
      <p:sp>
        <p:nvSpPr>
          <p:cNvPr id="4" name="Slide Number Placeholder 3"/>
          <p:cNvSpPr>
            <a:spLocks noGrp="1"/>
          </p:cNvSpPr>
          <p:nvPr>
            <p:ph type="sldNum" sz="quarter" idx="10"/>
          </p:nvPr>
        </p:nvSpPr>
        <p:spPr/>
        <p:txBody>
          <a:bodyPr/>
          <a:lstStyle/>
          <a:p>
            <a:fld id="{E396378C-4345-4EB5-970A-5515A3F3E2CC}" type="slidenum">
              <a:rPr lang="en-GB" smtClean="0"/>
              <a:t>2</a:t>
            </a:fld>
            <a:endParaRPr lang="en-GB"/>
          </a:p>
        </p:txBody>
      </p:sp>
      <p:sp>
        <p:nvSpPr>
          <p:cNvPr id="5" name="TextBox 4"/>
          <p:cNvSpPr txBox="1"/>
          <p:nvPr/>
        </p:nvSpPr>
        <p:spPr>
          <a:xfrm>
            <a:off x="0" y="0"/>
            <a:ext cx="3776486" cy="369332"/>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465739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3</a:t>
            </a:fld>
            <a:endParaRPr lang="en-US" altLang="en-US">
              <a:latin typeface="Arial" panose="020B0604020202020204" pitchFamily="34" charset="0"/>
            </a:endParaRPr>
          </a:p>
        </p:txBody>
      </p:sp>
    </p:spTree>
    <p:extLst>
      <p:ext uri="{BB962C8B-B14F-4D97-AF65-F5344CB8AC3E}">
        <p14:creationId xmlns:p14="http://schemas.microsoft.com/office/powerpoint/2010/main" val="2503186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They’ve had this last two weeks and today!</a:t>
            </a:r>
          </a:p>
        </p:txBody>
      </p:sp>
      <p:sp>
        <p:nvSpPr>
          <p:cNvPr id="4" name="Slide Number Placeholder 3"/>
          <p:cNvSpPr>
            <a:spLocks noGrp="1"/>
          </p:cNvSpPr>
          <p:nvPr>
            <p:ph type="sldNum" sz="quarter" idx="5"/>
          </p:nvPr>
        </p:nvSpPr>
        <p:spPr/>
        <p:txBody>
          <a:bodyPr/>
          <a:lstStyle/>
          <a:p>
            <a:fld id="{E396378C-4345-4EB5-970A-5515A3F3E2CC}" type="slidenum">
              <a:rPr lang="en-GB" smtClean="0"/>
              <a:t>6</a:t>
            </a:fld>
            <a:endParaRPr lang="en-GB"/>
          </a:p>
        </p:txBody>
      </p:sp>
    </p:spTree>
    <p:extLst>
      <p:ext uri="{BB962C8B-B14F-4D97-AF65-F5344CB8AC3E}">
        <p14:creationId xmlns:p14="http://schemas.microsoft.com/office/powerpoint/2010/main" val="2224919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a:p>
            <a:endParaRPr lang="en-GB" dirty="0"/>
          </a:p>
        </p:txBody>
      </p:sp>
      <p:sp>
        <p:nvSpPr>
          <p:cNvPr id="4" name="Slide Number Placeholder 3"/>
          <p:cNvSpPr>
            <a:spLocks noGrp="1"/>
          </p:cNvSpPr>
          <p:nvPr>
            <p:ph type="sldNum" sz="quarter" idx="5"/>
          </p:nvPr>
        </p:nvSpPr>
        <p:spPr/>
        <p:txBody>
          <a:bodyPr/>
          <a:lstStyle/>
          <a:p>
            <a:fld id="{E396378C-4345-4EB5-970A-5515A3F3E2CC}" type="slidenum">
              <a:rPr lang="en-GB" smtClean="0"/>
              <a:t>8</a:t>
            </a:fld>
            <a:endParaRPr lang="en-GB"/>
          </a:p>
        </p:txBody>
      </p:sp>
    </p:spTree>
    <p:extLst>
      <p:ext uri="{BB962C8B-B14F-4D97-AF65-F5344CB8AC3E}">
        <p14:creationId xmlns:p14="http://schemas.microsoft.com/office/powerpoint/2010/main" val="2954888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providing the rich variety of physical play and movement experiences that are needed for building the connections between the sensory and motor systems. It is this integration of systems  which underpins ALL learning and development.</a:t>
            </a:r>
          </a:p>
        </p:txBody>
      </p:sp>
      <p:sp>
        <p:nvSpPr>
          <p:cNvPr id="4" name="Slide Number Placeholder 3"/>
          <p:cNvSpPr>
            <a:spLocks noGrp="1"/>
          </p:cNvSpPr>
          <p:nvPr>
            <p:ph type="sldNum" sz="quarter" idx="5"/>
          </p:nvPr>
        </p:nvSpPr>
        <p:spPr/>
        <p:txBody>
          <a:bodyPr/>
          <a:lstStyle/>
          <a:p>
            <a:fld id="{A75ABE1A-B4F3-5A44-821D-4EF2BCC0F389}" type="slidenum">
              <a:rPr lang="en-US" smtClean="0"/>
              <a:t>10</a:t>
            </a:fld>
            <a:endParaRPr lang="en-US"/>
          </a:p>
        </p:txBody>
      </p:sp>
    </p:spTree>
    <p:extLst>
      <p:ext uri="{BB962C8B-B14F-4D97-AF65-F5344CB8AC3E}">
        <p14:creationId xmlns:p14="http://schemas.microsoft.com/office/powerpoint/2010/main" val="1183562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the moment a baby is born sensory input is starting to build connections in the brain, The more sensory input the more pathways are built and the more a pathway is fired the more Myelin that is laid on that pathway making it a faster connection. Movement and play in the early years is needed to make the millions of connections in the brain that enables later complex thinking</a:t>
            </a:r>
          </a:p>
          <a:p>
            <a:endParaRPr lang="en-US"/>
          </a:p>
        </p:txBody>
      </p:sp>
      <p:sp>
        <p:nvSpPr>
          <p:cNvPr id="4" name="Slide Number Placeholder 3"/>
          <p:cNvSpPr>
            <a:spLocks noGrp="1"/>
          </p:cNvSpPr>
          <p:nvPr>
            <p:ph type="sldNum" sz="quarter" idx="5"/>
          </p:nvPr>
        </p:nvSpPr>
        <p:spPr/>
        <p:txBody>
          <a:bodyPr/>
          <a:lstStyle/>
          <a:p>
            <a:fld id="{A75ABE1A-B4F3-5A44-821D-4EF2BCC0F389}" type="slidenum">
              <a:rPr lang="en-US" smtClean="0"/>
              <a:t>11</a:t>
            </a:fld>
            <a:endParaRPr lang="en-US"/>
          </a:p>
        </p:txBody>
      </p:sp>
    </p:spTree>
    <p:extLst>
      <p:ext uri="{BB962C8B-B14F-4D97-AF65-F5344CB8AC3E}">
        <p14:creationId xmlns:p14="http://schemas.microsoft.com/office/powerpoint/2010/main" val="1307010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done last week!!</a:t>
            </a:r>
          </a:p>
          <a:p>
            <a:r>
              <a:rPr lang="en-GB" dirty="0"/>
              <a:t>
Poll Title: What does adventure mean to you?
https://www.polleverywhere.com/free_text_polls/gigeE7xokRQ1cxg4tS3Tf</a:t>
            </a:r>
          </a:p>
        </p:txBody>
      </p:sp>
      <p:sp>
        <p:nvSpPr>
          <p:cNvPr id="4" name="Slide Number Placeholder 3"/>
          <p:cNvSpPr>
            <a:spLocks noGrp="1"/>
          </p:cNvSpPr>
          <p:nvPr>
            <p:ph type="sldNum" sz="quarter" idx="10"/>
          </p:nvPr>
        </p:nvSpPr>
        <p:spPr/>
        <p:txBody>
          <a:bodyPr/>
          <a:lstStyle/>
          <a:p>
            <a:fld id="{E396378C-4345-4EB5-970A-5515A3F3E2CC}" type="slidenum">
              <a:rPr lang="en-GB" smtClean="0"/>
              <a:t>13</a:t>
            </a:fld>
            <a:endParaRPr lang="en-GB"/>
          </a:p>
        </p:txBody>
      </p:sp>
      <p:sp>
        <p:nvSpPr>
          <p:cNvPr id="5" name="TextBox 4"/>
          <p:cNvSpPr txBox="1"/>
          <p:nvPr/>
        </p:nvSpPr>
        <p:spPr>
          <a:xfrm>
            <a:off x="0" y="0"/>
            <a:ext cx="3776486" cy="369332"/>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43031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When children are playing they are learning to make sense of input from their motor systems. Whilst we are all aware of the five sense there are 2 more that are crucial for being able to negotiate the world around 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Proprioception is the information from all of our muscles and joints that tells us where our body is how to move it. The vestibular system is our balance system and tells us about our position in relation to gravity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connecting of our motor and  balance system is needed for stability. Stability underpins all voluntary movement. A stable base is essential for every we do. Being able to have a strong stable core is needed for fine motor control such as writing, using a key board, drinking a cup of  coffee. This is because our arms and hands are a system of levers and in the same way a JCB digger needs to have </a:t>
            </a:r>
            <a:r>
              <a:rPr lang="en-US" err="1"/>
              <a:t>stabalisers</a:t>
            </a:r>
            <a:r>
              <a:rPr lang="en-US"/>
              <a:t> for  to have a stable base for the levers to work effectively. </a:t>
            </a:r>
          </a:p>
          <a:p>
            <a:endParaRPr lang="en-US"/>
          </a:p>
        </p:txBody>
      </p:sp>
      <p:sp>
        <p:nvSpPr>
          <p:cNvPr id="4" name="Slide Number Placeholder 3"/>
          <p:cNvSpPr>
            <a:spLocks noGrp="1"/>
          </p:cNvSpPr>
          <p:nvPr>
            <p:ph type="sldNum" sz="quarter" idx="5"/>
          </p:nvPr>
        </p:nvSpPr>
        <p:spPr/>
        <p:txBody>
          <a:bodyPr/>
          <a:lstStyle/>
          <a:p>
            <a:fld id="{A75ABE1A-B4F3-5A44-821D-4EF2BCC0F389}" type="slidenum">
              <a:rPr lang="en-US" smtClean="0"/>
              <a:t>14</a:t>
            </a:fld>
            <a:endParaRPr lang="en-US"/>
          </a:p>
        </p:txBody>
      </p:sp>
    </p:spTree>
    <p:extLst>
      <p:ext uri="{BB962C8B-B14F-4D97-AF65-F5344CB8AC3E}">
        <p14:creationId xmlns:p14="http://schemas.microsoft.com/office/powerpoint/2010/main" val="2247554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2D4935F2-8EAF-9DCF-5C21-99F3DD3B521F}"/>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9B56435-681F-B260-058B-2C072272990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810C6330-0B40-B1D0-52FA-0614D87073B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4203155F-217B-C14C-9245-983E680F4645}" type="slidenum">
              <a:rPr lang="en-GB" altLang="en-US" sz="1200" smtClean="0">
                <a:latin typeface="Arial" panose="020B0604020202020204" pitchFamily="34" charset="0"/>
              </a:rPr>
              <a:pPr/>
              <a:t>15</a:t>
            </a:fld>
            <a:endParaRPr lang="en-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barriers could be in the way of young children being allowed to develop physically in the outdoors? How </a:t>
            </a:r>
            <a:r>
              <a:rPr lang="en-GB" dirty="0" err="1"/>
              <a:t>hacan</a:t>
            </a:r>
            <a:r>
              <a:rPr lang="en-GB" dirty="0"/>
              <a:t> the outdoors support </a:t>
            </a:r>
            <a:r>
              <a:rPr lang="en-GB" dirty="0" err="1"/>
              <a:t>ehier</a:t>
            </a:r>
            <a:r>
              <a:rPr lang="en-GB" dirty="0"/>
              <a:t> progression along a healthy physical literacy journey? </a:t>
            </a:r>
          </a:p>
          <a:p>
            <a:endParaRPr lang="en-GB" dirty="0"/>
          </a:p>
        </p:txBody>
      </p:sp>
      <p:sp>
        <p:nvSpPr>
          <p:cNvPr id="4" name="Slide Number Placeholder 3"/>
          <p:cNvSpPr>
            <a:spLocks noGrp="1"/>
          </p:cNvSpPr>
          <p:nvPr>
            <p:ph type="sldNum" sz="quarter" idx="5"/>
          </p:nvPr>
        </p:nvSpPr>
        <p:spPr/>
        <p:txBody>
          <a:bodyPr/>
          <a:lstStyle/>
          <a:p>
            <a:fld id="{E396378C-4345-4EB5-970A-5515A3F3E2CC}" type="slidenum">
              <a:rPr lang="en-GB" smtClean="0"/>
              <a:t>18</a:t>
            </a:fld>
            <a:endParaRPr lang="en-GB"/>
          </a:p>
        </p:txBody>
      </p:sp>
    </p:spTree>
    <p:extLst>
      <p:ext uri="{BB962C8B-B14F-4D97-AF65-F5344CB8AC3E}">
        <p14:creationId xmlns:p14="http://schemas.microsoft.com/office/powerpoint/2010/main" val="940139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Was your experience of school similar to Ken Robinson's factory line analogy?
https://www.polleverywhere.com/multiple_choice_polls/3JBflpHehHDEHBtGHEKB6?flow=Default&amp;onscreen=persist</a:t>
            </a:r>
          </a:p>
        </p:txBody>
      </p:sp>
      <p:sp>
        <p:nvSpPr>
          <p:cNvPr id="4" name="Slide Number Placeholder 3"/>
          <p:cNvSpPr>
            <a:spLocks noGrp="1"/>
          </p:cNvSpPr>
          <p:nvPr>
            <p:ph type="sldNum" sz="quarter" idx="10"/>
          </p:nvPr>
        </p:nvSpPr>
        <p:spPr/>
        <p:txBody>
          <a:bodyPr/>
          <a:lstStyle/>
          <a:p>
            <a:fld id="{E396378C-4345-4EB5-970A-5515A3F3E2CC}" type="slidenum">
              <a:rPr lang="en-GB" smtClean="0"/>
              <a:t>20</a:t>
            </a:fld>
            <a:endParaRPr lang="en-GB"/>
          </a:p>
        </p:txBody>
      </p:sp>
      <p:sp>
        <p:nvSpPr>
          <p:cNvPr id="5" name="TextBox 4"/>
          <p:cNvSpPr txBox="1"/>
          <p:nvPr/>
        </p:nvSpPr>
        <p:spPr>
          <a:xfrm>
            <a:off x="0" y="0"/>
            <a:ext cx="3776486" cy="369332"/>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716453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96378C-4345-4EB5-970A-5515A3F3E2CC}" type="slidenum">
              <a:rPr lang="en-GB" smtClean="0"/>
              <a:t>21</a:t>
            </a:fld>
            <a:endParaRPr lang="en-GB"/>
          </a:p>
        </p:txBody>
      </p:sp>
    </p:spTree>
    <p:extLst>
      <p:ext uri="{BB962C8B-B14F-4D97-AF65-F5344CB8AC3E}">
        <p14:creationId xmlns:p14="http://schemas.microsoft.com/office/powerpoint/2010/main" val="3853325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activities did you participate in during PE lessons?
https://www.polleverywhere.com/free_text_polls/mSPtpWX5FyCSfEnTV7dJH</a:t>
            </a:r>
          </a:p>
        </p:txBody>
      </p:sp>
      <p:sp>
        <p:nvSpPr>
          <p:cNvPr id="4" name="Slide Number Placeholder 3"/>
          <p:cNvSpPr>
            <a:spLocks noGrp="1"/>
          </p:cNvSpPr>
          <p:nvPr>
            <p:ph type="sldNum" sz="quarter" idx="10"/>
          </p:nvPr>
        </p:nvSpPr>
        <p:spPr/>
        <p:txBody>
          <a:bodyPr/>
          <a:lstStyle/>
          <a:p>
            <a:fld id="{E396378C-4345-4EB5-970A-5515A3F3E2CC}" type="slidenum">
              <a:rPr lang="en-GB" smtClean="0"/>
              <a:t>22</a:t>
            </a:fld>
            <a:endParaRPr lang="en-GB"/>
          </a:p>
        </p:txBody>
      </p:sp>
      <p:sp>
        <p:nvSpPr>
          <p:cNvPr id="5" name="TextBox 4"/>
          <p:cNvSpPr txBox="1"/>
          <p:nvPr/>
        </p:nvSpPr>
        <p:spPr>
          <a:xfrm>
            <a:off x="0" y="0"/>
            <a:ext cx="3776486" cy="369332"/>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028606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Did PE provide affordances for all pupils to develop their Physical Literacy?
https://www.polleverywhere.com/multiple_choice_polls/o6XQ1vKx6d5kwPnMAykWM?flow=Default&amp;onscreen=persist</a:t>
            </a:r>
          </a:p>
        </p:txBody>
      </p:sp>
      <p:sp>
        <p:nvSpPr>
          <p:cNvPr id="4" name="Slide Number Placeholder 3"/>
          <p:cNvSpPr>
            <a:spLocks noGrp="1"/>
          </p:cNvSpPr>
          <p:nvPr>
            <p:ph type="sldNum" sz="quarter" idx="10"/>
          </p:nvPr>
        </p:nvSpPr>
        <p:spPr/>
        <p:txBody>
          <a:bodyPr/>
          <a:lstStyle/>
          <a:p>
            <a:fld id="{E396378C-4345-4EB5-970A-5515A3F3E2CC}" type="slidenum">
              <a:rPr lang="en-GB" smtClean="0"/>
              <a:t>24</a:t>
            </a:fld>
            <a:endParaRPr lang="en-GB"/>
          </a:p>
        </p:txBody>
      </p:sp>
      <p:sp>
        <p:nvSpPr>
          <p:cNvPr id="5" name="TextBox 4"/>
          <p:cNvSpPr txBox="1"/>
          <p:nvPr/>
        </p:nvSpPr>
        <p:spPr>
          <a:xfrm>
            <a:off x="0" y="0"/>
            <a:ext cx="3776486" cy="369332"/>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8894739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96378C-4345-4EB5-970A-5515A3F3E2CC}" type="slidenum">
              <a:rPr lang="en-GB" smtClean="0"/>
              <a:t>26</a:t>
            </a:fld>
            <a:endParaRPr lang="en-GB"/>
          </a:p>
        </p:txBody>
      </p:sp>
    </p:spTree>
    <p:extLst>
      <p:ext uri="{BB962C8B-B14F-4D97-AF65-F5344CB8AC3E}">
        <p14:creationId xmlns:p14="http://schemas.microsoft.com/office/powerpoint/2010/main" val="2029685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96378C-4345-4EB5-970A-5515A3F3E2CC}" type="slidenum">
              <a:rPr lang="en-GB" smtClean="0"/>
              <a:t>28</a:t>
            </a:fld>
            <a:endParaRPr lang="en-GB"/>
          </a:p>
        </p:txBody>
      </p:sp>
    </p:spTree>
    <p:extLst>
      <p:ext uri="{BB962C8B-B14F-4D97-AF65-F5344CB8AC3E}">
        <p14:creationId xmlns:p14="http://schemas.microsoft.com/office/powerpoint/2010/main" val="3126408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https://</a:t>
            </a:r>
            <a:r>
              <a:rPr lang="en-US" dirty="0" err="1"/>
              <a:t>www.youtube.com</a:t>
            </a:r>
            <a:r>
              <a:rPr lang="en-US" dirty="0"/>
              <a:t>/</a:t>
            </a:r>
            <a:r>
              <a:rPr lang="en-US" dirty="0" err="1"/>
              <a:t>watch?v</a:t>
            </a:r>
            <a:r>
              <a:rPr lang="en-US" dirty="0"/>
              <a:t>=nCS7Rus4_-Y</a:t>
            </a:r>
          </a:p>
          <a:p>
            <a:endParaRPr lang="en-US" dirty="0"/>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 - 4mins long</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1" u="sng" dirty="0"/>
              <a:t>How does this relate to OAE &amp; PE?</a:t>
            </a:r>
          </a:p>
          <a:p>
            <a:endParaRPr lang="en-US" dirty="0"/>
          </a:p>
          <a:p>
            <a:r>
              <a:rPr lang="en-US" dirty="0"/>
              <a:t>Equality – treat all the same – fine if we were all the same!! – are we all the same? </a:t>
            </a:r>
          </a:p>
          <a:p>
            <a:r>
              <a:rPr lang="en-US" dirty="0"/>
              <a:t>Equity – need to provide different equipment for all to be involved – different bike – to access riding experience.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15957681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of these terms will have different meaning based on your own gender, race, ethnicity, social and economic position. These three are not easily defined &amp; their meaning is contestable – depending on one’s knowledge and experience (Penny, 2002, p.111)</a:t>
            </a:r>
          </a:p>
          <a:p>
            <a:endParaRPr lang="en-US" dirty="0"/>
          </a:p>
          <a:p>
            <a:r>
              <a:rPr lang="en-US" dirty="0"/>
              <a:t>Equality – justice? Equity – difference</a:t>
            </a:r>
          </a:p>
          <a:p>
            <a:endParaRPr lang="en-US" dirty="0"/>
          </a:p>
          <a:p>
            <a:r>
              <a:rPr lang="en-US" dirty="0"/>
              <a:t>Need to begin to appreciate the complexity of this and that develop sound values – initiatives and practices relating to the delivery of outdoor </a:t>
            </a:r>
            <a:r>
              <a:rPr lang="en-US" dirty="0" err="1"/>
              <a:t>advenurtous</a:t>
            </a:r>
            <a:r>
              <a:rPr lang="en-US" dirty="0"/>
              <a:t> activities and Physical education.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4083246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=nCS7Rus4_-Y</a:t>
            </a:r>
          </a:p>
          <a:p>
            <a:endParaRPr lang="en-US" dirty="0"/>
          </a:p>
          <a:p>
            <a:r>
              <a:rPr lang="en-US" dirty="0"/>
              <a:t>If you want to watch clip re equality and equity 3mins 44</a:t>
            </a:r>
          </a:p>
          <a:p>
            <a:endParaRPr lang="en-US" dirty="0"/>
          </a:p>
          <a:p>
            <a:r>
              <a:rPr lang="en-US" dirty="0"/>
              <a:t>Equality – treat all the same – fine if we were all the same!! But we’re not </a:t>
            </a:r>
          </a:p>
          <a:p>
            <a:r>
              <a:rPr lang="en-US" dirty="0"/>
              <a:t>Equity – need to provide different equipment for all to be involved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1598961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important that we always question what’s being ‘put on offer’ and that we monitor the type of curriculum i.e. page 30 A Curriculum for all learners. </a:t>
            </a:r>
          </a:p>
          <a:p>
            <a:endParaRPr lang="en-US" dirty="0"/>
          </a:p>
          <a:p>
            <a:r>
              <a:rPr lang="en-US" dirty="0"/>
              <a:t>That we make sure that we are up to date with most recent developments and resources that can help us make others lives better also.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291874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read paragraph – let’s discuss </a:t>
            </a:r>
          </a:p>
          <a:p>
            <a:r>
              <a:rPr lang="en-US" dirty="0"/>
              <a:t>Schools and outdoor setting need to </a:t>
            </a:r>
          </a:p>
          <a:p>
            <a:r>
              <a:rPr lang="en-US" dirty="0"/>
              <a:t>promote strategies for supporting individual children &amp; </a:t>
            </a:r>
          </a:p>
          <a:p>
            <a:r>
              <a:rPr lang="en-US" dirty="0"/>
              <a:t>work proactively with parents – because parents can be a great source of information on their child &amp; </a:t>
            </a:r>
          </a:p>
          <a:p>
            <a:r>
              <a:rPr lang="en-US" dirty="0"/>
              <a:t>ensure whole-school policies and practices in place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555619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Teachers, headteachers, senior management, school governors, pupils and parents have vies on what OAE &amp; PE should be about – i.e. how </a:t>
            </a:r>
            <a:r>
              <a:rPr lang="en-US" dirty="0" err="1"/>
              <a:t>elssons</a:t>
            </a:r>
            <a:r>
              <a:rPr lang="en-US" dirty="0"/>
              <a:t> are expected to look like and what children should learn – OAE &amp; PE reinforces and replicates the values and beliefs of wider society </a:t>
            </a:r>
          </a:p>
          <a:p>
            <a:endParaRPr lang="en-US" dirty="0"/>
          </a:p>
          <a:p>
            <a:r>
              <a:rPr lang="en-US" dirty="0"/>
              <a:t>Therefore – OAE &amp; PE has the potential to challenge social inequalities and consequently change society’s wider values? … what are your thoughts – research on this? What are you values of OAE / PE ?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42681337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Arial" charset="0"/>
                <a:ea typeface="MS PGothic" pitchFamily="34" charset="-128"/>
                <a:cs typeface="MS PGothic" charset="0"/>
              </a:rPr>
              <a:t>It may involve extending the range of activities on offer and not just the pursue of Olympic values.</a:t>
            </a:r>
            <a:r>
              <a:rPr lang="en-GB" sz="1200" kern="1200" dirty="0">
                <a:solidFill>
                  <a:schemeClr val="tx1"/>
                </a:solidFill>
                <a:effectLst/>
                <a:latin typeface="Arial" charset="0"/>
                <a:ea typeface="MS PGothic" pitchFamily="34" charset="-128"/>
                <a:cs typeface="MS PGothic" charset="0"/>
              </a:rPr>
              <a:t> There needs to be scope for ‘other’ values and interests.</a:t>
            </a:r>
            <a:r>
              <a:rPr lang="en-GB" dirty="0">
                <a:effectLst/>
              </a:rPr>
              <a:t>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E.G1 Dance, Yoga…</a:t>
            </a:r>
          </a:p>
          <a:p>
            <a:r>
              <a:rPr lang="en-GB" sz="1200" kern="1200" dirty="0">
                <a:solidFill>
                  <a:schemeClr val="tx1"/>
                </a:solidFill>
                <a:effectLst/>
                <a:latin typeface="Arial" charset="0"/>
                <a:ea typeface="MS PGothic" pitchFamily="34" charset="-128"/>
                <a:cs typeface="MS PGothic" charset="0"/>
              </a:rPr>
              <a:t>E.g2. games such as korfball or tchoukball and modified versions of rugby may provide more valuable experiences for more pupils (both boys and girls) regardless of ability and explaining the ways in which different groupings arrangements can actively challenge conventional role expectations. </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18314144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Black, Ken. and Stevenson, Pam. </a:t>
            </a:r>
          </a:p>
          <a:p>
            <a:r>
              <a:rPr lang="en-US" dirty="0"/>
              <a:t> Inclusion spectrum framework which incorporates STEP</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28050165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this whilst in the studio / yard with the students.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26726622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so we could a part of that productive inclusive way of life – natural – or not …</a:t>
            </a:r>
          </a:p>
          <a:p>
            <a:r>
              <a:rPr lang="en-US" dirty="0"/>
              <a:t>Teachers, headteachers, senior management, school governors, pupils and parents have vies on what OAE &amp; PE should be about – i.e. how </a:t>
            </a:r>
            <a:r>
              <a:rPr lang="en-US" dirty="0" err="1"/>
              <a:t>elssons</a:t>
            </a:r>
            <a:r>
              <a:rPr lang="en-US" dirty="0"/>
              <a:t> are expected to look like and what children should learn – OAE &amp; PE reinforces and replicates the values and beliefs of wider society </a:t>
            </a:r>
          </a:p>
          <a:p>
            <a:endParaRPr lang="en-US" dirty="0"/>
          </a:p>
          <a:p>
            <a:r>
              <a:rPr lang="en-US" dirty="0"/>
              <a:t>Therefore – OAE &amp; PE has the potential to challenge social inequalities and consequently change society’s wider values? </a:t>
            </a:r>
            <a:r>
              <a:rPr lang="en-US" b="1" dirty="0"/>
              <a:t>… what are your thoughts </a:t>
            </a:r>
            <a:r>
              <a:rPr lang="en-US" dirty="0"/>
              <a:t>– research on this? </a:t>
            </a:r>
            <a:r>
              <a:rPr lang="en-US" b="1" dirty="0"/>
              <a:t>What are you values of OAE / PE? Do you think that OAE &amp; PE are addressing aspects of inclusion in an effective and in a successful way?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b="1" dirty="0"/>
              <a:t>PAGE 58 &amp; 59 from ‘A Curriculum for all Learners'</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39778075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52</a:t>
            </a:fld>
            <a:endParaRPr lang="en-US" altLang="en-US"/>
          </a:p>
        </p:txBody>
      </p:sp>
    </p:spTree>
    <p:extLst>
      <p:ext uri="{BB962C8B-B14F-4D97-AF65-F5344CB8AC3E}">
        <p14:creationId xmlns:p14="http://schemas.microsoft.com/office/powerpoint/2010/main" val="40621377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 are now getting to a point where we </a:t>
            </a:r>
            <a:r>
              <a:rPr lang="en-US" dirty="0" err="1"/>
              <a:t>realise</a:t>
            </a:r>
            <a:r>
              <a:rPr lang="en-US" dirty="0"/>
              <a:t> and appreciate that to support inclusion we need to ensure that </a:t>
            </a:r>
          </a:p>
          <a:p>
            <a:r>
              <a:rPr lang="en-US" dirty="0"/>
              <a:t>Provision we provide is sufficiently varied</a:t>
            </a:r>
          </a:p>
          <a:p>
            <a:r>
              <a:rPr lang="en-US" dirty="0"/>
              <a:t>That we provide contexts for learning for those who hold different values and that different identities and interests are expressed and celebrated! </a:t>
            </a:r>
          </a:p>
          <a:p>
            <a:endParaRPr lang="en-US" dirty="0"/>
          </a:p>
          <a:p>
            <a:r>
              <a:rPr lang="en-US" dirty="0"/>
              <a:t>By doing this we succeed in extending participation and self worth and ambition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53</a:t>
            </a:fld>
            <a:endParaRPr lang="en-US" altLang="en-US"/>
          </a:p>
        </p:txBody>
      </p:sp>
    </p:spTree>
    <p:extLst>
      <p:ext uri="{BB962C8B-B14F-4D97-AF65-F5344CB8AC3E}">
        <p14:creationId xmlns:p14="http://schemas.microsoft.com/office/powerpoint/2010/main" val="3837421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Wingdings" charset="2"/>
              <a:buChar char="§"/>
              <a:defRPr/>
            </a:pPr>
            <a:r>
              <a:rPr lang="en-US" altLang="en-US" dirty="0"/>
              <a:t>4 key principles:                                        </a:t>
            </a:r>
          </a:p>
          <a:p>
            <a:pPr eaLnBrk="1" hangingPunct="1">
              <a:buFont typeface="Wingdings" charset="2"/>
              <a:buChar char="§"/>
              <a:defRPr/>
            </a:pPr>
            <a:r>
              <a:rPr lang="en-US" altLang="en-US" dirty="0"/>
              <a:t> </a:t>
            </a:r>
            <a:r>
              <a:rPr lang="en-US" altLang="en-US" dirty="0" err="1"/>
              <a:t>i</a:t>
            </a:r>
            <a:r>
              <a:rPr lang="en-US" altLang="en-US" dirty="0"/>
              <a:t>) rights                                                    </a:t>
            </a:r>
          </a:p>
          <a:p>
            <a:pPr eaLnBrk="1" hangingPunct="1">
              <a:buFont typeface="Wingdings" charset="2"/>
              <a:buChar char="§"/>
              <a:defRPr/>
            </a:pPr>
            <a:r>
              <a:rPr lang="en-US" altLang="en-US" dirty="0"/>
              <a:t> ii) choices                                                 </a:t>
            </a:r>
          </a:p>
          <a:p>
            <a:pPr eaLnBrk="1" hangingPunct="1">
              <a:buFont typeface="Wingdings" charset="2"/>
              <a:buChar char="§"/>
              <a:defRPr/>
            </a:pPr>
            <a:r>
              <a:rPr lang="en-US" altLang="en-US" dirty="0"/>
              <a:t>iii) independence                                        </a:t>
            </a:r>
          </a:p>
          <a:p>
            <a:pPr eaLnBrk="1" hangingPunct="1">
              <a:buFont typeface="Wingdings" charset="2"/>
              <a:buChar char="§"/>
              <a:defRPr/>
            </a:pPr>
            <a:r>
              <a:rPr lang="en-US" altLang="en-US" dirty="0"/>
              <a:t> iv) inclusion</a:t>
            </a:r>
          </a:p>
          <a:p>
            <a:pPr eaLnBrk="1" hangingPunct="1">
              <a:buFont typeface="Wingdings" charset="2"/>
              <a:buChar char="§"/>
              <a:defRPr/>
            </a:pPr>
            <a:r>
              <a:rPr lang="en-US" altLang="en-US" dirty="0"/>
              <a:t>Promotes the social model of disability </a:t>
            </a:r>
          </a:p>
          <a:p>
            <a:pPr eaLnBrk="1" hangingPunct="1">
              <a:buFont typeface="Wingdings" charset="2"/>
              <a:buChar char="§"/>
              <a:defRPr/>
            </a:pPr>
            <a:r>
              <a:rPr lang="en-US" altLang="en-US" dirty="0"/>
              <a:t>Includes consultation with the individual in order to incorporate their views and aspirations </a:t>
            </a:r>
          </a:p>
          <a:p>
            <a:pPr eaLnBrk="1" hangingPunct="1">
              <a:buFont typeface="Wingdings" charset="2"/>
              <a:buChar char="§"/>
              <a:defRPr/>
            </a:pPr>
            <a:r>
              <a:rPr lang="en-US" altLang="en-US" dirty="0"/>
              <a:t>Careful planning that focuses on:                                                           </a:t>
            </a:r>
          </a:p>
          <a:p>
            <a:pPr eaLnBrk="1" hangingPunct="1">
              <a:buFont typeface="Wingdings" charset="2"/>
              <a:buChar char="§"/>
              <a:defRPr/>
            </a:pPr>
            <a:r>
              <a:rPr lang="en-US" altLang="en-US" dirty="0"/>
              <a:t> </a:t>
            </a:r>
            <a:r>
              <a:rPr lang="en-US" altLang="en-US" dirty="0" err="1"/>
              <a:t>i</a:t>
            </a:r>
            <a:r>
              <a:rPr lang="en-US" altLang="en-US" dirty="0"/>
              <a:t>) strengths                                               </a:t>
            </a:r>
          </a:p>
          <a:p>
            <a:pPr eaLnBrk="1" hangingPunct="1">
              <a:buFont typeface="Wingdings" charset="2"/>
              <a:buChar char="§"/>
              <a:defRPr/>
            </a:pPr>
            <a:r>
              <a:rPr lang="en-US" altLang="en-US" dirty="0"/>
              <a:t> ii) likes                                                 </a:t>
            </a:r>
          </a:p>
          <a:p>
            <a:pPr eaLnBrk="1" hangingPunct="1">
              <a:buFont typeface="Wingdings" charset="2"/>
              <a:buChar char="§"/>
              <a:defRPr/>
            </a:pPr>
            <a:r>
              <a:rPr lang="en-US" altLang="en-US" dirty="0"/>
              <a:t> iii) areas of difficulty                     </a:t>
            </a:r>
          </a:p>
          <a:p>
            <a:pPr eaLnBrk="1" hangingPunct="1">
              <a:buFont typeface="Wingdings" charset="2"/>
              <a:buChar char="§"/>
              <a:defRPr/>
            </a:pPr>
            <a:r>
              <a:rPr lang="en-US" altLang="en-US" dirty="0"/>
              <a:t> iv) support strategies</a:t>
            </a:r>
          </a:p>
          <a:p>
            <a:pPr eaLnBrk="1" hangingPunct="1">
              <a:buFont typeface="Wingdings" charset="2"/>
              <a:buChar char="§"/>
              <a:defRPr/>
            </a:pPr>
            <a:endParaRPr lang="en-US" altLang="en-US" dirty="0"/>
          </a:p>
          <a:p>
            <a:pPr eaLnBrk="1" hangingPunct="1">
              <a:buFont typeface="Wingdings" charset="2"/>
              <a:buChar char="§"/>
              <a:defRPr/>
            </a:pPr>
            <a:r>
              <a:rPr lang="en-US" altLang="en-US" dirty="0"/>
              <a:t>Who might your plan include? The child / parent / </a:t>
            </a:r>
            <a:r>
              <a:rPr lang="en-US" altLang="en-US" dirty="0" err="1"/>
              <a:t>carer</a:t>
            </a:r>
            <a:r>
              <a:rPr lang="en-US" altLang="en-US" dirty="0"/>
              <a:t> / school staff / external agencies?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54</a:t>
            </a:fld>
            <a:endParaRPr lang="en-US" altLang="en-US"/>
          </a:p>
        </p:txBody>
      </p:sp>
    </p:spTree>
    <p:extLst>
      <p:ext uri="{BB962C8B-B14F-4D97-AF65-F5344CB8AC3E}">
        <p14:creationId xmlns:p14="http://schemas.microsoft.com/office/powerpoint/2010/main" val="16609129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FBF07B4E-EE3C-B447-A2DC-E52A0FC59DB4}"/>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DCDF6673-A89C-DD44-9170-AE2A43BBE9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dirty="0"/>
              <a:t>Nodwch rhain o amgylch a thu fewn yr amlinelliad.</a:t>
            </a:r>
          </a:p>
          <a:p>
            <a:endParaRPr lang="cy-GB" altLang="en-US" dirty="0"/>
          </a:p>
          <a:p>
            <a:r>
              <a:rPr lang="cy-GB" altLang="en-US" dirty="0"/>
              <a:t>Write these within and around the outline.</a:t>
            </a:r>
          </a:p>
          <a:p>
            <a:pPr marL="0" indent="0">
              <a:buNone/>
            </a:pPr>
            <a:r>
              <a:rPr lang="en-US" dirty="0"/>
              <a:t>Share group discussion </a:t>
            </a:r>
          </a:p>
          <a:p>
            <a:r>
              <a:rPr lang="en-US" dirty="0"/>
              <a:t>Which case study? </a:t>
            </a:r>
          </a:p>
          <a:p>
            <a:r>
              <a:rPr lang="en-US" dirty="0"/>
              <a:t>Action plan?</a:t>
            </a:r>
          </a:p>
          <a:p>
            <a:endParaRPr lang="en-GB" altLang="en-US" dirty="0"/>
          </a:p>
        </p:txBody>
      </p:sp>
      <p:sp>
        <p:nvSpPr>
          <p:cNvPr id="36867" name="Slide Number Placeholder 3">
            <a:extLst>
              <a:ext uri="{FF2B5EF4-FFF2-40B4-BE49-F238E27FC236}">
                <a16:creationId xmlns:a16="http://schemas.microsoft.com/office/drawing/2014/main" id="{CB7127B2-8507-C946-B190-26CB2C57BB6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9ABED974-C11E-A247-BEF4-4A1F8463E160}" type="slidenum">
              <a:rPr lang="en-GB" altLang="en-US" smtClean="0">
                <a:latin typeface="Comic Sans MS" panose="030F0902030302020204" pitchFamily="66" charset="0"/>
              </a:rPr>
              <a:pPr/>
              <a:t>55</a:t>
            </a:fld>
            <a:endParaRPr lang="en-GB" altLang="en-US">
              <a:latin typeface="Comic Sans MS" panose="030F0902030302020204" pitchFamily="66" charset="0"/>
            </a:endParaRPr>
          </a:p>
        </p:txBody>
      </p:sp>
    </p:spTree>
    <p:extLst>
      <p:ext uri="{BB962C8B-B14F-4D97-AF65-F5344CB8AC3E}">
        <p14:creationId xmlns:p14="http://schemas.microsoft.com/office/powerpoint/2010/main" val="28123771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5ABE1A-B4F3-5A44-821D-4EF2BCC0F389}" type="slidenum">
              <a:rPr lang="en-US" smtClean="0"/>
              <a:t>61</a:t>
            </a:fld>
            <a:endParaRPr lang="en-US"/>
          </a:p>
        </p:txBody>
      </p:sp>
    </p:spTree>
    <p:extLst>
      <p:ext uri="{BB962C8B-B14F-4D97-AF65-F5344CB8AC3E}">
        <p14:creationId xmlns:p14="http://schemas.microsoft.com/office/powerpoint/2010/main" val="25946384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A5CB2A2-00AC-2E97-5AB8-336A049AD07A}"/>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F72980E5-7D1A-F024-A42F-3CF2B9F672F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rPr>
              <a:t>20mins</a:t>
            </a:r>
          </a:p>
          <a:p>
            <a:endParaRPr lang="en-US" altLang="en-US" dirty="0">
              <a:latin typeface="Arial" panose="020B0604020202020204" pitchFamily="34" charset="0"/>
            </a:endParaRPr>
          </a:p>
          <a:p>
            <a:r>
              <a:rPr lang="en-US" altLang="en-US" dirty="0">
                <a:latin typeface="Arial" panose="020B0604020202020204" pitchFamily="34" charset="0"/>
              </a:rPr>
              <a:t>For the LO begin with </a:t>
            </a:r>
          </a:p>
          <a:p>
            <a:r>
              <a:rPr lang="en-US" altLang="en-US" dirty="0">
                <a:latin typeface="Arial" panose="020B0604020202020204" pitchFamily="34" charset="0"/>
              </a:rPr>
              <a:t>By the end of the lesson …</a:t>
            </a:r>
          </a:p>
          <a:p>
            <a:r>
              <a:rPr lang="en-US" altLang="en-US" dirty="0">
                <a:latin typeface="Arial" panose="020B0604020202020204" pitchFamily="34" charset="0"/>
              </a:rPr>
              <a:t>“I will be able to …</a:t>
            </a:r>
          </a:p>
          <a:p>
            <a:r>
              <a:rPr lang="en-US" altLang="en-US" dirty="0">
                <a:latin typeface="Arial" panose="020B0604020202020204" pitchFamily="34" charset="0"/>
              </a:rPr>
              <a:t>&amp; “I will be able to …</a:t>
            </a:r>
          </a:p>
          <a:p>
            <a:endParaRPr lang="en-US" altLang="en-US" dirty="0">
              <a:latin typeface="Arial" panose="020B0604020202020204" pitchFamily="34" charset="0"/>
            </a:endParaRPr>
          </a:p>
          <a:p>
            <a:r>
              <a:rPr lang="en-US" altLang="en-US" dirty="0">
                <a:latin typeface="Arial" panose="020B0604020202020204" pitchFamily="34" charset="0"/>
              </a:rPr>
              <a:t>20 mins</a:t>
            </a:r>
          </a:p>
          <a:p>
            <a:endParaRPr lang="en-US" altLang="en-US" dirty="0">
              <a:latin typeface="Arial" panose="020B0604020202020204" pitchFamily="34" charset="0"/>
            </a:endParaRPr>
          </a:p>
          <a:p>
            <a:r>
              <a:rPr lang="en-US" altLang="en-US" dirty="0">
                <a:latin typeface="Arial" panose="020B0604020202020204" pitchFamily="34" charset="0"/>
              </a:rPr>
              <a:t>So once you’ve decided which activities you’d like </a:t>
            </a:r>
            <a:r>
              <a:rPr lang="en-US" altLang="en-US" dirty="0" err="1">
                <a:latin typeface="Arial" panose="020B0604020202020204" pitchFamily="34" charset="0"/>
              </a:rPr>
              <a:t>ot</a:t>
            </a:r>
            <a:r>
              <a:rPr lang="en-US" altLang="en-US" dirty="0">
                <a:latin typeface="Arial" panose="020B0604020202020204" pitchFamily="34" charset="0"/>
              </a:rPr>
              <a:t> plan for you can then </a:t>
            </a:r>
            <a:r>
              <a:rPr lang="en-US" altLang="en-US" dirty="0" err="1">
                <a:latin typeface="Arial" panose="020B0604020202020204" pitchFamily="34" charset="0"/>
              </a:rPr>
              <a:t>trun</a:t>
            </a:r>
            <a:r>
              <a:rPr lang="en-US" altLang="en-US" dirty="0">
                <a:latin typeface="Arial" panose="020B0604020202020204" pitchFamily="34" charset="0"/>
              </a:rPr>
              <a:t> to this doc and choose a skill or two </a:t>
            </a:r>
            <a:r>
              <a:rPr lang="en-US" altLang="en-US" dirty="0" err="1">
                <a:latin typeface="Arial" panose="020B0604020202020204" pitchFamily="34" charset="0"/>
              </a:rPr>
              <a:t>mxa</a:t>
            </a:r>
            <a:r>
              <a:rPr lang="en-US" altLang="en-US" dirty="0">
                <a:latin typeface="Arial" panose="020B0604020202020204" pitchFamily="34" charset="0"/>
              </a:rPr>
              <a:t>. </a:t>
            </a:r>
          </a:p>
          <a:p>
            <a:r>
              <a:rPr lang="en-US" altLang="en-US" dirty="0">
                <a:latin typeface="Arial" panose="020B0604020202020204" pitchFamily="34" charset="0"/>
              </a:rPr>
              <a:t>The reason why you don’t want to include too many skills in the plan as then if you want to do too much the learning will be diluted and you won’t get the depth in the lesson – so stay to one skill and your lesson to have focus on this </a:t>
            </a:r>
          </a:p>
          <a:p>
            <a:endParaRPr lang="en-US" altLang="en-US" dirty="0">
              <a:latin typeface="Arial" panose="020B0604020202020204" pitchFamily="34" charset="0"/>
            </a:endParaRPr>
          </a:p>
          <a:p>
            <a:r>
              <a:rPr lang="en-US" altLang="en-US" dirty="0">
                <a:latin typeface="Arial" panose="020B0604020202020204" pitchFamily="34" charset="0"/>
              </a:rPr>
              <a:t>Then in the Learning outcome box – again you looking to the </a:t>
            </a:r>
            <a:r>
              <a:rPr lang="en-US" altLang="en-US" dirty="0" err="1">
                <a:latin typeface="Arial" panose="020B0604020202020204" pitchFamily="34" charset="0"/>
              </a:rPr>
              <a:t>acitvy</a:t>
            </a:r>
            <a:r>
              <a:rPr lang="en-US" altLang="en-US" dirty="0">
                <a:latin typeface="Arial" panose="020B0604020202020204" pitchFamily="34" charset="0"/>
              </a:rPr>
              <a:t> that you’ve </a:t>
            </a:r>
            <a:r>
              <a:rPr lang="en-US" altLang="en-US" dirty="0" err="1">
                <a:latin typeface="Arial" panose="020B0604020202020204" pitchFamily="34" charset="0"/>
              </a:rPr>
              <a:t>choosen</a:t>
            </a:r>
            <a:r>
              <a:rPr lang="en-US" altLang="en-US" dirty="0">
                <a:latin typeface="Arial" panose="020B0604020202020204" pitchFamily="34" charset="0"/>
              </a:rPr>
              <a:t> and decide what type of lo would be better suited. For LO you are looking to create two or three &amp; these are you will </a:t>
            </a:r>
            <a:r>
              <a:rPr lang="en-US" altLang="en-US" dirty="0" err="1">
                <a:latin typeface="Arial" panose="020B0604020202020204" pitchFamily="34" charset="0"/>
              </a:rPr>
              <a:t>ases</a:t>
            </a:r>
            <a:r>
              <a:rPr lang="en-US" altLang="en-US" dirty="0">
                <a:latin typeface="Arial" panose="020B0604020202020204" pitchFamily="34" charset="0"/>
              </a:rPr>
              <a:t> during the lesson to measure success in the learning. </a:t>
            </a:r>
          </a:p>
          <a:p>
            <a:endParaRPr lang="en-US" altLang="en-US" dirty="0">
              <a:latin typeface="Arial" panose="020B0604020202020204" pitchFamily="34" charset="0"/>
            </a:endParaRPr>
          </a:p>
          <a:p>
            <a:r>
              <a:rPr lang="en-US" altLang="en-US" dirty="0">
                <a:latin typeface="Arial" panose="020B0604020202020204" pitchFamily="34" charset="0"/>
              </a:rPr>
              <a:t>Now – there is no correct way of doing this – sometimes you could start with the skill &amp; then think of the activity you’d like to teach in order to develop the skill </a:t>
            </a:r>
          </a:p>
          <a:p>
            <a:br>
              <a:rPr lang="en-US" altLang="en-US" dirty="0">
                <a:latin typeface="Arial" panose="020B0604020202020204" pitchFamily="34" charset="0"/>
              </a:rPr>
            </a:br>
            <a:r>
              <a:rPr lang="en-US" altLang="en-US" dirty="0">
                <a:latin typeface="Arial" panose="020B0604020202020204" pitchFamily="34" charset="0"/>
              </a:rPr>
              <a:t>OR you could at times start with the activity and then consider which skills are being developed within the activity. </a:t>
            </a:r>
          </a:p>
          <a:p>
            <a:endParaRPr lang="en-US"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BA085A44-60B0-E1A8-4ABB-77B8746F2C7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9C19D9F6-0799-1D46-B93E-B51E0FF5D3FF}" type="slidenum">
              <a:rPr lang="en-GB" altLang="en-US" sz="1200" smtClean="0">
                <a:latin typeface="Arial" panose="020B0604020202020204" pitchFamily="34" charset="0"/>
              </a:rPr>
              <a:pPr/>
              <a:t>63</a:t>
            </a:fld>
            <a:endParaRPr lang="en-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5A6D3C7-DF76-5FFD-73CC-835A557DE45A}"/>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69FDD84A-49F4-E070-F48E-390B23C2812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So that the learning outcomes / objectives mirror this knowledge &amp; the experiences provided are differentiated – which would include – so what may we need to contentrate on in order for this to happen ..well – content of the slide</a:t>
            </a:r>
          </a:p>
          <a:p>
            <a:endParaRPr lang="en-US" altLang="en-US">
              <a:latin typeface="Arial" panose="020B0604020202020204" pitchFamily="34" charset="0"/>
            </a:endParaRPr>
          </a:p>
          <a:p>
            <a:r>
              <a:rPr lang="en-US" altLang="en-US">
                <a:latin typeface="Arial" panose="020B0604020202020204" pitchFamily="34" charset="0"/>
              </a:rPr>
              <a:t>So one (at a push two) skills </a:t>
            </a:r>
          </a:p>
          <a:p>
            <a:r>
              <a:rPr lang="en-US" altLang="en-US">
                <a:latin typeface="Arial" panose="020B0604020202020204" pitchFamily="34" charset="0"/>
              </a:rPr>
              <a:t>Then two or three Learning objectives  supporting the teaching of that skill /s</a:t>
            </a:r>
          </a:p>
          <a:p>
            <a:r>
              <a:rPr lang="en-US" altLang="en-US">
                <a:latin typeface="Arial" panose="020B0604020202020204" pitchFamily="34" charset="0"/>
              </a:rPr>
              <a:t>i.e. you have focused on one NC skill - &amp; then created 2 or three learning objectives that would support the learning of that skill. </a:t>
            </a:r>
          </a:p>
          <a:p>
            <a:endParaRPr lang="en-US" altLang="en-US">
              <a:latin typeface="Arial" panose="020B0604020202020204" pitchFamily="34" charset="0"/>
            </a:endParaRPr>
          </a:p>
          <a:p>
            <a:endParaRPr lang="en-US"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3DEB0594-ACB5-79ED-8F65-DAD95E9184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635436CC-01E7-5D43-AF87-EB5FBC77FFFC}" type="slidenum">
              <a:rPr lang="en-GB" altLang="en-US" sz="1200" smtClean="0">
                <a:latin typeface="Arial" panose="020B0604020202020204" pitchFamily="34" charset="0"/>
              </a:rPr>
              <a:pPr/>
              <a:t>65</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13">
            <a:extLst>
              <a:ext uri="{FF2B5EF4-FFF2-40B4-BE49-F238E27FC236}">
                <a16:creationId xmlns:a16="http://schemas.microsoft.com/office/drawing/2014/main" id="{8572EB01-D03D-E6B9-9DF6-7BA35BCA1215}"/>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2">
            <a:extLst>
              <a:ext uri="{FF2B5EF4-FFF2-40B4-BE49-F238E27FC236}">
                <a16:creationId xmlns:a16="http://schemas.microsoft.com/office/drawing/2014/main" id="{C0D8E2F5-6F43-B784-F9D6-2C845B561040}"/>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22">
            <a:extLst>
              <a:ext uri="{FF2B5EF4-FFF2-40B4-BE49-F238E27FC236}">
                <a16:creationId xmlns:a16="http://schemas.microsoft.com/office/drawing/2014/main" id="{9E348C2F-6793-0444-4E87-519A8CA2F1BA}"/>
              </a:ext>
            </a:extLst>
          </p:cNvPr>
          <p:cNvSpPr>
            <a:spLocks noGrp="1"/>
          </p:cNvSpPr>
          <p:nvPr>
            <p:ph type="sldNum" sz="quarter" idx="12"/>
          </p:nvPr>
        </p:nvSpPr>
        <p:spPr/>
        <p:txBody>
          <a:bodyPr/>
          <a:lstStyle>
            <a:lvl1pPr>
              <a:defRPr/>
            </a:lvl1pPr>
          </a:lstStyle>
          <a:p>
            <a:pPr>
              <a:defRPr/>
            </a:pPr>
            <a:fld id="{FD2A27C3-B436-3E40-8013-CF61A4BFB401}" type="slidenum">
              <a:rPr lang="en-GB" altLang="en-US"/>
              <a:pPr>
                <a:defRPr/>
              </a:pPr>
              <a:t>‹#›</a:t>
            </a:fld>
            <a:endParaRPr lang="en-GB" altLang="en-US"/>
          </a:p>
        </p:txBody>
      </p:sp>
    </p:spTree>
    <p:extLst>
      <p:ext uri="{BB962C8B-B14F-4D97-AF65-F5344CB8AC3E}">
        <p14:creationId xmlns:p14="http://schemas.microsoft.com/office/powerpoint/2010/main" val="35567489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51823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3.xml"/><Relationship Id="rId4" Type="http://schemas.openxmlformats.org/officeDocument/2006/relationships/chart" Target="../charts/char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21.jpg"/><Relationship Id="rId4" Type="http://schemas.openxmlformats.org/officeDocument/2006/relationships/image" Target="../media/image20.jp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zDZFcDGpL4U"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28.jpg"/><Relationship Id="rId4" Type="http://schemas.openxmlformats.org/officeDocument/2006/relationships/image" Target="../media/image27.jp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biGGlEXMvwE&amp;feature=emb_logo" TargetMode="External"/><Relationship Id="rId2" Type="http://schemas.openxmlformats.org/officeDocument/2006/relationships/hyperlink" Target="https://www.thebmc.co.uk/how-climbing-walls-can-benefit-schools" TargetMode="External"/><Relationship Id="rId1" Type="http://schemas.openxmlformats.org/officeDocument/2006/relationships/slideLayout" Target="../slideLayouts/slideLayout7.xml"/><Relationship Id="rId5" Type="http://schemas.openxmlformats.org/officeDocument/2006/relationships/image" Target="../media/image41.jpg"/><Relationship Id="rId4" Type="http://schemas.openxmlformats.org/officeDocument/2006/relationships/image" Target="../media/image40.jpeg"/></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microsoft.com/office/2007/relationships/hdphoto" Target="../media/hdphoto1.wdp"/></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13.xml"/><Relationship Id="rId5" Type="http://schemas.openxmlformats.org/officeDocument/2006/relationships/image" Target="../media/image13.png"/><Relationship Id="rId4" Type="http://schemas.microsoft.com/office/2007/relationships/hdphoto" Target="../media/hdphoto2.wdp"/></Relationships>
</file>

<file path=ppt/slides/_rels/slide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3429000"/>
            <a:ext cx="8708504" cy="1470025"/>
          </a:xfrm>
        </p:spPr>
        <p:txBody>
          <a:bodyPr>
            <a:noAutofit/>
          </a:bodyPr>
          <a:lstStyle/>
          <a:p>
            <a:r>
              <a:rPr lang="en-GB" sz="4000" b="1" dirty="0">
                <a:solidFill>
                  <a:schemeClr val="bg1"/>
                </a:solidFill>
              </a:rPr>
              <a:t>Physical Literacy, </a:t>
            </a:r>
            <a:br>
              <a:rPr lang="en-GB" sz="4000" b="1" dirty="0">
                <a:solidFill>
                  <a:schemeClr val="bg1"/>
                </a:solidFill>
              </a:rPr>
            </a:br>
            <a:r>
              <a:rPr lang="en-GB" sz="4000" b="1" dirty="0">
                <a:solidFill>
                  <a:schemeClr val="bg1"/>
                </a:solidFill>
              </a:rPr>
              <a:t>Affordances &amp; Adventure  Outdoors &amp; P.E.  </a:t>
            </a:r>
          </a:p>
        </p:txBody>
      </p:sp>
      <p:sp>
        <p:nvSpPr>
          <p:cNvPr id="4" name="Title 1">
            <a:extLst>
              <a:ext uri="{FF2B5EF4-FFF2-40B4-BE49-F238E27FC236}">
                <a16:creationId xmlns:a16="http://schemas.microsoft.com/office/drawing/2014/main" id="{81F4FE59-B418-446F-CF3F-A05B6C961EE3}"/>
              </a:ext>
            </a:extLst>
          </p:cNvPr>
          <p:cNvSpPr txBox="1">
            <a:spLocks/>
          </p:cNvSpPr>
          <p:nvPr/>
        </p:nvSpPr>
        <p:spPr>
          <a:xfrm>
            <a:off x="899592" y="764704"/>
            <a:ext cx="8708504"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err="1"/>
              <a:t>Llythrennedd</a:t>
            </a:r>
            <a:r>
              <a:rPr lang="en-GB" sz="4000" b="1" dirty="0"/>
              <a:t> </a:t>
            </a:r>
            <a:r>
              <a:rPr lang="en-GB" sz="4000" b="1" dirty="0" err="1"/>
              <a:t>Corfforol</a:t>
            </a:r>
            <a:r>
              <a:rPr lang="en-GB" sz="4000" b="1" dirty="0"/>
              <a:t>, </a:t>
            </a:r>
            <a:br>
              <a:rPr lang="en-GB" sz="4000" b="1" dirty="0"/>
            </a:br>
            <a:r>
              <a:rPr lang="en-GB" sz="4000" b="1" dirty="0" err="1"/>
              <a:t>Cyfleoedd</a:t>
            </a:r>
            <a:r>
              <a:rPr lang="en-GB" sz="4000" b="1" dirty="0"/>
              <a:t> ac Antur </a:t>
            </a:r>
            <a:r>
              <a:rPr lang="en-GB" sz="4000" b="1" dirty="0" err="1"/>
              <a:t>yn</a:t>
            </a:r>
            <a:r>
              <a:rPr lang="en-GB" sz="4000" b="1" dirty="0"/>
              <a:t> yr </a:t>
            </a:r>
            <a:r>
              <a:rPr lang="en-GB" sz="4000" b="1" dirty="0" err="1"/>
              <a:t>Awyr</a:t>
            </a:r>
            <a:r>
              <a:rPr lang="en-GB" sz="4000" b="1" dirty="0"/>
              <a:t> </a:t>
            </a:r>
            <a:r>
              <a:rPr lang="en-GB" sz="4000" b="1" dirty="0" err="1"/>
              <a:t>Agored</a:t>
            </a:r>
            <a:r>
              <a:rPr lang="en-GB" sz="4000" b="1" dirty="0"/>
              <a:t> ac </a:t>
            </a:r>
            <a:r>
              <a:rPr lang="en-GB" sz="4000" b="1" dirty="0" err="1"/>
              <a:t>Addysg</a:t>
            </a:r>
            <a:r>
              <a:rPr lang="en-GB" sz="4000" b="1" dirty="0"/>
              <a:t> </a:t>
            </a:r>
            <a:r>
              <a:rPr lang="en-GB" sz="4000" b="1" dirty="0" err="1"/>
              <a:t>Gorfforol</a:t>
            </a:r>
            <a:r>
              <a:rPr lang="en-GB" sz="4000" b="1" dirty="0"/>
              <a:t> </a:t>
            </a:r>
          </a:p>
        </p:txBody>
      </p:sp>
    </p:spTree>
    <p:extLst>
      <p:ext uri="{BB962C8B-B14F-4D97-AF65-F5344CB8AC3E}">
        <p14:creationId xmlns:p14="http://schemas.microsoft.com/office/powerpoint/2010/main" val="4182585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2842284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35713652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Life long journeys of Physical Literacy</a:t>
            </a:r>
            <a:br>
              <a:rPr lang="en-GB" sz="3600" dirty="0"/>
            </a:br>
            <a:r>
              <a:rPr lang="en-GB" sz="3600" dirty="0" err="1"/>
              <a:t>Taith</a:t>
            </a:r>
            <a:r>
              <a:rPr lang="en-GB" sz="3600" dirty="0"/>
              <a:t> hir </a:t>
            </a:r>
            <a:r>
              <a:rPr lang="en-GB" sz="3600" dirty="0" err="1"/>
              <a:t>ydy</a:t>
            </a:r>
            <a:r>
              <a:rPr lang="en-GB" sz="3600" dirty="0"/>
              <a:t> </a:t>
            </a:r>
            <a:r>
              <a:rPr lang="en-GB" sz="3600" dirty="0" err="1"/>
              <a:t>Llythrennedd</a:t>
            </a:r>
            <a:r>
              <a:rPr lang="en-GB" sz="3600" dirty="0"/>
              <a:t> </a:t>
            </a:r>
            <a:r>
              <a:rPr lang="en-GB" sz="3600" dirty="0" err="1"/>
              <a:t>Corfforol</a:t>
            </a:r>
            <a:endParaRPr lang="en-GB" sz="3600" dirty="0"/>
          </a:p>
        </p:txBody>
      </p:sp>
      <p:pic>
        <p:nvPicPr>
          <p:cNvPr id="4" name="Content Placeholder 3"/>
          <p:cNvPicPr>
            <a:picLocks noGrp="1" noChangeAspect="1"/>
          </p:cNvPicPr>
          <p:nvPr>
            <p:ph idx="1"/>
          </p:nvPr>
        </p:nvPicPr>
        <p:blipFill>
          <a:blip r:embed="rId2"/>
          <a:stretch>
            <a:fillRect/>
          </a:stretch>
        </p:blipFill>
        <p:spPr>
          <a:xfrm>
            <a:off x="3347864" y="1556792"/>
            <a:ext cx="3976092" cy="2779895"/>
          </a:xfrm>
          <a:prstGeom prst="rect">
            <a:avLst/>
          </a:prstGeom>
        </p:spPr>
      </p:pic>
      <p:sp>
        <p:nvSpPr>
          <p:cNvPr id="5" name="TextBox 4"/>
          <p:cNvSpPr txBox="1"/>
          <p:nvPr/>
        </p:nvSpPr>
        <p:spPr>
          <a:xfrm>
            <a:off x="207407" y="4441601"/>
            <a:ext cx="8729185" cy="954107"/>
          </a:xfrm>
          <a:prstGeom prst="rect">
            <a:avLst/>
          </a:prstGeom>
          <a:noFill/>
        </p:spPr>
        <p:txBody>
          <a:bodyPr wrap="none" rtlCol="0">
            <a:spAutoFit/>
          </a:bodyPr>
          <a:lstStyle/>
          <a:p>
            <a:r>
              <a:rPr lang="en-GB" sz="2800" dirty="0"/>
              <a:t>Opportunities for movement in the outdoors is key….. </a:t>
            </a:r>
          </a:p>
          <a:p>
            <a:r>
              <a:rPr lang="en-GB" sz="2800" dirty="0"/>
              <a:t>Mae </a:t>
            </a:r>
            <a:r>
              <a:rPr lang="en-GB" sz="2800" dirty="0" err="1"/>
              <a:t>symud</a:t>
            </a:r>
            <a:r>
              <a:rPr lang="en-GB" sz="2800" dirty="0"/>
              <a:t> </a:t>
            </a:r>
            <a:r>
              <a:rPr lang="en-GB" sz="2800" dirty="0" err="1"/>
              <a:t>yn</a:t>
            </a:r>
            <a:r>
              <a:rPr lang="en-GB" sz="2800" dirty="0"/>
              <a:t> yr </a:t>
            </a:r>
            <a:r>
              <a:rPr lang="en-GB" sz="2800" dirty="0" err="1"/>
              <a:t>awyr</a:t>
            </a:r>
            <a:r>
              <a:rPr lang="en-GB" sz="2800" dirty="0"/>
              <a:t> </a:t>
            </a:r>
            <a:r>
              <a:rPr lang="en-GB" sz="2800" dirty="0" err="1"/>
              <a:t>agored</a:t>
            </a:r>
            <a:r>
              <a:rPr lang="en-GB" sz="2800" dirty="0"/>
              <a:t> </a:t>
            </a:r>
            <a:r>
              <a:rPr lang="en-GB" sz="2800" dirty="0" err="1"/>
              <a:t>yn</a:t>
            </a:r>
            <a:r>
              <a:rPr lang="en-GB" sz="2800" dirty="0"/>
              <a:t> </a:t>
            </a:r>
            <a:r>
              <a:rPr lang="en-GB" sz="2800" dirty="0" err="1"/>
              <a:t>allweddol</a:t>
            </a:r>
            <a:r>
              <a:rPr lang="en-GB" sz="2800" dirty="0"/>
              <a:t> …</a:t>
            </a:r>
          </a:p>
        </p:txBody>
      </p:sp>
    </p:spTree>
    <p:extLst>
      <p:ext uri="{BB962C8B-B14F-4D97-AF65-F5344CB8AC3E}">
        <p14:creationId xmlns:p14="http://schemas.microsoft.com/office/powerpoint/2010/main" val="421716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Effect transition="in" filter="wipe(down)">
                                      <p:cBhvr>
                                        <p:cTn id="25" dur="580">
                                          <p:stCondLst>
                                            <p:cond delay="0"/>
                                          </p:stCondLst>
                                        </p:cTn>
                                        <p:tgtEl>
                                          <p:spTgt spid="5">
                                            <p:txEl>
                                              <p:pRg st="1" end="1"/>
                                            </p:txEl>
                                          </p:spTgt>
                                        </p:tgtEl>
                                      </p:cBhvr>
                                    </p:animEffect>
                                    <p:anim calcmode="lin" valueType="num">
                                      <p:cBhvr>
                                        <p:cTn id="26"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1" end="1"/>
                                            </p:txEl>
                                          </p:spTgt>
                                        </p:tgtEl>
                                      </p:cBhvr>
                                      <p:to x="100000" y="60000"/>
                                    </p:animScale>
                                    <p:animScale>
                                      <p:cBhvr>
                                        <p:cTn id="32" dur="166" decel="50000">
                                          <p:stCondLst>
                                            <p:cond delay="676"/>
                                          </p:stCondLst>
                                        </p:cTn>
                                        <p:tgtEl>
                                          <p:spTgt spid="5">
                                            <p:txEl>
                                              <p:pRg st="1" end="1"/>
                                            </p:txEl>
                                          </p:spTgt>
                                        </p:tgtEl>
                                      </p:cBhvr>
                                      <p:to x="100000" y="100000"/>
                                    </p:animScale>
                                    <p:animScale>
                                      <p:cBhvr>
                                        <p:cTn id="33" dur="26">
                                          <p:stCondLst>
                                            <p:cond delay="1312"/>
                                          </p:stCondLst>
                                        </p:cTn>
                                        <p:tgtEl>
                                          <p:spTgt spid="5">
                                            <p:txEl>
                                              <p:pRg st="1" end="1"/>
                                            </p:txEl>
                                          </p:spTgt>
                                        </p:tgtEl>
                                      </p:cBhvr>
                                      <p:to x="100000" y="80000"/>
                                    </p:animScale>
                                    <p:animScale>
                                      <p:cBhvr>
                                        <p:cTn id="34" dur="166" decel="50000">
                                          <p:stCondLst>
                                            <p:cond delay="1338"/>
                                          </p:stCondLst>
                                        </p:cTn>
                                        <p:tgtEl>
                                          <p:spTgt spid="5">
                                            <p:txEl>
                                              <p:pRg st="1" end="1"/>
                                            </p:txEl>
                                          </p:spTgt>
                                        </p:tgtEl>
                                      </p:cBhvr>
                                      <p:to x="100000" y="100000"/>
                                    </p:animScale>
                                    <p:animScale>
                                      <p:cBhvr>
                                        <p:cTn id="35" dur="26">
                                          <p:stCondLst>
                                            <p:cond delay="1642"/>
                                          </p:stCondLst>
                                        </p:cTn>
                                        <p:tgtEl>
                                          <p:spTgt spid="5">
                                            <p:txEl>
                                              <p:pRg st="1" end="1"/>
                                            </p:txEl>
                                          </p:spTgt>
                                        </p:tgtEl>
                                      </p:cBhvr>
                                      <p:to x="100000" y="90000"/>
                                    </p:animScale>
                                    <p:animScale>
                                      <p:cBhvr>
                                        <p:cTn id="36" dur="166" decel="50000">
                                          <p:stCondLst>
                                            <p:cond delay="1668"/>
                                          </p:stCondLst>
                                        </p:cTn>
                                        <p:tgtEl>
                                          <p:spTgt spid="5">
                                            <p:txEl>
                                              <p:pRg st="1" end="1"/>
                                            </p:txEl>
                                          </p:spTgt>
                                        </p:tgtEl>
                                      </p:cBhvr>
                                      <p:to x="100000" y="100000"/>
                                    </p:animScale>
                                    <p:animScale>
                                      <p:cBhvr>
                                        <p:cTn id="37" dur="26">
                                          <p:stCondLst>
                                            <p:cond delay="1808"/>
                                          </p:stCondLst>
                                        </p:cTn>
                                        <p:tgtEl>
                                          <p:spTgt spid="5">
                                            <p:txEl>
                                              <p:pRg st="1" end="1"/>
                                            </p:txEl>
                                          </p:spTgt>
                                        </p:tgtEl>
                                      </p:cBhvr>
                                      <p:to x="100000" y="95000"/>
                                    </p:animScale>
                                    <p:animScale>
                                      <p:cBhvr>
                                        <p:cTn id="38" dur="166" decel="50000">
                                          <p:stCondLst>
                                            <p:cond delay="1834"/>
                                          </p:stCondLst>
                                        </p:cTn>
                                        <p:tgtEl>
                                          <p:spTgt spid="5">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A2E5-7CC2-065E-FA8F-038A030EADA0}"/>
              </a:ext>
            </a:extLst>
          </p:cNvPr>
          <p:cNvSpPr txBox="1">
            <a:spLocks/>
          </p:cNvSpPr>
          <p:nvPr/>
        </p:nvSpPr>
        <p:spPr>
          <a:xfrm>
            <a:off x="433584" y="1001184"/>
            <a:ext cx="8054815" cy="838928"/>
          </a:xfrm>
        </p:spPr>
        <p:txBody>
          <a:bodyPr lIns="68580" tIns="34290" rIns="68580" bIns="3429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base"/>
            <a:r>
              <a:rPr lang="en-GB" sz="3000" b="1">
                <a:solidFill>
                  <a:schemeClr val="bg1"/>
                </a:solidFill>
                <a:latin typeface="Helvetica" pitchFamily="2" charset="0"/>
                <a:ea typeface="Times New Roman" panose="02020603050405020304" pitchFamily="18" charset="0"/>
              </a:rPr>
              <a:t>We are facing a global crisis of poor and delayed motor skills </a:t>
            </a:r>
            <a:endParaRPr lang="en-GB" sz="3000">
              <a:solidFill>
                <a:schemeClr val="bg1"/>
              </a:solidFill>
              <a:latin typeface="Helvetica" pitchFamily="2" charset="0"/>
              <a:ea typeface="Times New Roman" panose="02020603050405020304" pitchFamily="18" charset="0"/>
            </a:endParaRPr>
          </a:p>
        </p:txBody>
      </p:sp>
      <p:sp>
        <p:nvSpPr>
          <p:cNvPr id="10" name="TextBox 9">
            <a:extLst>
              <a:ext uri="{FF2B5EF4-FFF2-40B4-BE49-F238E27FC236}">
                <a16:creationId xmlns:a16="http://schemas.microsoft.com/office/drawing/2014/main" id="{D9869583-C6A7-A8CC-57EE-1EBA2E9AF4C6}"/>
              </a:ext>
            </a:extLst>
          </p:cNvPr>
          <p:cNvSpPr txBox="1"/>
          <p:nvPr/>
        </p:nvSpPr>
        <p:spPr>
          <a:xfrm>
            <a:off x="1799461" y="5411199"/>
            <a:ext cx="4658830" cy="669414"/>
          </a:xfrm>
          <a:prstGeom prst="rect">
            <a:avLst/>
          </a:prstGeom>
          <a:noFill/>
        </p:spPr>
        <p:txBody>
          <a:bodyPr wrap="square" lIns="68580" tIns="34290" rIns="68580" bIns="34290" rtlCol="0" anchor="t">
            <a:spAutoFit/>
          </a:bodyPr>
          <a:lstStyle/>
          <a:p>
            <a:r>
              <a:rPr lang="en-US" sz="1200">
                <a:solidFill>
                  <a:srgbClr val="FFFFFF"/>
                </a:solidFill>
                <a:latin typeface="Helvetica"/>
                <a:cs typeface="Helvetica"/>
              </a:rPr>
              <a:t>Brian et al. (2019), </a:t>
            </a:r>
            <a:r>
              <a:rPr lang="en-US" sz="1200" err="1">
                <a:solidFill>
                  <a:srgbClr val="FFFFFF"/>
                </a:solidFill>
                <a:latin typeface="Helvetica"/>
                <a:cs typeface="Helvetica"/>
              </a:rPr>
              <a:t>Dunan</a:t>
            </a:r>
            <a:r>
              <a:rPr lang="en-US" sz="1200">
                <a:solidFill>
                  <a:srgbClr val="FFFFFF"/>
                </a:solidFill>
                <a:latin typeface="Helvetica"/>
                <a:cs typeface="Helvetica"/>
              </a:rPr>
              <a:t> et al. (2022), Wainwright et al. (2024)</a:t>
            </a:r>
            <a:endParaRPr lang="en-US" sz="1200">
              <a:solidFill>
                <a:srgbClr val="000000"/>
              </a:solidFill>
              <a:latin typeface="Helvetica"/>
              <a:cs typeface="Helvetica"/>
            </a:endParaRPr>
          </a:p>
          <a:p>
            <a:endParaRPr lang="en-US" sz="1350">
              <a:solidFill>
                <a:srgbClr val="FFFFFF"/>
              </a:solidFill>
              <a:latin typeface="Helvetica"/>
              <a:cs typeface="Helvetica"/>
            </a:endParaRPr>
          </a:p>
          <a:p>
            <a:endParaRPr lang="en-US" sz="1350"/>
          </a:p>
        </p:txBody>
      </p:sp>
      <p:grpSp>
        <p:nvGrpSpPr>
          <p:cNvPr id="3" name="Group 2">
            <a:extLst>
              <a:ext uri="{FF2B5EF4-FFF2-40B4-BE49-F238E27FC236}">
                <a16:creationId xmlns:a16="http://schemas.microsoft.com/office/drawing/2014/main" id="{AB191242-51B3-5606-2EF7-E3241F05106F}"/>
              </a:ext>
            </a:extLst>
          </p:cNvPr>
          <p:cNvGrpSpPr/>
          <p:nvPr/>
        </p:nvGrpSpPr>
        <p:grpSpPr>
          <a:xfrm>
            <a:off x="6517947" y="1759850"/>
            <a:ext cx="2671572" cy="1298448"/>
            <a:chOff x="8690596" y="1203466"/>
            <a:chExt cx="3562096" cy="1731264"/>
          </a:xfrm>
        </p:grpSpPr>
        <p:graphicFrame>
          <p:nvGraphicFramePr>
            <p:cNvPr id="22" name="Chart 21">
              <a:extLst>
                <a:ext uri="{FF2B5EF4-FFF2-40B4-BE49-F238E27FC236}">
                  <a16:creationId xmlns:a16="http://schemas.microsoft.com/office/drawing/2014/main" id="{5CEB50A4-806C-879F-621C-84C627D2BD78}"/>
                </a:ext>
              </a:extLst>
            </p:cNvPr>
            <p:cNvGraphicFramePr>
              <a:graphicFrameLocks/>
            </p:cNvGraphicFramePr>
            <p:nvPr/>
          </p:nvGraphicFramePr>
          <p:xfrm>
            <a:off x="8690596" y="1203466"/>
            <a:ext cx="3562096" cy="1731264"/>
          </p:xfrm>
          <a:graphic>
            <a:graphicData uri="http://schemas.openxmlformats.org/drawingml/2006/chart">
              <c:chart xmlns:c="http://schemas.openxmlformats.org/drawingml/2006/chart" xmlns:r="http://schemas.openxmlformats.org/officeDocument/2006/relationships" r:id="rId2"/>
            </a:graphicData>
          </a:graphic>
        </p:graphicFrame>
        <p:sp>
          <p:nvSpPr>
            <p:cNvPr id="24" name="TextBox 23">
              <a:extLst>
                <a:ext uri="{FF2B5EF4-FFF2-40B4-BE49-F238E27FC236}">
                  <a16:creationId xmlns:a16="http://schemas.microsoft.com/office/drawing/2014/main" id="{90DF69FA-087A-A608-5716-81B1E1639B4F}"/>
                </a:ext>
              </a:extLst>
            </p:cNvPr>
            <p:cNvSpPr txBox="1"/>
            <p:nvPr/>
          </p:nvSpPr>
          <p:spPr>
            <a:xfrm>
              <a:off x="10255825" y="2162749"/>
              <a:ext cx="916067" cy="369332"/>
            </a:xfrm>
            <a:prstGeom prst="rect">
              <a:avLst/>
            </a:prstGeom>
            <a:noFill/>
          </p:spPr>
          <p:txBody>
            <a:bodyPr wrap="square" lIns="68580" tIns="34290" rIns="68580" bIns="34290" rtlCol="0" anchor="t">
              <a:spAutoFit/>
            </a:bodyPr>
            <a:lstStyle/>
            <a:p>
              <a:r>
                <a:rPr lang="en-US" sz="1350">
                  <a:latin typeface="Helvetica"/>
                  <a:cs typeface="Helvetica"/>
                </a:rPr>
                <a:t>77%</a:t>
              </a:r>
              <a:endParaRPr lang="en-US" sz="1350"/>
            </a:p>
          </p:txBody>
        </p:sp>
        <p:sp>
          <p:nvSpPr>
            <p:cNvPr id="26" name="TextBox 25">
              <a:extLst>
                <a:ext uri="{FF2B5EF4-FFF2-40B4-BE49-F238E27FC236}">
                  <a16:creationId xmlns:a16="http://schemas.microsoft.com/office/drawing/2014/main" id="{97C8F251-490E-A83B-BEBA-B8E571F32AAB}"/>
                </a:ext>
              </a:extLst>
            </p:cNvPr>
            <p:cNvSpPr txBox="1"/>
            <p:nvPr/>
          </p:nvSpPr>
          <p:spPr>
            <a:xfrm>
              <a:off x="9848592" y="1568794"/>
              <a:ext cx="814467" cy="369332"/>
            </a:xfrm>
            <a:prstGeom prst="rect">
              <a:avLst/>
            </a:prstGeom>
            <a:noFill/>
          </p:spPr>
          <p:txBody>
            <a:bodyPr wrap="square" lIns="68580" tIns="34290" rIns="68580" bIns="34290" rtlCol="0" anchor="t">
              <a:spAutoFit/>
            </a:bodyPr>
            <a:lstStyle/>
            <a:p>
              <a:r>
                <a:rPr lang="en-US" sz="1350">
                  <a:latin typeface="Helvetica"/>
                  <a:cs typeface="Helvetica"/>
                </a:rPr>
                <a:t>23%</a:t>
              </a:r>
              <a:endParaRPr lang="en-US" sz="1350">
                <a:cs typeface="Calibri"/>
              </a:endParaRPr>
            </a:p>
          </p:txBody>
        </p:sp>
      </p:grpSp>
      <p:grpSp>
        <p:nvGrpSpPr>
          <p:cNvPr id="6" name="Group 5">
            <a:extLst>
              <a:ext uri="{FF2B5EF4-FFF2-40B4-BE49-F238E27FC236}">
                <a16:creationId xmlns:a16="http://schemas.microsoft.com/office/drawing/2014/main" id="{D8FD8FFA-3565-DB0A-59F2-8E0B4D38D659}"/>
              </a:ext>
            </a:extLst>
          </p:cNvPr>
          <p:cNvGrpSpPr/>
          <p:nvPr/>
        </p:nvGrpSpPr>
        <p:grpSpPr>
          <a:xfrm>
            <a:off x="6547919" y="4047374"/>
            <a:ext cx="2671572" cy="1298448"/>
            <a:chOff x="8730558" y="4253499"/>
            <a:chExt cx="3562096" cy="1731264"/>
          </a:xfrm>
        </p:grpSpPr>
        <p:graphicFrame>
          <p:nvGraphicFramePr>
            <p:cNvPr id="8" name="Chart 7">
              <a:extLst>
                <a:ext uri="{FF2B5EF4-FFF2-40B4-BE49-F238E27FC236}">
                  <a16:creationId xmlns:a16="http://schemas.microsoft.com/office/drawing/2014/main" id="{63A1BE98-1471-6896-F9C8-14E93B33F8CB}"/>
                </a:ext>
              </a:extLst>
            </p:cNvPr>
            <p:cNvGraphicFramePr>
              <a:graphicFrameLocks/>
            </p:cNvGraphicFramePr>
            <p:nvPr/>
          </p:nvGraphicFramePr>
          <p:xfrm>
            <a:off x="8730558" y="4253499"/>
            <a:ext cx="3562096" cy="1731264"/>
          </p:xfrm>
          <a:graphic>
            <a:graphicData uri="http://schemas.openxmlformats.org/drawingml/2006/chart">
              <c:chart xmlns:c="http://schemas.openxmlformats.org/drawingml/2006/chart" xmlns:r="http://schemas.openxmlformats.org/officeDocument/2006/relationships" r:id="rId3"/>
            </a:graphicData>
          </a:graphic>
        </p:graphicFrame>
        <p:sp>
          <p:nvSpPr>
            <p:cNvPr id="28" name="TextBox 27">
              <a:extLst>
                <a:ext uri="{FF2B5EF4-FFF2-40B4-BE49-F238E27FC236}">
                  <a16:creationId xmlns:a16="http://schemas.microsoft.com/office/drawing/2014/main" id="{46E52318-A22F-54F7-1C16-9A30A5502F8A}"/>
                </a:ext>
              </a:extLst>
            </p:cNvPr>
            <p:cNvSpPr txBox="1"/>
            <p:nvPr/>
          </p:nvSpPr>
          <p:spPr>
            <a:xfrm>
              <a:off x="10346135" y="5206142"/>
              <a:ext cx="825756" cy="369332"/>
            </a:xfrm>
            <a:prstGeom prst="rect">
              <a:avLst/>
            </a:prstGeom>
            <a:noFill/>
          </p:spPr>
          <p:txBody>
            <a:bodyPr wrap="square" lIns="68580" tIns="34290" rIns="68580" bIns="34290" rtlCol="0" anchor="t">
              <a:spAutoFit/>
            </a:bodyPr>
            <a:lstStyle/>
            <a:p>
              <a:r>
                <a:rPr lang="en-US" sz="1350">
                  <a:latin typeface="Helvetica"/>
                  <a:cs typeface="Helvetica"/>
                </a:rPr>
                <a:t>88%</a:t>
              </a:r>
              <a:endParaRPr lang="en-US" sz="1350"/>
            </a:p>
          </p:txBody>
        </p:sp>
        <p:sp>
          <p:nvSpPr>
            <p:cNvPr id="30" name="TextBox 29">
              <a:extLst>
                <a:ext uri="{FF2B5EF4-FFF2-40B4-BE49-F238E27FC236}">
                  <a16:creationId xmlns:a16="http://schemas.microsoft.com/office/drawing/2014/main" id="{DD43D1E6-91FC-EA90-87D5-8A2B86EAF83E}"/>
                </a:ext>
              </a:extLst>
            </p:cNvPr>
            <p:cNvSpPr txBox="1"/>
            <p:nvPr/>
          </p:nvSpPr>
          <p:spPr>
            <a:xfrm>
              <a:off x="9992413" y="4458298"/>
              <a:ext cx="916067" cy="338555"/>
            </a:xfrm>
            <a:prstGeom prst="rect">
              <a:avLst/>
            </a:prstGeom>
            <a:noFill/>
          </p:spPr>
          <p:txBody>
            <a:bodyPr wrap="square" lIns="68580" tIns="34290" rIns="68580" bIns="34290" rtlCol="0" anchor="t">
              <a:spAutoFit/>
            </a:bodyPr>
            <a:lstStyle/>
            <a:p>
              <a:r>
                <a:rPr lang="en-US" sz="1200">
                  <a:latin typeface="Helvetica"/>
                  <a:cs typeface="Helvetica"/>
                </a:rPr>
                <a:t>12%</a:t>
              </a:r>
              <a:endParaRPr lang="en-US" sz="1200">
                <a:ea typeface="Calibri"/>
                <a:cs typeface="Calibri"/>
              </a:endParaRPr>
            </a:p>
          </p:txBody>
        </p:sp>
      </p:grpSp>
      <p:grpSp>
        <p:nvGrpSpPr>
          <p:cNvPr id="4" name="Group 3">
            <a:extLst>
              <a:ext uri="{FF2B5EF4-FFF2-40B4-BE49-F238E27FC236}">
                <a16:creationId xmlns:a16="http://schemas.microsoft.com/office/drawing/2014/main" id="{4344E105-D824-5B3D-6B19-84D7A937456C}"/>
              </a:ext>
            </a:extLst>
          </p:cNvPr>
          <p:cNvGrpSpPr/>
          <p:nvPr/>
        </p:nvGrpSpPr>
        <p:grpSpPr>
          <a:xfrm>
            <a:off x="-248612" y="2917074"/>
            <a:ext cx="2671572" cy="1298448"/>
            <a:chOff x="-331483" y="2746432"/>
            <a:chExt cx="3562096" cy="1731264"/>
          </a:xfrm>
        </p:grpSpPr>
        <p:graphicFrame>
          <p:nvGraphicFramePr>
            <p:cNvPr id="32" name="Chart 31">
              <a:extLst>
                <a:ext uri="{FF2B5EF4-FFF2-40B4-BE49-F238E27FC236}">
                  <a16:creationId xmlns:a16="http://schemas.microsoft.com/office/drawing/2014/main" id="{E722B863-FA09-F71A-10CA-AD7D7AD6CCEB}"/>
                </a:ext>
              </a:extLst>
            </p:cNvPr>
            <p:cNvGraphicFramePr>
              <a:graphicFrameLocks/>
            </p:cNvGraphicFramePr>
            <p:nvPr/>
          </p:nvGraphicFramePr>
          <p:xfrm>
            <a:off x="-331483" y="2746432"/>
            <a:ext cx="3562096" cy="1731264"/>
          </p:xfrm>
          <a:graphic>
            <a:graphicData uri="http://schemas.openxmlformats.org/drawingml/2006/chart">
              <c:chart xmlns:c="http://schemas.openxmlformats.org/drawingml/2006/chart" xmlns:r="http://schemas.openxmlformats.org/officeDocument/2006/relationships" r:id="rId4"/>
            </a:graphicData>
          </a:graphic>
        </p:graphicFrame>
        <p:sp>
          <p:nvSpPr>
            <p:cNvPr id="34" name="TextBox 33">
              <a:extLst>
                <a:ext uri="{FF2B5EF4-FFF2-40B4-BE49-F238E27FC236}">
                  <a16:creationId xmlns:a16="http://schemas.microsoft.com/office/drawing/2014/main" id="{14D8DD27-63DD-2964-E01C-50E268ACA2F9}"/>
                </a:ext>
              </a:extLst>
            </p:cNvPr>
            <p:cNvSpPr txBox="1"/>
            <p:nvPr/>
          </p:nvSpPr>
          <p:spPr>
            <a:xfrm>
              <a:off x="1357360" y="3689147"/>
              <a:ext cx="899133" cy="369332"/>
            </a:xfrm>
            <a:prstGeom prst="rect">
              <a:avLst/>
            </a:prstGeom>
            <a:noFill/>
          </p:spPr>
          <p:txBody>
            <a:bodyPr wrap="square" lIns="68580" tIns="34290" rIns="68580" bIns="34290" rtlCol="0" anchor="t">
              <a:spAutoFit/>
            </a:bodyPr>
            <a:lstStyle/>
            <a:p>
              <a:r>
                <a:rPr lang="en-US" sz="1350">
                  <a:latin typeface="Helvetica"/>
                  <a:cs typeface="Helvetica"/>
                </a:rPr>
                <a:t>80%</a:t>
              </a:r>
              <a:endParaRPr lang="en-US" sz="1350"/>
            </a:p>
          </p:txBody>
        </p:sp>
        <p:sp>
          <p:nvSpPr>
            <p:cNvPr id="36" name="TextBox 35">
              <a:extLst>
                <a:ext uri="{FF2B5EF4-FFF2-40B4-BE49-F238E27FC236}">
                  <a16:creationId xmlns:a16="http://schemas.microsoft.com/office/drawing/2014/main" id="{6288BD4D-D808-5E52-CA81-0C74FB34896A}"/>
                </a:ext>
              </a:extLst>
            </p:cNvPr>
            <p:cNvSpPr txBox="1"/>
            <p:nvPr/>
          </p:nvSpPr>
          <p:spPr>
            <a:xfrm>
              <a:off x="873926" y="3081055"/>
              <a:ext cx="966867" cy="369332"/>
            </a:xfrm>
            <a:prstGeom prst="rect">
              <a:avLst/>
            </a:prstGeom>
            <a:noFill/>
          </p:spPr>
          <p:txBody>
            <a:bodyPr wrap="square" lIns="68580" tIns="34290" rIns="68580" bIns="34290" rtlCol="0" anchor="t">
              <a:spAutoFit/>
            </a:bodyPr>
            <a:lstStyle/>
            <a:p>
              <a:r>
                <a:rPr lang="en-US" sz="1350">
                  <a:latin typeface="Helvetica"/>
                  <a:cs typeface="Helvetica"/>
                </a:rPr>
                <a:t>20%</a:t>
              </a:r>
              <a:endParaRPr lang="en-US" sz="1350">
                <a:cs typeface="Calibri"/>
              </a:endParaRPr>
            </a:p>
          </p:txBody>
        </p:sp>
      </p:grpSp>
      <p:sp>
        <p:nvSpPr>
          <p:cNvPr id="5" name="Rectangle: Rounded Corners 4">
            <a:extLst>
              <a:ext uri="{FF2B5EF4-FFF2-40B4-BE49-F238E27FC236}">
                <a16:creationId xmlns:a16="http://schemas.microsoft.com/office/drawing/2014/main" id="{DCF8E5E5-4691-5FF6-7700-4BB427C38E05}"/>
              </a:ext>
            </a:extLst>
          </p:cNvPr>
          <p:cNvSpPr/>
          <p:nvPr/>
        </p:nvSpPr>
        <p:spPr>
          <a:xfrm>
            <a:off x="502123" y="2058485"/>
            <a:ext cx="6637868" cy="764376"/>
          </a:xfrm>
          <a:prstGeom prst="roundRect">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nSpc>
                <a:spcPct val="90000"/>
              </a:lnSpc>
              <a:spcBef>
                <a:spcPts val="750"/>
              </a:spcBef>
            </a:pPr>
            <a:r>
              <a:rPr lang="en-GB" sz="2100">
                <a:solidFill>
                  <a:schemeClr val="tx1"/>
                </a:solidFill>
                <a:latin typeface="Arial"/>
                <a:ea typeface="Arial"/>
                <a:cs typeface="Arial"/>
              </a:rPr>
              <a:t>77% of early years children in USA have delayed motor skills </a:t>
            </a:r>
            <a:r>
              <a:rPr lang="en-GB" sz="1350">
                <a:solidFill>
                  <a:schemeClr val="tx1"/>
                </a:solidFill>
                <a:latin typeface="Arial"/>
                <a:ea typeface="Arial"/>
                <a:cs typeface="Arial"/>
              </a:rPr>
              <a:t>(USA, 2019)</a:t>
            </a:r>
            <a:endParaRPr lang="en-US" sz="1350">
              <a:solidFill>
                <a:schemeClr val="tx1"/>
              </a:solidFill>
              <a:latin typeface="Arial"/>
              <a:ea typeface="Arial"/>
              <a:cs typeface="Arial"/>
            </a:endParaRPr>
          </a:p>
        </p:txBody>
      </p:sp>
      <p:sp>
        <p:nvSpPr>
          <p:cNvPr id="7" name="Rectangle: Rounded Corners 6">
            <a:extLst>
              <a:ext uri="{FF2B5EF4-FFF2-40B4-BE49-F238E27FC236}">
                <a16:creationId xmlns:a16="http://schemas.microsoft.com/office/drawing/2014/main" id="{8EB3F40B-AC7E-588E-4537-E03E484079EB}"/>
              </a:ext>
            </a:extLst>
          </p:cNvPr>
          <p:cNvSpPr/>
          <p:nvPr/>
        </p:nvSpPr>
        <p:spPr>
          <a:xfrm>
            <a:off x="1848320" y="3168616"/>
            <a:ext cx="6642102" cy="785542"/>
          </a:xfrm>
          <a:prstGeom prst="roundRect">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nSpc>
                <a:spcPct val="90000"/>
              </a:lnSpc>
              <a:spcBef>
                <a:spcPts val="750"/>
              </a:spcBef>
            </a:pPr>
            <a:r>
              <a:rPr lang="en-GB" sz="2100">
                <a:solidFill>
                  <a:schemeClr val="tx1"/>
                </a:solidFill>
                <a:latin typeface="Arial"/>
                <a:ea typeface="Arial"/>
                <a:cs typeface="Arial"/>
              </a:rPr>
              <a:t>Less than one fifth of children in England aged 6–9 years have mastered key motor skills </a:t>
            </a:r>
            <a:r>
              <a:rPr lang="en-GB" sz="1500">
                <a:solidFill>
                  <a:schemeClr val="tx1"/>
                </a:solidFill>
                <a:latin typeface="Arial"/>
                <a:ea typeface="Arial"/>
                <a:cs typeface="Arial"/>
              </a:rPr>
              <a:t>(England, 2022)</a:t>
            </a:r>
            <a:endParaRPr lang="en-US" sz="1500">
              <a:solidFill>
                <a:schemeClr val="tx1"/>
              </a:solidFill>
              <a:latin typeface="Arial"/>
              <a:ea typeface="Arial"/>
              <a:cs typeface="Arial"/>
            </a:endParaRPr>
          </a:p>
        </p:txBody>
      </p:sp>
      <p:sp>
        <p:nvSpPr>
          <p:cNvPr id="11" name="Rectangle: Rounded Corners 10">
            <a:extLst>
              <a:ext uri="{FF2B5EF4-FFF2-40B4-BE49-F238E27FC236}">
                <a16:creationId xmlns:a16="http://schemas.microsoft.com/office/drawing/2014/main" id="{3F4E6539-A57C-34E0-052B-8DFD11AE0850}"/>
              </a:ext>
            </a:extLst>
          </p:cNvPr>
          <p:cNvSpPr/>
          <p:nvPr/>
        </p:nvSpPr>
        <p:spPr>
          <a:xfrm>
            <a:off x="510588" y="4339454"/>
            <a:ext cx="6633634" cy="781308"/>
          </a:xfrm>
          <a:prstGeom prst="roundRect">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nSpc>
                <a:spcPct val="90000"/>
              </a:lnSpc>
              <a:spcBef>
                <a:spcPts val="750"/>
              </a:spcBef>
            </a:pPr>
            <a:r>
              <a:rPr lang="en-GB" sz="2100">
                <a:solidFill>
                  <a:srgbClr val="000000"/>
                </a:solidFill>
                <a:latin typeface="Arial"/>
                <a:ea typeface="Arial"/>
                <a:cs typeface="Arial"/>
              </a:rPr>
              <a:t>88% of 3 year olds in </a:t>
            </a:r>
            <a:r>
              <a:rPr lang="en-GB" sz="2100" b="1">
                <a:solidFill>
                  <a:srgbClr val="000000"/>
                </a:solidFill>
                <a:latin typeface="Arial"/>
                <a:ea typeface="Arial"/>
                <a:cs typeface="Arial"/>
              </a:rPr>
              <a:t>Wales </a:t>
            </a:r>
            <a:r>
              <a:rPr lang="en-GB" sz="2100">
                <a:solidFill>
                  <a:srgbClr val="000000"/>
                </a:solidFill>
                <a:latin typeface="Arial"/>
                <a:ea typeface="Arial"/>
                <a:cs typeface="Arial"/>
              </a:rPr>
              <a:t>have poor or delayed motor skills </a:t>
            </a:r>
            <a:r>
              <a:rPr lang="en-GB" sz="1500">
                <a:solidFill>
                  <a:schemeClr val="tx1"/>
                </a:solidFill>
                <a:latin typeface="Arial"/>
                <a:ea typeface="Arial"/>
                <a:cs typeface="Arial"/>
              </a:rPr>
              <a:t>(</a:t>
            </a:r>
            <a:r>
              <a:rPr lang="en-US" sz="1500">
                <a:solidFill>
                  <a:schemeClr val="tx1"/>
                </a:solidFill>
                <a:latin typeface="Helvetica"/>
                <a:ea typeface="Arial"/>
                <a:cs typeface="Helvetica"/>
              </a:rPr>
              <a:t>Wales, 2024)</a:t>
            </a:r>
            <a:endParaRPr lang="en-GB" sz="1500">
              <a:solidFill>
                <a:schemeClr val="tx1"/>
              </a:solidFill>
              <a:latin typeface="Helvetica"/>
              <a:ea typeface="Arial"/>
              <a:cs typeface="Helvetica"/>
            </a:endParaRPr>
          </a:p>
        </p:txBody>
      </p:sp>
    </p:spTree>
    <p:extLst>
      <p:ext uri="{BB962C8B-B14F-4D97-AF65-F5344CB8AC3E}">
        <p14:creationId xmlns:p14="http://schemas.microsoft.com/office/powerpoint/2010/main" val="213653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ppt_x</p:attrName>
                                        </p:attrNameLst>
                                      </p:cBhvr>
                                      <p:tavLst>
                                        <p:tav tm="0">
                                          <p:val>
                                            <p:strVal val="#ppt_x+#ppt_w*1.125000"/>
                                          </p:val>
                                        </p:tav>
                                        <p:tav tm="100000">
                                          <p:val>
                                            <p:strVal val="#ppt_x"/>
                                          </p:val>
                                        </p:tav>
                                      </p:tavLst>
                                    </p:anim>
                                    <p:animEffect transition="in" filter="wipe(left)">
                                      <p:cBhvr>
                                        <p:cTn id="8" dur="500"/>
                                        <p:tgtEl>
                                          <p:spTgt spid="3"/>
                                        </p:tgtEl>
                                      </p:cBhvr>
                                    </p:animEffect>
                                  </p:childTnLst>
                                </p:cTn>
                              </p:par>
                              <p:par>
                                <p:cTn id="9" presetID="12" presetClass="entr" presetSubtype="2"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p:tgtEl>
                                          <p:spTgt spid="5"/>
                                        </p:tgtEl>
                                        <p:attrNameLst>
                                          <p:attrName>ppt_x</p:attrName>
                                        </p:attrNameLst>
                                      </p:cBhvr>
                                      <p:tavLst>
                                        <p:tav tm="0">
                                          <p:val>
                                            <p:strVal val="#ppt_x+#ppt_w*1.125000"/>
                                          </p:val>
                                        </p:tav>
                                        <p:tav tm="100000">
                                          <p:val>
                                            <p:strVal val="#ppt_x"/>
                                          </p:val>
                                        </p:tav>
                                      </p:tavLst>
                                    </p:anim>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8"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p:tgtEl>
                                          <p:spTgt spid="7"/>
                                        </p:tgtEl>
                                        <p:attrNameLst>
                                          <p:attrName>ppt_x</p:attrName>
                                        </p:attrNameLst>
                                      </p:cBhvr>
                                      <p:tavLst>
                                        <p:tav tm="0">
                                          <p:val>
                                            <p:strVal val="#ppt_x-#ppt_w*1.125000"/>
                                          </p:val>
                                        </p:tav>
                                        <p:tav tm="100000">
                                          <p:val>
                                            <p:strVal val="#ppt_x"/>
                                          </p:val>
                                        </p:tav>
                                      </p:tavLst>
                                    </p:anim>
                                    <p:animEffect transition="in" filter="wipe(right)">
                                      <p:cBhvr>
                                        <p:cTn id="18" dur="500"/>
                                        <p:tgtEl>
                                          <p:spTgt spid="7"/>
                                        </p:tgtEl>
                                      </p:cBhvr>
                                    </p:animEffect>
                                  </p:childTnLst>
                                </p:cTn>
                              </p:par>
                              <p:par>
                                <p:cTn id="19" presetID="12" presetClass="entr" presetSubtype="2" fill="hold"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p:tgtEl>
                                          <p:spTgt spid="4"/>
                                        </p:tgtEl>
                                        <p:attrNameLst>
                                          <p:attrName>ppt_x</p:attrName>
                                        </p:attrNameLst>
                                      </p:cBhvr>
                                      <p:tavLst>
                                        <p:tav tm="0">
                                          <p:val>
                                            <p:strVal val="#ppt_x+#ppt_w*1.125000"/>
                                          </p:val>
                                        </p:tav>
                                        <p:tav tm="100000">
                                          <p:val>
                                            <p:strVal val="#ppt_x"/>
                                          </p:val>
                                        </p:tav>
                                      </p:tavLst>
                                    </p:anim>
                                    <p:animEffect transition="in" filter="wipe(left)">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2"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p:tgtEl>
                                          <p:spTgt spid="6"/>
                                        </p:tgtEl>
                                        <p:attrNameLst>
                                          <p:attrName>ppt_x</p:attrName>
                                        </p:attrNameLst>
                                      </p:cBhvr>
                                      <p:tavLst>
                                        <p:tav tm="0">
                                          <p:val>
                                            <p:strVal val="#ppt_x+#ppt_w*1.125000"/>
                                          </p:val>
                                        </p:tav>
                                        <p:tav tm="100000">
                                          <p:val>
                                            <p:strVal val="#ppt_x"/>
                                          </p:val>
                                        </p:tav>
                                      </p:tavLst>
                                    </p:anim>
                                    <p:animEffect transition="in" filter="wipe(left)">
                                      <p:cBhvr>
                                        <p:cTn id="28" dur="500"/>
                                        <p:tgtEl>
                                          <p:spTgt spid="6"/>
                                        </p:tgtEl>
                                      </p:cBhvr>
                                    </p:animEffect>
                                  </p:childTnLst>
                                </p:cTn>
                              </p:par>
                              <p:par>
                                <p:cTn id="29" presetID="12" presetClass="entr" presetSubtype="2"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p:tgtEl>
                                          <p:spTgt spid="11"/>
                                        </p:tgtEl>
                                        <p:attrNameLst>
                                          <p:attrName>ppt_x</p:attrName>
                                        </p:attrNameLst>
                                      </p:cBhvr>
                                      <p:tavLst>
                                        <p:tav tm="0">
                                          <p:val>
                                            <p:strVal val="#ppt_x+#ppt_w*1.125000"/>
                                          </p:val>
                                        </p:tav>
                                        <p:tav tm="100000">
                                          <p:val>
                                            <p:strVal val="#ppt_x"/>
                                          </p:val>
                                        </p:tav>
                                      </p:tavLst>
                                    </p:anim>
                                    <p:animEffect transition="in" filter="wipe(left)">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44624"/>
            <a:ext cx="7452320" cy="5589240"/>
          </a:xfrm>
          <a:prstGeom prst="rect">
            <a:avLst/>
          </a:prstGeom>
        </p:spPr>
      </p:pic>
    </p:spTree>
    <p:extLst>
      <p:ext uri="{BB962C8B-B14F-4D97-AF65-F5344CB8AC3E}">
        <p14:creationId xmlns:p14="http://schemas.microsoft.com/office/powerpoint/2010/main" val="2172061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526927"/>
            <a:ext cx="7772400" cy="1470025"/>
          </a:xfrm>
        </p:spPr>
        <p:txBody>
          <a:bodyPr/>
          <a:lstStyle/>
          <a:p>
            <a:r>
              <a:rPr lang="en-GB" dirty="0">
                <a:solidFill>
                  <a:schemeClr val="bg1"/>
                </a:solidFill>
              </a:rPr>
              <a:t>Affordances</a:t>
            </a:r>
          </a:p>
        </p:txBody>
      </p:sp>
      <p:sp>
        <p:nvSpPr>
          <p:cNvPr id="5" name="Subtitle 4">
            <a:extLst>
              <a:ext uri="{FF2B5EF4-FFF2-40B4-BE49-F238E27FC236}">
                <a16:creationId xmlns:a16="http://schemas.microsoft.com/office/drawing/2014/main" id="{DE8E19BD-9D6E-4473-BBB6-AD8736F1A4E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25193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a:t>The theory of affordances </a:t>
            </a:r>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a:t>”The affordances of the environment are what it offers to the animal, what it provides or furnishes</a:t>
            </a:r>
            <a:r>
              <a:rPr lang="is-IS" sz="9600" dirty="0"/>
              <a:t>…”</a:t>
            </a:r>
          </a:p>
          <a:p>
            <a:endParaRPr lang="is-IS" dirty="0"/>
          </a:p>
          <a:p>
            <a:endParaRPr lang="is-IS" dirty="0"/>
          </a:p>
          <a:p>
            <a:pPr marL="3657600" lvl="8" indent="0">
              <a:buNone/>
            </a:pPr>
            <a:r>
              <a:rPr lang="en-US" dirty="0"/>
              <a:t>		</a:t>
            </a:r>
            <a:endParaRPr lang="is-IS" dirty="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t>However they are relevant to the animal...eg. </a:t>
            </a:r>
            <a:r>
              <a:rPr lang="en-US" sz="2400" dirty="0"/>
              <a:t>S</a:t>
            </a:r>
            <a:r>
              <a:rPr lang="is-IS" sz="2400" dirty="0"/>
              <a:t>olid ground give support for animals to stand, walk run etc. </a:t>
            </a:r>
            <a:r>
              <a:rPr lang="en-US" sz="2400" dirty="0"/>
              <a:t>B</a:t>
            </a:r>
            <a:r>
              <a:rPr lang="is-IS" sz="2400" dirty="0"/>
              <a:t>ut a marsh land and water is sink-into-abledepending on the weight of the animal...</a:t>
            </a:r>
            <a:endParaRPr lang="en-GB" dirty="0"/>
          </a:p>
        </p:txBody>
      </p:sp>
    </p:spTree>
    <p:extLst>
      <p:ext uri="{BB962C8B-B14F-4D97-AF65-F5344CB8AC3E}">
        <p14:creationId xmlns:p14="http://schemas.microsoft.com/office/powerpoint/2010/main" val="174487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848" y="1052736"/>
            <a:ext cx="8504640" cy="1143000"/>
          </a:xfrm>
        </p:spPr>
        <p:txBody>
          <a:bodyPr>
            <a:normAutofit fontScale="90000"/>
          </a:bodyPr>
          <a:lstStyle/>
          <a:p>
            <a:r>
              <a:rPr lang="en-GB" dirty="0"/>
              <a:t>Affordances </a:t>
            </a:r>
            <a:br>
              <a:rPr lang="en-GB" dirty="0"/>
            </a:br>
            <a:r>
              <a:rPr lang="en-GB" dirty="0"/>
              <a:t>provide possibilities in the outdoors.</a:t>
            </a:r>
          </a:p>
        </p:txBody>
      </p:sp>
      <p:sp>
        <p:nvSpPr>
          <p:cNvPr id="3" name="Title 1">
            <a:extLst>
              <a:ext uri="{FF2B5EF4-FFF2-40B4-BE49-F238E27FC236}">
                <a16:creationId xmlns:a16="http://schemas.microsoft.com/office/drawing/2014/main" id="{4457A446-45E2-0412-A1AF-E29912B6BE21}"/>
              </a:ext>
            </a:extLst>
          </p:cNvPr>
          <p:cNvSpPr txBox="1">
            <a:spLocks/>
          </p:cNvSpPr>
          <p:nvPr/>
        </p:nvSpPr>
        <p:spPr>
          <a:xfrm>
            <a:off x="179512" y="3429000"/>
            <a:ext cx="8782328" cy="1584177"/>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t>Cyfleoedd</a:t>
            </a:r>
            <a:r>
              <a:rPr lang="en-GB" dirty="0"/>
              <a:t>  </a:t>
            </a:r>
            <a:br>
              <a:rPr lang="en-GB" dirty="0"/>
            </a:br>
            <a:r>
              <a:rPr lang="en-GB" dirty="0" err="1"/>
              <a:t>sy’n</a:t>
            </a:r>
            <a:r>
              <a:rPr lang="en-GB" dirty="0"/>
              <a:t> </a:t>
            </a:r>
            <a:r>
              <a:rPr lang="en-GB" dirty="0" err="1"/>
              <a:t>bosibl</a:t>
            </a:r>
            <a:r>
              <a:rPr lang="en-GB" dirty="0"/>
              <a:t> </a:t>
            </a:r>
            <a:r>
              <a:rPr lang="en-GB" dirty="0" err="1"/>
              <a:t>yn</a:t>
            </a:r>
            <a:r>
              <a:rPr lang="en-GB" dirty="0"/>
              <a:t> </a:t>
            </a:r>
            <a:r>
              <a:rPr lang="en-GB" dirty="0" err="1"/>
              <a:t>ardaloedd</a:t>
            </a:r>
            <a:r>
              <a:rPr lang="en-GB" dirty="0"/>
              <a:t> </a:t>
            </a:r>
            <a:r>
              <a:rPr lang="en-GB" dirty="0" err="1"/>
              <a:t>awyr</a:t>
            </a:r>
            <a:r>
              <a:rPr lang="en-GB" dirty="0"/>
              <a:t> </a:t>
            </a:r>
            <a:r>
              <a:rPr lang="en-GB" dirty="0" err="1"/>
              <a:t>agored</a:t>
            </a:r>
            <a:r>
              <a:rPr lang="en-GB" dirty="0"/>
              <a:t>.</a:t>
            </a:r>
          </a:p>
        </p:txBody>
      </p:sp>
    </p:spTree>
    <p:extLst>
      <p:ext uri="{BB962C8B-B14F-4D97-AF65-F5344CB8AC3E}">
        <p14:creationId xmlns:p14="http://schemas.microsoft.com/office/powerpoint/2010/main" val="523267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
            <a:extLst>
              <a:ext uri="{FF2B5EF4-FFF2-40B4-BE49-F238E27FC236}">
                <a16:creationId xmlns:a16="http://schemas.microsoft.com/office/drawing/2014/main" id="{4914BFC5-4F89-7A14-D61B-3B3578DF374D}"/>
              </a:ext>
            </a:extLst>
          </p:cNvPr>
          <p:cNvSpPr txBox="1">
            <a:spLocks noChangeArrowheads="1"/>
          </p:cNvSpPr>
          <p:nvPr/>
        </p:nvSpPr>
        <p:spPr>
          <a:xfrm>
            <a:off x="389232" y="1287256"/>
            <a:ext cx="3364610" cy="1039082"/>
          </a:xfrm>
          <a:prstGeom prst="rect">
            <a:avLst/>
          </a:prstGeom>
        </p:spPr>
        <p:txBody>
          <a:bodyPr vert="horz" lIns="68580" tIns="34290" rIns="68580" bIns="3429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450"/>
              </a:spcAft>
            </a:pPr>
            <a:r>
              <a:rPr lang="en-US" sz="3300" b="1">
                <a:solidFill>
                  <a:schemeClr val="bg1"/>
                </a:solidFill>
                <a:latin typeface="Helvetica"/>
                <a:cs typeface="Helvetica"/>
              </a:rPr>
              <a:t>Sensorimotor Integration</a:t>
            </a:r>
            <a:endParaRPr lang="en-US" sz="3300">
              <a:solidFill>
                <a:schemeClr val="bg1"/>
              </a:solidFill>
              <a:latin typeface="Helvetica"/>
              <a:cs typeface="Helvetica"/>
            </a:endParaRPr>
          </a:p>
        </p:txBody>
      </p:sp>
      <p:sp>
        <p:nvSpPr>
          <p:cNvPr id="18" name="TextBox 17">
            <a:extLst>
              <a:ext uri="{FF2B5EF4-FFF2-40B4-BE49-F238E27FC236}">
                <a16:creationId xmlns:a16="http://schemas.microsoft.com/office/drawing/2014/main" id="{1C35C484-9A5A-E0E1-C17E-D59BAAF6B732}"/>
              </a:ext>
            </a:extLst>
          </p:cNvPr>
          <p:cNvSpPr txBox="1"/>
          <p:nvPr/>
        </p:nvSpPr>
        <p:spPr>
          <a:xfrm>
            <a:off x="404877" y="2519143"/>
            <a:ext cx="3849557" cy="1772781"/>
          </a:xfrm>
          <a:prstGeom prst="rect">
            <a:avLst/>
          </a:prstGeom>
        </p:spPr>
        <p:txBody>
          <a:bodyPr vert="horz" lIns="68580" tIns="34290" rIns="68580" bIns="34290" rtlCol="0" anchor="t">
            <a:normAutofit/>
          </a:bodyPr>
          <a:lstStyle/>
          <a:p>
            <a:pPr>
              <a:lnSpc>
                <a:spcPct val="150000"/>
              </a:lnSpc>
              <a:spcAft>
                <a:spcPts val="450"/>
              </a:spcAft>
            </a:pPr>
            <a:r>
              <a:rPr lang="en-US" dirty="0">
                <a:solidFill>
                  <a:schemeClr val="bg1"/>
                </a:solidFill>
                <a:latin typeface="Helvetica"/>
                <a:cs typeface="Helvetica"/>
              </a:rPr>
              <a:t>Movement and play experiences in the early years underpins </a:t>
            </a:r>
            <a:r>
              <a:rPr lang="en-US" b="1" dirty="0">
                <a:solidFill>
                  <a:schemeClr val="bg1"/>
                </a:solidFill>
                <a:latin typeface="Helvetica"/>
                <a:cs typeface="Helvetica"/>
              </a:rPr>
              <a:t>all learning and development.</a:t>
            </a:r>
            <a:endParaRPr lang="en-US" sz="1500" b="1" dirty="0">
              <a:solidFill>
                <a:schemeClr val="bg1"/>
              </a:solidFill>
              <a:ea typeface="Calibri" panose="020F0502020204030204"/>
              <a:cs typeface="Calibri" panose="020F0502020204030204"/>
            </a:endParaRPr>
          </a:p>
        </p:txBody>
      </p:sp>
      <p:pic>
        <p:nvPicPr>
          <p:cNvPr id="3" name="Picture 4" descr="A person holding a baby&#10;&#10;Description automatically generated">
            <a:extLst>
              <a:ext uri="{FF2B5EF4-FFF2-40B4-BE49-F238E27FC236}">
                <a16:creationId xmlns:a16="http://schemas.microsoft.com/office/drawing/2014/main" id="{264D7EEA-54C7-60F6-CAA4-CE927C36D467}"/>
              </a:ext>
            </a:extLst>
          </p:cNvPr>
          <p:cNvPicPr>
            <a:picLocks noChangeAspect="1"/>
          </p:cNvPicPr>
          <p:nvPr/>
        </p:nvPicPr>
        <p:blipFill>
          <a:blip r:embed="rId3">
            <a:extLst>
              <a:ext uri="{28A0092B-C50C-407E-A947-70E740481C1C}">
                <a14:useLocalDpi xmlns:a14="http://schemas.microsoft.com/office/drawing/2010/main" val="0"/>
              </a:ext>
            </a:extLst>
          </a:blip>
          <a:srcRect t="14721" r="1" b="18734"/>
          <a:stretch/>
        </p:blipFill>
        <p:spPr bwMode="auto">
          <a:xfrm>
            <a:off x="4429972" y="2900755"/>
            <a:ext cx="2042276" cy="2059592"/>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A baby crawling on a colorful play mat&#10;&#10;Description automatically generated">
            <a:extLst>
              <a:ext uri="{FF2B5EF4-FFF2-40B4-BE49-F238E27FC236}">
                <a16:creationId xmlns:a16="http://schemas.microsoft.com/office/drawing/2014/main" id="{D5D6BCF8-C42C-5C64-2FB8-8D41568D2A69}"/>
              </a:ext>
            </a:extLst>
          </p:cNvPr>
          <p:cNvPicPr>
            <a:picLocks noChangeAspect="1"/>
          </p:cNvPicPr>
          <p:nvPr/>
        </p:nvPicPr>
        <p:blipFill>
          <a:blip r:embed="rId4"/>
          <a:srcRect r="2999" b="-1"/>
          <a:stretch/>
        </p:blipFill>
        <p:spPr>
          <a:xfrm>
            <a:off x="4252880" y="1040708"/>
            <a:ext cx="1347354" cy="1416627"/>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6" name="Picture 5" descr="A child upside down on the ground&#10;&#10;Description automatically generated">
            <a:extLst>
              <a:ext uri="{FF2B5EF4-FFF2-40B4-BE49-F238E27FC236}">
                <a16:creationId xmlns:a16="http://schemas.microsoft.com/office/drawing/2014/main" id="{66ACD07D-1108-CA47-5B68-A1318F02381E}"/>
              </a:ext>
            </a:extLst>
          </p:cNvPr>
          <p:cNvPicPr>
            <a:picLocks noChangeAspect="1"/>
          </p:cNvPicPr>
          <p:nvPr/>
        </p:nvPicPr>
        <p:blipFill>
          <a:blip r:embed="rId5"/>
          <a:srcRect l="10760" r="22161" b="2"/>
          <a:stretch/>
        </p:blipFill>
        <p:spPr>
          <a:xfrm>
            <a:off x="6208968" y="857252"/>
            <a:ext cx="2935032" cy="2461177"/>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10" name="Picture 9" descr="A baby climbing on a log in the woods&#10;&#10;Description automatically generated">
            <a:extLst>
              <a:ext uri="{FF2B5EF4-FFF2-40B4-BE49-F238E27FC236}">
                <a16:creationId xmlns:a16="http://schemas.microsoft.com/office/drawing/2014/main" id="{516D19E4-CF6A-F444-51F2-1BAD810A2C6D}"/>
              </a:ext>
            </a:extLst>
          </p:cNvPr>
          <p:cNvPicPr>
            <a:picLocks noChangeAspect="1"/>
          </p:cNvPicPr>
          <p:nvPr/>
        </p:nvPicPr>
        <p:blipFill>
          <a:blip r:embed="rId6"/>
          <a:srcRect r="5" b="19594"/>
          <a:stretch/>
        </p:blipFill>
        <p:spPr>
          <a:xfrm>
            <a:off x="1629319" y="4428631"/>
            <a:ext cx="2974201" cy="1572119"/>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pic>
        <p:nvPicPr>
          <p:cNvPr id="26" name="Content Placeholder 3">
            <a:extLst>
              <a:ext uri="{FF2B5EF4-FFF2-40B4-BE49-F238E27FC236}">
                <a16:creationId xmlns:a16="http://schemas.microsoft.com/office/drawing/2014/main" id="{C1CB1B59-AC1B-589E-E9CB-841C0B620C0B}"/>
              </a:ext>
            </a:extLst>
          </p:cNvPr>
          <p:cNvPicPr>
            <a:picLocks noChangeAspect="1"/>
          </p:cNvPicPr>
          <p:nvPr/>
        </p:nvPicPr>
        <p:blipFill rotWithShape="1">
          <a:blip r:embed="rId7">
            <a:extLst>
              <a:ext uri="{28A0092B-C50C-407E-A947-70E740481C1C}">
                <a14:useLocalDpi xmlns:a14="http://schemas.microsoft.com/office/drawing/2010/main" val="0"/>
              </a:ext>
            </a:extLst>
          </a:blip>
          <a:srcRect l="9149" r="10987" b="4"/>
          <a:stretch/>
        </p:blipFill>
        <p:spPr>
          <a:xfrm>
            <a:off x="6566026" y="3955909"/>
            <a:ext cx="2575220" cy="2044841"/>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4" name="Picture 3" descr="A white text with blue and yellow squares on a black background&#10;&#10;Description automatically generated">
            <a:extLst>
              <a:ext uri="{FF2B5EF4-FFF2-40B4-BE49-F238E27FC236}">
                <a16:creationId xmlns:a16="http://schemas.microsoft.com/office/drawing/2014/main" id="{6A3294B4-4A42-3ED4-DCEB-4FBBB9392B41}"/>
              </a:ext>
            </a:extLst>
          </p:cNvPr>
          <p:cNvPicPr>
            <a:picLocks noChangeAspect="1"/>
          </p:cNvPicPr>
          <p:nvPr/>
        </p:nvPicPr>
        <p:blipFill>
          <a:blip r:embed="rId8"/>
          <a:stretch>
            <a:fillRect/>
          </a:stretch>
        </p:blipFill>
        <p:spPr>
          <a:xfrm>
            <a:off x="4920021" y="5289260"/>
            <a:ext cx="1028192" cy="462315"/>
          </a:xfrm>
          <a:prstGeom prst="rect">
            <a:avLst/>
          </a:prstGeom>
        </p:spPr>
      </p:pic>
    </p:spTree>
    <p:extLst>
      <p:ext uri="{BB962C8B-B14F-4D97-AF65-F5344CB8AC3E}">
        <p14:creationId xmlns:p14="http://schemas.microsoft.com/office/powerpoint/2010/main" val="243500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CCDA760-05BB-2235-0DAD-538E19165339}"/>
              </a:ext>
            </a:extLst>
          </p:cNvPr>
          <p:cNvSpPr txBox="1">
            <a:spLocks/>
          </p:cNvSpPr>
          <p:nvPr/>
        </p:nvSpPr>
        <p:spPr>
          <a:xfrm>
            <a:off x="906318" y="1119212"/>
            <a:ext cx="7330622" cy="518774"/>
          </a:xfrm>
        </p:spPr>
        <p:txBody>
          <a:bodyPr lIns="68580" tIns="34290" rIns="68580" bIns="3429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2550" b="1">
                <a:solidFill>
                  <a:schemeClr val="bg1"/>
                </a:solidFill>
                <a:latin typeface="Helvetica"/>
                <a:cs typeface="Calibri Light"/>
              </a:rPr>
              <a:t>As a baby or toddler moves and plays, sensory input fires neural pathways</a:t>
            </a:r>
            <a:endParaRPr lang="en-US" sz="2550" b="1">
              <a:solidFill>
                <a:schemeClr val="bg1"/>
              </a:solidFill>
              <a:latin typeface="Helvetica"/>
              <a:cs typeface="Calibri Light"/>
            </a:endParaRPr>
          </a:p>
        </p:txBody>
      </p:sp>
      <p:pic>
        <p:nvPicPr>
          <p:cNvPr id="8" name="Content Placeholder 3">
            <a:extLst>
              <a:ext uri="{FF2B5EF4-FFF2-40B4-BE49-F238E27FC236}">
                <a16:creationId xmlns:a16="http://schemas.microsoft.com/office/drawing/2014/main" id="{231015D4-5DFF-DD29-AC4D-2FBCDCD120BF}"/>
              </a:ext>
            </a:extLst>
          </p:cNvPr>
          <p:cNvPicPr>
            <a:picLocks noChangeAspect="1"/>
          </p:cNvPicPr>
          <p:nvPr/>
        </p:nvPicPr>
        <p:blipFill rotWithShape="1">
          <a:blip r:embed="rId3">
            <a:extLst>
              <a:ext uri="{28A0092B-C50C-407E-A947-70E740481C1C}">
                <a14:useLocalDpi xmlns:a14="http://schemas.microsoft.com/office/drawing/2010/main" val="0"/>
              </a:ext>
            </a:extLst>
          </a:blip>
          <a:srcRect r="108" b="-21"/>
          <a:stretch/>
        </p:blipFill>
        <p:spPr>
          <a:xfrm>
            <a:off x="421743" y="2176093"/>
            <a:ext cx="3913312" cy="2657831"/>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FEF90A03-8C35-AB42-A849-3A13FCD71F15}"/>
              </a:ext>
            </a:extLst>
          </p:cNvPr>
          <p:cNvPicPr>
            <a:picLocks noChangeAspect="1"/>
          </p:cNvPicPr>
          <p:nvPr/>
        </p:nvPicPr>
        <p:blipFill>
          <a:blip r:embed="rId4"/>
          <a:stretch>
            <a:fillRect/>
          </a:stretch>
        </p:blipFill>
        <p:spPr>
          <a:xfrm>
            <a:off x="5052930" y="2177073"/>
            <a:ext cx="3684997" cy="2667002"/>
          </a:xfrm>
          <a:prstGeom prst="rect">
            <a:avLst/>
          </a:prstGeom>
          <a:ln>
            <a:noFill/>
          </a:ln>
          <a:effectLst>
            <a:outerShdw blurRad="292100" dist="139700" dir="2700000" algn="tl" rotWithShape="0">
              <a:srgbClr val="333333">
                <a:alpha val="65000"/>
              </a:srgbClr>
            </a:outerShdw>
          </a:effectLst>
        </p:spPr>
      </p:pic>
      <p:pic>
        <p:nvPicPr>
          <p:cNvPr id="3" name="Picture 2" descr="A white text with blue and yellow squares on a black background&#10;&#10;Description automatically generated">
            <a:extLst>
              <a:ext uri="{FF2B5EF4-FFF2-40B4-BE49-F238E27FC236}">
                <a16:creationId xmlns:a16="http://schemas.microsoft.com/office/drawing/2014/main" id="{C335A075-8E14-1283-B801-140D7DF223F4}"/>
              </a:ext>
            </a:extLst>
          </p:cNvPr>
          <p:cNvPicPr>
            <a:picLocks noChangeAspect="1"/>
          </p:cNvPicPr>
          <p:nvPr/>
        </p:nvPicPr>
        <p:blipFill>
          <a:blip r:embed="rId5"/>
          <a:stretch>
            <a:fillRect/>
          </a:stretch>
        </p:blipFill>
        <p:spPr>
          <a:xfrm>
            <a:off x="4056889" y="5312465"/>
            <a:ext cx="1028192" cy="462315"/>
          </a:xfrm>
          <a:prstGeom prst="rect">
            <a:avLst/>
          </a:prstGeom>
        </p:spPr>
      </p:pic>
      <p:cxnSp>
        <p:nvCxnSpPr>
          <p:cNvPr id="2" name="Connector: Curved 1">
            <a:extLst>
              <a:ext uri="{FF2B5EF4-FFF2-40B4-BE49-F238E27FC236}">
                <a16:creationId xmlns:a16="http://schemas.microsoft.com/office/drawing/2014/main" id="{CF1DCB3F-DA5F-DEA6-549D-D66D8C145B3C}"/>
              </a:ext>
            </a:extLst>
          </p:cNvPr>
          <p:cNvCxnSpPr/>
          <p:nvPr/>
        </p:nvCxnSpPr>
        <p:spPr>
          <a:xfrm flipH="1">
            <a:off x="3530146" y="3431157"/>
            <a:ext cx="1998308" cy="874505"/>
          </a:xfrm>
          <a:prstGeom prst="curvedConnector3">
            <a:avLst/>
          </a:prstGeom>
          <a:ln w="57150">
            <a:solidFill>
              <a:srgbClr val="F00A6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91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p:tgtEl>
                                          <p:spTgt spid="2"/>
                                        </p:tgtEl>
                                        <p:attrNameLst>
                                          <p:attrName>ppt_x</p:attrName>
                                        </p:attrNameLst>
                                      </p:cBhvr>
                                      <p:tavLst>
                                        <p:tav tm="0">
                                          <p:val>
                                            <p:strVal val="#ppt_x+#ppt_w*1.125000"/>
                                          </p:val>
                                        </p:tav>
                                        <p:tav tm="100000">
                                          <p:val>
                                            <p:strVal val="#ppt_x"/>
                                          </p:val>
                                        </p:tav>
                                      </p:tavLst>
                                    </p:anim>
                                    <p:animEffect transition="in" filter="wipe(left)">
                                      <p:cBhvr>
                                        <p:cTn id="8" dur="1000"/>
                                        <p:tgtEl>
                                          <p:spTgt spid="2"/>
                                        </p:tgtEl>
                                      </p:cBhvr>
                                    </p:animEffect>
                                  </p:childTnLst>
                                </p:cTn>
                              </p:par>
                              <p:par>
                                <p:cTn id="9" presetID="12" presetClass="entr" presetSubtype="2"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p:tgtEl>
                                          <p:spTgt spid="8"/>
                                        </p:tgtEl>
                                        <p:attrNameLst>
                                          <p:attrName>ppt_x</p:attrName>
                                        </p:attrNameLst>
                                      </p:cBhvr>
                                      <p:tavLst>
                                        <p:tav tm="0">
                                          <p:val>
                                            <p:strVal val="#ppt_x+#ppt_w*1.125000"/>
                                          </p:val>
                                        </p:tav>
                                        <p:tav tm="100000">
                                          <p:val>
                                            <p:strVal val="#ppt_x"/>
                                          </p:val>
                                        </p:tav>
                                      </p:tavLst>
                                    </p:anim>
                                    <p:animEffect transition="in" filter="wipe(left)">
                                      <p:cBhvr>
                                        <p:cTn id="1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0520"/>
            <a:ext cx="4178979" cy="5695352"/>
          </a:xfrm>
        </p:spPr>
      </p:pic>
    </p:spTree>
    <p:extLst>
      <p:ext uri="{BB962C8B-B14F-4D97-AF65-F5344CB8AC3E}">
        <p14:creationId xmlns:p14="http://schemas.microsoft.com/office/powerpoint/2010/main" val="802705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733156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377961A1-C29C-6276-6D9E-A5A8ED82791C}"/>
              </a:ext>
            </a:extLst>
          </p:cNvPr>
          <p:cNvPicPr>
            <a:picLocks noChangeAspect="1"/>
          </p:cNvPicPr>
          <p:nvPr/>
        </p:nvPicPr>
        <p:blipFill>
          <a:blip r:embed="rId3"/>
          <a:stretch>
            <a:fillRect/>
          </a:stretch>
        </p:blipFill>
        <p:spPr>
          <a:xfrm>
            <a:off x="5052930" y="2177073"/>
            <a:ext cx="3684997" cy="2667002"/>
          </a:xfrm>
          <a:prstGeom prst="rect">
            <a:avLst/>
          </a:prstGeom>
          <a:ln>
            <a:noFill/>
          </a:ln>
          <a:effectLst>
            <a:outerShdw blurRad="292100" dist="139700" dir="2700000" algn="tl" rotWithShape="0">
              <a:srgbClr val="333333">
                <a:alpha val="65000"/>
              </a:srgbClr>
            </a:outerShdw>
          </a:effectLst>
        </p:spPr>
      </p:pic>
      <p:sp>
        <p:nvSpPr>
          <p:cNvPr id="5" name="Title 1">
            <a:extLst>
              <a:ext uri="{FF2B5EF4-FFF2-40B4-BE49-F238E27FC236}">
                <a16:creationId xmlns:a16="http://schemas.microsoft.com/office/drawing/2014/main" id="{6CCDA760-05BB-2235-0DAD-538E19165339}"/>
              </a:ext>
            </a:extLst>
          </p:cNvPr>
          <p:cNvSpPr txBox="1">
            <a:spLocks/>
          </p:cNvSpPr>
          <p:nvPr/>
        </p:nvSpPr>
        <p:spPr>
          <a:xfrm>
            <a:off x="2037773" y="1084576"/>
            <a:ext cx="5067713" cy="518774"/>
          </a:xfrm>
        </p:spPr>
        <p:txBody>
          <a:bodyPr lIns="68580" tIns="34290" rIns="68580" bIns="3429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700" b="1">
                <a:solidFill>
                  <a:schemeClr val="bg1"/>
                </a:solidFill>
                <a:latin typeface="Helvetica"/>
                <a:cs typeface="Helvetica"/>
              </a:rPr>
              <a:t>They are learning to integrate their motor systems</a:t>
            </a:r>
            <a:endParaRPr lang="en-GB" sz="2700">
              <a:solidFill>
                <a:schemeClr val="bg1"/>
              </a:solidFill>
              <a:latin typeface="Helvetica"/>
              <a:cs typeface="Helvetica"/>
            </a:endParaRPr>
          </a:p>
        </p:txBody>
      </p:sp>
      <p:sp>
        <p:nvSpPr>
          <p:cNvPr id="3" name="Content Placeholder 2">
            <a:extLst>
              <a:ext uri="{FF2B5EF4-FFF2-40B4-BE49-F238E27FC236}">
                <a16:creationId xmlns:a16="http://schemas.microsoft.com/office/drawing/2014/main" id="{CC049275-A4E5-F5A0-7EEB-9D010A34D455}"/>
              </a:ext>
            </a:extLst>
          </p:cNvPr>
          <p:cNvSpPr txBox="1">
            <a:spLocks/>
          </p:cNvSpPr>
          <p:nvPr/>
        </p:nvSpPr>
        <p:spPr>
          <a:xfrm>
            <a:off x="357385" y="2042100"/>
            <a:ext cx="4512409" cy="2228977"/>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US" sz="2100" b="1" dirty="0">
                <a:solidFill>
                  <a:schemeClr val="bg1"/>
                </a:solidFill>
                <a:latin typeface="Helvetica"/>
                <a:cs typeface="Helvetica"/>
              </a:rPr>
              <a:t>Proprioception - </a:t>
            </a:r>
            <a:r>
              <a:rPr lang="en-US" sz="2100" dirty="0">
                <a:solidFill>
                  <a:schemeClr val="bg1"/>
                </a:solidFill>
                <a:latin typeface="Helvetica"/>
                <a:cs typeface="Helvetica"/>
              </a:rPr>
              <a:t>Body awareness comes from information from sensors in muscles and joints </a:t>
            </a:r>
            <a:endParaRPr lang="en-US" sz="2100" b="1" dirty="0">
              <a:solidFill>
                <a:schemeClr val="bg1"/>
              </a:solidFill>
              <a:latin typeface="Helvetica"/>
              <a:cs typeface="Helvetica"/>
            </a:endParaRPr>
          </a:p>
          <a:p>
            <a:pPr>
              <a:lnSpc>
                <a:spcPct val="110000"/>
              </a:lnSpc>
              <a:spcBef>
                <a:spcPts val="0"/>
              </a:spcBef>
              <a:spcAft>
                <a:spcPts val="450"/>
              </a:spcAft>
            </a:pPr>
            <a:endParaRPr lang="en-US" sz="1200" dirty="0">
              <a:solidFill>
                <a:schemeClr val="bg1"/>
              </a:solidFill>
              <a:latin typeface="Helvetica"/>
              <a:cs typeface="Helvetica"/>
            </a:endParaRPr>
          </a:p>
          <a:p>
            <a:pPr>
              <a:lnSpc>
                <a:spcPct val="110000"/>
              </a:lnSpc>
              <a:spcBef>
                <a:spcPts val="0"/>
              </a:spcBef>
              <a:spcAft>
                <a:spcPts val="450"/>
              </a:spcAft>
            </a:pPr>
            <a:r>
              <a:rPr lang="en-US" sz="2100" b="1" dirty="0">
                <a:solidFill>
                  <a:schemeClr val="bg1"/>
                </a:solidFill>
                <a:latin typeface="Helvetica"/>
                <a:cs typeface="Helvetica"/>
              </a:rPr>
              <a:t>Vestibular</a:t>
            </a:r>
            <a:r>
              <a:rPr lang="en-US" sz="2100" dirty="0">
                <a:solidFill>
                  <a:schemeClr val="bg1"/>
                </a:solidFill>
                <a:latin typeface="Helvetica"/>
                <a:cs typeface="Helvetica"/>
              </a:rPr>
              <a:t> </a:t>
            </a:r>
            <a:r>
              <a:rPr lang="en-US" sz="2100" b="1" dirty="0">
                <a:solidFill>
                  <a:schemeClr val="bg1"/>
                </a:solidFill>
                <a:latin typeface="Helvetica"/>
                <a:cs typeface="Helvetica"/>
              </a:rPr>
              <a:t>system </a:t>
            </a:r>
            <a:r>
              <a:rPr lang="en-US" sz="2100" dirty="0">
                <a:solidFill>
                  <a:schemeClr val="bg1"/>
                </a:solidFill>
                <a:latin typeface="Helvetica"/>
                <a:cs typeface="Helvetica"/>
              </a:rPr>
              <a:t>is key for balance and stability  </a:t>
            </a:r>
          </a:p>
          <a:p>
            <a:pPr>
              <a:lnSpc>
                <a:spcPct val="150000"/>
              </a:lnSpc>
            </a:pPr>
            <a:endParaRPr lang="en-US" sz="2100" dirty="0">
              <a:ea typeface="Calibri" panose="020F0502020204030204"/>
              <a:cs typeface="Calibri" panose="020F0502020204030204"/>
            </a:endParaRPr>
          </a:p>
        </p:txBody>
      </p:sp>
      <p:sp>
        <p:nvSpPr>
          <p:cNvPr id="9" name="Oval 8">
            <a:extLst>
              <a:ext uri="{FF2B5EF4-FFF2-40B4-BE49-F238E27FC236}">
                <a16:creationId xmlns:a16="http://schemas.microsoft.com/office/drawing/2014/main" id="{F1E74C27-3FCF-6790-6086-C5693FB97BFB}"/>
              </a:ext>
            </a:extLst>
          </p:cNvPr>
          <p:cNvSpPr/>
          <p:nvPr/>
        </p:nvSpPr>
        <p:spPr>
          <a:xfrm>
            <a:off x="7180985" y="2609532"/>
            <a:ext cx="1420463" cy="1033202"/>
          </a:xfrm>
          <a:prstGeom prst="ellipse">
            <a:avLst/>
          </a:prstGeom>
          <a:noFill/>
          <a:ln w="76200">
            <a:solidFill>
              <a:srgbClr val="F00A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latin typeface="Helvetica"/>
              <a:cs typeface="Helvetica"/>
            </a:endParaRPr>
          </a:p>
        </p:txBody>
      </p:sp>
      <p:sp>
        <p:nvSpPr>
          <p:cNvPr id="11" name="Oval 10">
            <a:extLst>
              <a:ext uri="{FF2B5EF4-FFF2-40B4-BE49-F238E27FC236}">
                <a16:creationId xmlns:a16="http://schemas.microsoft.com/office/drawing/2014/main" id="{04F87BFC-1882-CC87-80AB-5C3E7ADB63D0}"/>
              </a:ext>
            </a:extLst>
          </p:cNvPr>
          <p:cNvSpPr/>
          <p:nvPr/>
        </p:nvSpPr>
        <p:spPr>
          <a:xfrm>
            <a:off x="5173783" y="2443286"/>
            <a:ext cx="1190480" cy="984564"/>
          </a:xfrm>
          <a:prstGeom prst="ellipse">
            <a:avLst/>
          </a:prstGeom>
          <a:noFill/>
          <a:ln w="76200">
            <a:solidFill>
              <a:srgbClr val="F00A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latin typeface="Helvetica"/>
              <a:cs typeface="Helvetica"/>
            </a:endParaRPr>
          </a:p>
        </p:txBody>
      </p:sp>
      <p:sp>
        <p:nvSpPr>
          <p:cNvPr id="14" name="Content Placeholder 2">
            <a:extLst>
              <a:ext uri="{FF2B5EF4-FFF2-40B4-BE49-F238E27FC236}">
                <a16:creationId xmlns:a16="http://schemas.microsoft.com/office/drawing/2014/main" id="{B161078F-E78B-977E-A7C7-5A646A50779D}"/>
              </a:ext>
            </a:extLst>
          </p:cNvPr>
          <p:cNvSpPr txBox="1">
            <a:spLocks/>
          </p:cNvSpPr>
          <p:nvPr/>
        </p:nvSpPr>
        <p:spPr>
          <a:xfrm>
            <a:off x="356286" y="3922514"/>
            <a:ext cx="4512409" cy="1189887"/>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spcBef>
                <a:spcPts val="0"/>
              </a:spcBef>
              <a:spcAft>
                <a:spcPts val="450"/>
              </a:spcAft>
              <a:buNone/>
            </a:pPr>
            <a:endParaRPr lang="en-US" sz="2100">
              <a:latin typeface="Helvetica"/>
              <a:cs typeface="Helvetica"/>
            </a:endParaRPr>
          </a:p>
          <a:p>
            <a:pPr>
              <a:lnSpc>
                <a:spcPct val="110000"/>
              </a:lnSpc>
              <a:spcBef>
                <a:spcPts val="0"/>
              </a:spcBef>
              <a:spcAft>
                <a:spcPts val="450"/>
              </a:spcAft>
            </a:pPr>
            <a:r>
              <a:rPr lang="en-US" sz="2100" b="1">
                <a:solidFill>
                  <a:schemeClr val="bg1"/>
                </a:solidFill>
                <a:latin typeface="Helvetica"/>
                <a:cs typeface="Helvetica"/>
              </a:rPr>
              <a:t>Stability </a:t>
            </a:r>
            <a:r>
              <a:rPr lang="en-US" sz="2100">
                <a:solidFill>
                  <a:schemeClr val="bg1"/>
                </a:solidFill>
                <a:latin typeface="Helvetica"/>
                <a:cs typeface="Helvetica"/>
              </a:rPr>
              <a:t>underpins all voluntary movement</a:t>
            </a:r>
            <a:endParaRPr lang="en-US" sz="2100">
              <a:solidFill>
                <a:schemeClr val="bg1"/>
              </a:solidFill>
              <a:ea typeface="Calibri" panose="020F0502020204030204"/>
              <a:cs typeface="Calibri" panose="020F0502020204030204"/>
            </a:endParaRPr>
          </a:p>
        </p:txBody>
      </p:sp>
      <p:pic>
        <p:nvPicPr>
          <p:cNvPr id="4" name="Picture 3" descr="A white text with blue and yellow squares on a black background&#10;&#10;Description automatically generated">
            <a:extLst>
              <a:ext uri="{FF2B5EF4-FFF2-40B4-BE49-F238E27FC236}">
                <a16:creationId xmlns:a16="http://schemas.microsoft.com/office/drawing/2014/main" id="{4B1DFAD2-9BB3-7F49-D785-83C0E4CCAE96}"/>
              </a:ext>
            </a:extLst>
          </p:cNvPr>
          <p:cNvPicPr>
            <a:picLocks noChangeAspect="1"/>
          </p:cNvPicPr>
          <p:nvPr/>
        </p:nvPicPr>
        <p:blipFill>
          <a:blip r:embed="rId4"/>
          <a:stretch>
            <a:fillRect/>
          </a:stretch>
        </p:blipFill>
        <p:spPr>
          <a:xfrm>
            <a:off x="4056889" y="5312465"/>
            <a:ext cx="1028192" cy="462315"/>
          </a:xfrm>
          <a:prstGeom prst="rect">
            <a:avLst/>
          </a:prstGeom>
        </p:spPr>
      </p:pic>
    </p:spTree>
    <p:extLst>
      <p:ext uri="{BB962C8B-B14F-4D97-AF65-F5344CB8AC3E}">
        <p14:creationId xmlns:p14="http://schemas.microsoft.com/office/powerpoint/2010/main" val="244595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dissolv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Placeholder 7">
            <a:extLst>
              <a:ext uri="{FF2B5EF4-FFF2-40B4-BE49-F238E27FC236}">
                <a16:creationId xmlns:a16="http://schemas.microsoft.com/office/drawing/2014/main" id="{A912DA70-B2B0-3D4C-3593-2D908834CEA9}"/>
              </a:ext>
            </a:extLst>
          </p:cNvPr>
          <p:cNvSpPr>
            <a:spLocks noGrp="1"/>
          </p:cNvSpPr>
          <p:nvPr>
            <p:ph type="body" sz="half" idx="2"/>
          </p:nvPr>
        </p:nvSpPr>
        <p:spPr>
          <a:xfrm>
            <a:off x="7308850" y="3403600"/>
            <a:ext cx="1568450" cy="944563"/>
          </a:xfrm>
        </p:spPr>
        <p:txBody>
          <a:bodyPr>
            <a:normAutofit/>
          </a:bodyPr>
          <a:lstStyle/>
          <a:p>
            <a:r>
              <a:rPr lang="en-GB" altLang="en-US" sz="1600"/>
              <a:t>Four non-negotiable features</a:t>
            </a:r>
          </a:p>
        </p:txBody>
      </p:sp>
      <p:pic>
        <p:nvPicPr>
          <p:cNvPr id="35843" name="Diagram 8">
            <a:extLst>
              <a:ext uri="{FF2B5EF4-FFF2-40B4-BE49-F238E27FC236}">
                <a16:creationId xmlns:a16="http://schemas.microsoft.com/office/drawing/2014/main" id="{1B5484CC-93F5-25E6-ECB2-084CD7230E74}"/>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00" y="1168400"/>
            <a:ext cx="92964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1">
            <a:extLst>
              <a:ext uri="{FF2B5EF4-FFF2-40B4-BE49-F238E27FC236}">
                <a16:creationId xmlns:a16="http://schemas.microsoft.com/office/drawing/2014/main" id="{056049BC-493B-FD3F-F10C-8832B988A942}"/>
              </a:ext>
            </a:extLst>
          </p:cNvPr>
          <p:cNvSpPr txBox="1">
            <a:spLocks noChangeArrowheads="1"/>
          </p:cNvSpPr>
          <p:nvPr/>
        </p:nvSpPr>
        <p:spPr bwMode="auto">
          <a:xfrm>
            <a:off x="1116013" y="188913"/>
            <a:ext cx="74882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742950" indent="-285750">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r>
              <a:rPr lang="en-US" altLang="en-US" sz="4400"/>
              <a:t>OAE model – key features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Affordances / </a:t>
            </a:r>
            <a:r>
              <a:rPr lang="en-GB" dirty="0" err="1"/>
              <a:t>Cyfleoedd</a:t>
            </a:r>
            <a:endParaRPr lang="en-GB" dirty="0"/>
          </a:p>
        </p:txBody>
      </p:sp>
      <p:sp>
        <p:nvSpPr>
          <p:cNvPr id="3" name="Content Placeholder 2"/>
          <p:cNvSpPr>
            <a:spLocks noGrp="1"/>
          </p:cNvSpPr>
          <p:nvPr>
            <p:ph idx="1"/>
          </p:nvPr>
        </p:nvSpPr>
        <p:spPr>
          <a:xfrm>
            <a:off x="425500" y="1223752"/>
            <a:ext cx="8229600" cy="3917032"/>
          </a:xfrm>
        </p:spPr>
        <p:txBody>
          <a:bodyPr/>
          <a:lstStyle/>
          <a:p>
            <a:pPr marL="0" indent="0">
              <a:buNone/>
            </a:pPr>
            <a:r>
              <a:rPr lang="en-GB" dirty="0"/>
              <a:t>Natural environments represent dynamic and rough playscapes that challenge motor activity in children (</a:t>
            </a:r>
            <a:r>
              <a:rPr lang="en-GB" dirty="0" err="1"/>
              <a:t>Fjortof</a:t>
            </a:r>
            <a:r>
              <a:rPr lang="en-GB" dirty="0"/>
              <a:t>, 2004).</a:t>
            </a:r>
          </a:p>
          <a:p>
            <a:pPr marL="0" indent="0">
              <a:buNone/>
            </a:pPr>
            <a:endParaRPr lang="en-GB" dirty="0"/>
          </a:p>
          <a:p>
            <a:pPr marL="0" indent="0">
              <a:buNone/>
            </a:pPr>
            <a:r>
              <a:rPr lang="en-GB" dirty="0"/>
              <a:t>Mae </a:t>
            </a:r>
            <a:r>
              <a:rPr lang="en-GB" dirty="0" err="1"/>
              <a:t>amgylchoedd</a:t>
            </a:r>
            <a:r>
              <a:rPr lang="en-GB" dirty="0"/>
              <a:t> </a:t>
            </a:r>
            <a:r>
              <a:rPr lang="en-GB" dirty="0" err="1"/>
              <a:t>naturiol</a:t>
            </a:r>
            <a:r>
              <a:rPr lang="en-GB" dirty="0"/>
              <a:t> </a:t>
            </a:r>
            <a:r>
              <a:rPr lang="en-GB" dirty="0" err="1"/>
              <a:t>yn</a:t>
            </a:r>
            <a:r>
              <a:rPr lang="en-GB" dirty="0"/>
              <a:t> </a:t>
            </a:r>
            <a:r>
              <a:rPr lang="en-GB" dirty="0" err="1"/>
              <a:t>cynnig</a:t>
            </a:r>
            <a:r>
              <a:rPr lang="en-GB" dirty="0"/>
              <a:t> </a:t>
            </a:r>
            <a:r>
              <a:rPr lang="en-GB" dirty="0" err="1"/>
              <a:t>cyfleoedd</a:t>
            </a:r>
            <a:r>
              <a:rPr lang="en-GB" dirty="0"/>
              <a:t> </a:t>
            </a:r>
            <a:r>
              <a:rPr lang="en-GB" dirty="0" err="1"/>
              <a:t>deinameg</a:t>
            </a:r>
            <a:r>
              <a:rPr lang="en-GB" dirty="0"/>
              <a:t> </a:t>
            </a:r>
            <a:r>
              <a:rPr lang="en-GB" dirty="0" err="1"/>
              <a:t>i</a:t>
            </a:r>
            <a:r>
              <a:rPr lang="en-GB" dirty="0"/>
              <a:t> </a:t>
            </a:r>
            <a:r>
              <a:rPr lang="en-GB" dirty="0" err="1"/>
              <a:t>blant</a:t>
            </a:r>
            <a:r>
              <a:rPr lang="en-GB" dirty="0"/>
              <a:t> </a:t>
            </a:r>
            <a:r>
              <a:rPr lang="en-GB" dirty="0" err="1"/>
              <a:t>trwy</a:t>
            </a:r>
            <a:r>
              <a:rPr lang="en-GB" dirty="0"/>
              <a:t> </a:t>
            </a:r>
            <a:r>
              <a:rPr lang="en-GB" dirty="0" err="1"/>
              <a:t>chwarae</a:t>
            </a:r>
            <a:r>
              <a:rPr lang="en-GB" dirty="0"/>
              <a:t> natural </a:t>
            </a:r>
            <a:r>
              <a:rPr lang="en-GB" dirty="0" err="1"/>
              <a:t>sy’n</a:t>
            </a:r>
            <a:r>
              <a:rPr lang="en-GB" dirty="0"/>
              <a:t> </a:t>
            </a:r>
            <a:r>
              <a:rPr lang="en-GB" dirty="0" err="1"/>
              <a:t>herio</a:t>
            </a:r>
            <a:r>
              <a:rPr lang="en-GB" dirty="0"/>
              <a:t> </a:t>
            </a:r>
            <a:r>
              <a:rPr lang="en-GB" dirty="0" err="1"/>
              <a:t>datblygiad</a:t>
            </a:r>
            <a:r>
              <a:rPr lang="en-GB" dirty="0"/>
              <a:t> motor plant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2316" y="4932114"/>
            <a:ext cx="1656184" cy="1656184"/>
          </a:xfrm>
          <a:prstGeom prst="rect">
            <a:avLst/>
          </a:prstGeom>
        </p:spPr>
      </p:pic>
    </p:spTree>
    <p:extLst>
      <p:ext uri="{BB962C8B-B14F-4D97-AF65-F5344CB8AC3E}">
        <p14:creationId xmlns:p14="http://schemas.microsoft.com/office/powerpoint/2010/main" val="244272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a:solidFill>
                  <a:schemeClr val="accent1">
                    <a:lumMod val="50000"/>
                  </a:schemeClr>
                </a:solidFill>
              </a:rPr>
              <a:t>Physical Literacy</a:t>
            </a:r>
          </a:p>
        </p:txBody>
      </p:sp>
    </p:spTree>
    <p:extLst>
      <p:ext uri="{BB962C8B-B14F-4D97-AF65-F5344CB8AC3E}">
        <p14:creationId xmlns:p14="http://schemas.microsoft.com/office/powerpoint/2010/main" val="57479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Barriers?</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2276872"/>
            <a:ext cx="4038600" cy="2271712"/>
          </a:xfrm>
        </p:spPr>
      </p:pic>
      <p:pic>
        <p:nvPicPr>
          <p:cNvPr id="8" name="Content Placeholder 7"/>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788024" y="2145617"/>
            <a:ext cx="4038600" cy="2534221"/>
          </a:xfrm>
        </p:spPr>
      </p:pic>
      <p:sp>
        <p:nvSpPr>
          <p:cNvPr id="9" name="Rectangle 8"/>
          <p:cNvSpPr/>
          <p:nvPr/>
        </p:nvSpPr>
        <p:spPr>
          <a:xfrm>
            <a:off x="4644008" y="2060848"/>
            <a:ext cx="4320480" cy="28083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76800" y="1417638"/>
            <a:ext cx="3810000" cy="3810000"/>
          </a:xfrm>
          <a:prstGeom prst="rect">
            <a:avLst/>
          </a:prstGeom>
        </p:spPr>
      </p:pic>
    </p:spTree>
    <p:extLst>
      <p:ext uri="{BB962C8B-B14F-4D97-AF65-F5344CB8AC3E}">
        <p14:creationId xmlns:p14="http://schemas.microsoft.com/office/powerpoint/2010/main" val="3474448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44624"/>
            <a:ext cx="8424936" cy="5616625"/>
          </a:xfrm>
          <a:prstGeom prst="rect">
            <a:avLst/>
          </a:prstGeom>
        </p:spPr>
      </p:pic>
      <p:sp>
        <p:nvSpPr>
          <p:cNvPr id="3" name="TextBox 2"/>
          <p:cNvSpPr txBox="1"/>
          <p:nvPr/>
        </p:nvSpPr>
        <p:spPr>
          <a:xfrm>
            <a:off x="251520" y="548680"/>
            <a:ext cx="5575546" cy="369332"/>
          </a:xfrm>
          <a:prstGeom prst="rect">
            <a:avLst/>
          </a:prstGeom>
          <a:noFill/>
        </p:spPr>
        <p:txBody>
          <a:bodyPr wrap="square" rtlCol="0">
            <a:spAutoFit/>
          </a:bodyPr>
          <a:lstStyle/>
          <a:p>
            <a:r>
              <a:rPr lang="en-GB" dirty="0">
                <a:hlinkClick r:id="rId3"/>
              </a:rPr>
              <a:t>https://www.youtube.com/watch?v=zDZFcDGpL4U</a:t>
            </a:r>
            <a:endParaRPr lang="en-GB" dirty="0"/>
          </a:p>
        </p:txBody>
      </p:sp>
    </p:spTree>
    <p:extLst>
      <p:ext uri="{BB962C8B-B14F-4D97-AF65-F5344CB8AC3E}">
        <p14:creationId xmlns:p14="http://schemas.microsoft.com/office/powerpoint/2010/main" val="302245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3899173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9294" y="2276872"/>
            <a:ext cx="7342715" cy="2554545"/>
          </a:xfrm>
          <a:prstGeom prst="rect">
            <a:avLst/>
          </a:prstGeom>
          <a:noFill/>
        </p:spPr>
        <p:txBody>
          <a:bodyPr wrap="none" rtlCol="0">
            <a:spAutoFit/>
          </a:bodyPr>
          <a:lstStyle/>
          <a:p>
            <a:pPr algn="ctr"/>
            <a:r>
              <a:rPr lang="en-GB" sz="3200" dirty="0"/>
              <a:t>Now lets reflect upon your experiences </a:t>
            </a:r>
          </a:p>
          <a:p>
            <a:pPr algn="ctr"/>
            <a:r>
              <a:rPr lang="en-GB" sz="3200" dirty="0"/>
              <a:t>of PE at school?</a:t>
            </a:r>
          </a:p>
          <a:p>
            <a:pPr algn="ctr"/>
            <a:endParaRPr lang="en-GB" sz="3200" dirty="0"/>
          </a:p>
          <a:p>
            <a:pPr algn="ctr"/>
            <a:r>
              <a:rPr lang="en-GB" sz="3200" dirty="0"/>
              <a:t>Add to last weeks mind maps</a:t>
            </a:r>
          </a:p>
          <a:p>
            <a:pPr algn="ctr"/>
            <a:endParaRPr lang="en-GB" sz="3200" dirty="0"/>
          </a:p>
        </p:txBody>
      </p:sp>
    </p:spTree>
    <p:extLst>
      <p:ext uri="{BB962C8B-B14F-4D97-AF65-F5344CB8AC3E}">
        <p14:creationId xmlns:p14="http://schemas.microsoft.com/office/powerpoint/2010/main" val="2579501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802684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39328" y="194645"/>
            <a:ext cx="3816424" cy="2543647"/>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98193"/>
            <a:ext cx="4197487" cy="2340099"/>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9328" y="2926892"/>
            <a:ext cx="3816424" cy="248897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9701" y="2924458"/>
            <a:ext cx="4216405" cy="2561466"/>
          </a:xfrm>
          <a:prstGeom prst="rect">
            <a:avLst/>
          </a:prstGeom>
        </p:spPr>
      </p:pic>
    </p:spTree>
    <p:extLst>
      <p:ext uri="{BB962C8B-B14F-4D97-AF65-F5344CB8AC3E}">
        <p14:creationId xmlns:p14="http://schemas.microsoft.com/office/powerpoint/2010/main" val="3390846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4187693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a:extLst>
              <a:ext uri="{FF2B5EF4-FFF2-40B4-BE49-F238E27FC236}">
                <a16:creationId xmlns:a16="http://schemas.microsoft.com/office/drawing/2014/main" id="{B9239EB1-C1AF-ACE5-3815-D22898EF01A1}"/>
              </a:ext>
            </a:extLst>
          </p:cNvPr>
          <p:cNvSpPr txBox="1">
            <a:spLocks noChangeArrowheads="1"/>
          </p:cNvSpPr>
          <p:nvPr/>
        </p:nvSpPr>
        <p:spPr>
          <a:xfrm>
            <a:off x="349038" y="1007448"/>
            <a:ext cx="8447097" cy="807935"/>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300" b="1">
                <a:solidFill>
                  <a:schemeClr val="bg1"/>
                </a:solidFill>
                <a:latin typeface="Helvetica"/>
                <a:ea typeface="ＭＳ Ｐゴシック"/>
                <a:cs typeface="Helvetica"/>
              </a:rPr>
              <a:t>Early Childhood -  a Magic Window</a:t>
            </a:r>
            <a:endParaRPr lang="en-US" sz="3300">
              <a:solidFill>
                <a:schemeClr val="bg1"/>
              </a:solidFill>
              <a:latin typeface="Helvetica"/>
              <a:cs typeface="Helvetica"/>
            </a:endParaRPr>
          </a:p>
        </p:txBody>
      </p:sp>
      <p:pic>
        <p:nvPicPr>
          <p:cNvPr id="13" name="Picture 6" descr="Final Quest model nov 15 2007 (2)">
            <a:extLst>
              <a:ext uri="{FF2B5EF4-FFF2-40B4-BE49-F238E27FC236}">
                <a16:creationId xmlns:a16="http://schemas.microsoft.com/office/drawing/2014/main" id="{ED573736-3A0A-20FD-8BBE-7C5F1D277A5B}"/>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l="4595" t="3283" r="5874" b="4021"/>
          <a:stretch/>
        </p:blipFill>
        <p:spPr bwMode="auto">
          <a:xfrm>
            <a:off x="226530" y="3946501"/>
            <a:ext cx="2107179" cy="12841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Oval 14">
            <a:extLst>
              <a:ext uri="{FF2B5EF4-FFF2-40B4-BE49-F238E27FC236}">
                <a16:creationId xmlns:a16="http://schemas.microsoft.com/office/drawing/2014/main" id="{422FF894-6993-0C80-DE16-F4EDC790835A}"/>
              </a:ext>
            </a:extLst>
          </p:cNvPr>
          <p:cNvSpPr/>
          <p:nvPr/>
        </p:nvSpPr>
        <p:spPr>
          <a:xfrm>
            <a:off x="461972" y="4241316"/>
            <a:ext cx="1017043" cy="700248"/>
          </a:xfrm>
          <a:prstGeom prst="ellipse">
            <a:avLst/>
          </a:prstGeom>
          <a:noFill/>
          <a:ln w="76200">
            <a:solidFill>
              <a:srgbClr val="42B5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latin typeface="Helvetica"/>
              <a:cs typeface="Helvetica"/>
            </a:endParaRPr>
          </a:p>
        </p:txBody>
      </p:sp>
      <p:sp>
        <p:nvSpPr>
          <p:cNvPr id="19" name="Right Arrow 11">
            <a:extLst>
              <a:ext uri="{FF2B5EF4-FFF2-40B4-BE49-F238E27FC236}">
                <a16:creationId xmlns:a16="http://schemas.microsoft.com/office/drawing/2014/main" id="{FA8B0078-AADF-B684-F34E-9A19E143F42D}"/>
              </a:ext>
            </a:extLst>
          </p:cNvPr>
          <p:cNvSpPr/>
          <p:nvPr/>
        </p:nvSpPr>
        <p:spPr>
          <a:xfrm rot="17700000">
            <a:off x="1158536" y="3845402"/>
            <a:ext cx="719486" cy="422765"/>
          </a:xfrm>
          <a:prstGeom prst="rightArrow">
            <a:avLst/>
          </a:prstGeom>
          <a:solidFill>
            <a:srgbClr val="42B5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TextBox 20">
            <a:extLst>
              <a:ext uri="{FF2B5EF4-FFF2-40B4-BE49-F238E27FC236}">
                <a16:creationId xmlns:a16="http://schemas.microsoft.com/office/drawing/2014/main" id="{D9A5871A-DA5A-7D4D-7119-A5F90DFBB7BD}"/>
              </a:ext>
            </a:extLst>
          </p:cNvPr>
          <p:cNvSpPr txBox="1"/>
          <p:nvPr/>
        </p:nvSpPr>
        <p:spPr>
          <a:xfrm>
            <a:off x="4878540" y="1885702"/>
            <a:ext cx="3928375" cy="32964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lnSpc>
                <a:spcPct val="150000"/>
              </a:lnSpc>
              <a:buFont typeface="Arial"/>
              <a:buChar char="•"/>
            </a:pPr>
            <a:r>
              <a:rPr lang="en-US" sz="1575">
                <a:solidFill>
                  <a:schemeClr val="bg1"/>
                </a:solidFill>
                <a:latin typeface="Helvetica"/>
                <a:cs typeface="Helvetica"/>
              </a:rPr>
              <a:t>Young children are not able to accurately judge their competence</a:t>
            </a:r>
            <a:endParaRPr lang="en-US" sz="1575">
              <a:solidFill>
                <a:schemeClr val="bg1"/>
              </a:solidFill>
              <a:latin typeface="Calibri" panose="020F0502020204030204"/>
              <a:ea typeface="Calibri" panose="020F0502020204030204"/>
              <a:cs typeface="Calibri" panose="020F0502020204030204"/>
            </a:endParaRPr>
          </a:p>
          <a:p>
            <a:pPr marL="257175" indent="-257175">
              <a:lnSpc>
                <a:spcPct val="150000"/>
              </a:lnSpc>
              <a:buFont typeface="Arial"/>
              <a:buChar char="•"/>
            </a:pPr>
            <a:r>
              <a:rPr lang="en-US" sz="1575">
                <a:solidFill>
                  <a:schemeClr val="bg1"/>
                </a:solidFill>
                <a:latin typeface="Helvetica"/>
                <a:cs typeface="Helvetica"/>
              </a:rPr>
              <a:t>They think they are good if they try hard and we praise them</a:t>
            </a:r>
          </a:p>
          <a:p>
            <a:pPr marL="257175" indent="-257175">
              <a:lnSpc>
                <a:spcPct val="150000"/>
              </a:lnSpc>
              <a:buFont typeface="Arial"/>
              <a:buChar char="•"/>
            </a:pPr>
            <a:r>
              <a:rPr lang="en-US" sz="1575">
                <a:solidFill>
                  <a:schemeClr val="bg1"/>
                </a:solidFill>
                <a:latin typeface="Helvetica"/>
                <a:cs typeface="Helvetica"/>
              </a:rPr>
              <a:t>They're </a:t>
            </a:r>
            <a:r>
              <a:rPr lang="en-US" sz="1575" b="1">
                <a:solidFill>
                  <a:schemeClr val="bg1"/>
                </a:solidFill>
                <a:latin typeface="Helvetica"/>
                <a:cs typeface="Helvetica"/>
              </a:rPr>
              <a:t>eager to try new activities</a:t>
            </a:r>
            <a:endParaRPr lang="en-US" sz="1575">
              <a:solidFill>
                <a:schemeClr val="bg1"/>
              </a:solidFill>
              <a:ea typeface="Calibri" panose="020F0502020204030204"/>
              <a:cs typeface="Calibri" panose="020F0502020204030204"/>
            </a:endParaRPr>
          </a:p>
          <a:p>
            <a:pPr marL="257175" indent="-257175">
              <a:lnSpc>
                <a:spcPct val="150000"/>
              </a:lnSpc>
              <a:buFont typeface="Arial"/>
              <a:buChar char="•"/>
            </a:pPr>
            <a:r>
              <a:rPr lang="en-US" sz="1575">
                <a:solidFill>
                  <a:schemeClr val="bg1"/>
                </a:solidFill>
                <a:latin typeface="Helvetica"/>
                <a:cs typeface="Helvetica"/>
              </a:rPr>
              <a:t>Around age 7, they have an accurate</a:t>
            </a:r>
            <a:r>
              <a:rPr lang="en-US" sz="1575" b="1">
                <a:solidFill>
                  <a:schemeClr val="bg1"/>
                </a:solidFill>
                <a:latin typeface="Helvetica"/>
                <a:cs typeface="Helvetica"/>
              </a:rPr>
              <a:t> perceived competence </a:t>
            </a:r>
          </a:p>
          <a:p>
            <a:pPr marL="257175" indent="-257175">
              <a:lnSpc>
                <a:spcPct val="150000"/>
              </a:lnSpc>
              <a:buFont typeface="Arial"/>
              <a:buChar char="•"/>
            </a:pPr>
            <a:r>
              <a:rPr lang="en-US" sz="1575">
                <a:solidFill>
                  <a:schemeClr val="bg1"/>
                </a:solidFill>
                <a:latin typeface="Helvetica"/>
                <a:cs typeface="Helvetica"/>
              </a:rPr>
              <a:t>Before this, there is a magic window for mastering motor skills.​</a:t>
            </a:r>
          </a:p>
        </p:txBody>
      </p:sp>
      <p:pic>
        <p:nvPicPr>
          <p:cNvPr id="3" name="Picture 2" descr="A white text with blue and yellow squares on a black background&#10;&#10;Description automatically generated">
            <a:extLst>
              <a:ext uri="{FF2B5EF4-FFF2-40B4-BE49-F238E27FC236}">
                <a16:creationId xmlns:a16="http://schemas.microsoft.com/office/drawing/2014/main" id="{8D28FBC9-0550-0798-F8BD-FE5CB20B480D}"/>
              </a:ext>
            </a:extLst>
          </p:cNvPr>
          <p:cNvPicPr>
            <a:picLocks noChangeAspect="1"/>
          </p:cNvPicPr>
          <p:nvPr/>
        </p:nvPicPr>
        <p:blipFill>
          <a:blip r:embed="rId3"/>
          <a:stretch>
            <a:fillRect/>
          </a:stretch>
        </p:blipFill>
        <p:spPr>
          <a:xfrm>
            <a:off x="4056889" y="5312465"/>
            <a:ext cx="1028192" cy="462315"/>
          </a:xfrm>
          <a:prstGeom prst="rect">
            <a:avLst/>
          </a:prstGeom>
        </p:spPr>
      </p:pic>
      <p:sp>
        <p:nvSpPr>
          <p:cNvPr id="2" name="Oval 1">
            <a:extLst>
              <a:ext uri="{FF2B5EF4-FFF2-40B4-BE49-F238E27FC236}">
                <a16:creationId xmlns:a16="http://schemas.microsoft.com/office/drawing/2014/main" id="{73C0820C-695F-14C9-9142-339A3991CB82}"/>
              </a:ext>
            </a:extLst>
          </p:cNvPr>
          <p:cNvSpPr/>
          <p:nvPr/>
        </p:nvSpPr>
        <p:spPr>
          <a:xfrm>
            <a:off x="226443" y="2738887"/>
            <a:ext cx="1347877" cy="808726"/>
          </a:xfrm>
          <a:prstGeom prst="ellipse">
            <a:avLst/>
          </a:prstGeom>
          <a:solidFill>
            <a:schemeClr val="bg1"/>
          </a:solid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latin typeface="Helvetica"/>
              <a:cs typeface="Helvetica"/>
            </a:endParaRPr>
          </a:p>
        </p:txBody>
      </p:sp>
      <p:sp>
        <p:nvSpPr>
          <p:cNvPr id="6" name="Oval 5">
            <a:extLst>
              <a:ext uri="{FF2B5EF4-FFF2-40B4-BE49-F238E27FC236}">
                <a16:creationId xmlns:a16="http://schemas.microsoft.com/office/drawing/2014/main" id="{DB2DF153-6593-3799-9516-3F7FCE0BBD89}"/>
              </a:ext>
            </a:extLst>
          </p:cNvPr>
          <p:cNvSpPr/>
          <p:nvPr/>
        </p:nvSpPr>
        <p:spPr>
          <a:xfrm>
            <a:off x="3385868" y="2728103"/>
            <a:ext cx="1337094" cy="803334"/>
          </a:xfrm>
          <a:prstGeom prst="ellipse">
            <a:avLst/>
          </a:prstGeom>
          <a:solidFill>
            <a:schemeClr val="bg1"/>
          </a:solid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en-US" sz="1200">
              <a:solidFill>
                <a:schemeClr val="bg1"/>
              </a:solidFill>
              <a:latin typeface="Helvetica"/>
              <a:cs typeface="Helvetica"/>
            </a:endParaRPr>
          </a:p>
        </p:txBody>
      </p:sp>
      <p:sp>
        <p:nvSpPr>
          <p:cNvPr id="7" name="Rectangle 6">
            <a:extLst>
              <a:ext uri="{FF2B5EF4-FFF2-40B4-BE49-F238E27FC236}">
                <a16:creationId xmlns:a16="http://schemas.microsoft.com/office/drawing/2014/main" id="{36169027-D7DD-2BE3-21E9-DB047DA33DCD}"/>
              </a:ext>
            </a:extLst>
          </p:cNvPr>
          <p:cNvSpPr/>
          <p:nvPr/>
        </p:nvSpPr>
        <p:spPr>
          <a:xfrm>
            <a:off x="1725283" y="1741457"/>
            <a:ext cx="1682150" cy="808726"/>
          </a:xfrm>
          <a:prstGeom prst="rect">
            <a:avLst/>
          </a:prstGeom>
          <a:solidFill>
            <a:schemeClr val="tx1"/>
          </a:solidFill>
          <a:ln w="57150">
            <a:solidFill>
              <a:srgbClr val="42B5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latin typeface="Helvetica"/>
                <a:cs typeface="Calibri"/>
              </a:rPr>
              <a:t>Perceived Motor Competence</a:t>
            </a:r>
          </a:p>
        </p:txBody>
      </p:sp>
      <p:sp>
        <p:nvSpPr>
          <p:cNvPr id="8" name="Rectangle 7">
            <a:extLst>
              <a:ext uri="{FF2B5EF4-FFF2-40B4-BE49-F238E27FC236}">
                <a16:creationId xmlns:a16="http://schemas.microsoft.com/office/drawing/2014/main" id="{7B710D90-F578-AFF3-D254-CE0461AE891D}"/>
              </a:ext>
            </a:extLst>
          </p:cNvPr>
          <p:cNvSpPr/>
          <p:nvPr/>
        </p:nvSpPr>
        <p:spPr>
          <a:xfrm>
            <a:off x="80872" y="2738886"/>
            <a:ext cx="1682150" cy="808726"/>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US" sz="1500">
                <a:solidFill>
                  <a:schemeClr val="tx1"/>
                </a:solidFill>
                <a:latin typeface="Helvetica"/>
                <a:cs typeface="Calibri"/>
              </a:rPr>
              <a:t>Motor Competence</a:t>
            </a:r>
          </a:p>
        </p:txBody>
      </p:sp>
      <p:sp>
        <p:nvSpPr>
          <p:cNvPr id="9" name="Rectangle 8">
            <a:extLst>
              <a:ext uri="{FF2B5EF4-FFF2-40B4-BE49-F238E27FC236}">
                <a16:creationId xmlns:a16="http://schemas.microsoft.com/office/drawing/2014/main" id="{36169027-D7DD-2BE3-21E9-DB047DA33DCD}"/>
              </a:ext>
            </a:extLst>
          </p:cNvPr>
          <p:cNvSpPr/>
          <p:nvPr/>
        </p:nvSpPr>
        <p:spPr>
          <a:xfrm>
            <a:off x="1725283" y="1741457"/>
            <a:ext cx="1682150" cy="808726"/>
          </a:xfrm>
          <a:prstGeom prst="rect">
            <a:avLst/>
          </a:prstGeom>
          <a:solidFill>
            <a:schemeClr val="bg1"/>
          </a:solidFill>
          <a:ln w="57150">
            <a:solidFill>
              <a:srgbClr val="42B5C9"/>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chemeClr val="tx1"/>
                </a:solidFill>
                <a:latin typeface="Helvetica"/>
                <a:cs typeface="Calibri"/>
              </a:rPr>
              <a:t>Perceived Motor Competence</a:t>
            </a:r>
          </a:p>
        </p:txBody>
      </p:sp>
      <p:sp>
        <p:nvSpPr>
          <p:cNvPr id="10" name="Rectangle 9">
            <a:extLst>
              <a:ext uri="{FF2B5EF4-FFF2-40B4-BE49-F238E27FC236}">
                <a16:creationId xmlns:a16="http://schemas.microsoft.com/office/drawing/2014/main" id="{8B619910-F60A-B302-10E4-BF6D94D09AE2}"/>
              </a:ext>
            </a:extLst>
          </p:cNvPr>
          <p:cNvSpPr/>
          <p:nvPr/>
        </p:nvSpPr>
        <p:spPr>
          <a:xfrm>
            <a:off x="3197164" y="2722710"/>
            <a:ext cx="1682150" cy="808726"/>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US" sz="1500">
                <a:solidFill>
                  <a:schemeClr val="tx1"/>
                </a:solidFill>
                <a:latin typeface="Helvetica"/>
                <a:cs typeface="Calibri"/>
              </a:rPr>
              <a:t>Physical </a:t>
            </a:r>
            <a:endParaRPr lang="en-US" sz="1350">
              <a:solidFill>
                <a:schemeClr val="tx1"/>
              </a:solidFill>
              <a:latin typeface="Calibri" panose="020F0502020204030204"/>
              <a:cs typeface="Calibri"/>
            </a:endParaRPr>
          </a:p>
          <a:p>
            <a:pPr algn="ctr"/>
            <a:r>
              <a:rPr lang="en-US" sz="1500">
                <a:solidFill>
                  <a:schemeClr val="tx1"/>
                </a:solidFill>
                <a:latin typeface="Helvetica"/>
                <a:cs typeface="Calibri"/>
              </a:rPr>
              <a:t>Activity</a:t>
            </a:r>
            <a:endParaRPr lang="en-US" sz="1350">
              <a:solidFill>
                <a:schemeClr val="tx1"/>
              </a:solidFill>
              <a:cs typeface="Calibri"/>
            </a:endParaRPr>
          </a:p>
        </p:txBody>
      </p:sp>
      <p:cxnSp>
        <p:nvCxnSpPr>
          <p:cNvPr id="12" name="Straight Arrow Connector 11">
            <a:extLst>
              <a:ext uri="{FF2B5EF4-FFF2-40B4-BE49-F238E27FC236}">
                <a16:creationId xmlns:a16="http://schemas.microsoft.com/office/drawing/2014/main" id="{FDD1C2C7-564A-137D-2DF4-17965DAC0C50}"/>
              </a:ext>
            </a:extLst>
          </p:cNvPr>
          <p:cNvCxnSpPr/>
          <p:nvPr/>
        </p:nvCxnSpPr>
        <p:spPr>
          <a:xfrm>
            <a:off x="3494553" y="2072173"/>
            <a:ext cx="497098" cy="610319"/>
          </a:xfrm>
          <a:prstGeom prst="straightConnector1">
            <a:avLst/>
          </a:prstGeom>
          <a:ln w="571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16A1B9-C646-6495-9BE4-5B70E4514F81}"/>
              </a:ext>
            </a:extLst>
          </p:cNvPr>
          <p:cNvSpPr txBox="1"/>
          <p:nvPr/>
        </p:nvSpPr>
        <p:spPr>
          <a:xfrm rot="3120000">
            <a:off x="3265185" y="2087278"/>
            <a:ext cx="1089605"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1200">
                <a:solidFill>
                  <a:schemeClr val="bg1"/>
                </a:solidFill>
                <a:latin typeface="Helvetica"/>
              </a:rPr>
              <a:t>EC</a:t>
            </a:r>
            <a:endParaRPr lang="en-US" sz="1350">
              <a:solidFill>
                <a:schemeClr val="bg1"/>
              </a:solidFill>
              <a:ea typeface="Calibri"/>
              <a:cs typeface="Calibri"/>
            </a:endParaRPr>
          </a:p>
        </p:txBody>
      </p:sp>
      <p:cxnSp>
        <p:nvCxnSpPr>
          <p:cNvPr id="17" name="Straight Arrow Connector 16">
            <a:extLst>
              <a:ext uri="{FF2B5EF4-FFF2-40B4-BE49-F238E27FC236}">
                <a16:creationId xmlns:a16="http://schemas.microsoft.com/office/drawing/2014/main" id="{C74FF10C-0FA5-0884-3187-E6B3FFF7B29C}"/>
              </a:ext>
            </a:extLst>
          </p:cNvPr>
          <p:cNvCxnSpPr>
            <a:cxnSpLocks/>
          </p:cNvCxnSpPr>
          <p:nvPr/>
        </p:nvCxnSpPr>
        <p:spPr>
          <a:xfrm flipH="1">
            <a:off x="1000660" y="2076344"/>
            <a:ext cx="587501" cy="589462"/>
          </a:xfrm>
          <a:prstGeom prst="straightConnector1">
            <a:avLst/>
          </a:prstGeom>
          <a:ln w="571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39757F0-3D2E-C830-859A-E7E1F7472353}"/>
              </a:ext>
            </a:extLst>
          </p:cNvPr>
          <p:cNvSpPr txBox="1"/>
          <p:nvPr/>
        </p:nvSpPr>
        <p:spPr>
          <a:xfrm rot="18900000">
            <a:off x="701099" y="2156319"/>
            <a:ext cx="1077090"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1200">
                <a:solidFill>
                  <a:schemeClr val="bg1"/>
                </a:solidFill>
                <a:latin typeface="Helvetica"/>
              </a:rPr>
              <a:t>EC</a:t>
            </a:r>
            <a:endParaRPr lang="en-US" sz="1350">
              <a:solidFill>
                <a:schemeClr val="bg1"/>
              </a:solidFill>
              <a:ea typeface="Calibri"/>
              <a:cs typeface="Calibri"/>
            </a:endParaRPr>
          </a:p>
        </p:txBody>
      </p:sp>
      <p:cxnSp>
        <p:nvCxnSpPr>
          <p:cNvPr id="23" name="Straight Arrow Connector 22">
            <a:extLst>
              <a:ext uri="{FF2B5EF4-FFF2-40B4-BE49-F238E27FC236}">
                <a16:creationId xmlns:a16="http://schemas.microsoft.com/office/drawing/2014/main" id="{373F4525-B025-22E0-AE1E-46B134C5B391}"/>
              </a:ext>
            </a:extLst>
          </p:cNvPr>
          <p:cNvCxnSpPr>
            <a:cxnSpLocks/>
          </p:cNvCxnSpPr>
          <p:nvPr/>
        </p:nvCxnSpPr>
        <p:spPr>
          <a:xfrm flipH="1" flipV="1">
            <a:off x="1864169" y="2916098"/>
            <a:ext cx="1271632" cy="7067"/>
          </a:xfrm>
          <a:prstGeom prst="straightConnector1">
            <a:avLst/>
          </a:prstGeom>
          <a:ln w="571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7C254E95-ED49-90EF-2CFE-72F576EB1120}"/>
              </a:ext>
            </a:extLst>
          </p:cNvPr>
          <p:cNvSpPr txBox="1"/>
          <p:nvPr/>
        </p:nvSpPr>
        <p:spPr>
          <a:xfrm>
            <a:off x="1992797" y="2665861"/>
            <a:ext cx="2057400"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a:solidFill>
                  <a:schemeClr val="bg1"/>
                </a:solidFill>
                <a:latin typeface="Helvetica"/>
              </a:rPr>
              <a:t>Early Childhood</a:t>
            </a:r>
            <a:endParaRPr lang="en-US" sz="1200">
              <a:solidFill>
                <a:schemeClr val="bg1"/>
              </a:solidFill>
              <a:ea typeface="Calibri"/>
              <a:cs typeface="Calibri"/>
            </a:endParaRPr>
          </a:p>
        </p:txBody>
      </p:sp>
      <p:cxnSp>
        <p:nvCxnSpPr>
          <p:cNvPr id="25" name="Straight Arrow Connector 24">
            <a:extLst>
              <a:ext uri="{FF2B5EF4-FFF2-40B4-BE49-F238E27FC236}">
                <a16:creationId xmlns:a16="http://schemas.microsoft.com/office/drawing/2014/main" id="{0132983D-8D69-629B-6B15-80531CCBB127}"/>
              </a:ext>
            </a:extLst>
          </p:cNvPr>
          <p:cNvCxnSpPr/>
          <p:nvPr/>
        </p:nvCxnSpPr>
        <p:spPr>
          <a:xfrm flipV="1">
            <a:off x="1980644" y="3096113"/>
            <a:ext cx="1153012" cy="2503"/>
          </a:xfrm>
          <a:prstGeom prst="straightConnector1">
            <a:avLst/>
          </a:prstGeom>
          <a:ln w="57150">
            <a:solidFill>
              <a:srgbClr val="FF0000"/>
            </a:solidFill>
            <a:tailEnd type="triangle"/>
          </a:ln>
        </p:spPr>
        <p:style>
          <a:lnRef idx="3">
            <a:schemeClr val="accent2"/>
          </a:lnRef>
          <a:fillRef idx="0">
            <a:schemeClr val="accent2"/>
          </a:fillRef>
          <a:effectRef idx="2">
            <a:schemeClr val="accent2"/>
          </a:effectRef>
          <a:fontRef idx="minor">
            <a:schemeClr val="tx1"/>
          </a:fontRef>
        </p:style>
      </p:cxnSp>
      <p:sp>
        <p:nvSpPr>
          <p:cNvPr id="26" name="TextBox 25">
            <a:extLst>
              <a:ext uri="{FF2B5EF4-FFF2-40B4-BE49-F238E27FC236}">
                <a16:creationId xmlns:a16="http://schemas.microsoft.com/office/drawing/2014/main" id="{5EEEDB8F-1316-7A1D-9AC8-F2C21D8E24FE}"/>
              </a:ext>
            </a:extLst>
          </p:cNvPr>
          <p:cNvSpPr txBox="1"/>
          <p:nvPr/>
        </p:nvSpPr>
        <p:spPr>
          <a:xfrm>
            <a:off x="1617359" y="3145587"/>
            <a:ext cx="1669448" cy="25391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a:solidFill>
                  <a:schemeClr val="bg1"/>
                </a:solidFill>
                <a:latin typeface="Helvetica"/>
              </a:rPr>
              <a:t>Middle-Late Childhood</a:t>
            </a:r>
            <a:endParaRPr lang="en-US" sz="1200">
              <a:solidFill>
                <a:schemeClr val="bg1"/>
              </a:solidFill>
              <a:latin typeface="Helvetica"/>
              <a:cs typeface="Helvetica"/>
            </a:endParaRPr>
          </a:p>
        </p:txBody>
      </p:sp>
    </p:spTree>
    <p:extLst>
      <p:ext uri="{BB962C8B-B14F-4D97-AF65-F5344CB8AC3E}">
        <p14:creationId xmlns:p14="http://schemas.microsoft.com/office/powerpoint/2010/main" val="201765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 grpId="0" animBg="1"/>
      <p:bldP spid="6" grpId="0" animBg="1"/>
      <p:bldP spid="7" grpId="0" animBg="1"/>
      <p:bldP spid="8" grpId="0"/>
      <p:bldP spid="9" grpId="0" animBg="1"/>
      <p:bldP spid="10" grpId="0"/>
      <p:bldP spid="4" grpId="0"/>
      <p:bldP spid="18" grpId="0"/>
      <p:bldP spid="24" grpId="0"/>
      <p:bldP spid="2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49900-CA06-ED45-BE0D-17526182A9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2AC58B-D629-30B0-8BBE-D29CA6ADE0F9}"/>
              </a:ext>
            </a:extLst>
          </p:cNvPr>
          <p:cNvSpPr>
            <a:spLocks noGrp="1"/>
          </p:cNvSpPr>
          <p:nvPr>
            <p:ph type="title"/>
          </p:nvPr>
        </p:nvSpPr>
        <p:spPr>
          <a:xfrm>
            <a:off x="467544" y="332656"/>
            <a:ext cx="7560840" cy="994172"/>
          </a:xfrm>
        </p:spPr>
        <p:txBody>
          <a:bodyPr anchor="ctr">
            <a:normAutofit/>
          </a:bodyPr>
          <a:lstStyle/>
          <a:p>
            <a:r>
              <a:rPr lang="en-US" b="1" dirty="0"/>
              <a:t>By today / </a:t>
            </a:r>
            <a:r>
              <a:rPr lang="en-US" b="1" dirty="0" err="1"/>
              <a:t>Erbyn</a:t>
            </a:r>
            <a:r>
              <a:rPr lang="en-US" b="1" dirty="0"/>
              <a:t> </a:t>
            </a:r>
            <a:r>
              <a:rPr lang="en-US" b="1" dirty="0" err="1"/>
              <a:t>heddiw</a:t>
            </a:r>
            <a:endParaRPr lang="en-US" b="1" dirty="0"/>
          </a:p>
        </p:txBody>
      </p:sp>
      <p:graphicFrame>
        <p:nvGraphicFramePr>
          <p:cNvPr id="15" name="Subtitle 2">
            <a:extLst>
              <a:ext uri="{FF2B5EF4-FFF2-40B4-BE49-F238E27FC236}">
                <a16:creationId xmlns:a16="http://schemas.microsoft.com/office/drawing/2014/main" id="{DA14636B-241D-5EA3-70C7-630A67552820}"/>
              </a:ext>
            </a:extLst>
          </p:cNvPr>
          <p:cNvGraphicFramePr>
            <a:graphicFrameLocks noGrp="1"/>
          </p:cNvGraphicFramePr>
          <p:nvPr>
            <p:ph idx="1"/>
            <p:extLst>
              <p:ext uri="{D42A27DB-BD31-4B8C-83A1-F6EECF244321}">
                <p14:modId xmlns:p14="http://schemas.microsoft.com/office/powerpoint/2010/main" val="2431895986"/>
              </p:ext>
            </p:extLst>
          </p:nvPr>
        </p:nvGraphicFramePr>
        <p:xfrm>
          <a:off x="126845" y="1658067"/>
          <a:ext cx="8918187" cy="4231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0483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943C93-0A86-FCA3-8EA6-25D1F4630CF0}"/>
              </a:ext>
            </a:extLst>
          </p:cNvPr>
          <p:cNvPicPr>
            <a:picLocks noChangeAspect="1"/>
          </p:cNvPicPr>
          <p:nvPr/>
        </p:nvPicPr>
        <p:blipFill>
          <a:blip r:embed="rId2"/>
          <a:stretch>
            <a:fillRect/>
          </a:stretch>
        </p:blipFill>
        <p:spPr>
          <a:xfrm>
            <a:off x="391057" y="1195792"/>
            <a:ext cx="8367901" cy="3648706"/>
          </a:xfrm>
          <a:prstGeom prst="rect">
            <a:avLst/>
          </a:prstGeom>
        </p:spPr>
      </p:pic>
    </p:spTree>
    <p:extLst>
      <p:ext uri="{BB962C8B-B14F-4D97-AF65-F5344CB8AC3E}">
        <p14:creationId xmlns:p14="http://schemas.microsoft.com/office/powerpoint/2010/main" val="268982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39C0A-8E71-77B3-D0B1-6A3F335C1D69}"/>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CC17426-3C29-E378-90EC-F286A82AAC37}"/>
              </a:ext>
            </a:extLst>
          </p:cNvPr>
          <p:cNvGraphicFramePr>
            <a:graphicFrameLocks noGrp="1"/>
          </p:cNvGraphicFramePr>
          <p:nvPr>
            <p:extLst>
              <p:ext uri="{D42A27DB-BD31-4B8C-83A1-F6EECF244321}">
                <p14:modId xmlns:p14="http://schemas.microsoft.com/office/powerpoint/2010/main" val="3678658451"/>
              </p:ext>
            </p:extLst>
          </p:nvPr>
        </p:nvGraphicFramePr>
        <p:xfrm>
          <a:off x="251520" y="476672"/>
          <a:ext cx="11183910" cy="9606272"/>
        </p:xfrm>
        <a:graphic>
          <a:graphicData uri="http://schemas.openxmlformats.org/drawingml/2006/table">
            <a:tbl>
              <a:tblPr firstRow="1" bandRow="1">
                <a:tableStyleId>{5C22544A-7EE6-4342-B048-85BDC9FD1C3A}</a:tableStyleId>
              </a:tblPr>
              <a:tblGrid>
                <a:gridCol w="2125038">
                  <a:extLst>
                    <a:ext uri="{9D8B030D-6E8A-4147-A177-3AD203B41FA5}">
                      <a16:colId xmlns:a16="http://schemas.microsoft.com/office/drawing/2014/main" val="945401854"/>
                    </a:ext>
                  </a:extLst>
                </a:gridCol>
                <a:gridCol w="111744">
                  <a:extLst>
                    <a:ext uri="{9D8B030D-6E8A-4147-A177-3AD203B41FA5}">
                      <a16:colId xmlns:a16="http://schemas.microsoft.com/office/drawing/2014/main" val="1131266190"/>
                    </a:ext>
                  </a:extLst>
                </a:gridCol>
                <a:gridCol w="2236782">
                  <a:extLst>
                    <a:ext uri="{9D8B030D-6E8A-4147-A177-3AD203B41FA5}">
                      <a16:colId xmlns:a16="http://schemas.microsoft.com/office/drawing/2014/main" val="1480020924"/>
                    </a:ext>
                  </a:extLst>
                </a:gridCol>
                <a:gridCol w="2236782">
                  <a:extLst>
                    <a:ext uri="{9D8B030D-6E8A-4147-A177-3AD203B41FA5}">
                      <a16:colId xmlns:a16="http://schemas.microsoft.com/office/drawing/2014/main" val="88874996"/>
                    </a:ext>
                  </a:extLst>
                </a:gridCol>
                <a:gridCol w="2236782">
                  <a:extLst>
                    <a:ext uri="{9D8B030D-6E8A-4147-A177-3AD203B41FA5}">
                      <a16:colId xmlns:a16="http://schemas.microsoft.com/office/drawing/2014/main" val="2614163125"/>
                    </a:ext>
                  </a:extLst>
                </a:gridCol>
                <a:gridCol w="2236782">
                  <a:extLst>
                    <a:ext uri="{9D8B030D-6E8A-4147-A177-3AD203B41FA5}">
                      <a16:colId xmlns:a16="http://schemas.microsoft.com/office/drawing/2014/main" val="580508574"/>
                    </a:ext>
                  </a:extLst>
                </a:gridCol>
              </a:tblGrid>
              <a:tr h="401312">
                <a:tc gridSpan="2">
                  <a:txBody>
                    <a:bodyPr/>
                    <a:lstStyle/>
                    <a:p>
                      <a:pPr algn="l" fontAlgn="base"/>
                      <a:r>
                        <a:rPr lang="en-GB" sz="1400" b="1">
                          <a:solidFill>
                            <a:srgbClr val="1F1F1F"/>
                          </a:solidFill>
                          <a:effectLst/>
                          <a:latin typeface="inherit"/>
                        </a:rPr>
                        <a:t>Progression step 1</a:t>
                      </a:r>
                    </a:p>
                  </a:txBody>
                  <a:tcPr marL="68580" marR="68580" marT="34290" marB="34290" anchor="ctr"/>
                </a:tc>
                <a:tc hMerge="1">
                  <a:txBody>
                    <a:bodyPr/>
                    <a:lstStyle/>
                    <a:p>
                      <a:pPr algn="l" fontAlgn="base"/>
                      <a:endParaRPr lang="en-GB" sz="1400" b="1">
                        <a:solidFill>
                          <a:srgbClr val="1F1F1F"/>
                        </a:solidFill>
                        <a:effectLst/>
                        <a:latin typeface="inherit"/>
                      </a:endParaRPr>
                    </a:p>
                  </a:txBody>
                  <a:tcPr marL="68580" marR="68580" marT="34290" marB="34290" anchor="ctr"/>
                </a:tc>
                <a:tc>
                  <a:txBody>
                    <a:bodyPr/>
                    <a:lstStyle/>
                    <a:p>
                      <a:pPr algn="l" fontAlgn="base"/>
                      <a:r>
                        <a:rPr lang="en-GB" sz="1400" b="1">
                          <a:solidFill>
                            <a:srgbClr val="1F1F1F"/>
                          </a:solidFill>
                          <a:effectLst/>
                          <a:latin typeface="inherit"/>
                        </a:rPr>
                        <a:t>Progression step 2</a:t>
                      </a:r>
                    </a:p>
                  </a:txBody>
                  <a:tcPr marL="68580" marR="68580" marT="34290" marB="34290" anchor="ctr"/>
                </a:tc>
                <a:tc>
                  <a:txBody>
                    <a:bodyPr/>
                    <a:lstStyle/>
                    <a:p>
                      <a:pPr algn="l" fontAlgn="base"/>
                      <a:r>
                        <a:rPr lang="en-GB" sz="1400" b="1">
                          <a:solidFill>
                            <a:srgbClr val="1F1F1F"/>
                          </a:solidFill>
                          <a:effectLst/>
                          <a:latin typeface="inherit"/>
                        </a:rPr>
                        <a:t>Progression step 3</a:t>
                      </a:r>
                    </a:p>
                  </a:txBody>
                  <a:tcPr marL="68580" marR="68580" marT="34290" marB="34290" anchor="ctr"/>
                </a:tc>
                <a:tc>
                  <a:txBody>
                    <a:bodyPr/>
                    <a:lstStyle/>
                    <a:p>
                      <a:pPr algn="l" fontAlgn="base"/>
                      <a:r>
                        <a:rPr lang="en-GB" sz="1400" b="1">
                          <a:solidFill>
                            <a:srgbClr val="1F1F1F"/>
                          </a:solidFill>
                          <a:effectLst/>
                          <a:latin typeface="inherit"/>
                        </a:rPr>
                        <a:t>Progression step 4</a:t>
                      </a:r>
                    </a:p>
                  </a:txBody>
                  <a:tcPr marL="68580" marR="68580" marT="34290" marB="34290" anchor="ctr"/>
                </a:tc>
                <a:tc>
                  <a:txBody>
                    <a:bodyPr/>
                    <a:lstStyle/>
                    <a:p>
                      <a:pPr algn="l" fontAlgn="base"/>
                      <a:r>
                        <a:rPr lang="en-GB" sz="1400" b="1">
                          <a:solidFill>
                            <a:srgbClr val="1F1F1F"/>
                          </a:solidFill>
                          <a:effectLst/>
                          <a:latin typeface="inherit"/>
                        </a:rPr>
                        <a:t>Progression step 5</a:t>
                      </a:r>
                    </a:p>
                  </a:txBody>
                  <a:tcPr marL="68580" marR="68580" marT="34290" marB="34290" anchor="ctr"/>
                </a:tc>
                <a:extLst>
                  <a:ext uri="{0D108BD9-81ED-4DB2-BD59-A6C34878D82A}">
                    <a16:rowId xmlns:a16="http://schemas.microsoft.com/office/drawing/2014/main" val="3082064435"/>
                  </a:ext>
                </a:extLst>
              </a:tr>
              <a:tr h="274320">
                <a:tc gridSpan="6">
                  <a:txBody>
                    <a:bodyPr/>
                    <a:lstStyle/>
                    <a:p>
                      <a:endParaRPr lang="en-GB" sz="1400"/>
                    </a:p>
                  </a:txBody>
                  <a:tcPr marL="68580" marR="68580" marT="34290" marB="3429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57385073"/>
                  </a:ext>
                </a:extLst>
              </a:tr>
              <a:tr h="2331720">
                <a:tc>
                  <a:txBody>
                    <a:bodyPr/>
                    <a:lstStyle/>
                    <a:p>
                      <a:pPr fontAlgn="base"/>
                      <a:r>
                        <a:rPr lang="en-GB" sz="1400" dirty="0">
                          <a:solidFill>
                            <a:srgbClr val="1F1F1F"/>
                          </a:solidFill>
                          <a:effectLst/>
                          <a:latin typeface="inherit"/>
                        </a:rPr>
                        <a:t>I have the confidence and motivation to move in different ways and I am beginning to develop control of </a:t>
                      </a:r>
                      <a:r>
                        <a:rPr lang="en-GB" sz="1400" i="1" dirty="0">
                          <a:solidFill>
                            <a:srgbClr val="0360A6"/>
                          </a:solidFill>
                          <a:effectLst/>
                          <a:latin typeface="inherit"/>
                        </a:rPr>
                        <a:t>gross motor movements</a:t>
                      </a:r>
                      <a:r>
                        <a:rPr lang="en-GB" sz="1400" dirty="0">
                          <a:solidFill>
                            <a:srgbClr val="1F1F1F"/>
                          </a:solidFill>
                          <a:effectLst/>
                          <a:latin typeface="inherit"/>
                        </a:rPr>
                        <a:t> and </a:t>
                      </a:r>
                      <a:r>
                        <a:rPr lang="en-GB" sz="1400" i="1" dirty="0">
                          <a:solidFill>
                            <a:srgbClr val="0360A6"/>
                          </a:solidFill>
                          <a:effectLst/>
                          <a:latin typeface="inherit"/>
                        </a:rPr>
                        <a:t>fine motor movements</a:t>
                      </a:r>
                      <a:r>
                        <a:rPr lang="en-GB" sz="1400" dirty="0">
                          <a:solidFill>
                            <a:srgbClr val="1F1F1F"/>
                          </a:solidFill>
                          <a:effectLst/>
                          <a:latin typeface="inherit"/>
                        </a:rPr>
                        <a:t> in different environments, moving safely in response to instructions.</a:t>
                      </a:r>
                    </a:p>
                  </a:txBody>
                  <a:tcPr marL="68580" marR="68580" marT="34290" marB="34290"/>
                </a:tc>
                <a:tc gridSpan="2">
                  <a:txBody>
                    <a:bodyPr/>
                    <a:lstStyle/>
                    <a:p>
                      <a:pPr fontAlgn="base"/>
                      <a:r>
                        <a:rPr lang="en-GB" sz="1400">
                          <a:solidFill>
                            <a:srgbClr val="1F1F1F"/>
                          </a:solidFill>
                          <a:effectLst/>
                          <a:latin typeface="inherit"/>
                        </a:rPr>
                        <a:t>I can use and improve basic movement skills in familiar and unfamiliar situations. I can respond to prompts in imaginative and creative ways. I have the confidence and motivation to persevere when faced with physical challenges. </a:t>
                      </a:r>
                    </a:p>
                  </a:txBody>
                  <a:tcPr marL="68580" marR="68580" marT="34290" marB="34290"/>
                </a:tc>
                <a:tc hMerge="1">
                  <a:txBody>
                    <a:bodyPr/>
                    <a:lstStyle/>
                    <a:p>
                      <a:pPr fontAlgn="base"/>
                      <a:r>
                        <a:rPr lang="en-GB" sz="1400">
                          <a:solidFill>
                            <a:srgbClr val="1F1F1F"/>
                          </a:solidFill>
                          <a:effectLst/>
                          <a:latin typeface="inherit"/>
                        </a:rPr>
                        <a:t>I can use and improve basic movement skills in familiar and unfamiliar situations. I can respond to prompts in imaginative and creative ways. I have the confidence and motivation to persevere when faced with physical challenges. </a:t>
                      </a:r>
                    </a:p>
                  </a:txBody>
                  <a:tcPr marL="68580" marR="68580" marT="34290" marB="34290"/>
                </a:tc>
                <a:tc>
                  <a:txBody>
                    <a:bodyPr/>
                    <a:lstStyle/>
                    <a:p>
                      <a:pPr fontAlgn="base"/>
                      <a:r>
                        <a:rPr lang="en-GB" sz="1400">
                          <a:solidFill>
                            <a:srgbClr val="1F1F1F"/>
                          </a:solidFill>
                          <a:effectLst/>
                          <a:latin typeface="inherit"/>
                        </a:rPr>
                        <a:t>I can develop and apply a range of skills in familiar, unfamiliar and changing situations, exploring space creatively in response to a variety of stimuli. I can motivate myself to engage confidently in regular physical activity and sport, and am aware of my own progress.</a:t>
                      </a:r>
                    </a:p>
                  </a:txBody>
                  <a:tcPr marL="68580" marR="68580" marT="34290" marB="34290"/>
                </a:tc>
                <a:tc>
                  <a:txBody>
                    <a:bodyPr/>
                    <a:lstStyle/>
                    <a:p>
                      <a:pPr fontAlgn="base"/>
                      <a:r>
                        <a:rPr lang="en-GB" sz="1400">
                          <a:solidFill>
                            <a:srgbClr val="1F1F1F"/>
                          </a:solidFill>
                          <a:effectLst/>
                          <a:latin typeface="inherit"/>
                        </a:rPr>
                        <a:t>I can transfer a range of movement skills from familiar to unfamiliar and changing situations and environments, using space creatively in response to a variety of stimuli. I can engage in regular physical activity and sport with confidence, motivation and commitment.</a:t>
                      </a:r>
                    </a:p>
                  </a:txBody>
                  <a:tcPr marL="68580" marR="68580" marT="34290" marB="34290"/>
                </a:tc>
                <a:tc>
                  <a:txBody>
                    <a:bodyPr/>
                    <a:lstStyle/>
                    <a:p>
                      <a:pPr fontAlgn="base"/>
                      <a:r>
                        <a:rPr lang="en-GB" sz="1400">
                          <a:solidFill>
                            <a:srgbClr val="1F1F1F"/>
                          </a:solidFill>
                          <a:effectLst/>
                          <a:latin typeface="inherit"/>
                        </a:rPr>
                        <a:t>I can independently adapt and apply movement skills across a range of activities and environments, managing space creatively in response to a variety of stimuli. I can value the benefits of participation in regular physical activity and sport, seeking opportunities to develop my expertise.</a:t>
                      </a:r>
                    </a:p>
                  </a:txBody>
                  <a:tcPr marL="68580" marR="68580" marT="34290" marB="34290"/>
                </a:tc>
                <a:extLst>
                  <a:ext uri="{0D108BD9-81ED-4DB2-BD59-A6C34878D82A}">
                    <a16:rowId xmlns:a16="http://schemas.microsoft.com/office/drawing/2014/main" val="3821213998"/>
                  </a:ext>
                </a:extLst>
              </a:tr>
              <a:tr h="1714500">
                <a:tc>
                  <a:txBody>
                    <a:bodyPr/>
                    <a:lstStyle/>
                    <a:p>
                      <a:pPr fontAlgn="base"/>
                      <a:r>
                        <a:rPr lang="en-GB" sz="1400" dirty="0">
                          <a:solidFill>
                            <a:srgbClr val="1F1F1F"/>
                          </a:solidFill>
                          <a:effectLst/>
                          <a:latin typeface="inherit"/>
                        </a:rPr>
                        <a:t>I am beginning to make connections between my diet and my physical health and well-being.</a:t>
                      </a:r>
                    </a:p>
                  </a:txBody>
                  <a:tcPr marL="68580" marR="68580" marT="34290" marB="34290"/>
                </a:tc>
                <a:tc gridSpan="2">
                  <a:txBody>
                    <a:bodyPr/>
                    <a:lstStyle/>
                    <a:p>
                      <a:pPr fontAlgn="base"/>
                      <a:r>
                        <a:rPr lang="en-GB" sz="1400">
                          <a:solidFill>
                            <a:srgbClr val="1F1F1F"/>
                          </a:solidFill>
                          <a:effectLst/>
                          <a:latin typeface="inherit"/>
                        </a:rPr>
                        <a:t>I have developed an understanding that I need a balanced diet and I can make informed choices about the food I eat and prepare to support my physical health and well-being.</a:t>
                      </a:r>
                    </a:p>
                  </a:txBody>
                  <a:tcPr marL="68580" marR="68580" marT="34290" marB="34290"/>
                </a:tc>
                <a:tc hMerge="1">
                  <a:txBody>
                    <a:bodyPr/>
                    <a:lstStyle/>
                    <a:p>
                      <a:pPr fontAlgn="base"/>
                      <a:r>
                        <a:rPr lang="en-GB" sz="1400">
                          <a:solidFill>
                            <a:srgbClr val="1F1F1F"/>
                          </a:solidFill>
                          <a:effectLst/>
                          <a:latin typeface="inherit"/>
                        </a:rPr>
                        <a:t>I have developed an understanding that I need a balanced diet and I can make informed choices about the food I eat and prepare to support my physical health and well-being.</a:t>
                      </a:r>
                    </a:p>
                  </a:txBody>
                  <a:tcPr marL="68580" marR="68580" marT="34290" marB="34290"/>
                </a:tc>
                <a:tc>
                  <a:txBody>
                    <a:bodyPr/>
                    <a:lstStyle/>
                    <a:p>
                      <a:pPr fontAlgn="base"/>
                      <a:r>
                        <a:rPr lang="en-GB" sz="1400">
                          <a:solidFill>
                            <a:srgbClr val="1F1F1F"/>
                          </a:solidFill>
                          <a:effectLst/>
                          <a:latin typeface="inherit"/>
                        </a:rPr>
                        <a:t>I can explain the importance of a balanced diet and nutrition and the impact my choices have on my physical health and well-being. I can plan and prepare basic, nutritious meals.</a:t>
                      </a:r>
                    </a:p>
                  </a:txBody>
                  <a:tcPr marL="68580" marR="68580" marT="34290" marB="34290"/>
                </a:tc>
                <a:tc>
                  <a:txBody>
                    <a:bodyPr/>
                    <a:lstStyle/>
                    <a:p>
                      <a:pPr fontAlgn="base"/>
                      <a:r>
                        <a:rPr lang="en-GB" sz="1400">
                          <a:solidFill>
                            <a:srgbClr val="1F1F1F"/>
                          </a:solidFill>
                          <a:effectLst/>
                          <a:latin typeface="inherit"/>
                        </a:rPr>
                        <a:t>I can apply my knowledge and understanding of a balanced diet and nutrition to make choices which will allow me to maintain my physical health and well-being. I can plan and prepare a variety of nutritious meals.</a:t>
                      </a:r>
                    </a:p>
                  </a:txBody>
                  <a:tcPr marL="68580" marR="68580" marT="34290" marB="34290"/>
                </a:tc>
                <a:tc>
                  <a:txBody>
                    <a:bodyPr/>
                    <a:lstStyle/>
                    <a:p>
                      <a:pPr fontAlgn="base"/>
                      <a:r>
                        <a:rPr lang="en-GB" sz="1400">
                          <a:solidFill>
                            <a:srgbClr val="1F1F1F"/>
                          </a:solidFill>
                          <a:effectLst/>
                          <a:latin typeface="inherit"/>
                        </a:rPr>
                        <a:t>I can adjust my diet in response to different contexts and apply my knowledge and understanding of a balanced diet and nutrition to support others. I can apply a range of techniques to prepare a variety of nutritious meals.</a:t>
                      </a:r>
                    </a:p>
                  </a:txBody>
                  <a:tcPr marL="68580" marR="68580" marT="34290" marB="34290"/>
                </a:tc>
                <a:extLst>
                  <a:ext uri="{0D108BD9-81ED-4DB2-BD59-A6C34878D82A}">
                    <a16:rowId xmlns:a16="http://schemas.microsoft.com/office/drawing/2014/main" val="1981430400"/>
                  </a:ext>
                </a:extLst>
              </a:tr>
              <a:tr h="1920240">
                <a:tc>
                  <a:txBody>
                    <a:bodyPr/>
                    <a:lstStyle/>
                    <a:p>
                      <a:pPr fontAlgn="base"/>
                      <a:r>
                        <a:rPr lang="en-GB" sz="1400">
                          <a:solidFill>
                            <a:srgbClr val="1F1F1F"/>
                          </a:solidFill>
                          <a:effectLst/>
                          <a:latin typeface="inherit"/>
                        </a:rPr>
                        <a:t>I am beginning to recognise the connection between the physical and emotional changes that can occur in different contexts.</a:t>
                      </a:r>
                    </a:p>
                  </a:txBody>
                  <a:tcPr marL="68580" marR="68580" marT="34290" marB="34290"/>
                </a:tc>
                <a:tc gridSpan="2">
                  <a:txBody>
                    <a:bodyPr/>
                    <a:lstStyle/>
                    <a:p>
                      <a:pPr fontAlgn="base"/>
                      <a:r>
                        <a:rPr lang="en-GB" sz="1400">
                          <a:solidFill>
                            <a:srgbClr val="1F1F1F"/>
                          </a:solidFill>
                          <a:effectLst/>
                          <a:latin typeface="inherit"/>
                        </a:rPr>
                        <a:t>I can describe the way in which physical and emotional changes are connected in different contexts.</a:t>
                      </a:r>
                    </a:p>
                  </a:txBody>
                  <a:tcPr marL="68580" marR="68580" marT="34290" marB="34290"/>
                </a:tc>
                <a:tc hMerge="1">
                  <a:txBody>
                    <a:bodyPr/>
                    <a:lstStyle/>
                    <a:p>
                      <a:pPr fontAlgn="base"/>
                      <a:r>
                        <a:rPr lang="en-GB" sz="1400">
                          <a:solidFill>
                            <a:srgbClr val="1F1F1F"/>
                          </a:solidFill>
                          <a:effectLst/>
                          <a:latin typeface="inherit"/>
                        </a:rPr>
                        <a:t>I can describe the way in which physical and emotional changes are connected in different contexts.</a:t>
                      </a:r>
                    </a:p>
                  </a:txBody>
                  <a:tcPr marL="68580" marR="68580" marT="34290" marB="34290"/>
                </a:tc>
                <a:tc>
                  <a:txBody>
                    <a:bodyPr/>
                    <a:lstStyle/>
                    <a:p>
                      <a:pPr fontAlgn="base"/>
                      <a:r>
                        <a:rPr lang="en-GB" sz="1400" dirty="0">
                          <a:solidFill>
                            <a:srgbClr val="1F1F1F"/>
                          </a:solidFill>
                          <a:effectLst/>
                          <a:latin typeface="inherit"/>
                        </a:rPr>
                        <a:t>I can explain the way in which physical and emotional changes are connected in different contexts, and I can monitor, review and adapt my behaviour to support my physical and emotional health, setting myself relevant targets.</a:t>
                      </a:r>
                    </a:p>
                  </a:txBody>
                  <a:tcPr marL="68580" marR="68580" marT="34290" marB="34290"/>
                </a:tc>
                <a:tc>
                  <a:txBody>
                    <a:bodyPr/>
                    <a:lstStyle/>
                    <a:p>
                      <a:pPr fontAlgn="base"/>
                      <a:r>
                        <a:rPr lang="en-GB" sz="1400">
                          <a:solidFill>
                            <a:srgbClr val="1F1F1F"/>
                          </a:solidFill>
                          <a:effectLst/>
                          <a:latin typeface="inherit"/>
                        </a:rPr>
                        <a:t>I can analyse the connection between physical and emotional changes. I can modify my behaviour to support my physical and emotional health, and can work collaboratively to plan and refine strengths and areas for improvements.</a:t>
                      </a:r>
                    </a:p>
                  </a:txBody>
                  <a:tcPr marL="68580" marR="68580" marT="34290" marB="34290"/>
                </a:tc>
                <a:tc>
                  <a:txBody>
                    <a:bodyPr/>
                    <a:lstStyle/>
                    <a:p>
                      <a:pPr fontAlgn="base"/>
                      <a:r>
                        <a:rPr lang="en-GB" sz="1400">
                          <a:solidFill>
                            <a:srgbClr val="1F1F1F"/>
                          </a:solidFill>
                          <a:effectLst/>
                          <a:latin typeface="inherit"/>
                        </a:rPr>
                        <a:t>I can evaluate the connection between physical and emotional changes, independently selecting from a range of strategies to improve my physical and emotional health and that of others.</a:t>
                      </a:r>
                    </a:p>
                  </a:txBody>
                  <a:tcPr marL="68580" marR="68580" marT="34290" marB="34290"/>
                </a:tc>
                <a:extLst>
                  <a:ext uri="{0D108BD9-81ED-4DB2-BD59-A6C34878D82A}">
                    <a16:rowId xmlns:a16="http://schemas.microsoft.com/office/drawing/2014/main" val="3633503291"/>
                  </a:ext>
                </a:extLst>
              </a:tr>
              <a:tr h="2194610">
                <a:tc>
                  <a:txBody>
                    <a:bodyPr/>
                    <a:lstStyle/>
                    <a:p>
                      <a:pPr fontAlgn="base"/>
                      <a:r>
                        <a:rPr lang="en-GB" sz="1400">
                          <a:solidFill>
                            <a:srgbClr val="1F1F1F"/>
                          </a:solidFill>
                          <a:effectLst/>
                          <a:latin typeface="inherit"/>
                        </a:rPr>
                        <a:t>I am beginning to recognise some of the behaviours, conditions and situations that affect my physical health and well-being and I am beginning to know how to respond and get help.</a:t>
                      </a:r>
                    </a:p>
                  </a:txBody>
                  <a:tcPr marL="68580" marR="160020" marT="91440" marB="91440"/>
                </a:tc>
                <a:tc gridSpan="2">
                  <a:txBody>
                    <a:bodyPr/>
                    <a:lstStyle/>
                    <a:p>
                      <a:pPr fontAlgn="base"/>
                      <a:r>
                        <a:rPr lang="en-GB" sz="1400" dirty="0">
                          <a:solidFill>
                            <a:srgbClr val="1F1F1F"/>
                          </a:solidFill>
                          <a:effectLst/>
                          <a:latin typeface="inherit"/>
                        </a:rPr>
                        <a:t>I can recognise some of the behaviours, conditions and situations that affect my physical health and well-being, and I know how to respond and get help in a safe way.</a:t>
                      </a:r>
                    </a:p>
                  </a:txBody>
                  <a:tcPr marL="68580" marR="160020" marT="91440" marB="91440"/>
                </a:tc>
                <a:tc hMerge="1">
                  <a:txBody>
                    <a:bodyPr/>
                    <a:lstStyle/>
                    <a:p>
                      <a:pPr fontAlgn="base"/>
                      <a:r>
                        <a:rPr lang="en-GB" sz="1400">
                          <a:solidFill>
                            <a:srgbClr val="1F1F1F"/>
                          </a:solidFill>
                          <a:effectLst/>
                          <a:latin typeface="inherit"/>
                        </a:rPr>
                        <a:t>I can recognise some of the behaviours, conditions and situations that affect my physical health and well-being, and I know how to respond and get help in a safe way.</a:t>
                      </a:r>
                    </a:p>
                  </a:txBody>
                  <a:tcPr marL="68580" marR="160020" marT="91440" marB="91440"/>
                </a:tc>
                <a:tc>
                  <a:txBody>
                    <a:bodyPr/>
                    <a:lstStyle/>
                    <a:p>
                      <a:pPr fontAlgn="base"/>
                      <a:r>
                        <a:rPr lang="en-GB" sz="1400">
                          <a:solidFill>
                            <a:srgbClr val="1F1F1F"/>
                          </a:solidFill>
                          <a:effectLst/>
                          <a:latin typeface="inherit"/>
                        </a:rPr>
                        <a:t>I can describe the behaviours, conditions and situations that affect my physical health and well-being, and I know how to respond to and/or manage these in order to actively reduce the risk of harm to myself.</a:t>
                      </a:r>
                    </a:p>
                  </a:txBody>
                  <a:tcPr marL="68580" marR="160020" marT="91440" marB="91440"/>
                </a:tc>
                <a:tc>
                  <a:txBody>
                    <a:bodyPr/>
                    <a:lstStyle/>
                    <a:p>
                      <a:pPr fontAlgn="base"/>
                      <a:r>
                        <a:rPr lang="en-GB" sz="1400">
                          <a:solidFill>
                            <a:srgbClr val="1F1F1F"/>
                          </a:solidFill>
                          <a:effectLst/>
                          <a:latin typeface="inherit"/>
                        </a:rPr>
                        <a:t>I can explain the behaviours, conditions and situations that affect my physical health and well-being and, through my actions, I can respond to and/or manage these in order to actively reduce the risk of harm to myself and to others.</a:t>
                      </a:r>
                    </a:p>
                  </a:txBody>
                  <a:tcPr marL="68580" marR="160020" marT="91440" marB="91440"/>
                </a:tc>
                <a:tc>
                  <a:txBody>
                    <a:bodyPr/>
                    <a:lstStyle/>
                    <a:p>
                      <a:pPr fontAlgn="base"/>
                      <a:r>
                        <a:rPr lang="en-GB" sz="1400" dirty="0">
                          <a:solidFill>
                            <a:srgbClr val="1F1F1F"/>
                          </a:solidFill>
                          <a:effectLst/>
                          <a:latin typeface="inherit"/>
                        </a:rPr>
                        <a:t>I can apply my knowledge of the behaviours, conditions and situations that affect my physical health and well-being, to keep myself and others safe. I can safely intervene, using learnt techniques, when others’ physical health is at risk.</a:t>
                      </a:r>
                    </a:p>
                  </a:txBody>
                  <a:tcPr marL="68580" marR="160020" marT="91440" marB="91440"/>
                </a:tc>
                <a:extLst>
                  <a:ext uri="{0D108BD9-81ED-4DB2-BD59-A6C34878D82A}">
                    <a16:rowId xmlns:a16="http://schemas.microsoft.com/office/drawing/2014/main" val="2275873532"/>
                  </a:ext>
                </a:extLst>
              </a:tr>
            </a:tbl>
          </a:graphicData>
        </a:graphic>
      </p:graphicFrame>
    </p:spTree>
    <p:extLst>
      <p:ext uri="{BB962C8B-B14F-4D97-AF65-F5344CB8AC3E}">
        <p14:creationId xmlns:p14="http://schemas.microsoft.com/office/powerpoint/2010/main" val="2821574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1E1C15-2977-4B5F-66EA-CCC70A84D151}"/>
              </a:ext>
            </a:extLst>
          </p:cNvPr>
          <p:cNvPicPr>
            <a:picLocks noChangeAspect="1"/>
          </p:cNvPicPr>
          <p:nvPr/>
        </p:nvPicPr>
        <p:blipFill>
          <a:blip r:embed="rId2"/>
          <a:srcRect l="36209" t="20121" r="12667" b="23394"/>
          <a:stretch>
            <a:fillRect/>
          </a:stretch>
        </p:blipFill>
        <p:spPr>
          <a:xfrm>
            <a:off x="1128537" y="620688"/>
            <a:ext cx="6843333" cy="5040560"/>
          </a:xfrm>
          <a:prstGeom prst="rect">
            <a:avLst/>
          </a:prstGeom>
        </p:spPr>
      </p:pic>
    </p:spTree>
    <p:extLst>
      <p:ext uri="{BB962C8B-B14F-4D97-AF65-F5344CB8AC3E}">
        <p14:creationId xmlns:p14="http://schemas.microsoft.com/office/powerpoint/2010/main" val="2213628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408AA4-1F73-3F32-E0BE-D0F3D04D8566}"/>
              </a:ext>
            </a:extLst>
          </p:cNvPr>
          <p:cNvPicPr>
            <a:picLocks noChangeAspect="1"/>
          </p:cNvPicPr>
          <p:nvPr/>
        </p:nvPicPr>
        <p:blipFill>
          <a:blip r:embed="rId2"/>
          <a:srcRect l="37124" t="18424" r="13852" b="22989"/>
          <a:stretch>
            <a:fillRect/>
          </a:stretch>
        </p:blipFill>
        <p:spPr>
          <a:xfrm>
            <a:off x="1187624" y="260648"/>
            <a:ext cx="6768752" cy="5392687"/>
          </a:xfrm>
          <a:prstGeom prst="rect">
            <a:avLst/>
          </a:prstGeom>
        </p:spPr>
      </p:pic>
    </p:spTree>
    <p:extLst>
      <p:ext uri="{BB962C8B-B14F-4D97-AF65-F5344CB8AC3E}">
        <p14:creationId xmlns:p14="http://schemas.microsoft.com/office/powerpoint/2010/main" val="112697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AAE96B-C74C-B30D-A9DB-9AF14C836701}"/>
              </a:ext>
            </a:extLst>
          </p:cNvPr>
          <p:cNvPicPr>
            <a:picLocks noChangeAspect="1"/>
          </p:cNvPicPr>
          <p:nvPr/>
        </p:nvPicPr>
        <p:blipFill>
          <a:blip r:embed="rId2"/>
          <a:srcRect l="36155" t="30869" r="12828" b="32202"/>
          <a:stretch>
            <a:fillRect/>
          </a:stretch>
        </p:blipFill>
        <p:spPr>
          <a:xfrm>
            <a:off x="266156" y="980728"/>
            <a:ext cx="8611688" cy="4155799"/>
          </a:xfrm>
          <a:prstGeom prst="rect">
            <a:avLst/>
          </a:prstGeom>
        </p:spPr>
      </p:pic>
    </p:spTree>
    <p:extLst>
      <p:ext uri="{BB962C8B-B14F-4D97-AF65-F5344CB8AC3E}">
        <p14:creationId xmlns:p14="http://schemas.microsoft.com/office/powerpoint/2010/main" val="869501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6E0A0C-6571-158B-DDC4-0A7E7E00E222}"/>
              </a:ext>
            </a:extLst>
          </p:cNvPr>
          <p:cNvPicPr>
            <a:picLocks noChangeAspect="1"/>
          </p:cNvPicPr>
          <p:nvPr/>
        </p:nvPicPr>
        <p:blipFill>
          <a:blip r:embed="rId2"/>
          <a:srcRect l="36909" t="30869" r="10511" b="23556"/>
          <a:stretch>
            <a:fillRect/>
          </a:stretch>
        </p:blipFill>
        <p:spPr>
          <a:xfrm>
            <a:off x="653703" y="548680"/>
            <a:ext cx="8210421" cy="4744547"/>
          </a:xfrm>
          <a:prstGeom prst="rect">
            <a:avLst/>
          </a:prstGeom>
        </p:spPr>
      </p:pic>
    </p:spTree>
    <p:extLst>
      <p:ext uri="{BB962C8B-B14F-4D97-AF65-F5344CB8AC3E}">
        <p14:creationId xmlns:p14="http://schemas.microsoft.com/office/powerpoint/2010/main" val="712664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Essay Title….</a:t>
            </a:r>
          </a:p>
        </p:txBody>
      </p:sp>
      <p:sp>
        <p:nvSpPr>
          <p:cNvPr id="3" name="Content Placeholder 2"/>
          <p:cNvSpPr>
            <a:spLocks noGrp="1"/>
          </p:cNvSpPr>
          <p:nvPr>
            <p:ph idx="1"/>
          </p:nvPr>
        </p:nvSpPr>
        <p:spPr>
          <a:xfrm>
            <a:off x="539552" y="2060848"/>
            <a:ext cx="8229600" cy="1900807"/>
          </a:xfrm>
        </p:spPr>
        <p:txBody>
          <a:bodyPr>
            <a:normAutofit/>
          </a:bodyPr>
          <a:lstStyle/>
          <a:p>
            <a:pPr marL="0" indent="0">
              <a:buNone/>
            </a:pPr>
            <a:r>
              <a:rPr lang="en-GB" sz="3600" dirty="0"/>
              <a:t>Evaluate how adventurous activities contribute to the development of children’s physical literacy. </a:t>
            </a:r>
          </a:p>
        </p:txBody>
      </p:sp>
      <p:sp>
        <p:nvSpPr>
          <p:cNvPr id="4" name="Rectangle 3"/>
          <p:cNvSpPr/>
          <p:nvPr/>
        </p:nvSpPr>
        <p:spPr>
          <a:xfrm>
            <a:off x="457200" y="2047379"/>
            <a:ext cx="7776864" cy="190080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txBox="1">
            <a:spLocks/>
          </p:cNvSpPr>
          <p:nvPr/>
        </p:nvSpPr>
        <p:spPr>
          <a:xfrm>
            <a:off x="827584" y="2029852"/>
            <a:ext cx="8229600" cy="190080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600" b="1" dirty="0">
                <a:solidFill>
                  <a:srgbClr val="0070C0"/>
                </a:solidFill>
              </a:rPr>
              <a:t>Evaluate</a:t>
            </a:r>
            <a:r>
              <a:rPr lang="en-GB" sz="3600" dirty="0"/>
              <a:t> how </a:t>
            </a:r>
            <a:r>
              <a:rPr lang="en-GB" sz="3600" b="1" dirty="0">
                <a:solidFill>
                  <a:srgbClr val="0070C0"/>
                </a:solidFill>
              </a:rPr>
              <a:t>adventurous activities </a:t>
            </a:r>
            <a:r>
              <a:rPr lang="en-GB" sz="3600" dirty="0"/>
              <a:t>contribute to the development of children’s physical literacy. </a:t>
            </a:r>
          </a:p>
        </p:txBody>
      </p:sp>
      <p:sp>
        <p:nvSpPr>
          <p:cNvPr id="6" name="TextBox 5"/>
          <p:cNvSpPr txBox="1"/>
          <p:nvPr/>
        </p:nvSpPr>
        <p:spPr>
          <a:xfrm rot="19983879" flipH="1">
            <a:off x="-60389" y="1420627"/>
            <a:ext cx="2376264" cy="707886"/>
          </a:xfrm>
          <a:prstGeom prst="rect">
            <a:avLst/>
          </a:prstGeom>
          <a:noFill/>
        </p:spPr>
        <p:txBody>
          <a:bodyPr wrap="square" rtlCol="0">
            <a:spAutoFit/>
          </a:bodyPr>
          <a:lstStyle/>
          <a:p>
            <a:r>
              <a:rPr lang="en-GB" sz="4000" b="1" dirty="0">
                <a:solidFill>
                  <a:srgbClr val="00B050"/>
                </a:solidFill>
              </a:rPr>
              <a:t>Critically</a:t>
            </a:r>
            <a:r>
              <a:rPr lang="en-GB" sz="3600" b="1" dirty="0">
                <a:solidFill>
                  <a:srgbClr val="00B050"/>
                </a:solidFill>
              </a:rPr>
              <a:t> </a:t>
            </a:r>
            <a:r>
              <a:rPr lang="en-GB" sz="2000" dirty="0"/>
              <a:t> </a:t>
            </a:r>
          </a:p>
        </p:txBody>
      </p:sp>
      <p:sp>
        <p:nvSpPr>
          <p:cNvPr id="7" name="Title 1">
            <a:extLst>
              <a:ext uri="{FF2B5EF4-FFF2-40B4-BE49-F238E27FC236}">
                <a16:creationId xmlns:a16="http://schemas.microsoft.com/office/drawing/2014/main" id="{8EB133EA-A726-60E4-ABDC-E3F8F5D55CF9}"/>
              </a:ext>
            </a:extLst>
          </p:cNvPr>
          <p:cNvSpPr txBox="1">
            <a:spLocks/>
          </p:cNvSpPr>
          <p:nvPr/>
        </p:nvSpPr>
        <p:spPr>
          <a:xfrm>
            <a:off x="1190991" y="4577927"/>
            <a:ext cx="7886700" cy="555691"/>
          </a:xfrm>
          <a:prstGeom prst="rect">
            <a:avLst/>
          </a:prstGeom>
        </p:spPr>
        <p:txBody>
          <a:bodyPr vert="horz" lIns="91440" tIns="45720" rIns="91440" bIns="45720" rtlCol="0" anchor="ctr">
            <a:normAutofit fontScale="92500"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4000" b="1" dirty="0">
                <a:solidFill>
                  <a:schemeClr val="tx2"/>
                </a:solidFill>
                <a:latin typeface="Arial Rounded MT Bold" panose="020F0704030504030204" pitchFamily="34" charset="0"/>
              </a:rPr>
              <a:t>Change the Story…</a:t>
            </a:r>
          </a:p>
        </p:txBody>
      </p:sp>
    </p:spTree>
    <p:extLst>
      <p:ext uri="{BB962C8B-B14F-4D97-AF65-F5344CB8AC3E}">
        <p14:creationId xmlns:p14="http://schemas.microsoft.com/office/powerpoint/2010/main" val="73767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orest schoo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59432"/>
            <a:ext cx="9257875" cy="6197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032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5936" y="404664"/>
            <a:ext cx="4572000" cy="923330"/>
          </a:xfrm>
          <a:prstGeom prst="rect">
            <a:avLst/>
          </a:prstGeom>
        </p:spPr>
        <p:txBody>
          <a:bodyPr>
            <a:spAutoFit/>
          </a:bodyPr>
          <a:lstStyle/>
          <a:p>
            <a:r>
              <a:rPr lang="en-GB" dirty="0">
                <a:hlinkClick r:id="rId2"/>
              </a:rPr>
              <a:t>https://www.thebmc.co.uk/how-climbing-walls-can-benefit-schools</a:t>
            </a:r>
            <a:endParaRPr lang="en-GB" dirty="0"/>
          </a:p>
          <a:p>
            <a:endParaRPr lang="en-GB" dirty="0"/>
          </a:p>
        </p:txBody>
      </p:sp>
      <p:sp>
        <p:nvSpPr>
          <p:cNvPr id="3" name="Rectangle 2"/>
          <p:cNvSpPr/>
          <p:nvPr/>
        </p:nvSpPr>
        <p:spPr>
          <a:xfrm>
            <a:off x="4067944" y="4797152"/>
            <a:ext cx="4572000" cy="646331"/>
          </a:xfrm>
          <a:prstGeom prst="rect">
            <a:avLst/>
          </a:prstGeom>
        </p:spPr>
        <p:txBody>
          <a:bodyPr>
            <a:spAutoFit/>
          </a:bodyPr>
          <a:lstStyle/>
          <a:p>
            <a:r>
              <a:rPr lang="en-GB" dirty="0">
                <a:hlinkClick r:id="rId3"/>
              </a:rPr>
              <a:t>https://www.youtube.com/watch?v=biGGlEXMvwE&amp;feature=emb_logo</a:t>
            </a:r>
            <a:r>
              <a:rPr lang="en-GB" dirty="0"/>
              <a:t> </a:t>
            </a:r>
          </a:p>
        </p:txBody>
      </p:sp>
      <p:pic>
        <p:nvPicPr>
          <p:cNvPr id="4098" name="Picture 2" descr="7cbe714e-15b0-47f3-b23f-a7c0479d6d4e@GBRP2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3" y="4763"/>
            <a:ext cx="3847157" cy="564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7944" y="1327994"/>
            <a:ext cx="4499992" cy="3374994"/>
          </a:xfrm>
          <a:prstGeom prst="rect">
            <a:avLst/>
          </a:prstGeom>
        </p:spPr>
      </p:pic>
    </p:spTree>
    <p:extLst>
      <p:ext uri="{BB962C8B-B14F-4D97-AF65-F5344CB8AC3E}">
        <p14:creationId xmlns:p14="http://schemas.microsoft.com/office/powerpoint/2010/main" val="948218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9723" y="219146"/>
            <a:ext cx="8204554" cy="1384995"/>
          </a:xfrm>
          <a:prstGeom prst="rect">
            <a:avLst/>
          </a:prstGeom>
          <a:noFill/>
        </p:spPr>
        <p:txBody>
          <a:bodyPr wrap="none" rtlCol="0">
            <a:spAutoFit/>
          </a:bodyPr>
          <a:lstStyle/>
          <a:p>
            <a:pPr algn="ctr"/>
            <a:r>
              <a:rPr lang="en-GB" sz="2800" b="1" dirty="0">
                <a:solidFill>
                  <a:schemeClr val="accent1">
                    <a:lumMod val="50000"/>
                  </a:schemeClr>
                </a:solidFill>
              </a:rPr>
              <a:t>Where can adventurous activities be positioned</a:t>
            </a:r>
          </a:p>
          <a:p>
            <a:pPr algn="ctr"/>
            <a:r>
              <a:rPr lang="en-GB" sz="2800" b="1" dirty="0">
                <a:solidFill>
                  <a:schemeClr val="accent1">
                    <a:lumMod val="50000"/>
                  </a:schemeClr>
                </a:solidFill>
              </a:rPr>
              <a:t> to assist with increasing physical activity </a:t>
            </a:r>
          </a:p>
          <a:p>
            <a:pPr algn="ctr"/>
            <a:r>
              <a:rPr lang="en-GB" sz="2800" b="1" dirty="0">
                <a:solidFill>
                  <a:schemeClr val="accent1">
                    <a:lumMod val="50000"/>
                  </a:schemeClr>
                </a:solidFill>
              </a:rPr>
              <a:t>for young people?</a:t>
            </a:r>
          </a:p>
        </p:txBody>
      </p:sp>
      <p:sp>
        <p:nvSpPr>
          <p:cNvPr id="3" name="TextBox 2">
            <a:extLst>
              <a:ext uri="{FF2B5EF4-FFF2-40B4-BE49-F238E27FC236}">
                <a16:creationId xmlns:a16="http://schemas.microsoft.com/office/drawing/2014/main" id="{BA491E6A-F16D-535B-4D70-761DDA8CD92F}"/>
              </a:ext>
            </a:extLst>
          </p:cNvPr>
          <p:cNvSpPr txBox="1"/>
          <p:nvPr/>
        </p:nvSpPr>
        <p:spPr>
          <a:xfrm>
            <a:off x="654357" y="4280103"/>
            <a:ext cx="7835286" cy="1384995"/>
          </a:xfrm>
          <a:prstGeom prst="rect">
            <a:avLst/>
          </a:prstGeom>
          <a:noFill/>
        </p:spPr>
        <p:txBody>
          <a:bodyPr wrap="none" rtlCol="0">
            <a:spAutoFit/>
          </a:bodyPr>
          <a:lstStyle/>
          <a:p>
            <a:pPr algn="ctr"/>
            <a:r>
              <a:rPr lang="en-GB" sz="2800" b="1" dirty="0">
                <a:solidFill>
                  <a:schemeClr val="accent1">
                    <a:lumMod val="50000"/>
                  </a:schemeClr>
                </a:solidFill>
              </a:rPr>
              <a:t>Sut all </a:t>
            </a:r>
            <a:r>
              <a:rPr lang="en-GB" sz="2800" b="1" dirty="0" err="1">
                <a:solidFill>
                  <a:schemeClr val="accent1">
                    <a:lumMod val="50000"/>
                  </a:schemeClr>
                </a:solidFill>
              </a:rPr>
              <a:t>gweithgareddau</a:t>
            </a:r>
            <a:r>
              <a:rPr lang="en-GB" sz="2800" b="1" dirty="0">
                <a:solidFill>
                  <a:schemeClr val="accent1">
                    <a:lumMod val="50000"/>
                  </a:schemeClr>
                </a:solidFill>
              </a:rPr>
              <a:t> </a:t>
            </a:r>
            <a:r>
              <a:rPr lang="en-GB" sz="2800" b="1" dirty="0" err="1">
                <a:solidFill>
                  <a:schemeClr val="accent1">
                    <a:lumMod val="50000"/>
                  </a:schemeClr>
                </a:solidFill>
              </a:rPr>
              <a:t>anturus</a:t>
            </a:r>
            <a:r>
              <a:rPr lang="en-GB" sz="2800" b="1" dirty="0">
                <a:solidFill>
                  <a:schemeClr val="accent1">
                    <a:lumMod val="50000"/>
                  </a:schemeClr>
                </a:solidFill>
              </a:rPr>
              <a:t> </a:t>
            </a:r>
            <a:r>
              <a:rPr lang="en-GB" sz="2800" b="1" dirty="0" err="1">
                <a:solidFill>
                  <a:schemeClr val="accent1">
                    <a:lumMod val="50000"/>
                  </a:schemeClr>
                </a:solidFill>
              </a:rPr>
              <a:t>cefnogi</a:t>
            </a:r>
            <a:r>
              <a:rPr lang="en-GB" sz="2800" b="1" dirty="0">
                <a:solidFill>
                  <a:schemeClr val="accent1">
                    <a:lumMod val="50000"/>
                  </a:schemeClr>
                </a:solidFill>
              </a:rPr>
              <a:t> </a:t>
            </a:r>
            <a:r>
              <a:rPr lang="en-GB" sz="2800" b="1" dirty="0" err="1">
                <a:solidFill>
                  <a:schemeClr val="accent1">
                    <a:lumMod val="50000"/>
                  </a:schemeClr>
                </a:solidFill>
              </a:rPr>
              <a:t>pobl</a:t>
            </a:r>
            <a:r>
              <a:rPr lang="en-GB" sz="2800" b="1" dirty="0">
                <a:solidFill>
                  <a:schemeClr val="accent1">
                    <a:lumMod val="50000"/>
                  </a:schemeClr>
                </a:solidFill>
              </a:rPr>
              <a:t> </a:t>
            </a:r>
          </a:p>
          <a:p>
            <a:pPr algn="ctr"/>
            <a:r>
              <a:rPr lang="en-GB" sz="2800" b="1" dirty="0" err="1">
                <a:solidFill>
                  <a:schemeClr val="accent1">
                    <a:lumMod val="50000"/>
                  </a:schemeClr>
                </a:solidFill>
              </a:rPr>
              <a:t>ifanc</a:t>
            </a:r>
            <a:r>
              <a:rPr lang="en-GB" sz="2800" b="1" dirty="0">
                <a:solidFill>
                  <a:schemeClr val="accent1">
                    <a:lumMod val="50000"/>
                  </a:schemeClr>
                </a:solidFill>
              </a:rPr>
              <a:t> </a:t>
            </a:r>
            <a:r>
              <a:rPr lang="en-GB" sz="2800" b="1" dirty="0" err="1">
                <a:solidFill>
                  <a:schemeClr val="accent1">
                    <a:lumMod val="50000"/>
                  </a:schemeClr>
                </a:solidFill>
              </a:rPr>
              <a:t>i</a:t>
            </a:r>
            <a:r>
              <a:rPr lang="en-GB" sz="2800" b="1" dirty="0">
                <a:solidFill>
                  <a:schemeClr val="accent1">
                    <a:lumMod val="50000"/>
                  </a:schemeClr>
                </a:solidFill>
              </a:rPr>
              <a:t> </a:t>
            </a:r>
            <a:r>
              <a:rPr lang="en-GB" sz="2800" b="1" dirty="0" err="1">
                <a:solidFill>
                  <a:schemeClr val="accent1">
                    <a:lumMod val="50000"/>
                  </a:schemeClr>
                </a:solidFill>
              </a:rPr>
              <a:t>gymryd</a:t>
            </a:r>
            <a:r>
              <a:rPr lang="en-GB" sz="2800" b="1" dirty="0">
                <a:solidFill>
                  <a:schemeClr val="accent1">
                    <a:lumMod val="50000"/>
                  </a:schemeClr>
                </a:solidFill>
              </a:rPr>
              <a:t> </a:t>
            </a:r>
            <a:r>
              <a:rPr lang="en-GB" sz="2800" b="1" dirty="0" err="1">
                <a:solidFill>
                  <a:schemeClr val="accent1">
                    <a:lumMod val="50000"/>
                  </a:schemeClr>
                </a:solidFill>
              </a:rPr>
              <a:t>rhan</a:t>
            </a:r>
            <a:r>
              <a:rPr lang="en-GB" sz="2800" b="1" dirty="0">
                <a:solidFill>
                  <a:schemeClr val="accent1">
                    <a:lumMod val="50000"/>
                  </a:schemeClr>
                </a:solidFill>
              </a:rPr>
              <a:t> </a:t>
            </a:r>
            <a:r>
              <a:rPr lang="en-GB" sz="2800" b="1" dirty="0" err="1">
                <a:solidFill>
                  <a:schemeClr val="accent1">
                    <a:lumMod val="50000"/>
                  </a:schemeClr>
                </a:solidFill>
              </a:rPr>
              <a:t>mewn</a:t>
            </a:r>
            <a:r>
              <a:rPr lang="en-GB" sz="2800" b="1" dirty="0">
                <a:solidFill>
                  <a:schemeClr val="accent1">
                    <a:lumMod val="50000"/>
                  </a:schemeClr>
                </a:solidFill>
              </a:rPr>
              <a:t> </a:t>
            </a:r>
            <a:r>
              <a:rPr lang="en-GB" sz="2800" b="1" dirty="0" err="1">
                <a:solidFill>
                  <a:schemeClr val="accent1">
                    <a:lumMod val="50000"/>
                  </a:schemeClr>
                </a:solidFill>
              </a:rPr>
              <a:t>mwy</a:t>
            </a:r>
            <a:r>
              <a:rPr lang="en-GB" sz="2800" b="1" dirty="0">
                <a:solidFill>
                  <a:schemeClr val="accent1">
                    <a:lumMod val="50000"/>
                  </a:schemeClr>
                </a:solidFill>
              </a:rPr>
              <a:t> o </a:t>
            </a:r>
          </a:p>
          <a:p>
            <a:pPr algn="ctr"/>
            <a:r>
              <a:rPr lang="en-GB" sz="2800" b="1" dirty="0" err="1">
                <a:solidFill>
                  <a:schemeClr val="accent1">
                    <a:lumMod val="50000"/>
                  </a:schemeClr>
                </a:solidFill>
              </a:rPr>
              <a:t>weithgareddau</a:t>
            </a:r>
            <a:r>
              <a:rPr lang="en-GB" sz="2800" b="1" dirty="0">
                <a:solidFill>
                  <a:schemeClr val="accent1">
                    <a:lumMod val="50000"/>
                  </a:schemeClr>
                </a:solidFill>
              </a:rPr>
              <a:t> </a:t>
            </a:r>
            <a:r>
              <a:rPr lang="en-GB" sz="2800" b="1" dirty="0" err="1">
                <a:solidFill>
                  <a:schemeClr val="accent1">
                    <a:lumMod val="50000"/>
                  </a:schemeClr>
                </a:solidFill>
              </a:rPr>
              <a:t>corfforol</a:t>
            </a:r>
            <a:r>
              <a:rPr lang="en-GB" sz="2800" b="1" dirty="0">
                <a:solidFill>
                  <a:schemeClr val="accent1">
                    <a:lumMod val="50000"/>
                  </a:schemeClr>
                </a:solidFill>
              </a:rPr>
              <a:t>?</a:t>
            </a:r>
          </a:p>
        </p:txBody>
      </p:sp>
      <p:pic>
        <p:nvPicPr>
          <p:cNvPr id="4098" name="Picture 2" descr="Investing in Woodland for Sale - Arbtech">
            <a:extLst>
              <a:ext uri="{FF2B5EF4-FFF2-40B4-BE49-F238E27FC236}">
                <a16:creationId xmlns:a16="http://schemas.microsoft.com/office/drawing/2014/main" id="{CF6847BE-BC39-AEF3-DB81-EE64C655EED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1842920"/>
            <a:ext cx="3744416" cy="24241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33 Best Beaches in the UK Right Now, From Sandy Bays to Sun Traps">
            <a:extLst>
              <a:ext uri="{FF2B5EF4-FFF2-40B4-BE49-F238E27FC236}">
                <a16:creationId xmlns:a16="http://schemas.microsoft.com/office/drawing/2014/main" id="{4106AE71-3D95-243E-57AA-ED077E41FE2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4195" y="1892472"/>
            <a:ext cx="2929694" cy="2195319"/>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txBox="1">
            <a:spLocks/>
          </p:cNvSpPr>
          <p:nvPr/>
        </p:nvSpPr>
        <p:spPr>
          <a:xfrm>
            <a:off x="2085425" y="5787134"/>
            <a:ext cx="6984775" cy="948157"/>
          </a:xfrm>
          <a:prstGeom prst="rect">
            <a:avLst/>
          </a:prstGeom>
          <a:solidFill>
            <a:schemeClr val="bg2"/>
          </a:solidFill>
        </p:spPr>
        <p:txBody>
          <a:bodyPr>
            <a:normAutofit fontScale="3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br>
              <a:rPr lang="en-GB" sz="3600" dirty="0"/>
            </a:br>
            <a:r>
              <a:rPr lang="en-GB" b="1" dirty="0"/>
              <a:t>Diamond nine activity</a:t>
            </a:r>
            <a:br>
              <a:rPr lang="en-GB" b="1" dirty="0"/>
            </a:br>
            <a:r>
              <a:rPr lang="en-GB" b="1" dirty="0" err="1"/>
              <a:t>Gweithgaredd</a:t>
            </a:r>
            <a:r>
              <a:rPr lang="en-GB" b="1" dirty="0"/>
              <a:t> </a:t>
            </a:r>
            <a:r>
              <a:rPr lang="en-GB" b="1" dirty="0" err="1"/>
              <a:t>deiamwnt</a:t>
            </a:r>
            <a:r>
              <a:rPr lang="en-GB" b="1" dirty="0"/>
              <a:t> </a:t>
            </a:r>
            <a:r>
              <a:rPr lang="en-GB" b="1" dirty="0" err="1"/>
              <a:t>naw</a:t>
            </a:r>
            <a:br>
              <a:rPr lang="en-GB" dirty="0"/>
            </a:br>
            <a:endParaRPr lang="en-GB" dirty="0"/>
          </a:p>
        </p:txBody>
      </p:sp>
    </p:spTree>
    <p:extLst>
      <p:ext uri="{BB962C8B-B14F-4D97-AF65-F5344CB8AC3E}">
        <p14:creationId xmlns:p14="http://schemas.microsoft.com/office/powerpoint/2010/main" val="10029174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table&#10;&#10;Description automatically generated">
            <a:extLst>
              <a:ext uri="{FF2B5EF4-FFF2-40B4-BE49-F238E27FC236}">
                <a16:creationId xmlns:a16="http://schemas.microsoft.com/office/drawing/2014/main" id="{6F444B84-0C9B-BE47-9FDF-D34F343DD01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68262"/>
            <a:ext cx="5914897" cy="6721475"/>
          </a:xfrm>
          <a:noFill/>
        </p:spPr>
      </p:pic>
    </p:spTree>
    <p:extLst>
      <p:ext uri="{BB962C8B-B14F-4D97-AF65-F5344CB8AC3E}">
        <p14:creationId xmlns:p14="http://schemas.microsoft.com/office/powerpoint/2010/main" val="15329014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A7249A-0352-B549-A04B-C7F6C6778860}"/>
              </a:ext>
            </a:extLst>
          </p:cNvPr>
          <p:cNvPicPr>
            <a:picLocks noChangeAspect="1"/>
          </p:cNvPicPr>
          <p:nvPr/>
        </p:nvPicPr>
        <p:blipFill rotWithShape="1">
          <a:blip r:embed="rId3"/>
          <a:srcRect r="49648"/>
          <a:stretch/>
        </p:blipFill>
        <p:spPr>
          <a:xfrm>
            <a:off x="542006" y="1371600"/>
            <a:ext cx="3683366" cy="5486400"/>
          </a:xfrm>
          <a:prstGeom prst="rect">
            <a:avLst/>
          </a:prstGeom>
        </p:spPr>
      </p:pic>
      <p:pic>
        <p:nvPicPr>
          <p:cNvPr id="6" name="Picture 5">
            <a:extLst>
              <a:ext uri="{FF2B5EF4-FFF2-40B4-BE49-F238E27FC236}">
                <a16:creationId xmlns:a16="http://schemas.microsoft.com/office/drawing/2014/main" id="{6EE5EF76-786D-3A45-9C1A-4A02D01B2AF9}"/>
              </a:ext>
            </a:extLst>
          </p:cNvPr>
          <p:cNvPicPr>
            <a:picLocks noChangeAspect="1"/>
          </p:cNvPicPr>
          <p:nvPr/>
        </p:nvPicPr>
        <p:blipFill rotWithShape="1">
          <a:blip r:embed="rId3"/>
          <a:srcRect l="52261" r="-353"/>
          <a:stretch/>
        </p:blipFill>
        <p:spPr>
          <a:xfrm>
            <a:off x="4813539" y="1371600"/>
            <a:ext cx="3518027" cy="5486400"/>
          </a:xfrm>
          <a:prstGeom prst="rect">
            <a:avLst/>
          </a:prstGeom>
        </p:spPr>
      </p:pic>
      <p:sp>
        <p:nvSpPr>
          <p:cNvPr id="7" name="Text Placeholder 4">
            <a:extLst>
              <a:ext uri="{FF2B5EF4-FFF2-40B4-BE49-F238E27FC236}">
                <a16:creationId xmlns:a16="http://schemas.microsoft.com/office/drawing/2014/main" id="{6ADDF764-42FC-344E-968F-79876D1712C1}"/>
              </a:ext>
            </a:extLst>
          </p:cNvPr>
          <p:cNvSpPr txBox="1">
            <a:spLocks/>
          </p:cNvSpPr>
          <p:nvPr/>
        </p:nvSpPr>
        <p:spPr>
          <a:xfrm>
            <a:off x="498874" y="291307"/>
            <a:ext cx="3887391" cy="823912"/>
          </a:xfrm>
          <a:prstGeom prst="rect">
            <a:avLst/>
          </a:prstGeom>
        </p:spPr>
        <p:txBody>
          <a:bodyPr>
            <a:no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5400"/>
              <a:t>Equality</a:t>
            </a:r>
            <a:endParaRPr lang="en-US" sz="5400" dirty="0"/>
          </a:p>
        </p:txBody>
      </p:sp>
      <p:sp>
        <p:nvSpPr>
          <p:cNvPr id="8" name="Text Placeholder 2">
            <a:extLst>
              <a:ext uri="{FF2B5EF4-FFF2-40B4-BE49-F238E27FC236}">
                <a16:creationId xmlns:a16="http://schemas.microsoft.com/office/drawing/2014/main" id="{DF04C5B2-EB7D-AB42-8C38-4241D2D5A8B1}"/>
              </a:ext>
            </a:extLst>
          </p:cNvPr>
          <p:cNvSpPr txBox="1">
            <a:spLocks/>
          </p:cNvSpPr>
          <p:nvPr/>
        </p:nvSpPr>
        <p:spPr bwMode="auto">
          <a:xfrm>
            <a:off x="4648201" y="291307"/>
            <a:ext cx="3868340" cy="82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sz="5400"/>
              <a:t>Equity</a:t>
            </a:r>
            <a:endParaRPr lang="en-US" sz="5400" dirty="0"/>
          </a:p>
        </p:txBody>
      </p:sp>
    </p:spTree>
    <p:extLst>
      <p:ext uri="{BB962C8B-B14F-4D97-AF65-F5344CB8AC3E}">
        <p14:creationId xmlns:p14="http://schemas.microsoft.com/office/powerpoint/2010/main" val="52421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FE806507-8365-E24E-A00F-80772D6AF8F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51520" y="332656"/>
            <a:ext cx="8208912" cy="5094232"/>
          </a:xfrm>
        </p:spPr>
      </p:pic>
    </p:spTree>
    <p:extLst>
      <p:ext uri="{BB962C8B-B14F-4D97-AF65-F5344CB8AC3E}">
        <p14:creationId xmlns:p14="http://schemas.microsoft.com/office/powerpoint/2010/main" val="4473106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197E-6F72-1742-A42B-3FD2B97E4D2E}"/>
              </a:ext>
            </a:extLst>
          </p:cNvPr>
          <p:cNvSpPr>
            <a:spLocks noGrp="1"/>
          </p:cNvSpPr>
          <p:nvPr>
            <p:ph type="title"/>
          </p:nvPr>
        </p:nvSpPr>
        <p:spPr/>
        <p:txBody>
          <a:bodyPr/>
          <a:lstStyle/>
          <a:p>
            <a:endParaRPr lang="en-US"/>
          </a:p>
        </p:txBody>
      </p:sp>
      <p:pic>
        <p:nvPicPr>
          <p:cNvPr id="5" name="Picture 4">
            <a:extLst>
              <a:ext uri="{FF2B5EF4-FFF2-40B4-BE49-F238E27FC236}">
                <a16:creationId xmlns:a16="http://schemas.microsoft.com/office/drawing/2014/main" id="{93FD3D1F-6141-B34C-8116-E4C6492751C4}"/>
              </a:ext>
            </a:extLst>
          </p:cNvPr>
          <p:cNvPicPr>
            <a:picLocks noChangeAspect="1"/>
          </p:cNvPicPr>
          <p:nvPr/>
        </p:nvPicPr>
        <p:blipFill rotWithShape="1">
          <a:blip r:embed="rId3"/>
          <a:srcRect l="1834" t="4076" r="2666" b="14389"/>
          <a:stretch/>
        </p:blipFill>
        <p:spPr>
          <a:xfrm>
            <a:off x="281940" y="271188"/>
            <a:ext cx="8732520" cy="3352801"/>
          </a:xfrm>
          <a:prstGeom prst="rect">
            <a:avLst/>
          </a:prstGeom>
        </p:spPr>
      </p:pic>
      <p:sp>
        <p:nvSpPr>
          <p:cNvPr id="6" name="TextBox 5">
            <a:extLst>
              <a:ext uri="{FF2B5EF4-FFF2-40B4-BE49-F238E27FC236}">
                <a16:creationId xmlns:a16="http://schemas.microsoft.com/office/drawing/2014/main" id="{A5FC6D6A-034D-1C41-993C-57327E72238F}"/>
              </a:ext>
            </a:extLst>
          </p:cNvPr>
          <p:cNvSpPr txBox="1"/>
          <p:nvPr/>
        </p:nvSpPr>
        <p:spPr>
          <a:xfrm>
            <a:off x="256585" y="3975115"/>
            <a:ext cx="8686800" cy="523220"/>
          </a:xfrm>
          <a:prstGeom prst="rect">
            <a:avLst/>
          </a:prstGeom>
          <a:noFill/>
        </p:spPr>
        <p:txBody>
          <a:bodyPr wrap="square" rtlCol="0">
            <a:spAutoFit/>
          </a:bodyPr>
          <a:lstStyle/>
          <a:p>
            <a:r>
              <a:rPr lang="en-US" sz="2800" b="1" u="sng" dirty="0"/>
              <a:t>How does this picture relate to OAE &amp; PE?</a:t>
            </a:r>
          </a:p>
        </p:txBody>
      </p:sp>
      <p:pic>
        <p:nvPicPr>
          <p:cNvPr id="7" name="Picture 6">
            <a:extLst>
              <a:ext uri="{FF2B5EF4-FFF2-40B4-BE49-F238E27FC236}">
                <a16:creationId xmlns:a16="http://schemas.microsoft.com/office/drawing/2014/main" id="{998FBB9F-372F-5342-86E6-70AE76D19853}"/>
              </a:ext>
            </a:extLst>
          </p:cNvPr>
          <p:cNvPicPr>
            <a:picLocks noChangeAspect="1"/>
          </p:cNvPicPr>
          <p:nvPr/>
        </p:nvPicPr>
        <p:blipFill>
          <a:blip r:embed="rId4"/>
          <a:stretch>
            <a:fillRect/>
          </a:stretch>
        </p:blipFill>
        <p:spPr>
          <a:xfrm>
            <a:off x="946150" y="4688842"/>
            <a:ext cx="7099300" cy="1003300"/>
          </a:xfrm>
          <a:prstGeom prst="rect">
            <a:avLst/>
          </a:prstGeom>
        </p:spPr>
      </p:pic>
    </p:spTree>
    <p:extLst>
      <p:ext uri="{BB962C8B-B14F-4D97-AF65-F5344CB8AC3E}">
        <p14:creationId xmlns:p14="http://schemas.microsoft.com/office/powerpoint/2010/main" val="38144793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C1C0-67EC-A045-B086-9E4EA6B410DD}"/>
              </a:ext>
            </a:extLst>
          </p:cNvPr>
          <p:cNvSpPr>
            <a:spLocks noGrp="1"/>
          </p:cNvSpPr>
          <p:nvPr>
            <p:ph type="title"/>
          </p:nvPr>
        </p:nvSpPr>
        <p:spPr>
          <a:xfrm>
            <a:off x="206152" y="160241"/>
            <a:ext cx="8579296" cy="1143000"/>
          </a:xfrm>
        </p:spPr>
        <p:txBody>
          <a:bodyPr>
            <a:normAutofit fontScale="90000"/>
          </a:bodyPr>
          <a:lstStyle/>
          <a:p>
            <a:r>
              <a:rPr lang="en-US" sz="4000" dirty="0"/>
              <a:t>Our Responsibility with Inclusion in OAE &amp; PE</a:t>
            </a:r>
          </a:p>
        </p:txBody>
      </p:sp>
      <p:sp>
        <p:nvSpPr>
          <p:cNvPr id="3" name="Content Placeholder 2">
            <a:extLst>
              <a:ext uri="{FF2B5EF4-FFF2-40B4-BE49-F238E27FC236}">
                <a16:creationId xmlns:a16="http://schemas.microsoft.com/office/drawing/2014/main" id="{1A2E7102-E84F-6D4E-9801-3E34ADF112C5}"/>
              </a:ext>
            </a:extLst>
          </p:cNvPr>
          <p:cNvSpPr>
            <a:spLocks noGrp="1"/>
          </p:cNvSpPr>
          <p:nvPr>
            <p:ph sz="half" idx="1"/>
          </p:nvPr>
        </p:nvSpPr>
        <p:spPr>
          <a:xfrm>
            <a:off x="206152" y="1303241"/>
            <a:ext cx="4038600" cy="3989040"/>
          </a:xfrm>
        </p:spPr>
        <p:txBody>
          <a:bodyPr>
            <a:normAutofit lnSpcReduction="10000"/>
          </a:bodyPr>
          <a:lstStyle/>
          <a:p>
            <a:pPr marL="0" indent="0">
              <a:buNone/>
            </a:pPr>
            <a:r>
              <a:rPr lang="en-US" dirty="0"/>
              <a:t>Sut </a:t>
            </a:r>
            <a:r>
              <a:rPr lang="en-US" dirty="0" err="1"/>
              <a:t>medrwn</a:t>
            </a:r>
            <a:r>
              <a:rPr lang="en-US" dirty="0"/>
              <a:t> </a:t>
            </a:r>
            <a:r>
              <a:rPr lang="en-US" dirty="0" err="1"/>
              <a:t>sicrhau</a:t>
            </a:r>
            <a:r>
              <a:rPr lang="en-US" dirty="0"/>
              <a:t> </a:t>
            </a:r>
            <a:r>
              <a:rPr lang="en-US" dirty="0" err="1"/>
              <a:t>arfer</a:t>
            </a:r>
            <a:r>
              <a:rPr lang="en-US" dirty="0"/>
              <a:t> </a:t>
            </a:r>
            <a:r>
              <a:rPr lang="en-US" dirty="0" err="1"/>
              <a:t>sy’n</a:t>
            </a:r>
            <a:r>
              <a:rPr lang="en-US" dirty="0"/>
              <a:t> </a:t>
            </a:r>
            <a:r>
              <a:rPr lang="en-US" dirty="0" err="1"/>
              <a:t>herio</a:t>
            </a:r>
            <a:r>
              <a:rPr lang="en-US" dirty="0"/>
              <a:t> </a:t>
            </a:r>
            <a:r>
              <a:rPr lang="en-US" dirty="0" err="1"/>
              <a:t>rhagfarn</a:t>
            </a:r>
            <a:r>
              <a:rPr lang="en-US" dirty="0"/>
              <a:t> ac </a:t>
            </a:r>
            <a:r>
              <a:rPr lang="en-US" dirty="0" err="1"/>
              <a:t>anghydraddoldeb</a:t>
            </a:r>
            <a:r>
              <a:rPr lang="en-US" dirty="0"/>
              <a:t> </a:t>
            </a:r>
            <a:r>
              <a:rPr lang="en-US" dirty="0" err="1"/>
              <a:t>yng</a:t>
            </a:r>
            <a:r>
              <a:rPr lang="en-US" dirty="0"/>
              <a:t> </a:t>
            </a:r>
            <a:r>
              <a:rPr lang="en-US" dirty="0" err="1"/>
              <a:t>ngweithgareddau</a:t>
            </a:r>
            <a:r>
              <a:rPr lang="en-US" dirty="0"/>
              <a:t> </a:t>
            </a:r>
            <a:r>
              <a:rPr lang="en-US" dirty="0" err="1"/>
              <a:t>Addysg</a:t>
            </a:r>
            <a:r>
              <a:rPr lang="en-US" dirty="0"/>
              <a:t> </a:t>
            </a:r>
            <a:r>
              <a:rPr lang="en-US" dirty="0" err="1"/>
              <a:t>Awyr</a:t>
            </a:r>
            <a:r>
              <a:rPr lang="en-US" dirty="0"/>
              <a:t> </a:t>
            </a:r>
            <a:r>
              <a:rPr lang="en-US" dirty="0" err="1"/>
              <a:t>Agored</a:t>
            </a:r>
            <a:r>
              <a:rPr lang="en-US" dirty="0"/>
              <a:t> ag </a:t>
            </a:r>
            <a:r>
              <a:rPr lang="en-US" dirty="0" err="1"/>
              <a:t>Addysg</a:t>
            </a:r>
            <a:r>
              <a:rPr lang="en-US" dirty="0"/>
              <a:t> </a:t>
            </a:r>
            <a:r>
              <a:rPr lang="en-US" dirty="0" err="1"/>
              <a:t>Gorfforol</a:t>
            </a:r>
            <a:r>
              <a:rPr lang="en-US" dirty="0"/>
              <a:t>? </a:t>
            </a:r>
            <a:r>
              <a:rPr lang="en-US" dirty="0" err="1"/>
              <a:t>Hefyd</a:t>
            </a:r>
            <a:r>
              <a:rPr lang="en-US" dirty="0"/>
              <a:t>, </a:t>
            </a:r>
            <a:r>
              <a:rPr lang="en-US" dirty="0" err="1"/>
              <a:t>sut</a:t>
            </a:r>
            <a:r>
              <a:rPr lang="en-US" dirty="0"/>
              <a:t> </a:t>
            </a:r>
            <a:r>
              <a:rPr lang="en-US" dirty="0" err="1"/>
              <a:t>medrwn</a:t>
            </a:r>
            <a:r>
              <a:rPr lang="en-US" dirty="0"/>
              <a:t> </a:t>
            </a:r>
            <a:r>
              <a:rPr lang="en-US" dirty="0" err="1"/>
              <a:t>hyrwyddo</a:t>
            </a:r>
            <a:r>
              <a:rPr lang="en-US" dirty="0"/>
              <a:t> a </a:t>
            </a:r>
            <a:r>
              <a:rPr lang="en-US" dirty="0" err="1"/>
              <a:t>chynnig</a:t>
            </a:r>
            <a:r>
              <a:rPr lang="en-US" dirty="0"/>
              <a:t> </a:t>
            </a:r>
            <a:r>
              <a:rPr lang="en-US" dirty="0" err="1"/>
              <a:t>ymarfer</a:t>
            </a:r>
            <a:r>
              <a:rPr lang="en-US" dirty="0"/>
              <a:t> </a:t>
            </a:r>
            <a:r>
              <a:rPr lang="en-US" dirty="0" err="1"/>
              <a:t>cynhwysol</a:t>
            </a:r>
            <a:r>
              <a:rPr lang="en-US" dirty="0"/>
              <a:t>?    </a:t>
            </a:r>
          </a:p>
        </p:txBody>
      </p:sp>
      <p:sp>
        <p:nvSpPr>
          <p:cNvPr id="4" name="Content Placeholder 3">
            <a:extLst>
              <a:ext uri="{FF2B5EF4-FFF2-40B4-BE49-F238E27FC236}">
                <a16:creationId xmlns:a16="http://schemas.microsoft.com/office/drawing/2014/main" id="{1D5D290D-47D5-3340-AC1E-8815BC32223D}"/>
              </a:ext>
            </a:extLst>
          </p:cNvPr>
          <p:cNvSpPr>
            <a:spLocks noGrp="1"/>
          </p:cNvSpPr>
          <p:nvPr>
            <p:ph sz="half" idx="2"/>
          </p:nvPr>
        </p:nvSpPr>
        <p:spPr>
          <a:xfrm>
            <a:off x="4648202" y="1196752"/>
            <a:ext cx="4038600" cy="3989040"/>
          </a:xfrm>
        </p:spPr>
        <p:txBody>
          <a:bodyPr>
            <a:normAutofit lnSpcReduction="10000"/>
          </a:bodyPr>
          <a:lstStyle/>
          <a:p>
            <a:pPr marL="0" indent="0">
              <a:buNone/>
            </a:pPr>
            <a:r>
              <a:rPr lang="en-US" dirty="0"/>
              <a:t>How can we ensure that our practice in Outdoor Adventure Education &amp; Physical Education continues to challenge prejudices and inequalities? &amp; How can we ensure that we promote and provide inclusive practice? </a:t>
            </a:r>
          </a:p>
        </p:txBody>
      </p:sp>
    </p:spTree>
    <p:extLst>
      <p:ext uri="{BB962C8B-B14F-4D97-AF65-F5344CB8AC3E}">
        <p14:creationId xmlns:p14="http://schemas.microsoft.com/office/powerpoint/2010/main" val="18805683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71A5A-4AC2-A54B-B171-AC9A1F0C7CAA}"/>
              </a:ext>
            </a:extLst>
          </p:cNvPr>
          <p:cNvSpPr>
            <a:spLocks noGrp="1"/>
          </p:cNvSpPr>
          <p:nvPr>
            <p:ph type="title"/>
          </p:nvPr>
        </p:nvSpPr>
        <p:spPr/>
        <p:txBody>
          <a:bodyPr/>
          <a:lstStyle/>
          <a:p>
            <a:r>
              <a:rPr lang="en-US" sz="3200" dirty="0"/>
              <a:t>Defining Inclusion – Early Childhood: Chapter ‘Inclusion and Diversity’ p.211-224 </a:t>
            </a:r>
          </a:p>
        </p:txBody>
      </p:sp>
      <p:pic>
        <p:nvPicPr>
          <p:cNvPr id="6" name="Content Placeholder 5" descr="A picture containing person, outdoor, grass, person&#10;&#10;Description automatically generated">
            <a:extLst>
              <a:ext uri="{FF2B5EF4-FFF2-40B4-BE49-F238E27FC236}">
                <a16:creationId xmlns:a16="http://schemas.microsoft.com/office/drawing/2014/main" id="{5090ACAF-3F1F-C64D-85E2-432E12295C09}"/>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755576" y="1600201"/>
            <a:ext cx="3226505" cy="3989388"/>
          </a:xfrm>
        </p:spPr>
      </p:pic>
      <p:sp>
        <p:nvSpPr>
          <p:cNvPr id="4" name="Content Placeholder 3">
            <a:extLst>
              <a:ext uri="{FF2B5EF4-FFF2-40B4-BE49-F238E27FC236}">
                <a16:creationId xmlns:a16="http://schemas.microsoft.com/office/drawing/2014/main" id="{33D921BA-30FE-1240-8250-78762CCA1371}"/>
              </a:ext>
            </a:extLst>
          </p:cNvPr>
          <p:cNvSpPr>
            <a:spLocks noGrp="1"/>
          </p:cNvSpPr>
          <p:nvPr>
            <p:ph sz="half" idx="2"/>
          </p:nvPr>
        </p:nvSpPr>
        <p:spPr/>
        <p:txBody>
          <a:bodyPr/>
          <a:lstStyle/>
          <a:p>
            <a:r>
              <a:rPr lang="en-US" dirty="0"/>
              <a:t>Wider community </a:t>
            </a:r>
          </a:p>
          <a:p>
            <a:r>
              <a:rPr lang="en-US" dirty="0"/>
              <a:t>School</a:t>
            </a:r>
          </a:p>
          <a:p>
            <a:r>
              <a:rPr lang="en-US" dirty="0"/>
              <a:t>Outdoor Adventurous Activities</a:t>
            </a:r>
          </a:p>
          <a:p>
            <a:r>
              <a:rPr lang="en-US" dirty="0"/>
              <a:t>Physical Education</a:t>
            </a:r>
          </a:p>
        </p:txBody>
      </p:sp>
      <p:sp>
        <p:nvSpPr>
          <p:cNvPr id="7" name="TextBox 6">
            <a:extLst>
              <a:ext uri="{FF2B5EF4-FFF2-40B4-BE49-F238E27FC236}">
                <a16:creationId xmlns:a16="http://schemas.microsoft.com/office/drawing/2014/main" id="{0BE6199B-4178-B749-B102-613B6C63FEAA}"/>
              </a:ext>
            </a:extLst>
          </p:cNvPr>
          <p:cNvSpPr txBox="1"/>
          <p:nvPr/>
        </p:nvSpPr>
        <p:spPr>
          <a:xfrm>
            <a:off x="-562708" y="1195754"/>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6405512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2BC8-C992-FE42-B59D-B574E2D18C73}"/>
              </a:ext>
            </a:extLst>
          </p:cNvPr>
          <p:cNvSpPr>
            <a:spLocks noGrp="1"/>
          </p:cNvSpPr>
          <p:nvPr>
            <p:ph type="title"/>
          </p:nvPr>
        </p:nvSpPr>
        <p:spPr>
          <a:xfrm>
            <a:off x="457200" y="15408"/>
            <a:ext cx="8229600" cy="893312"/>
          </a:xfrm>
        </p:spPr>
        <p:txBody>
          <a:bodyPr/>
          <a:lstStyle/>
          <a:p>
            <a:r>
              <a:rPr lang="en-US" sz="4000" dirty="0" err="1"/>
              <a:t>Camau</a:t>
            </a:r>
            <a:r>
              <a:rPr lang="en-US" sz="4000" dirty="0"/>
              <a:t> </a:t>
            </a:r>
            <a:r>
              <a:rPr lang="en-US" sz="4000" dirty="0" err="1"/>
              <a:t>Cynhwysol</a:t>
            </a:r>
            <a:r>
              <a:rPr lang="en-US" sz="4000" dirty="0"/>
              <a:t> / Inclusive Steps</a:t>
            </a:r>
          </a:p>
        </p:txBody>
      </p:sp>
      <p:sp>
        <p:nvSpPr>
          <p:cNvPr id="3" name="Content Placeholder 2">
            <a:extLst>
              <a:ext uri="{FF2B5EF4-FFF2-40B4-BE49-F238E27FC236}">
                <a16:creationId xmlns:a16="http://schemas.microsoft.com/office/drawing/2014/main" id="{EE448652-6F84-C64D-A4D6-2B6CD5D8328F}"/>
              </a:ext>
            </a:extLst>
          </p:cNvPr>
          <p:cNvSpPr>
            <a:spLocks noGrp="1"/>
          </p:cNvSpPr>
          <p:nvPr>
            <p:ph sz="half" idx="1"/>
          </p:nvPr>
        </p:nvSpPr>
        <p:spPr>
          <a:xfrm>
            <a:off x="179512" y="1196752"/>
            <a:ext cx="4244280" cy="3989040"/>
          </a:xfrm>
        </p:spPr>
        <p:txBody>
          <a:bodyPr>
            <a:normAutofit lnSpcReduction="10000"/>
          </a:bodyPr>
          <a:lstStyle/>
          <a:p>
            <a:r>
              <a:rPr lang="en-US" dirty="0" err="1"/>
              <a:t>Ymestyn</a:t>
            </a:r>
            <a:r>
              <a:rPr lang="en-US" dirty="0"/>
              <a:t> </a:t>
            </a:r>
            <a:r>
              <a:rPr lang="en-US" dirty="0" err="1"/>
              <a:t>cyfranogiad</a:t>
            </a:r>
            <a:endParaRPr lang="en-US" dirty="0"/>
          </a:p>
          <a:p>
            <a:r>
              <a:rPr lang="en-US" dirty="0" err="1"/>
              <a:t>Amrywiaeth</a:t>
            </a:r>
            <a:r>
              <a:rPr lang="en-US" dirty="0"/>
              <a:t> </a:t>
            </a:r>
            <a:r>
              <a:rPr lang="en-US" dirty="0" err="1"/>
              <a:t>ddigonol</a:t>
            </a:r>
            <a:r>
              <a:rPr lang="en-US" dirty="0"/>
              <a:t> o </a:t>
            </a:r>
            <a:r>
              <a:rPr lang="en-US" dirty="0" err="1"/>
              <a:t>ddarpariaeth</a:t>
            </a:r>
            <a:r>
              <a:rPr lang="en-US" dirty="0"/>
              <a:t> </a:t>
            </a:r>
          </a:p>
          <a:p>
            <a:r>
              <a:rPr lang="en-US" dirty="0" err="1"/>
              <a:t>Cynnig</a:t>
            </a:r>
            <a:r>
              <a:rPr lang="en-US" dirty="0"/>
              <a:t> </a:t>
            </a:r>
            <a:r>
              <a:rPr lang="en-US" dirty="0" err="1"/>
              <a:t>cydestun</a:t>
            </a:r>
            <a:r>
              <a:rPr lang="en-US" dirty="0"/>
              <a:t> </a:t>
            </a:r>
            <a:r>
              <a:rPr lang="en-US" dirty="0" err="1"/>
              <a:t>amrywiol</a:t>
            </a:r>
            <a:r>
              <a:rPr lang="en-US" dirty="0"/>
              <a:t> er </a:t>
            </a:r>
            <a:r>
              <a:rPr lang="en-US" dirty="0" err="1"/>
              <a:t>mwyn</a:t>
            </a:r>
            <a:r>
              <a:rPr lang="en-US" dirty="0"/>
              <a:t> </a:t>
            </a:r>
            <a:r>
              <a:rPr lang="en-US" dirty="0" err="1"/>
              <a:t>mynegu</a:t>
            </a:r>
            <a:r>
              <a:rPr lang="en-US" dirty="0"/>
              <a:t> a </a:t>
            </a:r>
            <a:r>
              <a:rPr lang="en-US" dirty="0" err="1"/>
              <a:t>dathlu</a:t>
            </a:r>
            <a:r>
              <a:rPr lang="en-US" dirty="0"/>
              <a:t> </a:t>
            </a:r>
            <a:r>
              <a:rPr lang="en-US" dirty="0" err="1"/>
              <a:t>gwahanol</a:t>
            </a:r>
            <a:r>
              <a:rPr lang="en-US" dirty="0"/>
              <a:t> </a:t>
            </a:r>
            <a:r>
              <a:rPr lang="en-US" dirty="0" err="1"/>
              <a:t>hunaniaeth</a:t>
            </a:r>
            <a:r>
              <a:rPr lang="en-US" dirty="0"/>
              <a:t> a </a:t>
            </a:r>
            <a:r>
              <a:rPr lang="en-US" dirty="0" err="1"/>
              <a:t>diddordebau</a:t>
            </a:r>
            <a:r>
              <a:rPr lang="en-US" dirty="0"/>
              <a:t> </a:t>
            </a:r>
          </a:p>
          <a:p>
            <a:r>
              <a:rPr lang="en-US" dirty="0" err="1"/>
              <a:t>Gwahanol</a:t>
            </a:r>
            <a:r>
              <a:rPr lang="en-US" dirty="0"/>
              <a:t> </a:t>
            </a:r>
            <a:r>
              <a:rPr lang="en-US" dirty="0" err="1"/>
              <a:t>gwerthoedd</a:t>
            </a:r>
            <a:endParaRPr lang="en-US" dirty="0"/>
          </a:p>
        </p:txBody>
      </p:sp>
      <p:sp>
        <p:nvSpPr>
          <p:cNvPr id="4" name="Content Placeholder 3">
            <a:extLst>
              <a:ext uri="{FF2B5EF4-FFF2-40B4-BE49-F238E27FC236}">
                <a16:creationId xmlns:a16="http://schemas.microsoft.com/office/drawing/2014/main" id="{86E6CBD2-4724-EC41-866D-8C4E8B4C49B1}"/>
              </a:ext>
            </a:extLst>
          </p:cNvPr>
          <p:cNvSpPr>
            <a:spLocks noGrp="1"/>
          </p:cNvSpPr>
          <p:nvPr>
            <p:ph sz="half" idx="2"/>
          </p:nvPr>
        </p:nvSpPr>
        <p:spPr>
          <a:xfrm>
            <a:off x="4899720" y="1196752"/>
            <a:ext cx="4244280" cy="3989040"/>
          </a:xfrm>
        </p:spPr>
        <p:txBody>
          <a:bodyPr>
            <a:normAutofit lnSpcReduction="10000"/>
          </a:bodyPr>
          <a:lstStyle/>
          <a:p>
            <a:r>
              <a:rPr lang="en-US" dirty="0"/>
              <a:t>Extend participation </a:t>
            </a:r>
          </a:p>
          <a:p>
            <a:r>
              <a:rPr lang="en-US" dirty="0"/>
              <a:t>Sufficiently varied provision </a:t>
            </a:r>
          </a:p>
          <a:p>
            <a:r>
              <a:rPr lang="en-US" dirty="0"/>
              <a:t>Provide contexts for different identities and interests can be expressed and celebrated</a:t>
            </a:r>
          </a:p>
          <a:p>
            <a:r>
              <a:rPr lang="en-US" dirty="0"/>
              <a:t>Different values</a:t>
            </a:r>
          </a:p>
        </p:txBody>
      </p:sp>
    </p:spTree>
    <p:extLst>
      <p:ext uri="{BB962C8B-B14F-4D97-AF65-F5344CB8AC3E}">
        <p14:creationId xmlns:p14="http://schemas.microsoft.com/office/powerpoint/2010/main" val="30124924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198"/>
            <a:ext cx="8507288" cy="1143000"/>
          </a:xfrm>
        </p:spPr>
        <p:txBody>
          <a:bodyPr/>
          <a:lstStyle/>
          <a:p>
            <a:r>
              <a:rPr lang="en-US" sz="3800" dirty="0"/>
              <a:t>Key features of Inclusive OAE &amp; PE</a:t>
            </a:r>
          </a:p>
        </p:txBody>
      </p:sp>
      <p:sp>
        <p:nvSpPr>
          <p:cNvPr id="3" name="Content Placeholder 2"/>
          <p:cNvSpPr>
            <a:spLocks noGrp="1"/>
          </p:cNvSpPr>
          <p:nvPr>
            <p:ph idx="1"/>
          </p:nvPr>
        </p:nvSpPr>
        <p:spPr>
          <a:xfrm>
            <a:off x="179512" y="1196752"/>
            <a:ext cx="4109605" cy="3263504"/>
          </a:xfrm>
        </p:spPr>
        <p:txBody>
          <a:bodyPr>
            <a:normAutofit lnSpcReduction="10000"/>
          </a:bodyPr>
          <a:lstStyle/>
          <a:p>
            <a:r>
              <a:rPr lang="en-US" sz="2800" dirty="0"/>
              <a:t>Space and environment</a:t>
            </a:r>
          </a:p>
          <a:p>
            <a:r>
              <a:rPr lang="en-US" sz="2800" dirty="0"/>
              <a:t>Teaching and learning</a:t>
            </a:r>
          </a:p>
          <a:p>
            <a:r>
              <a:rPr lang="en-US" sz="2800" dirty="0"/>
              <a:t>Facilities/ equipment and resources</a:t>
            </a:r>
          </a:p>
          <a:p>
            <a:r>
              <a:rPr lang="en-US" sz="2800" dirty="0"/>
              <a:t>Process, outcomes and assessment</a:t>
            </a:r>
          </a:p>
        </p:txBody>
      </p:sp>
      <p:sp>
        <p:nvSpPr>
          <p:cNvPr id="4" name="TextBox 3"/>
          <p:cNvSpPr txBox="1"/>
          <p:nvPr/>
        </p:nvSpPr>
        <p:spPr>
          <a:xfrm>
            <a:off x="4589162" y="1475566"/>
            <a:ext cx="4109605" cy="3970318"/>
          </a:xfrm>
          <a:prstGeom prst="rect">
            <a:avLst/>
          </a:prstGeom>
          <a:noFill/>
          <a:ln w="57150">
            <a:solidFill>
              <a:schemeClr val="accent1">
                <a:lumMod val="50000"/>
              </a:schemeClr>
            </a:solidFill>
          </a:ln>
        </p:spPr>
        <p:txBody>
          <a:bodyPr wrap="square" rtlCol="0">
            <a:spAutoFit/>
          </a:bodyPr>
          <a:lstStyle/>
          <a:p>
            <a:r>
              <a:rPr lang="en-US" sz="2100" u="sng" dirty="0"/>
              <a:t>Inclusive Curriculum:</a:t>
            </a:r>
          </a:p>
          <a:p>
            <a:pPr marL="342900" indent="-342900">
              <a:buFontTx/>
              <a:buChar char="-"/>
            </a:pPr>
            <a:r>
              <a:rPr lang="en-US" sz="2100" dirty="0"/>
              <a:t>Setting suitable learning challenges</a:t>
            </a:r>
          </a:p>
          <a:p>
            <a:endParaRPr lang="en-US" sz="2100" dirty="0"/>
          </a:p>
          <a:p>
            <a:pPr marL="342900" indent="-342900">
              <a:buFontTx/>
              <a:buChar char="-"/>
            </a:pPr>
            <a:r>
              <a:rPr lang="en-US" sz="2100" dirty="0"/>
              <a:t>Responding to pupils to diverse learning needs</a:t>
            </a:r>
          </a:p>
          <a:p>
            <a:endParaRPr lang="en-US" sz="2100" dirty="0"/>
          </a:p>
          <a:p>
            <a:pPr marL="342900" indent="-342900">
              <a:buFontTx/>
              <a:buChar char="-"/>
            </a:pPr>
            <a:r>
              <a:rPr lang="en-US" sz="2100" dirty="0"/>
              <a:t>Overcoming potential barriers to learning and assessment for individuals and groups of pupils</a:t>
            </a:r>
          </a:p>
          <a:p>
            <a:endParaRPr lang="en-US" sz="2100" dirty="0"/>
          </a:p>
        </p:txBody>
      </p:sp>
    </p:spTree>
    <p:extLst>
      <p:ext uri="{BB962C8B-B14F-4D97-AF65-F5344CB8AC3E}">
        <p14:creationId xmlns:p14="http://schemas.microsoft.com/office/powerpoint/2010/main" val="12886775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4000" b="89926" l="0" r="98768"/>
                    </a14:imgEffect>
                  </a14:imgLayer>
                </a14:imgProps>
              </a:ext>
            </a:extLst>
          </a:blip>
          <a:stretch>
            <a:fillRect/>
          </a:stretch>
        </p:blipFill>
        <p:spPr>
          <a:xfrm>
            <a:off x="1496206" y="1381353"/>
            <a:ext cx="5813368" cy="4832541"/>
          </a:xfrm>
          <a:prstGeom prst="rect">
            <a:avLst/>
          </a:prstGeom>
        </p:spPr>
      </p:pic>
      <p:sp>
        <p:nvSpPr>
          <p:cNvPr id="5" name="TextBox 4"/>
          <p:cNvSpPr txBox="1"/>
          <p:nvPr/>
        </p:nvSpPr>
        <p:spPr>
          <a:xfrm>
            <a:off x="2369129" y="406305"/>
            <a:ext cx="4405744" cy="369332"/>
          </a:xfrm>
          <a:prstGeom prst="rect">
            <a:avLst/>
          </a:prstGeom>
          <a:noFill/>
        </p:spPr>
        <p:txBody>
          <a:bodyPr wrap="square" rtlCol="0">
            <a:spAutoFit/>
          </a:bodyPr>
          <a:lstStyle/>
          <a:p>
            <a:r>
              <a:rPr lang="en-US" dirty="0"/>
              <a:t>Stevenson and Black, 2007 &amp; 2012 </a:t>
            </a:r>
          </a:p>
        </p:txBody>
      </p:sp>
      <p:sp>
        <p:nvSpPr>
          <p:cNvPr id="6" name="TextBox 5"/>
          <p:cNvSpPr txBox="1"/>
          <p:nvPr/>
        </p:nvSpPr>
        <p:spPr>
          <a:xfrm>
            <a:off x="276603" y="833075"/>
            <a:ext cx="1974272" cy="2031325"/>
          </a:xfrm>
          <a:prstGeom prst="rect">
            <a:avLst/>
          </a:prstGeom>
          <a:noFill/>
        </p:spPr>
        <p:txBody>
          <a:bodyPr wrap="square" rtlCol="0">
            <a:spAutoFit/>
          </a:bodyPr>
          <a:lstStyle/>
          <a:p>
            <a:r>
              <a:rPr lang="en-US" dirty="0"/>
              <a:t>A simple activity based on what the entire group can do with little or no modification</a:t>
            </a:r>
          </a:p>
        </p:txBody>
      </p:sp>
      <p:sp>
        <p:nvSpPr>
          <p:cNvPr id="7" name="TextBox 6"/>
          <p:cNvSpPr txBox="1"/>
          <p:nvPr/>
        </p:nvSpPr>
        <p:spPr>
          <a:xfrm>
            <a:off x="6849050" y="811402"/>
            <a:ext cx="2036618" cy="2031325"/>
          </a:xfrm>
          <a:prstGeom prst="rect">
            <a:avLst/>
          </a:prstGeom>
          <a:noFill/>
        </p:spPr>
        <p:txBody>
          <a:bodyPr wrap="square" rtlCol="0">
            <a:spAutoFit/>
          </a:bodyPr>
          <a:lstStyle/>
          <a:p>
            <a:r>
              <a:rPr lang="en-US" dirty="0"/>
              <a:t>Everyone does the same activity with modifications to challenge and support all abilities</a:t>
            </a:r>
          </a:p>
        </p:txBody>
      </p:sp>
      <p:sp>
        <p:nvSpPr>
          <p:cNvPr id="8" name="TextBox 7"/>
          <p:cNvSpPr txBox="1"/>
          <p:nvPr/>
        </p:nvSpPr>
        <p:spPr>
          <a:xfrm>
            <a:off x="75277" y="4106499"/>
            <a:ext cx="2140527" cy="1477328"/>
          </a:xfrm>
          <a:prstGeom prst="rect">
            <a:avLst/>
          </a:prstGeom>
          <a:noFill/>
        </p:spPr>
        <p:txBody>
          <a:bodyPr wrap="square" rtlCol="0">
            <a:spAutoFit/>
          </a:bodyPr>
          <a:lstStyle/>
          <a:p>
            <a:r>
              <a:rPr lang="en-US" dirty="0"/>
              <a:t>An individual or group do a purposefully planned different activity</a:t>
            </a:r>
          </a:p>
        </p:txBody>
      </p:sp>
      <p:sp>
        <p:nvSpPr>
          <p:cNvPr id="9" name="TextBox 8"/>
          <p:cNvSpPr txBox="1"/>
          <p:nvPr/>
        </p:nvSpPr>
        <p:spPr>
          <a:xfrm>
            <a:off x="6849050" y="3706276"/>
            <a:ext cx="2369127" cy="2031325"/>
          </a:xfrm>
          <a:prstGeom prst="rect">
            <a:avLst/>
          </a:prstGeom>
          <a:noFill/>
        </p:spPr>
        <p:txBody>
          <a:bodyPr wrap="square" rtlCol="0">
            <a:spAutoFit/>
          </a:bodyPr>
          <a:lstStyle/>
          <a:p>
            <a:r>
              <a:rPr lang="en-US" dirty="0"/>
              <a:t>Participants are grouped accordingly to ability </a:t>
            </a:r>
            <a:r>
              <a:rPr lang="mr-IN" dirty="0"/>
              <a:t>–</a:t>
            </a:r>
            <a:r>
              <a:rPr lang="en-US" dirty="0"/>
              <a:t> each do the same activity but at appropriate levels</a:t>
            </a:r>
          </a:p>
        </p:txBody>
      </p:sp>
      <p:sp>
        <p:nvSpPr>
          <p:cNvPr id="10" name="TextBox 9"/>
          <p:cNvSpPr txBox="1"/>
          <p:nvPr/>
        </p:nvSpPr>
        <p:spPr>
          <a:xfrm>
            <a:off x="1886134" y="2809423"/>
            <a:ext cx="1223348" cy="523220"/>
          </a:xfrm>
          <a:prstGeom prst="rect">
            <a:avLst/>
          </a:prstGeom>
          <a:noFill/>
        </p:spPr>
        <p:txBody>
          <a:bodyPr wrap="square" rtlCol="0">
            <a:spAutoFit/>
          </a:bodyPr>
          <a:lstStyle/>
          <a:p>
            <a:r>
              <a:rPr lang="en-US" sz="1400" b="1" dirty="0">
                <a:solidFill>
                  <a:schemeClr val="bg1"/>
                </a:solidFill>
              </a:rPr>
              <a:t>Everyone can play</a:t>
            </a:r>
          </a:p>
        </p:txBody>
      </p:sp>
      <p:sp>
        <p:nvSpPr>
          <p:cNvPr id="11" name="TextBox 10"/>
          <p:cNvSpPr txBox="1"/>
          <p:nvPr/>
        </p:nvSpPr>
        <p:spPr>
          <a:xfrm>
            <a:off x="4451483" y="1890416"/>
            <a:ext cx="1409443" cy="584775"/>
          </a:xfrm>
          <a:prstGeom prst="rect">
            <a:avLst/>
          </a:prstGeom>
          <a:noFill/>
        </p:spPr>
        <p:txBody>
          <a:bodyPr wrap="square" rtlCol="0">
            <a:spAutoFit/>
          </a:bodyPr>
          <a:lstStyle/>
          <a:p>
            <a:r>
              <a:rPr lang="en-US" sz="1600" b="1" dirty="0">
                <a:solidFill>
                  <a:schemeClr val="bg1"/>
                </a:solidFill>
              </a:rPr>
              <a:t>Change to include</a:t>
            </a:r>
          </a:p>
        </p:txBody>
      </p:sp>
      <p:sp>
        <p:nvSpPr>
          <p:cNvPr id="12" name="TextBox 11"/>
          <p:cNvSpPr txBox="1"/>
          <p:nvPr/>
        </p:nvSpPr>
        <p:spPr>
          <a:xfrm>
            <a:off x="4445456" y="4383498"/>
            <a:ext cx="1223348" cy="584775"/>
          </a:xfrm>
          <a:prstGeom prst="rect">
            <a:avLst/>
          </a:prstGeom>
          <a:noFill/>
        </p:spPr>
        <p:txBody>
          <a:bodyPr wrap="square" rtlCol="0">
            <a:spAutoFit/>
          </a:bodyPr>
          <a:lstStyle/>
          <a:p>
            <a:r>
              <a:rPr lang="en-US" sz="1600" b="1" dirty="0">
                <a:solidFill>
                  <a:schemeClr val="bg1"/>
                </a:solidFill>
              </a:rPr>
              <a:t>Ability Groups</a:t>
            </a:r>
          </a:p>
        </p:txBody>
      </p:sp>
      <p:sp>
        <p:nvSpPr>
          <p:cNvPr id="13" name="TextBox 12"/>
          <p:cNvSpPr txBox="1"/>
          <p:nvPr/>
        </p:nvSpPr>
        <p:spPr>
          <a:xfrm>
            <a:off x="3087931" y="2911967"/>
            <a:ext cx="2772995" cy="307777"/>
          </a:xfrm>
          <a:prstGeom prst="rect">
            <a:avLst/>
          </a:prstGeom>
          <a:noFill/>
        </p:spPr>
        <p:txBody>
          <a:bodyPr wrap="square" rtlCol="0">
            <a:spAutoFit/>
          </a:bodyPr>
          <a:lstStyle/>
          <a:p>
            <a:r>
              <a:rPr lang="en-US" sz="1400" b="1" dirty="0">
                <a:solidFill>
                  <a:schemeClr val="bg1"/>
                </a:solidFill>
              </a:rPr>
              <a:t>Adapted physical activity</a:t>
            </a:r>
          </a:p>
        </p:txBody>
      </p:sp>
      <p:sp>
        <p:nvSpPr>
          <p:cNvPr id="14" name="TextBox 13"/>
          <p:cNvSpPr txBox="1"/>
          <p:nvPr/>
        </p:nvSpPr>
        <p:spPr>
          <a:xfrm>
            <a:off x="1886134" y="3638256"/>
            <a:ext cx="1405659" cy="523220"/>
          </a:xfrm>
          <a:prstGeom prst="rect">
            <a:avLst/>
          </a:prstGeom>
          <a:noFill/>
        </p:spPr>
        <p:txBody>
          <a:bodyPr wrap="square" rtlCol="0">
            <a:spAutoFit/>
          </a:bodyPr>
          <a:lstStyle/>
          <a:p>
            <a:r>
              <a:rPr lang="en-US" sz="1400" b="1" dirty="0">
                <a:solidFill>
                  <a:schemeClr val="bg1"/>
                </a:solidFill>
              </a:rPr>
              <a:t>Alternative activity</a:t>
            </a:r>
          </a:p>
        </p:txBody>
      </p:sp>
    </p:spTree>
    <p:extLst>
      <p:ext uri="{BB962C8B-B14F-4D97-AF65-F5344CB8AC3E}">
        <p14:creationId xmlns:p14="http://schemas.microsoft.com/office/powerpoint/2010/main" val="28693172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23E12-0EA3-3481-3665-79662586FA46}"/>
              </a:ext>
            </a:extLst>
          </p:cNvPr>
          <p:cNvSpPr>
            <a:spLocks noGrp="1"/>
          </p:cNvSpPr>
          <p:nvPr>
            <p:ph type="title"/>
          </p:nvPr>
        </p:nvSpPr>
        <p:spPr>
          <a:xfrm>
            <a:off x="467544" y="332656"/>
            <a:ext cx="7560840" cy="994172"/>
          </a:xfrm>
        </p:spPr>
        <p:txBody>
          <a:bodyPr anchor="ctr">
            <a:normAutofit/>
          </a:bodyPr>
          <a:lstStyle/>
          <a:p>
            <a:r>
              <a:rPr lang="en-US" b="1" dirty="0"/>
              <a:t>By today / </a:t>
            </a:r>
            <a:r>
              <a:rPr lang="en-US" b="1" dirty="0" err="1"/>
              <a:t>Erbyn</a:t>
            </a:r>
            <a:r>
              <a:rPr lang="en-US" b="1" dirty="0"/>
              <a:t> </a:t>
            </a:r>
            <a:r>
              <a:rPr lang="en-US" b="1" dirty="0" err="1"/>
              <a:t>heddiw</a:t>
            </a:r>
            <a:endParaRPr lang="en-US" b="1" dirty="0"/>
          </a:p>
        </p:txBody>
      </p:sp>
      <p:graphicFrame>
        <p:nvGraphicFramePr>
          <p:cNvPr id="15" name="Subtitle 2">
            <a:extLst>
              <a:ext uri="{FF2B5EF4-FFF2-40B4-BE49-F238E27FC236}">
                <a16:creationId xmlns:a16="http://schemas.microsoft.com/office/drawing/2014/main" id="{1185F5CF-8D9A-487F-98C8-3C8EFC604F09}"/>
              </a:ext>
            </a:extLst>
          </p:cNvPr>
          <p:cNvGraphicFramePr>
            <a:graphicFrameLocks noGrp="1"/>
          </p:cNvGraphicFramePr>
          <p:nvPr>
            <p:ph idx="1"/>
            <p:extLst>
              <p:ext uri="{D42A27DB-BD31-4B8C-83A1-F6EECF244321}">
                <p14:modId xmlns:p14="http://schemas.microsoft.com/office/powerpoint/2010/main" val="3505538950"/>
              </p:ext>
            </p:extLst>
          </p:nvPr>
        </p:nvGraphicFramePr>
        <p:xfrm>
          <a:off x="126845" y="1658067"/>
          <a:ext cx="8918187" cy="42314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31237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D4AB0E6-C479-6D1C-57C5-0179D5D3B551}"/>
              </a:ext>
            </a:extLst>
          </p:cNvPr>
          <p:cNvSpPr>
            <a:spLocks noGrp="1"/>
          </p:cNvSpPr>
          <p:nvPr>
            <p:ph type="title"/>
          </p:nvPr>
        </p:nvSpPr>
        <p:spPr>
          <a:xfrm>
            <a:off x="457200" y="274638"/>
            <a:ext cx="8229600" cy="1143000"/>
          </a:xfrm>
        </p:spPr>
        <p:txBody>
          <a:bodyPr/>
          <a:lstStyle/>
          <a:p>
            <a:r>
              <a:rPr lang="en-US" dirty="0" err="1"/>
              <a:t>Oreinteering</a:t>
            </a:r>
            <a:r>
              <a:rPr lang="en-US" dirty="0"/>
              <a:t> / </a:t>
            </a:r>
            <a:r>
              <a:rPr lang="en-US" dirty="0" err="1"/>
              <a:t>Cyfeiriannu</a:t>
            </a:r>
            <a:endParaRPr lang="en-US" dirty="0"/>
          </a:p>
        </p:txBody>
      </p:sp>
      <p:sp>
        <p:nvSpPr>
          <p:cNvPr id="8" name="Content Placeholder 2">
            <a:extLst>
              <a:ext uri="{FF2B5EF4-FFF2-40B4-BE49-F238E27FC236}">
                <a16:creationId xmlns:a16="http://schemas.microsoft.com/office/drawing/2014/main" id="{3CC3B9C7-E52F-DDFE-EA90-E95F1778EAEE}"/>
              </a:ext>
            </a:extLst>
          </p:cNvPr>
          <p:cNvSpPr>
            <a:spLocks noGrp="1"/>
          </p:cNvSpPr>
          <p:nvPr>
            <p:ph idx="1"/>
          </p:nvPr>
        </p:nvSpPr>
        <p:spPr>
          <a:xfrm>
            <a:off x="5220072" y="1600201"/>
            <a:ext cx="3466728" cy="3917032"/>
          </a:xfrm>
        </p:spPr>
        <p:txBody>
          <a:bodyPr/>
          <a:lstStyle/>
          <a:p>
            <a:r>
              <a:rPr lang="en-US" dirty="0"/>
              <a:t>Photo trail</a:t>
            </a:r>
          </a:p>
          <a:p>
            <a:r>
              <a:rPr lang="en-US" dirty="0" err="1"/>
              <a:t>Taith</a:t>
            </a:r>
            <a:r>
              <a:rPr lang="en-US" dirty="0"/>
              <a:t> </a:t>
            </a:r>
            <a:r>
              <a:rPr lang="en-US" dirty="0" err="1"/>
              <a:t>lluniau</a:t>
            </a:r>
            <a:endParaRPr lang="en-US" dirty="0"/>
          </a:p>
        </p:txBody>
      </p:sp>
      <p:sp>
        <p:nvSpPr>
          <p:cNvPr id="2" name="Content Placeholder 2">
            <a:extLst>
              <a:ext uri="{FF2B5EF4-FFF2-40B4-BE49-F238E27FC236}">
                <a16:creationId xmlns:a16="http://schemas.microsoft.com/office/drawing/2014/main" id="{7691F7AF-0611-EF77-DE56-7E632B9C1435}"/>
              </a:ext>
            </a:extLst>
          </p:cNvPr>
          <p:cNvSpPr txBox="1">
            <a:spLocks/>
          </p:cNvSpPr>
          <p:nvPr/>
        </p:nvSpPr>
        <p:spPr>
          <a:xfrm>
            <a:off x="683568" y="1600201"/>
            <a:ext cx="346672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Map reading</a:t>
            </a:r>
          </a:p>
          <a:p>
            <a:r>
              <a:rPr lang="en-US" dirty="0" err="1"/>
              <a:t>Darllen</a:t>
            </a:r>
            <a:r>
              <a:rPr lang="en-US" dirty="0"/>
              <a:t> map </a:t>
            </a:r>
          </a:p>
          <a:p>
            <a:endParaRPr lang="en-US" dirty="0"/>
          </a:p>
          <a:p>
            <a:r>
              <a:rPr lang="en-US" dirty="0"/>
              <a:t>Symbols</a:t>
            </a:r>
          </a:p>
          <a:p>
            <a:r>
              <a:rPr lang="en-US" dirty="0" err="1"/>
              <a:t>Symbolau</a:t>
            </a:r>
            <a:endParaRPr lang="en-US" dirty="0"/>
          </a:p>
        </p:txBody>
      </p:sp>
    </p:spTree>
    <p:extLst>
      <p:ext uri="{BB962C8B-B14F-4D97-AF65-F5344CB8AC3E}">
        <p14:creationId xmlns:p14="http://schemas.microsoft.com/office/powerpoint/2010/main" val="11068177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Feedback from practical session.</a:t>
            </a:r>
          </a:p>
        </p:txBody>
      </p:sp>
      <p:sp>
        <p:nvSpPr>
          <p:cNvPr id="3" name="Content Placeholder 2"/>
          <p:cNvSpPr>
            <a:spLocks noGrp="1"/>
          </p:cNvSpPr>
          <p:nvPr>
            <p:ph idx="1"/>
          </p:nvPr>
        </p:nvSpPr>
        <p:spPr>
          <a:xfrm>
            <a:off x="323528" y="1470484"/>
            <a:ext cx="8028384" cy="3917032"/>
          </a:xfrm>
        </p:spPr>
        <p:txBody>
          <a:bodyPr/>
          <a:lstStyle/>
          <a:p>
            <a:r>
              <a:rPr lang="en-US" sz="2400" dirty="0"/>
              <a:t>Physical activity characteristics? </a:t>
            </a:r>
            <a:r>
              <a:rPr lang="en-US" sz="2400" dirty="0" err="1"/>
              <a:t>Eg</a:t>
            </a:r>
            <a:r>
              <a:rPr lang="en-US" sz="2400" dirty="0"/>
              <a:t>. Competition, recreation, learning/ training etc.</a:t>
            </a:r>
          </a:p>
          <a:p>
            <a:r>
              <a:rPr lang="en-US" sz="2400" dirty="0"/>
              <a:t>Which Interventions from STEP did you use? </a:t>
            </a:r>
          </a:p>
          <a:p>
            <a:r>
              <a:rPr lang="en-US" sz="2400" dirty="0"/>
              <a:t>Which area on the inclusion spectrum would the intervention support?</a:t>
            </a:r>
          </a:p>
          <a:p>
            <a:r>
              <a:rPr lang="en-US" sz="2400" dirty="0"/>
              <a:t>Did you manage to adapt the activity to include or make suitable for a different type of barrier?</a:t>
            </a:r>
          </a:p>
        </p:txBody>
      </p:sp>
    </p:spTree>
    <p:extLst>
      <p:ext uri="{BB962C8B-B14F-4D97-AF65-F5344CB8AC3E}">
        <p14:creationId xmlns:p14="http://schemas.microsoft.com/office/powerpoint/2010/main" val="26610523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FC2CB-1A9B-E44A-A944-B39131626B2D}"/>
              </a:ext>
            </a:extLst>
          </p:cNvPr>
          <p:cNvSpPr>
            <a:spLocks noGrp="1"/>
          </p:cNvSpPr>
          <p:nvPr>
            <p:ph type="title"/>
          </p:nvPr>
        </p:nvSpPr>
        <p:spPr/>
        <p:txBody>
          <a:bodyPr rtlCol="0">
            <a:normAutofit fontScale="90000"/>
          </a:bodyPr>
          <a:lstStyle/>
          <a:p>
            <a:pPr eaLnBrk="1" fontAlgn="auto" hangingPunct="1">
              <a:spcAft>
                <a:spcPts val="0"/>
              </a:spcAft>
              <a:defRPr/>
            </a:pPr>
            <a:br>
              <a:rPr lang="en-US" sz="3600" dirty="0">
                <a:effectLst>
                  <a:outerShdw blurRad="38100" dist="38100" dir="2700000" algn="tl">
                    <a:srgbClr val="DDDDDD"/>
                  </a:outerShdw>
                </a:effectLst>
                <a:ea typeface="ＭＳ Ｐゴシック" pitchFamily="-112" charset="-128"/>
                <a:cs typeface="ＭＳ Ｐゴシック" pitchFamily="-112" charset="-128"/>
              </a:rPr>
            </a:br>
            <a:r>
              <a:rPr lang="en-US" dirty="0" err="1">
                <a:effectLst>
                  <a:outerShdw blurRad="38100" dist="38100" dir="2700000" algn="tl">
                    <a:srgbClr val="DDDDDD"/>
                  </a:outerShdw>
                </a:effectLst>
                <a:ea typeface="ＭＳ Ｐゴシック" pitchFamily="-112" charset="-128"/>
                <a:cs typeface="ＭＳ Ｐゴシック" pitchFamily="-112" charset="-128"/>
              </a:rPr>
              <a:t>Trefnu’r</a:t>
            </a:r>
            <a:r>
              <a:rPr lang="en-US" dirty="0">
                <a:effectLst>
                  <a:outerShdw blurRad="38100" dist="38100" dir="2700000" algn="tl">
                    <a:srgbClr val="DDDDDD"/>
                  </a:outerShdw>
                </a:effectLst>
                <a:ea typeface="ＭＳ Ｐゴシック" pitchFamily="-112" charset="-128"/>
                <a:cs typeface="ＭＳ Ｐゴシック" pitchFamily="-112" charset="-128"/>
              </a:rPr>
              <a:t> </a:t>
            </a:r>
            <a:r>
              <a:rPr lang="en-US" dirty="0" err="1">
                <a:effectLst>
                  <a:outerShdw blurRad="38100" dist="38100" dir="2700000" algn="tl">
                    <a:srgbClr val="DDDDDD"/>
                  </a:outerShdw>
                </a:effectLst>
                <a:ea typeface="ＭＳ Ｐゴシック" pitchFamily="-112" charset="-128"/>
                <a:cs typeface="ＭＳ Ｐゴシック" pitchFamily="-112" charset="-128"/>
              </a:rPr>
              <a:t>amgylchedd</a:t>
            </a:r>
            <a:r>
              <a:rPr lang="en-US" dirty="0">
                <a:effectLst>
                  <a:outerShdw blurRad="38100" dist="38100" dir="2700000" algn="tl">
                    <a:srgbClr val="DDDDDD"/>
                  </a:outerShdw>
                </a:effectLst>
                <a:ea typeface="ＭＳ Ｐゴシック" pitchFamily="-112" charset="-128"/>
                <a:cs typeface="ＭＳ Ｐゴシック" pitchFamily="-112" charset="-128"/>
              </a:rPr>
              <a:t> </a:t>
            </a:r>
            <a:br>
              <a:rPr lang="en-US" dirty="0">
                <a:effectLst>
                  <a:outerShdw blurRad="38100" dist="38100" dir="2700000" algn="tl">
                    <a:srgbClr val="DDDDDD"/>
                  </a:outerShdw>
                </a:effectLst>
                <a:ea typeface="ＭＳ Ｐゴシック" pitchFamily="-112" charset="-128"/>
                <a:cs typeface="ＭＳ Ｐゴシック" pitchFamily="-112" charset="-128"/>
              </a:rPr>
            </a:br>
            <a:r>
              <a:rPr lang="en-US" i="1" dirty="0" err="1">
                <a:effectLst>
                  <a:outerShdw blurRad="38100" dist="38100" dir="2700000" algn="tl">
                    <a:srgbClr val="DDDDDD"/>
                  </a:outerShdw>
                </a:effectLst>
                <a:ea typeface="ＭＳ Ｐゴシック" pitchFamily="-112" charset="-128"/>
                <a:cs typeface="ＭＳ Ｐゴシック" pitchFamily="-112" charset="-128"/>
              </a:rPr>
              <a:t>Organising</a:t>
            </a:r>
            <a:r>
              <a:rPr lang="en-US" i="1" dirty="0">
                <a:effectLst>
                  <a:outerShdw blurRad="38100" dist="38100" dir="2700000" algn="tl">
                    <a:srgbClr val="DDDDDD"/>
                  </a:outerShdw>
                </a:effectLst>
                <a:ea typeface="ＭＳ Ｐゴシック" pitchFamily="-112" charset="-128"/>
                <a:cs typeface="ＭＳ Ｐゴシック" pitchFamily="-112" charset="-128"/>
              </a:rPr>
              <a:t> the environment</a:t>
            </a:r>
            <a:br>
              <a:rPr lang="en-US" sz="3600" dirty="0">
                <a:effectLst>
                  <a:outerShdw blurRad="38100" dist="38100" dir="2700000" algn="tl">
                    <a:srgbClr val="DDDDDD"/>
                  </a:outerShdw>
                </a:effectLst>
                <a:ea typeface="ＭＳ Ｐゴシック" pitchFamily="-112" charset="-128"/>
                <a:cs typeface="ＭＳ Ｐゴシック" pitchFamily="-112" charset="-128"/>
              </a:rPr>
            </a:br>
            <a:endParaRPr lang="en-US" sz="3600" dirty="0">
              <a:effectLst>
                <a:outerShdw blurRad="38100" dist="38100" dir="2700000" algn="tl">
                  <a:srgbClr val="DDDDDD"/>
                </a:outerShdw>
              </a:effectLst>
              <a:ea typeface="ＭＳ Ｐゴシック" pitchFamily="-112" charset="-128"/>
              <a:cs typeface="ＭＳ Ｐゴシック" pitchFamily="-112" charset="-128"/>
            </a:endParaRPr>
          </a:p>
        </p:txBody>
      </p:sp>
      <p:sp>
        <p:nvSpPr>
          <p:cNvPr id="21507" name="Content Placeholder 3">
            <a:extLst>
              <a:ext uri="{FF2B5EF4-FFF2-40B4-BE49-F238E27FC236}">
                <a16:creationId xmlns:a16="http://schemas.microsoft.com/office/drawing/2014/main" id="{49E39399-503B-6F44-BD2B-C092728F5EF6}"/>
              </a:ext>
            </a:extLst>
          </p:cNvPr>
          <p:cNvSpPr>
            <a:spLocks noGrp="1"/>
          </p:cNvSpPr>
          <p:nvPr>
            <p:ph sz="half" idx="1"/>
          </p:nvPr>
        </p:nvSpPr>
        <p:spPr bwMode="auto">
          <a:xfrm>
            <a:off x="179512" y="1928961"/>
            <a:ext cx="3932238" cy="3979863"/>
          </a:xfrm>
        </p:spPr>
        <p:txBody>
          <a:bodyPr>
            <a:normAutofit fontScale="92500"/>
          </a:bodyPr>
          <a:lstStyle/>
          <a:p>
            <a:pPr eaLnBrk="1" hangingPunct="1">
              <a:defRPr/>
            </a:pPr>
            <a:r>
              <a:rPr lang="en-GB" altLang="en-US" sz="3600" dirty="0" err="1">
                <a:effectLst/>
              </a:rPr>
              <a:t>Amgylchedd</a:t>
            </a:r>
            <a:r>
              <a:rPr lang="en-GB" altLang="en-US" sz="3600" dirty="0">
                <a:effectLst/>
              </a:rPr>
              <a:t> </a:t>
            </a:r>
            <a:r>
              <a:rPr lang="en-GB" altLang="en-US" sz="3600" dirty="0" err="1">
                <a:effectLst/>
              </a:rPr>
              <a:t>addas</a:t>
            </a:r>
            <a:endParaRPr lang="en-GB" altLang="en-US" sz="3600" dirty="0">
              <a:effectLst/>
            </a:endParaRPr>
          </a:p>
          <a:p>
            <a:pPr eaLnBrk="1" hangingPunct="1">
              <a:defRPr/>
            </a:pPr>
            <a:r>
              <a:rPr lang="en-GB" altLang="en-US" sz="3600" dirty="0" err="1">
                <a:effectLst/>
              </a:rPr>
              <a:t>Gwagle</a:t>
            </a:r>
            <a:r>
              <a:rPr lang="en-GB" altLang="en-US" sz="3600" dirty="0">
                <a:effectLst/>
              </a:rPr>
              <a:t> i </a:t>
            </a:r>
            <a:r>
              <a:rPr lang="en-GB" altLang="en-US" sz="3600" dirty="0" err="1">
                <a:effectLst/>
              </a:rPr>
              <a:t>symud</a:t>
            </a:r>
            <a:endParaRPr lang="en-GB" altLang="en-US" sz="3600" dirty="0">
              <a:effectLst/>
            </a:endParaRPr>
          </a:p>
          <a:p>
            <a:pPr eaLnBrk="1" hangingPunct="1">
              <a:defRPr/>
            </a:pPr>
            <a:r>
              <a:rPr lang="en-GB" altLang="en-US" sz="3600" dirty="0" err="1">
                <a:effectLst/>
              </a:rPr>
              <a:t>Amser</a:t>
            </a:r>
            <a:r>
              <a:rPr lang="en-GB" altLang="en-US" sz="3600" dirty="0">
                <a:effectLst/>
              </a:rPr>
              <a:t> </a:t>
            </a:r>
            <a:r>
              <a:rPr lang="en-GB" altLang="en-US" sz="3600" dirty="0" err="1">
                <a:effectLst/>
              </a:rPr>
              <a:t>i</a:t>
            </a:r>
            <a:r>
              <a:rPr lang="en-GB" altLang="en-US" sz="3600" dirty="0">
                <a:effectLst/>
              </a:rPr>
              <a:t> </a:t>
            </a:r>
            <a:r>
              <a:rPr lang="en-GB" altLang="en-US" sz="3600" dirty="0" err="1">
                <a:effectLst/>
              </a:rPr>
              <a:t>symud</a:t>
            </a:r>
            <a:endParaRPr lang="en-GB" altLang="en-US" sz="3600" dirty="0">
              <a:effectLst/>
            </a:endParaRPr>
          </a:p>
          <a:p>
            <a:pPr eaLnBrk="1" hangingPunct="1">
              <a:defRPr/>
            </a:pPr>
            <a:r>
              <a:rPr lang="en-GB" altLang="en-US" sz="3600" dirty="0" err="1">
                <a:effectLst/>
              </a:rPr>
              <a:t>Ardaloedd</a:t>
            </a:r>
            <a:r>
              <a:rPr lang="en-GB" altLang="en-US" sz="3600" dirty="0">
                <a:effectLst/>
              </a:rPr>
              <a:t> </a:t>
            </a:r>
            <a:r>
              <a:rPr lang="en-GB" altLang="en-US" sz="3600" dirty="0" err="1">
                <a:effectLst/>
              </a:rPr>
              <a:t>trefnus</a:t>
            </a:r>
            <a:endParaRPr lang="en-GB" altLang="en-US" sz="3600" dirty="0">
              <a:effectLst/>
            </a:endParaRPr>
          </a:p>
          <a:p>
            <a:pPr eaLnBrk="1" hangingPunct="1">
              <a:defRPr/>
            </a:pPr>
            <a:r>
              <a:rPr lang="en-GB" altLang="en-US" sz="3600" dirty="0" err="1">
                <a:effectLst/>
              </a:rPr>
              <a:t>Amser</a:t>
            </a:r>
            <a:r>
              <a:rPr lang="en-GB" altLang="en-US" sz="3600" dirty="0">
                <a:effectLst/>
              </a:rPr>
              <a:t> </a:t>
            </a:r>
            <a:r>
              <a:rPr lang="en-GB" altLang="en-US" sz="3600" dirty="0" err="1">
                <a:effectLst/>
              </a:rPr>
              <a:t>tawel</a:t>
            </a:r>
            <a:endParaRPr lang="en-GB" altLang="en-US" sz="3600" dirty="0">
              <a:effectLst/>
            </a:endParaRPr>
          </a:p>
        </p:txBody>
      </p:sp>
      <p:sp>
        <p:nvSpPr>
          <p:cNvPr id="3" name="Content Placeholder 2">
            <a:extLst>
              <a:ext uri="{FF2B5EF4-FFF2-40B4-BE49-F238E27FC236}">
                <a16:creationId xmlns:a16="http://schemas.microsoft.com/office/drawing/2014/main" id="{E7617AB3-0FB5-2147-A327-9321CEF48B19}"/>
              </a:ext>
            </a:extLst>
          </p:cNvPr>
          <p:cNvSpPr>
            <a:spLocks noGrp="1"/>
          </p:cNvSpPr>
          <p:nvPr>
            <p:ph sz="half" idx="2"/>
          </p:nvPr>
        </p:nvSpPr>
        <p:spPr>
          <a:xfrm>
            <a:off x="4754563" y="1916832"/>
            <a:ext cx="4209925" cy="3979863"/>
          </a:xfrm>
        </p:spPr>
        <p:txBody>
          <a:bodyPr>
            <a:normAutofit fontScale="92500"/>
          </a:bodyPr>
          <a:lstStyle/>
          <a:p>
            <a:pPr eaLnBrk="1" hangingPunct="1">
              <a:defRPr/>
            </a:pPr>
            <a:r>
              <a:rPr lang="en-GB" altLang="en-US" sz="3600" i="1" dirty="0">
                <a:effectLst/>
              </a:rPr>
              <a:t>Appropriate environment</a:t>
            </a:r>
          </a:p>
          <a:p>
            <a:pPr eaLnBrk="1" hangingPunct="1">
              <a:defRPr/>
            </a:pPr>
            <a:r>
              <a:rPr lang="en-GB" altLang="en-US" sz="3600" i="1" dirty="0">
                <a:effectLst/>
              </a:rPr>
              <a:t>Room to move</a:t>
            </a:r>
          </a:p>
          <a:p>
            <a:pPr eaLnBrk="1" hangingPunct="1">
              <a:defRPr/>
            </a:pPr>
            <a:r>
              <a:rPr lang="en-GB" altLang="en-US" sz="3600" i="1" dirty="0">
                <a:effectLst/>
              </a:rPr>
              <a:t>Time to move</a:t>
            </a:r>
          </a:p>
          <a:p>
            <a:pPr eaLnBrk="1" hangingPunct="1">
              <a:defRPr/>
            </a:pPr>
            <a:r>
              <a:rPr lang="en-GB" altLang="en-US" sz="3600" i="1" dirty="0">
                <a:effectLst/>
              </a:rPr>
              <a:t>Organised areas</a:t>
            </a:r>
          </a:p>
          <a:p>
            <a:pPr eaLnBrk="1" hangingPunct="1">
              <a:defRPr/>
            </a:pPr>
            <a:r>
              <a:rPr lang="en-GB" altLang="en-US" sz="3600" i="1" dirty="0">
                <a:effectLst/>
              </a:rPr>
              <a:t>Quiet opportunities</a:t>
            </a:r>
          </a:p>
          <a:p>
            <a:pPr>
              <a:defRPr/>
            </a:pPr>
            <a:endParaRPr lang="en-US" dirty="0"/>
          </a:p>
        </p:txBody>
      </p:sp>
    </p:spTree>
    <p:extLst>
      <p:ext uri="{BB962C8B-B14F-4D97-AF65-F5344CB8AC3E}">
        <p14:creationId xmlns:p14="http://schemas.microsoft.com/office/powerpoint/2010/main" val="459279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5A96EFB-4ED7-2346-814D-DB46B28018D8}"/>
              </a:ext>
            </a:extLst>
          </p:cNvPr>
          <p:cNvSpPr>
            <a:spLocks noGrp="1" noChangeArrowheads="1"/>
          </p:cNvSpPr>
          <p:nvPr>
            <p:ph type="title"/>
          </p:nvPr>
        </p:nvSpPr>
        <p:spPr/>
        <p:txBody>
          <a:bodyPr>
            <a:normAutofit fontScale="90000"/>
          </a:bodyPr>
          <a:lstStyle/>
          <a:p>
            <a:pPr eaLnBrk="1" hangingPunct="1">
              <a:defRPr/>
            </a:pPr>
            <a:r>
              <a:rPr lang="en-GB" altLang="en-US" sz="4300" dirty="0">
                <a:effectLst>
                  <a:outerShdw blurRad="38100" dist="38100" dir="2700000" algn="tl">
                    <a:srgbClr val="0064E2"/>
                  </a:outerShdw>
                </a:effectLst>
              </a:rPr>
              <a:t>Bod </a:t>
            </a:r>
            <a:r>
              <a:rPr lang="en-GB" altLang="en-US" sz="4300" dirty="0" err="1">
                <a:effectLst>
                  <a:outerShdw blurRad="38100" dist="38100" dir="2700000" algn="tl">
                    <a:srgbClr val="0064E2"/>
                  </a:outerShdw>
                </a:effectLst>
              </a:rPr>
              <a:t>yn</a:t>
            </a:r>
            <a:r>
              <a:rPr lang="en-GB" altLang="en-US" sz="4300" dirty="0">
                <a:effectLst>
                  <a:outerShdw blurRad="38100" dist="38100" dir="2700000" algn="tl">
                    <a:srgbClr val="0064E2"/>
                  </a:outerShdw>
                </a:effectLst>
              </a:rPr>
              <a:t> </a:t>
            </a:r>
            <a:r>
              <a:rPr lang="en-GB" altLang="en-US" sz="4300" dirty="0" err="1">
                <a:effectLst>
                  <a:outerShdw blurRad="38100" dist="38100" dir="2700000" algn="tl">
                    <a:srgbClr val="0064E2"/>
                  </a:outerShdw>
                </a:effectLst>
              </a:rPr>
              <a:t>gadarnhaol</a:t>
            </a:r>
            <a:r>
              <a:rPr lang="en-GB" altLang="en-US" sz="4300" dirty="0">
                <a:effectLst>
                  <a:outerShdw blurRad="38100" dist="38100" dir="2700000" algn="tl">
                    <a:srgbClr val="0064E2"/>
                  </a:outerShdw>
                </a:effectLst>
              </a:rPr>
              <a:t> - </a:t>
            </a:r>
            <a:r>
              <a:rPr lang="en-GB" altLang="en-US" sz="4300" dirty="0" err="1">
                <a:effectLst>
                  <a:outerShdw blurRad="38100" dist="38100" dir="2700000" algn="tl">
                    <a:srgbClr val="0064E2"/>
                  </a:outerShdw>
                </a:effectLst>
              </a:rPr>
              <a:t>enghreifftiau</a:t>
            </a:r>
            <a:br>
              <a:rPr lang="en-GB" altLang="en-US" sz="4300" dirty="0">
                <a:effectLst>
                  <a:outerShdw blurRad="38100" dist="38100" dir="2700000" algn="tl">
                    <a:srgbClr val="0064E2"/>
                  </a:outerShdw>
                </a:effectLst>
              </a:rPr>
            </a:br>
            <a:r>
              <a:rPr lang="en-GB" altLang="en-US" sz="4300" i="1" dirty="0">
                <a:effectLst>
                  <a:outerShdw blurRad="38100" dist="38100" dir="2700000" algn="tl">
                    <a:srgbClr val="0064E2"/>
                  </a:outerShdw>
                </a:effectLst>
              </a:rPr>
              <a:t>Positive recognition - examples</a:t>
            </a:r>
            <a:endParaRPr lang="en-US" altLang="en-US" sz="4300" i="1" dirty="0">
              <a:effectLst>
                <a:outerShdw blurRad="38100" dist="38100" dir="2700000" algn="tl">
                  <a:srgbClr val="0064E2"/>
                </a:outerShdw>
              </a:effectLst>
            </a:endParaRPr>
          </a:p>
        </p:txBody>
      </p:sp>
      <p:sp>
        <p:nvSpPr>
          <p:cNvPr id="26627" name="Content Placeholder 3">
            <a:extLst>
              <a:ext uri="{FF2B5EF4-FFF2-40B4-BE49-F238E27FC236}">
                <a16:creationId xmlns:a16="http://schemas.microsoft.com/office/drawing/2014/main" id="{F534604C-2C3F-1B43-81AB-C0659D793E2B}"/>
              </a:ext>
            </a:extLst>
          </p:cNvPr>
          <p:cNvSpPr>
            <a:spLocks noGrp="1"/>
          </p:cNvSpPr>
          <p:nvPr>
            <p:ph sz="half" idx="1"/>
          </p:nvPr>
        </p:nvSpPr>
        <p:spPr bwMode="auto">
          <a:xfrm>
            <a:off x="251520" y="1772816"/>
            <a:ext cx="3932238" cy="3979863"/>
          </a:xfrm>
        </p:spPr>
        <p:txBody>
          <a:bodyPr>
            <a:normAutofit fontScale="85000" lnSpcReduction="10000"/>
          </a:bodyPr>
          <a:lstStyle/>
          <a:p>
            <a:pPr eaLnBrk="1" hangingPunct="1">
              <a:defRPr/>
            </a:pPr>
            <a:r>
              <a:rPr lang="en-GB" altLang="en-US" sz="3200" dirty="0" err="1">
                <a:effectLst/>
              </a:rPr>
              <a:t>Canmoliaeth</a:t>
            </a:r>
            <a:endParaRPr lang="en-GB" altLang="en-US" sz="3200" dirty="0">
              <a:effectLst/>
            </a:endParaRPr>
          </a:p>
          <a:p>
            <a:pPr eaLnBrk="1" hangingPunct="1">
              <a:defRPr/>
            </a:pPr>
            <a:r>
              <a:rPr lang="en-GB" altLang="en-US" sz="3200" dirty="0" err="1">
                <a:effectLst/>
              </a:rPr>
              <a:t>Llythyron</a:t>
            </a:r>
            <a:r>
              <a:rPr lang="en-GB" altLang="en-US" sz="3200" dirty="0">
                <a:effectLst/>
              </a:rPr>
              <a:t> a </a:t>
            </a:r>
            <a:r>
              <a:rPr lang="en-GB" altLang="en-US" sz="3200" dirty="0" err="1">
                <a:effectLst/>
              </a:rPr>
              <a:t>galwadau</a:t>
            </a:r>
            <a:r>
              <a:rPr lang="en-GB" altLang="en-US" sz="3200" dirty="0">
                <a:effectLst/>
              </a:rPr>
              <a:t> </a:t>
            </a:r>
            <a:r>
              <a:rPr lang="en-GB" altLang="en-US" sz="3200" dirty="0" err="1">
                <a:effectLst/>
              </a:rPr>
              <a:t>ffon</a:t>
            </a:r>
            <a:r>
              <a:rPr lang="en-GB" altLang="en-US" sz="3200" dirty="0">
                <a:effectLst/>
              </a:rPr>
              <a:t> </a:t>
            </a:r>
            <a:r>
              <a:rPr lang="en-GB" altLang="en-US" sz="3200" dirty="0" err="1">
                <a:effectLst/>
              </a:rPr>
              <a:t>i’r</a:t>
            </a:r>
            <a:r>
              <a:rPr lang="en-GB" altLang="en-US" sz="3200" dirty="0">
                <a:effectLst/>
              </a:rPr>
              <a:t> </a:t>
            </a:r>
            <a:r>
              <a:rPr lang="en-GB" altLang="en-US" sz="3200" dirty="0" err="1">
                <a:effectLst/>
              </a:rPr>
              <a:t>cartref</a:t>
            </a:r>
            <a:endParaRPr lang="en-GB" altLang="en-US" sz="3200" dirty="0">
              <a:effectLst/>
            </a:endParaRPr>
          </a:p>
          <a:p>
            <a:pPr eaLnBrk="1" hangingPunct="1">
              <a:defRPr/>
            </a:pPr>
            <a:r>
              <a:rPr lang="en-GB" altLang="en-US" sz="3200" dirty="0" err="1">
                <a:effectLst/>
              </a:rPr>
              <a:t>Breintiau</a:t>
            </a:r>
            <a:r>
              <a:rPr lang="en-GB" altLang="en-US" sz="3200" dirty="0">
                <a:effectLst/>
              </a:rPr>
              <a:t> </a:t>
            </a:r>
            <a:r>
              <a:rPr lang="en-GB" altLang="en-US" sz="3200" dirty="0" err="1">
                <a:effectLst/>
              </a:rPr>
              <a:t>arbennig</a:t>
            </a:r>
            <a:endParaRPr lang="en-GB" altLang="en-US" sz="3200" dirty="0">
              <a:effectLst/>
            </a:endParaRPr>
          </a:p>
          <a:p>
            <a:pPr eaLnBrk="1" hangingPunct="1">
              <a:defRPr/>
            </a:pPr>
            <a:r>
              <a:rPr lang="en-GB" altLang="en-US" sz="3200" dirty="0" err="1">
                <a:effectLst/>
              </a:rPr>
              <a:t>Tystysgrifau</a:t>
            </a:r>
            <a:r>
              <a:rPr lang="en-GB" altLang="en-US" sz="3200" dirty="0">
                <a:effectLst/>
              </a:rPr>
              <a:t> a </a:t>
            </a:r>
            <a:r>
              <a:rPr lang="en-GB" altLang="en-US" sz="3200" dirty="0" err="1">
                <a:effectLst/>
              </a:rPr>
              <a:t>gwobrau</a:t>
            </a:r>
            <a:endParaRPr lang="en-GB" altLang="en-US" sz="3200" dirty="0">
              <a:effectLst/>
            </a:endParaRPr>
          </a:p>
          <a:p>
            <a:pPr eaLnBrk="1" hangingPunct="1">
              <a:defRPr/>
            </a:pPr>
            <a:r>
              <a:rPr lang="en-GB" altLang="en-US" sz="3200" dirty="0" err="1">
                <a:effectLst/>
              </a:rPr>
              <a:t>Gwobrau</a:t>
            </a:r>
            <a:r>
              <a:rPr lang="en-GB" altLang="en-US" sz="3200" dirty="0">
                <a:effectLst/>
              </a:rPr>
              <a:t> go </a:t>
            </a:r>
            <a:r>
              <a:rPr lang="en-GB" altLang="en-US" sz="3200" dirty="0" err="1">
                <a:effectLst/>
              </a:rPr>
              <a:t>iawn</a:t>
            </a:r>
            <a:endParaRPr lang="en-GB" altLang="en-US" sz="3200" dirty="0">
              <a:effectLst/>
            </a:endParaRPr>
          </a:p>
          <a:p>
            <a:pPr eaLnBrk="1" hangingPunct="1">
              <a:defRPr/>
            </a:pPr>
            <a:r>
              <a:rPr lang="en-GB" altLang="en-US" sz="3200" dirty="0">
                <a:effectLst/>
              </a:rPr>
              <a:t>System </a:t>
            </a:r>
            <a:r>
              <a:rPr lang="en-GB" altLang="en-US" sz="3200" dirty="0" err="1">
                <a:effectLst/>
              </a:rPr>
              <a:t>dosbarth</a:t>
            </a:r>
            <a:r>
              <a:rPr lang="en-GB" altLang="en-US" sz="3200" dirty="0">
                <a:effectLst/>
              </a:rPr>
              <a:t> </a:t>
            </a:r>
            <a:r>
              <a:rPr lang="en-GB" altLang="en-US" sz="3200" dirty="0" err="1">
                <a:effectLst/>
              </a:rPr>
              <a:t>cyfan</a:t>
            </a:r>
            <a:endParaRPr lang="en-GB" altLang="en-US" sz="3200" dirty="0">
              <a:effectLst/>
            </a:endParaRPr>
          </a:p>
          <a:p>
            <a:pPr eaLnBrk="1" hangingPunct="1">
              <a:defRPr/>
            </a:pPr>
            <a:endParaRPr lang="en-GB" altLang="en-US" dirty="0">
              <a:effectLst/>
            </a:endParaRPr>
          </a:p>
        </p:txBody>
      </p:sp>
      <p:sp>
        <p:nvSpPr>
          <p:cNvPr id="2" name="Content Placeholder 1">
            <a:extLst>
              <a:ext uri="{FF2B5EF4-FFF2-40B4-BE49-F238E27FC236}">
                <a16:creationId xmlns:a16="http://schemas.microsoft.com/office/drawing/2014/main" id="{D046A115-C559-3240-AFCA-4A1C0A5FCDB2}"/>
              </a:ext>
            </a:extLst>
          </p:cNvPr>
          <p:cNvSpPr>
            <a:spLocks noGrp="1"/>
          </p:cNvSpPr>
          <p:nvPr>
            <p:ph sz="half" idx="2"/>
          </p:nvPr>
        </p:nvSpPr>
        <p:spPr>
          <a:xfrm>
            <a:off x="4754563" y="1796520"/>
            <a:ext cx="3932237" cy="3979863"/>
          </a:xfrm>
        </p:spPr>
        <p:txBody>
          <a:bodyPr>
            <a:normAutofit fontScale="85000" lnSpcReduction="10000"/>
          </a:bodyPr>
          <a:lstStyle/>
          <a:p>
            <a:pPr eaLnBrk="1" hangingPunct="1">
              <a:defRPr/>
            </a:pPr>
            <a:r>
              <a:rPr lang="en-GB" altLang="en-US" sz="3200" i="1" dirty="0">
                <a:effectLst/>
              </a:rPr>
              <a:t>Praise</a:t>
            </a:r>
          </a:p>
          <a:p>
            <a:pPr eaLnBrk="1" hangingPunct="1">
              <a:defRPr/>
            </a:pPr>
            <a:r>
              <a:rPr lang="en-GB" altLang="en-US" sz="3200" i="1" dirty="0">
                <a:effectLst/>
              </a:rPr>
              <a:t>Notes and phone calls home</a:t>
            </a:r>
          </a:p>
          <a:p>
            <a:pPr eaLnBrk="1" hangingPunct="1">
              <a:defRPr/>
            </a:pPr>
            <a:r>
              <a:rPr lang="en-GB" altLang="en-US" sz="3200" i="1" dirty="0">
                <a:effectLst/>
              </a:rPr>
              <a:t>Special privileges</a:t>
            </a:r>
          </a:p>
          <a:p>
            <a:pPr eaLnBrk="1" hangingPunct="1">
              <a:defRPr/>
            </a:pPr>
            <a:r>
              <a:rPr lang="en-GB" altLang="en-US" sz="3200" i="1" dirty="0">
                <a:effectLst/>
              </a:rPr>
              <a:t>Certificates and awards</a:t>
            </a:r>
          </a:p>
          <a:p>
            <a:pPr eaLnBrk="1" hangingPunct="1">
              <a:defRPr/>
            </a:pPr>
            <a:r>
              <a:rPr lang="en-GB" altLang="en-US" sz="3200" i="1" dirty="0">
                <a:effectLst/>
              </a:rPr>
              <a:t>Real awards</a:t>
            </a:r>
          </a:p>
          <a:p>
            <a:pPr eaLnBrk="1" hangingPunct="1">
              <a:defRPr/>
            </a:pPr>
            <a:r>
              <a:rPr lang="en-GB" altLang="en-US" sz="3200" i="1" dirty="0">
                <a:effectLst/>
              </a:rPr>
              <a:t>Whole class system</a:t>
            </a:r>
          </a:p>
          <a:p>
            <a:pPr>
              <a:defRPr/>
            </a:pPr>
            <a:endParaRPr lang="en-US" dirty="0"/>
          </a:p>
        </p:txBody>
      </p:sp>
    </p:spTree>
    <p:extLst>
      <p:ext uri="{BB962C8B-B14F-4D97-AF65-F5344CB8AC3E}">
        <p14:creationId xmlns:p14="http://schemas.microsoft.com/office/powerpoint/2010/main" val="14221237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person has a disability if</a:t>
            </a:r>
            <a:r>
              <a:rPr lang="mr-IN" dirty="0"/>
              <a:t>…</a:t>
            </a:r>
            <a:endParaRPr lang="en-US" dirty="0"/>
          </a:p>
        </p:txBody>
      </p:sp>
      <p:sp>
        <p:nvSpPr>
          <p:cNvPr id="3" name="Content Placeholder 2"/>
          <p:cNvSpPr>
            <a:spLocks noGrp="1"/>
          </p:cNvSpPr>
          <p:nvPr>
            <p:ph idx="1"/>
          </p:nvPr>
        </p:nvSpPr>
        <p:spPr>
          <a:xfrm>
            <a:off x="418592" y="1133798"/>
            <a:ext cx="8268207" cy="1657760"/>
          </a:xfrm>
        </p:spPr>
        <p:txBody>
          <a:bodyPr/>
          <a:lstStyle/>
          <a:p>
            <a:r>
              <a:rPr lang="en-US" sz="2200" dirty="0"/>
              <a:t>The person has a physical or mental impairment, and</a:t>
            </a:r>
          </a:p>
          <a:p>
            <a:r>
              <a:rPr lang="en-US" sz="2200" dirty="0"/>
              <a:t>The impairment has a substantial and long-term adverse effect on the person’s ability to carry out normal day-to-day activities (Equality Act, 2010)</a:t>
            </a:r>
          </a:p>
        </p:txBody>
      </p:sp>
      <p:sp>
        <p:nvSpPr>
          <p:cNvPr id="4" name="TextBox 3"/>
          <p:cNvSpPr txBox="1"/>
          <p:nvPr/>
        </p:nvSpPr>
        <p:spPr>
          <a:xfrm>
            <a:off x="492438" y="3911735"/>
            <a:ext cx="2658272" cy="415498"/>
          </a:xfrm>
          <a:prstGeom prst="rect">
            <a:avLst/>
          </a:prstGeom>
          <a:noFill/>
        </p:spPr>
        <p:txBody>
          <a:bodyPr wrap="square" rtlCol="0">
            <a:spAutoFit/>
          </a:bodyPr>
          <a:lstStyle/>
          <a:p>
            <a:r>
              <a:rPr lang="en-US" sz="2100" dirty="0">
                <a:solidFill>
                  <a:srgbClr val="002060"/>
                </a:solidFill>
              </a:rPr>
              <a:t>Vision</a:t>
            </a:r>
          </a:p>
        </p:txBody>
      </p:sp>
      <p:sp>
        <p:nvSpPr>
          <p:cNvPr id="5" name="TextBox 4"/>
          <p:cNvSpPr txBox="1"/>
          <p:nvPr/>
        </p:nvSpPr>
        <p:spPr>
          <a:xfrm>
            <a:off x="1500415" y="4433643"/>
            <a:ext cx="2382253" cy="415498"/>
          </a:xfrm>
          <a:prstGeom prst="rect">
            <a:avLst/>
          </a:prstGeom>
          <a:noFill/>
        </p:spPr>
        <p:txBody>
          <a:bodyPr wrap="square" rtlCol="0">
            <a:spAutoFit/>
          </a:bodyPr>
          <a:lstStyle/>
          <a:p>
            <a:r>
              <a:rPr lang="en-US" sz="2100" dirty="0">
                <a:solidFill>
                  <a:srgbClr val="002060"/>
                </a:solidFill>
              </a:rPr>
              <a:t>Hearing</a:t>
            </a:r>
          </a:p>
        </p:txBody>
      </p:sp>
      <p:sp>
        <p:nvSpPr>
          <p:cNvPr id="6" name="TextBox 5"/>
          <p:cNvSpPr txBox="1"/>
          <p:nvPr/>
        </p:nvSpPr>
        <p:spPr>
          <a:xfrm>
            <a:off x="450033" y="4953022"/>
            <a:ext cx="2382253" cy="415498"/>
          </a:xfrm>
          <a:prstGeom prst="rect">
            <a:avLst/>
          </a:prstGeom>
          <a:noFill/>
        </p:spPr>
        <p:txBody>
          <a:bodyPr wrap="square" rtlCol="0">
            <a:spAutoFit/>
          </a:bodyPr>
          <a:lstStyle/>
          <a:p>
            <a:r>
              <a:rPr lang="en-US" sz="2100">
                <a:solidFill>
                  <a:srgbClr val="002060"/>
                </a:solidFill>
              </a:rPr>
              <a:t>Thinking</a:t>
            </a:r>
            <a:endParaRPr lang="en-US" sz="2100" dirty="0">
              <a:solidFill>
                <a:srgbClr val="002060"/>
              </a:solidFill>
            </a:endParaRPr>
          </a:p>
        </p:txBody>
      </p:sp>
      <p:sp>
        <p:nvSpPr>
          <p:cNvPr id="7" name="TextBox 6"/>
          <p:cNvSpPr txBox="1"/>
          <p:nvPr/>
        </p:nvSpPr>
        <p:spPr>
          <a:xfrm>
            <a:off x="2428759" y="5178263"/>
            <a:ext cx="2382253" cy="415498"/>
          </a:xfrm>
          <a:prstGeom prst="rect">
            <a:avLst/>
          </a:prstGeom>
          <a:noFill/>
        </p:spPr>
        <p:txBody>
          <a:bodyPr wrap="square" rtlCol="0">
            <a:spAutoFit/>
          </a:bodyPr>
          <a:lstStyle/>
          <a:p>
            <a:r>
              <a:rPr lang="en-US" sz="2100" dirty="0">
                <a:solidFill>
                  <a:srgbClr val="002060"/>
                </a:solidFill>
              </a:rPr>
              <a:t>Learning</a:t>
            </a:r>
          </a:p>
        </p:txBody>
      </p:sp>
      <p:sp>
        <p:nvSpPr>
          <p:cNvPr id="8" name="TextBox 7"/>
          <p:cNvSpPr txBox="1"/>
          <p:nvPr/>
        </p:nvSpPr>
        <p:spPr>
          <a:xfrm>
            <a:off x="3086218" y="3890207"/>
            <a:ext cx="2382253" cy="415498"/>
          </a:xfrm>
          <a:prstGeom prst="rect">
            <a:avLst/>
          </a:prstGeom>
          <a:noFill/>
        </p:spPr>
        <p:txBody>
          <a:bodyPr wrap="square" rtlCol="0">
            <a:spAutoFit/>
          </a:bodyPr>
          <a:lstStyle/>
          <a:p>
            <a:r>
              <a:rPr lang="en-US" sz="2100" dirty="0">
                <a:solidFill>
                  <a:srgbClr val="002060"/>
                </a:solidFill>
              </a:rPr>
              <a:t>Movement</a:t>
            </a:r>
          </a:p>
        </p:txBody>
      </p:sp>
      <p:sp>
        <p:nvSpPr>
          <p:cNvPr id="9" name="TextBox 8"/>
          <p:cNvSpPr txBox="1"/>
          <p:nvPr/>
        </p:nvSpPr>
        <p:spPr>
          <a:xfrm>
            <a:off x="4103520" y="4481937"/>
            <a:ext cx="2382253" cy="415498"/>
          </a:xfrm>
          <a:prstGeom prst="rect">
            <a:avLst/>
          </a:prstGeom>
          <a:noFill/>
        </p:spPr>
        <p:txBody>
          <a:bodyPr wrap="square" rtlCol="0">
            <a:spAutoFit/>
          </a:bodyPr>
          <a:lstStyle/>
          <a:p>
            <a:r>
              <a:rPr lang="en-US" sz="2100" dirty="0">
                <a:solidFill>
                  <a:srgbClr val="002060"/>
                </a:solidFill>
              </a:rPr>
              <a:t>Remembering</a:t>
            </a:r>
          </a:p>
        </p:txBody>
      </p:sp>
      <p:sp>
        <p:nvSpPr>
          <p:cNvPr id="10" name="TextBox 9"/>
          <p:cNvSpPr txBox="1"/>
          <p:nvPr/>
        </p:nvSpPr>
        <p:spPr>
          <a:xfrm>
            <a:off x="4572000" y="5166197"/>
            <a:ext cx="2382253" cy="415498"/>
          </a:xfrm>
          <a:prstGeom prst="rect">
            <a:avLst/>
          </a:prstGeom>
          <a:noFill/>
        </p:spPr>
        <p:txBody>
          <a:bodyPr wrap="square" rtlCol="0">
            <a:spAutoFit/>
          </a:bodyPr>
          <a:lstStyle/>
          <a:p>
            <a:r>
              <a:rPr lang="en-US" sz="2100">
                <a:solidFill>
                  <a:srgbClr val="002060"/>
                </a:solidFill>
              </a:rPr>
              <a:t>Communicating</a:t>
            </a:r>
            <a:endParaRPr lang="en-US" sz="2100" dirty="0">
              <a:solidFill>
                <a:srgbClr val="002060"/>
              </a:solidFill>
            </a:endParaRPr>
          </a:p>
        </p:txBody>
      </p:sp>
      <p:sp>
        <p:nvSpPr>
          <p:cNvPr id="11" name="TextBox 10"/>
          <p:cNvSpPr txBox="1"/>
          <p:nvPr/>
        </p:nvSpPr>
        <p:spPr>
          <a:xfrm>
            <a:off x="6950021" y="4595795"/>
            <a:ext cx="2382253" cy="738664"/>
          </a:xfrm>
          <a:prstGeom prst="rect">
            <a:avLst/>
          </a:prstGeom>
          <a:noFill/>
        </p:spPr>
        <p:txBody>
          <a:bodyPr wrap="square" rtlCol="0">
            <a:spAutoFit/>
          </a:bodyPr>
          <a:lstStyle/>
          <a:p>
            <a:r>
              <a:rPr lang="en-US" sz="2100" dirty="0">
                <a:solidFill>
                  <a:srgbClr val="002060"/>
                </a:solidFill>
              </a:rPr>
              <a:t>Social Relationships</a:t>
            </a:r>
          </a:p>
        </p:txBody>
      </p:sp>
      <p:sp>
        <p:nvSpPr>
          <p:cNvPr id="12" name="TextBox 11"/>
          <p:cNvSpPr txBox="1"/>
          <p:nvPr/>
        </p:nvSpPr>
        <p:spPr>
          <a:xfrm>
            <a:off x="5629902" y="3663409"/>
            <a:ext cx="3042717" cy="738664"/>
          </a:xfrm>
          <a:prstGeom prst="rect">
            <a:avLst/>
          </a:prstGeom>
          <a:noFill/>
        </p:spPr>
        <p:txBody>
          <a:bodyPr wrap="square" rtlCol="0">
            <a:spAutoFit/>
          </a:bodyPr>
          <a:lstStyle/>
          <a:p>
            <a:pPr algn="ctr"/>
            <a:r>
              <a:rPr lang="en-US" sz="2100" dirty="0">
                <a:solidFill>
                  <a:srgbClr val="002060"/>
                </a:solidFill>
              </a:rPr>
              <a:t>Wellbeing, Emotions and feelings</a:t>
            </a:r>
          </a:p>
        </p:txBody>
      </p:sp>
      <p:sp>
        <p:nvSpPr>
          <p:cNvPr id="13" name="TextBox 12"/>
          <p:cNvSpPr txBox="1"/>
          <p:nvPr/>
        </p:nvSpPr>
        <p:spPr>
          <a:xfrm>
            <a:off x="615907" y="3025482"/>
            <a:ext cx="3042717" cy="738664"/>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14" name="TextBox 13"/>
          <p:cNvSpPr txBox="1"/>
          <p:nvPr/>
        </p:nvSpPr>
        <p:spPr>
          <a:xfrm>
            <a:off x="4025891" y="2767562"/>
            <a:ext cx="2537513" cy="738664"/>
          </a:xfrm>
          <a:prstGeom prst="rect">
            <a:avLst/>
          </a:prstGeom>
          <a:noFill/>
        </p:spPr>
        <p:txBody>
          <a:bodyPr wrap="square" rtlCol="0">
            <a:spAutoFit/>
          </a:bodyPr>
          <a:lstStyle/>
          <a:p>
            <a:pPr algn="ctr"/>
            <a:r>
              <a:rPr lang="en-US" sz="2100" dirty="0">
                <a:solidFill>
                  <a:schemeClr val="tx2"/>
                </a:solidFill>
              </a:rPr>
              <a:t>Hidden Impairments</a:t>
            </a:r>
          </a:p>
        </p:txBody>
      </p:sp>
    </p:spTree>
    <p:extLst>
      <p:ext uri="{BB962C8B-B14F-4D97-AF65-F5344CB8AC3E}">
        <p14:creationId xmlns:p14="http://schemas.microsoft.com/office/powerpoint/2010/main" val="12455533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3EC74-B8A5-A345-9D24-E9DF28FA8D12}"/>
              </a:ext>
            </a:extLst>
          </p:cNvPr>
          <p:cNvSpPr>
            <a:spLocks noGrp="1"/>
          </p:cNvSpPr>
          <p:nvPr>
            <p:ph type="title"/>
          </p:nvPr>
        </p:nvSpPr>
        <p:spPr/>
        <p:txBody>
          <a:bodyPr/>
          <a:lstStyle/>
          <a:p>
            <a:r>
              <a:rPr lang="en-US" dirty="0" err="1"/>
              <a:t>Dewch</a:t>
            </a:r>
            <a:r>
              <a:rPr lang="en-US" dirty="0"/>
              <a:t> </a:t>
            </a:r>
            <a:r>
              <a:rPr lang="en-US" dirty="0" err="1"/>
              <a:t>i</a:t>
            </a:r>
            <a:r>
              <a:rPr lang="en-US" dirty="0"/>
              <a:t> </a:t>
            </a:r>
            <a:r>
              <a:rPr lang="en-US" dirty="0" err="1"/>
              <a:t>wylio</a:t>
            </a:r>
            <a:r>
              <a:rPr lang="en-US" dirty="0"/>
              <a:t> / Lets Watch</a:t>
            </a:r>
          </a:p>
        </p:txBody>
      </p:sp>
      <p:sp>
        <p:nvSpPr>
          <p:cNvPr id="3" name="Content Placeholder 2">
            <a:extLst>
              <a:ext uri="{FF2B5EF4-FFF2-40B4-BE49-F238E27FC236}">
                <a16:creationId xmlns:a16="http://schemas.microsoft.com/office/drawing/2014/main" id="{CFAFF724-6C21-5240-8140-6D1AF0B65230}"/>
              </a:ext>
            </a:extLst>
          </p:cNvPr>
          <p:cNvSpPr>
            <a:spLocks noGrp="1"/>
          </p:cNvSpPr>
          <p:nvPr>
            <p:ph sz="half" idx="1"/>
          </p:nvPr>
        </p:nvSpPr>
        <p:spPr>
          <a:xfrm>
            <a:off x="432183" y="2286000"/>
            <a:ext cx="8003232" cy="1143000"/>
          </a:xfrm>
        </p:spPr>
        <p:txBody>
          <a:bodyPr>
            <a:normAutofit fontScale="92500"/>
          </a:bodyPr>
          <a:lstStyle/>
          <a:p>
            <a:r>
              <a:rPr lang="en-US" dirty="0"/>
              <a:t>https://</a:t>
            </a:r>
            <a:r>
              <a:rPr lang="en-US" dirty="0" err="1"/>
              <a:t>www.youtube.com</a:t>
            </a:r>
            <a:r>
              <a:rPr lang="en-US" dirty="0"/>
              <a:t>/</a:t>
            </a:r>
            <a:r>
              <a:rPr lang="en-US" dirty="0" err="1"/>
              <a:t>watch?v</a:t>
            </a:r>
            <a:r>
              <a:rPr lang="en-US" dirty="0"/>
              <a:t>=8K9Gg164Bsw</a:t>
            </a:r>
          </a:p>
        </p:txBody>
      </p:sp>
      <p:sp>
        <p:nvSpPr>
          <p:cNvPr id="4" name="Content Placeholder 3">
            <a:extLst>
              <a:ext uri="{FF2B5EF4-FFF2-40B4-BE49-F238E27FC236}">
                <a16:creationId xmlns:a16="http://schemas.microsoft.com/office/drawing/2014/main" id="{B1BC6481-037C-DC44-907F-11D3F21A35DD}"/>
              </a:ext>
            </a:extLst>
          </p:cNvPr>
          <p:cNvSpPr>
            <a:spLocks noGrp="1"/>
          </p:cNvSpPr>
          <p:nvPr>
            <p:ph sz="half" idx="2"/>
          </p:nvPr>
        </p:nvSpPr>
        <p:spPr>
          <a:xfrm>
            <a:off x="462068" y="3861048"/>
            <a:ext cx="7973347" cy="1143001"/>
          </a:xfrm>
        </p:spPr>
        <p:txBody>
          <a:bodyPr>
            <a:normAutofit fontScale="92500"/>
          </a:bodyPr>
          <a:lstStyle/>
          <a:p>
            <a:r>
              <a:rPr lang="en-US" dirty="0"/>
              <a:t>Stella Young (2014) – Video </a:t>
            </a:r>
            <a:r>
              <a:rPr lang="en-US" dirty="0" err="1"/>
              <a:t>TEDTalk</a:t>
            </a:r>
            <a:r>
              <a:rPr lang="en-US" dirty="0"/>
              <a:t> – </a:t>
            </a:r>
          </a:p>
          <a:p>
            <a:r>
              <a:rPr lang="en-US" dirty="0"/>
              <a:t>‘I am not your inspiration, thank you very much’. </a:t>
            </a:r>
          </a:p>
        </p:txBody>
      </p:sp>
    </p:spTree>
    <p:extLst>
      <p:ext uri="{BB962C8B-B14F-4D97-AF65-F5344CB8AC3E}">
        <p14:creationId xmlns:p14="http://schemas.microsoft.com/office/powerpoint/2010/main" val="6060522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996"/>
            <a:ext cx="8229600" cy="1143000"/>
          </a:xfrm>
        </p:spPr>
        <p:txBody>
          <a:bodyPr/>
          <a:lstStyle/>
          <a:p>
            <a:r>
              <a:rPr lang="en-US" dirty="0"/>
              <a:t>Identifying Barriers</a:t>
            </a:r>
          </a:p>
        </p:txBody>
      </p:sp>
      <p:sp>
        <p:nvSpPr>
          <p:cNvPr id="3" name="Content Placeholder 2"/>
          <p:cNvSpPr>
            <a:spLocks noGrp="1"/>
          </p:cNvSpPr>
          <p:nvPr>
            <p:ph idx="1"/>
          </p:nvPr>
        </p:nvSpPr>
        <p:spPr>
          <a:xfrm>
            <a:off x="262351" y="1213232"/>
            <a:ext cx="8229600" cy="3593802"/>
          </a:xfrm>
        </p:spPr>
        <p:txBody>
          <a:bodyPr/>
          <a:lstStyle/>
          <a:p>
            <a:r>
              <a:rPr lang="en-US" sz="3000" dirty="0"/>
              <a:t>What are the main reasons that deter pupils from engaging in Outdoor Adventurous Activities and Physical Educational Activities?</a:t>
            </a:r>
          </a:p>
        </p:txBody>
      </p:sp>
      <p:sp>
        <p:nvSpPr>
          <p:cNvPr id="4" name="TextBox 3"/>
          <p:cNvSpPr txBox="1"/>
          <p:nvPr/>
        </p:nvSpPr>
        <p:spPr>
          <a:xfrm>
            <a:off x="399906" y="3126007"/>
            <a:ext cx="2537513" cy="1061829"/>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5" name="TextBox 4"/>
          <p:cNvSpPr txBox="1"/>
          <p:nvPr/>
        </p:nvSpPr>
        <p:spPr>
          <a:xfrm>
            <a:off x="2264987" y="4181012"/>
            <a:ext cx="2537513" cy="738664"/>
          </a:xfrm>
          <a:prstGeom prst="rect">
            <a:avLst/>
          </a:prstGeom>
          <a:noFill/>
        </p:spPr>
        <p:txBody>
          <a:bodyPr wrap="square" rtlCol="0">
            <a:spAutoFit/>
          </a:bodyPr>
          <a:lstStyle/>
          <a:p>
            <a:pPr algn="ctr"/>
            <a:r>
              <a:rPr lang="en-US" sz="2100" dirty="0">
                <a:solidFill>
                  <a:schemeClr val="tx2"/>
                </a:solidFill>
              </a:rPr>
              <a:t>Hidden impairments</a:t>
            </a:r>
          </a:p>
        </p:txBody>
      </p:sp>
      <p:sp>
        <p:nvSpPr>
          <p:cNvPr id="6" name="TextBox 5"/>
          <p:cNvSpPr txBox="1"/>
          <p:nvPr/>
        </p:nvSpPr>
        <p:spPr>
          <a:xfrm>
            <a:off x="3206189" y="3268162"/>
            <a:ext cx="1740511" cy="415498"/>
          </a:xfrm>
          <a:prstGeom prst="rect">
            <a:avLst/>
          </a:prstGeom>
          <a:noFill/>
        </p:spPr>
        <p:txBody>
          <a:bodyPr wrap="square" rtlCol="0">
            <a:spAutoFit/>
          </a:bodyPr>
          <a:lstStyle/>
          <a:p>
            <a:pPr algn="ctr"/>
            <a:r>
              <a:rPr lang="en-US" sz="2100" dirty="0" err="1">
                <a:solidFill>
                  <a:schemeClr val="tx2"/>
                </a:solidFill>
              </a:rPr>
              <a:t>Behaviour</a:t>
            </a:r>
            <a:endParaRPr lang="en-US" sz="2100" dirty="0">
              <a:solidFill>
                <a:schemeClr val="tx2"/>
              </a:solidFill>
            </a:endParaRPr>
          </a:p>
        </p:txBody>
      </p:sp>
      <p:sp>
        <p:nvSpPr>
          <p:cNvPr id="7" name="TextBox 6"/>
          <p:cNvSpPr txBox="1"/>
          <p:nvPr/>
        </p:nvSpPr>
        <p:spPr>
          <a:xfrm>
            <a:off x="4377151" y="4047173"/>
            <a:ext cx="2537513" cy="415498"/>
          </a:xfrm>
          <a:prstGeom prst="rect">
            <a:avLst/>
          </a:prstGeom>
          <a:noFill/>
        </p:spPr>
        <p:txBody>
          <a:bodyPr wrap="square" rtlCol="0">
            <a:spAutoFit/>
          </a:bodyPr>
          <a:lstStyle/>
          <a:p>
            <a:pPr algn="ctr"/>
            <a:r>
              <a:rPr lang="en-US" sz="2100">
                <a:solidFill>
                  <a:schemeClr val="tx2"/>
                </a:solidFill>
              </a:rPr>
              <a:t>Background</a:t>
            </a:r>
            <a:endParaRPr lang="en-US" sz="2100" dirty="0">
              <a:solidFill>
                <a:schemeClr val="tx2"/>
              </a:solidFill>
            </a:endParaRPr>
          </a:p>
        </p:txBody>
      </p:sp>
      <p:sp>
        <p:nvSpPr>
          <p:cNvPr id="8" name="TextBox 7"/>
          <p:cNvSpPr txBox="1"/>
          <p:nvPr/>
        </p:nvSpPr>
        <p:spPr>
          <a:xfrm>
            <a:off x="-114980" y="4582939"/>
            <a:ext cx="2761380" cy="1061829"/>
          </a:xfrm>
          <a:prstGeom prst="rect">
            <a:avLst/>
          </a:prstGeom>
          <a:noFill/>
        </p:spPr>
        <p:txBody>
          <a:bodyPr wrap="square" rtlCol="0">
            <a:spAutoFit/>
          </a:bodyPr>
          <a:lstStyle/>
          <a:p>
            <a:pPr algn="ctr"/>
            <a:r>
              <a:rPr lang="en-US" sz="2100" dirty="0">
                <a:solidFill>
                  <a:schemeClr val="tx2"/>
                </a:solidFill>
              </a:rPr>
              <a:t>Self image, confidence, self esteem</a:t>
            </a:r>
          </a:p>
        </p:txBody>
      </p:sp>
      <p:sp>
        <p:nvSpPr>
          <p:cNvPr id="9" name="TextBox 8"/>
          <p:cNvSpPr txBox="1"/>
          <p:nvPr/>
        </p:nvSpPr>
        <p:spPr>
          <a:xfrm>
            <a:off x="4589826" y="4891779"/>
            <a:ext cx="3150526" cy="738664"/>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10" name="TextBox 9"/>
          <p:cNvSpPr txBox="1"/>
          <p:nvPr/>
        </p:nvSpPr>
        <p:spPr>
          <a:xfrm>
            <a:off x="5776263" y="3202567"/>
            <a:ext cx="1610154" cy="415498"/>
          </a:xfrm>
          <a:prstGeom prst="rect">
            <a:avLst/>
          </a:prstGeom>
          <a:noFill/>
        </p:spPr>
        <p:txBody>
          <a:bodyPr wrap="square" rtlCol="0">
            <a:spAutoFit/>
          </a:bodyPr>
          <a:lstStyle/>
          <a:p>
            <a:pPr algn="ctr"/>
            <a:r>
              <a:rPr lang="en-US" sz="2100">
                <a:solidFill>
                  <a:schemeClr val="tx2"/>
                </a:solidFill>
              </a:rPr>
              <a:t>Gender</a:t>
            </a:r>
            <a:endParaRPr lang="en-US" sz="2100" dirty="0">
              <a:solidFill>
                <a:schemeClr val="tx2"/>
              </a:solidFill>
            </a:endParaRPr>
          </a:p>
        </p:txBody>
      </p:sp>
      <p:sp>
        <p:nvSpPr>
          <p:cNvPr id="11" name="TextBox 10"/>
          <p:cNvSpPr txBox="1"/>
          <p:nvPr/>
        </p:nvSpPr>
        <p:spPr>
          <a:xfrm>
            <a:off x="6968302" y="3656921"/>
            <a:ext cx="1792419" cy="415498"/>
          </a:xfrm>
          <a:prstGeom prst="rect">
            <a:avLst/>
          </a:prstGeom>
          <a:noFill/>
        </p:spPr>
        <p:txBody>
          <a:bodyPr wrap="square" rtlCol="0">
            <a:spAutoFit/>
          </a:bodyPr>
          <a:lstStyle/>
          <a:p>
            <a:pPr algn="ctr"/>
            <a:r>
              <a:rPr lang="en-US" sz="2100" dirty="0">
                <a:solidFill>
                  <a:schemeClr val="tx2"/>
                </a:solidFill>
              </a:rPr>
              <a:t>Conditions</a:t>
            </a:r>
          </a:p>
        </p:txBody>
      </p:sp>
      <p:sp>
        <p:nvSpPr>
          <p:cNvPr id="12" name="TextBox 11"/>
          <p:cNvSpPr txBox="1"/>
          <p:nvPr/>
        </p:nvSpPr>
        <p:spPr>
          <a:xfrm>
            <a:off x="6984892" y="4410964"/>
            <a:ext cx="1934010" cy="415498"/>
          </a:xfrm>
          <a:prstGeom prst="rect">
            <a:avLst/>
          </a:prstGeom>
          <a:noFill/>
        </p:spPr>
        <p:txBody>
          <a:bodyPr wrap="square" rtlCol="0">
            <a:spAutoFit/>
          </a:bodyPr>
          <a:lstStyle/>
          <a:p>
            <a:pPr algn="ctr"/>
            <a:r>
              <a:rPr lang="en-US" sz="2100" dirty="0">
                <a:solidFill>
                  <a:schemeClr val="tx2"/>
                </a:solidFill>
              </a:rPr>
              <a:t>Maturation</a:t>
            </a:r>
          </a:p>
        </p:txBody>
      </p:sp>
      <p:sp>
        <p:nvSpPr>
          <p:cNvPr id="14" name="TextBox 13"/>
          <p:cNvSpPr txBox="1"/>
          <p:nvPr/>
        </p:nvSpPr>
        <p:spPr>
          <a:xfrm>
            <a:off x="2646400" y="5175756"/>
            <a:ext cx="2537513" cy="415498"/>
          </a:xfrm>
          <a:prstGeom prst="rect">
            <a:avLst/>
          </a:prstGeom>
          <a:noFill/>
        </p:spPr>
        <p:txBody>
          <a:bodyPr wrap="square" rtlCol="0">
            <a:spAutoFit/>
          </a:bodyPr>
          <a:lstStyle/>
          <a:p>
            <a:pPr algn="ctr"/>
            <a:r>
              <a:rPr lang="en-US" sz="2100" dirty="0">
                <a:solidFill>
                  <a:schemeClr val="tx2"/>
                </a:solidFill>
              </a:rPr>
              <a:t>Social</a:t>
            </a:r>
          </a:p>
        </p:txBody>
      </p:sp>
    </p:spTree>
    <p:extLst>
      <p:ext uri="{BB962C8B-B14F-4D97-AF65-F5344CB8AC3E}">
        <p14:creationId xmlns:p14="http://schemas.microsoft.com/office/powerpoint/2010/main" val="103831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1ED1E53-E459-EE4A-B08F-EA6935DE809E}"/>
              </a:ext>
            </a:extLst>
          </p:cNvPr>
          <p:cNvSpPr>
            <a:spLocks noGrp="1"/>
          </p:cNvSpPr>
          <p:nvPr>
            <p:ph type="title"/>
          </p:nvPr>
        </p:nvSpPr>
        <p:spPr>
          <a:xfrm>
            <a:off x="397311" y="0"/>
            <a:ext cx="8229600" cy="1143000"/>
          </a:xfrm>
        </p:spPr>
        <p:txBody>
          <a:bodyPr>
            <a:normAutofit/>
          </a:bodyPr>
          <a:lstStyle/>
          <a:p>
            <a:pPr>
              <a:defRPr/>
            </a:pPr>
            <a:r>
              <a:rPr lang="en-US" dirty="0" err="1"/>
              <a:t>Rhowch</a:t>
            </a:r>
            <a:r>
              <a:rPr lang="en-US" dirty="0"/>
              <a:t> </a:t>
            </a:r>
            <a:r>
              <a:rPr lang="en-US" dirty="0" err="1"/>
              <a:t>gynnig</a:t>
            </a:r>
            <a:r>
              <a:rPr lang="en-US" dirty="0"/>
              <a:t> </a:t>
            </a:r>
            <a:r>
              <a:rPr lang="en-US" dirty="0" err="1"/>
              <a:t>arni</a:t>
            </a:r>
            <a:r>
              <a:rPr lang="en-US" dirty="0"/>
              <a:t>!  </a:t>
            </a:r>
            <a:r>
              <a:rPr lang="en-US" i="1" dirty="0"/>
              <a:t>Have a go!</a:t>
            </a:r>
            <a:endParaRPr lang="en-US" dirty="0"/>
          </a:p>
        </p:txBody>
      </p:sp>
      <p:sp>
        <p:nvSpPr>
          <p:cNvPr id="3" name="Content Placeholder 2">
            <a:extLst>
              <a:ext uri="{FF2B5EF4-FFF2-40B4-BE49-F238E27FC236}">
                <a16:creationId xmlns:a16="http://schemas.microsoft.com/office/drawing/2014/main" id="{3DC1CD67-D4DD-F740-911E-3C8B3997D06C}"/>
              </a:ext>
            </a:extLst>
          </p:cNvPr>
          <p:cNvSpPr>
            <a:spLocks noGrp="1"/>
          </p:cNvSpPr>
          <p:nvPr>
            <p:ph sz="half" idx="1"/>
          </p:nvPr>
        </p:nvSpPr>
        <p:spPr>
          <a:xfrm>
            <a:off x="214748" y="1143000"/>
            <a:ext cx="4297363" cy="4395788"/>
          </a:xfrm>
        </p:spPr>
        <p:txBody>
          <a:bodyPr>
            <a:normAutofit/>
          </a:bodyPr>
          <a:lstStyle/>
          <a:p>
            <a:pPr marL="0" indent="0">
              <a:buFont typeface="Wingdings" pitchFamily="2" charset="2"/>
              <a:buNone/>
              <a:defRPr/>
            </a:pPr>
            <a:r>
              <a:rPr lang="en-US" altLang="en-US" dirty="0"/>
              <a:t>1. </a:t>
            </a:r>
            <a:r>
              <a:rPr lang="en-US" altLang="en-US" dirty="0" err="1"/>
              <a:t>Darllenwch</a:t>
            </a:r>
            <a:r>
              <a:rPr lang="en-US" altLang="en-US" dirty="0"/>
              <a:t> </a:t>
            </a:r>
            <a:r>
              <a:rPr lang="en-US" altLang="en-US" dirty="0" err="1"/>
              <a:t>yr</a:t>
            </a:r>
            <a:r>
              <a:rPr lang="en-US" altLang="en-US" dirty="0"/>
              <a:t> </a:t>
            </a:r>
            <a:r>
              <a:rPr lang="en-US" altLang="en-US" dirty="0" err="1"/>
              <a:t>astudiaethau</a:t>
            </a:r>
            <a:r>
              <a:rPr lang="en-US" altLang="en-US" dirty="0"/>
              <a:t> </a:t>
            </a:r>
            <a:r>
              <a:rPr lang="en-US" altLang="en-US" dirty="0" err="1"/>
              <a:t>achos</a:t>
            </a:r>
            <a:r>
              <a:rPr lang="en-US" altLang="en-US" dirty="0"/>
              <a:t>.</a:t>
            </a:r>
          </a:p>
          <a:p>
            <a:pPr marL="0" indent="0">
              <a:buFont typeface="Wingdings" pitchFamily="2" charset="2"/>
              <a:buNone/>
              <a:defRPr/>
            </a:pPr>
            <a:r>
              <a:rPr lang="en-US" altLang="en-US" dirty="0"/>
              <a:t>2. Gan </a:t>
            </a:r>
            <a:r>
              <a:rPr lang="en-US" altLang="en-US" dirty="0" err="1"/>
              <a:t>ddefnyddio’r</a:t>
            </a:r>
            <a:r>
              <a:rPr lang="en-US" altLang="en-US" dirty="0"/>
              <a:t> </a:t>
            </a:r>
            <a:r>
              <a:rPr lang="en-US" altLang="en-US" dirty="0" err="1"/>
              <a:t>wybodaeth</a:t>
            </a:r>
            <a:r>
              <a:rPr lang="en-US" altLang="en-US" dirty="0"/>
              <a:t> </a:t>
            </a:r>
            <a:r>
              <a:rPr lang="en-US" altLang="en-US" dirty="0" err="1"/>
              <a:t>hyn</a:t>
            </a:r>
            <a:r>
              <a:rPr lang="en-US" altLang="en-US" dirty="0"/>
              <a:t>, </a:t>
            </a:r>
            <a:r>
              <a:rPr lang="en-US" altLang="en-US" dirty="0" err="1"/>
              <a:t>lluniwch</a:t>
            </a:r>
            <a:r>
              <a:rPr lang="en-US" altLang="en-US" dirty="0"/>
              <a:t> </a:t>
            </a:r>
            <a:r>
              <a:rPr lang="en-US" altLang="en-US" dirty="0" err="1"/>
              <a:t>gynlluniau</a:t>
            </a:r>
            <a:r>
              <a:rPr lang="en-US" altLang="en-US" dirty="0"/>
              <a:t> </a:t>
            </a:r>
            <a:r>
              <a:rPr lang="en-US" altLang="en-US" dirty="0" err="1"/>
              <a:t>sut</a:t>
            </a:r>
            <a:r>
              <a:rPr lang="en-US" altLang="en-US" dirty="0"/>
              <a:t> </a:t>
            </a:r>
            <a:r>
              <a:rPr lang="en-US" altLang="en-US" dirty="0" err="1"/>
              <a:t>gallwch</a:t>
            </a:r>
            <a:r>
              <a:rPr lang="en-US" altLang="en-US" dirty="0"/>
              <a:t> </a:t>
            </a:r>
            <a:r>
              <a:rPr lang="en-US" altLang="en-US" dirty="0" err="1"/>
              <a:t>cynnwys</a:t>
            </a:r>
            <a:r>
              <a:rPr lang="en-US" altLang="en-US" dirty="0"/>
              <a:t> </a:t>
            </a:r>
            <a:r>
              <a:rPr lang="en-US" altLang="en-US" dirty="0" err="1"/>
              <a:t>yn</a:t>
            </a:r>
            <a:r>
              <a:rPr lang="en-US" altLang="en-US" dirty="0"/>
              <a:t> </a:t>
            </a:r>
            <a:r>
              <a:rPr lang="en-US" altLang="en-US" dirty="0" err="1"/>
              <a:t>effeithiol</a:t>
            </a:r>
            <a:r>
              <a:rPr lang="en-US" altLang="en-US" dirty="0"/>
              <a:t> </a:t>
            </a:r>
            <a:r>
              <a:rPr lang="en-US" altLang="en-US" dirty="0" err="1"/>
              <a:t>mewn</a:t>
            </a:r>
            <a:r>
              <a:rPr lang="en-US" altLang="en-US" dirty="0"/>
              <a:t> </a:t>
            </a:r>
            <a:r>
              <a:rPr lang="en-US" altLang="en-US" dirty="0" err="1"/>
              <a:t>gwersi</a:t>
            </a:r>
            <a:r>
              <a:rPr lang="en-US" altLang="en-US" dirty="0"/>
              <a:t> </a:t>
            </a:r>
            <a:r>
              <a:rPr lang="en-US" altLang="en-US" dirty="0" err="1"/>
              <a:t>corfforol</a:t>
            </a:r>
            <a:endParaRPr lang="en-US" altLang="en-US" dirty="0"/>
          </a:p>
          <a:p>
            <a:pPr marL="0" indent="0">
              <a:buFont typeface="Wingdings" pitchFamily="2" charset="2"/>
              <a:buNone/>
              <a:defRPr/>
            </a:pPr>
            <a:r>
              <a:rPr lang="en-US" altLang="en-US" dirty="0"/>
              <a:t>3. </a:t>
            </a:r>
            <a:r>
              <a:rPr lang="en-US" altLang="en-US" dirty="0" err="1"/>
              <a:t>Cofiwch</a:t>
            </a:r>
            <a:r>
              <a:rPr lang="en-US" altLang="en-US" dirty="0"/>
              <a:t> STEP</a:t>
            </a:r>
          </a:p>
        </p:txBody>
      </p:sp>
      <p:sp>
        <p:nvSpPr>
          <p:cNvPr id="5" name="Content Placeholder 4">
            <a:extLst>
              <a:ext uri="{FF2B5EF4-FFF2-40B4-BE49-F238E27FC236}">
                <a16:creationId xmlns:a16="http://schemas.microsoft.com/office/drawing/2014/main" id="{4962212D-1D57-B84C-AD96-6695DF14279D}"/>
              </a:ext>
            </a:extLst>
          </p:cNvPr>
          <p:cNvSpPr>
            <a:spLocks noGrp="1"/>
          </p:cNvSpPr>
          <p:nvPr>
            <p:ph sz="half" idx="2"/>
          </p:nvPr>
        </p:nvSpPr>
        <p:spPr>
          <a:xfrm>
            <a:off x="4933950" y="1175792"/>
            <a:ext cx="4210050" cy="4611688"/>
          </a:xfrm>
        </p:spPr>
        <p:txBody>
          <a:bodyPr>
            <a:normAutofit/>
          </a:bodyPr>
          <a:lstStyle/>
          <a:p>
            <a:pPr marL="0" indent="0">
              <a:buFont typeface="Wingdings" pitchFamily="2" charset="2"/>
              <a:buNone/>
              <a:defRPr/>
            </a:pPr>
            <a:r>
              <a:rPr lang="en-US" altLang="en-US" dirty="0"/>
              <a:t>1. Read the case studies.</a:t>
            </a:r>
          </a:p>
          <a:p>
            <a:pPr marL="0" indent="0">
              <a:buFont typeface="Wingdings" pitchFamily="2" charset="2"/>
              <a:buNone/>
              <a:defRPr/>
            </a:pPr>
            <a:r>
              <a:rPr lang="en-US" altLang="en-US" dirty="0"/>
              <a:t>2. Using this information, create a plan for these scenarios how to include effectively in physical outdoor lessons.  </a:t>
            </a:r>
          </a:p>
          <a:p>
            <a:pPr marL="0" indent="0">
              <a:buFont typeface="Wingdings" pitchFamily="2" charset="2"/>
              <a:buNone/>
              <a:defRPr/>
            </a:pPr>
            <a:r>
              <a:rPr lang="en-US" altLang="en-US" dirty="0"/>
              <a:t>3. Also, remember STEP</a:t>
            </a:r>
          </a:p>
          <a:p>
            <a:pPr>
              <a:defRPr/>
            </a:pPr>
            <a:endParaRPr lang="en-US" altLang="en-US" dirty="0"/>
          </a:p>
        </p:txBody>
      </p:sp>
    </p:spTree>
    <p:extLst>
      <p:ext uri="{BB962C8B-B14F-4D97-AF65-F5344CB8AC3E}">
        <p14:creationId xmlns:p14="http://schemas.microsoft.com/office/powerpoint/2010/main" val="925535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48D8C99-0204-CC4A-AE9D-16C89E8B4D24}"/>
              </a:ext>
            </a:extLst>
          </p:cNvPr>
          <p:cNvSpPr>
            <a:spLocks noGrp="1"/>
          </p:cNvSpPr>
          <p:nvPr>
            <p:ph type="title"/>
          </p:nvPr>
        </p:nvSpPr>
        <p:spPr>
          <a:xfrm>
            <a:off x="3584010" y="764704"/>
            <a:ext cx="5092700" cy="1143000"/>
          </a:xfrm>
        </p:spPr>
        <p:txBody>
          <a:bodyPr>
            <a:normAutofit fontScale="90000"/>
          </a:bodyPr>
          <a:lstStyle/>
          <a:p>
            <a:r>
              <a:rPr lang="cy-GB" altLang="en-US" sz="3800" dirty="0"/>
              <a:t>Astudiaeth Achos 1      Case Study 1</a:t>
            </a:r>
            <a:endParaRPr lang="en-GB" altLang="en-US" sz="3800" dirty="0"/>
          </a:p>
        </p:txBody>
      </p:sp>
      <p:pic>
        <p:nvPicPr>
          <p:cNvPr id="35842" name="Picture 2">
            <a:extLst>
              <a:ext uri="{FF2B5EF4-FFF2-40B4-BE49-F238E27FC236}">
                <a16:creationId xmlns:a16="http://schemas.microsoft.com/office/drawing/2014/main" id="{B3D7F56D-61FA-A447-BD81-A25A06D7A3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1652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835A84DF-4116-044D-8640-C5F4F8519FBA}"/>
              </a:ext>
            </a:extLst>
          </p:cNvPr>
          <p:cNvSpPr txBox="1">
            <a:spLocks/>
          </p:cNvSpPr>
          <p:nvPr/>
        </p:nvSpPr>
        <p:spPr bwMode="auto">
          <a:xfrm>
            <a:off x="3779912" y="2425452"/>
            <a:ext cx="50927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cy-GB" altLang="en-US" sz="3800" dirty="0"/>
              <a:t>Astudiaeth Achos 2      Case Study 2</a:t>
            </a:r>
            <a:endParaRPr lang="en-GB" altLang="en-US" sz="3800" dirty="0"/>
          </a:p>
        </p:txBody>
      </p:sp>
      <p:sp>
        <p:nvSpPr>
          <p:cNvPr id="2" name="Title 1">
            <a:extLst>
              <a:ext uri="{FF2B5EF4-FFF2-40B4-BE49-F238E27FC236}">
                <a16:creationId xmlns:a16="http://schemas.microsoft.com/office/drawing/2014/main" id="{8871894D-A2F9-B97D-60BA-F31A9ED905BA}"/>
              </a:ext>
            </a:extLst>
          </p:cNvPr>
          <p:cNvSpPr txBox="1">
            <a:spLocks/>
          </p:cNvSpPr>
          <p:nvPr/>
        </p:nvSpPr>
        <p:spPr>
          <a:xfrm>
            <a:off x="4051300" y="4086200"/>
            <a:ext cx="5092700" cy="114300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altLang="en-US" sz="3800" dirty="0"/>
              <a:t>Astudiaeth Achos 3      </a:t>
            </a:r>
            <a:r>
              <a:rPr lang="cy-GB" altLang="en-US" sz="3800" dirty="0" err="1"/>
              <a:t>Case</a:t>
            </a:r>
            <a:r>
              <a:rPr lang="cy-GB" altLang="en-US" sz="3800" dirty="0"/>
              <a:t> </a:t>
            </a:r>
            <a:r>
              <a:rPr lang="cy-GB" altLang="en-US" sz="3800" dirty="0" err="1"/>
              <a:t>Study</a:t>
            </a:r>
            <a:r>
              <a:rPr lang="cy-GB" altLang="en-US" sz="3800" dirty="0"/>
              <a:t> 3</a:t>
            </a:r>
            <a:endParaRPr lang="en-GB" altLang="en-US" sz="3800" dirty="0"/>
          </a:p>
        </p:txBody>
      </p:sp>
    </p:spTree>
    <p:extLst>
      <p:ext uri="{BB962C8B-B14F-4D97-AF65-F5344CB8AC3E}">
        <p14:creationId xmlns:p14="http://schemas.microsoft.com/office/powerpoint/2010/main" val="17443312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166" y="332656"/>
            <a:ext cx="8408828" cy="5112568"/>
          </a:xfrm>
        </p:spPr>
      </p:pic>
    </p:spTree>
    <p:extLst>
      <p:ext uri="{BB962C8B-B14F-4D97-AF65-F5344CB8AC3E}">
        <p14:creationId xmlns:p14="http://schemas.microsoft.com/office/powerpoint/2010/main" val="38514023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uple of young boys playing on a playground&#10;&#10;Description automatically generated">
            <a:extLst>
              <a:ext uri="{FF2B5EF4-FFF2-40B4-BE49-F238E27FC236}">
                <a16:creationId xmlns:a16="http://schemas.microsoft.com/office/drawing/2014/main" id="{007827A0-FBE6-AAE8-C7D3-ED669C7A3B12}"/>
              </a:ext>
            </a:extLst>
          </p:cNvPr>
          <p:cNvPicPr>
            <a:picLocks noChangeAspect="1"/>
          </p:cNvPicPr>
          <p:nvPr/>
        </p:nvPicPr>
        <p:blipFill>
          <a:blip r:embed="rId2">
            <a:alphaModFix amt="76000"/>
          </a:blip>
          <a:srcRect b="7787"/>
          <a:stretch/>
        </p:blipFill>
        <p:spPr>
          <a:xfrm>
            <a:off x="-1" y="857257"/>
            <a:ext cx="9144001" cy="5143493"/>
          </a:xfrm>
          <a:prstGeom prst="rect">
            <a:avLst/>
          </a:prstGeom>
        </p:spPr>
      </p:pic>
      <p:sp>
        <p:nvSpPr>
          <p:cNvPr id="8" name="Title 1">
            <a:extLst>
              <a:ext uri="{FF2B5EF4-FFF2-40B4-BE49-F238E27FC236}">
                <a16:creationId xmlns:a16="http://schemas.microsoft.com/office/drawing/2014/main" id="{EF20B3C3-C477-174E-3CEA-53844AE719BC}"/>
              </a:ext>
            </a:extLst>
          </p:cNvPr>
          <p:cNvSpPr txBox="1">
            <a:spLocks/>
          </p:cNvSpPr>
          <p:nvPr/>
        </p:nvSpPr>
        <p:spPr>
          <a:xfrm>
            <a:off x="2926981" y="1145651"/>
            <a:ext cx="4013057" cy="3041333"/>
          </a:xfrm>
          <a:prstGeom prst="rect">
            <a:avLst/>
          </a:prstGeom>
        </p:spPr>
        <p:txBody>
          <a:bodyPr vert="horz" lIns="68580" tIns="34290" rIns="68580" bIns="3429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450"/>
              </a:spcAft>
            </a:pPr>
            <a:r>
              <a:rPr lang="en-US" altLang="en-US" sz="3300" b="1" dirty="0">
                <a:solidFill>
                  <a:srgbClr val="FFFFFF"/>
                </a:solidFill>
                <a:latin typeface="Helvetica"/>
                <a:cs typeface="Helvetica"/>
              </a:rPr>
              <a:t>Moving lays the Foundations for Learning AND Health</a:t>
            </a:r>
            <a:r>
              <a:rPr lang="en-US" altLang="en-US" sz="4500" b="1" dirty="0">
                <a:solidFill>
                  <a:srgbClr val="FFFFFF"/>
                </a:solidFill>
                <a:latin typeface="Helvetica"/>
                <a:cs typeface="Helvetica"/>
              </a:rPr>
              <a:t> </a:t>
            </a:r>
            <a:endParaRPr lang="en-US" sz="3300" dirty="0">
              <a:solidFill>
                <a:srgbClr val="FFFFFF"/>
              </a:solidFill>
              <a:latin typeface="Helvetica"/>
              <a:cs typeface="Helvetica"/>
            </a:endParaRPr>
          </a:p>
        </p:txBody>
      </p:sp>
    </p:spTree>
    <p:extLst>
      <p:ext uri="{BB962C8B-B14F-4D97-AF65-F5344CB8AC3E}">
        <p14:creationId xmlns:p14="http://schemas.microsoft.com/office/powerpoint/2010/main" val="19789683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1196752"/>
            <a:ext cx="7776864" cy="3539430"/>
          </a:xfrm>
          <a:prstGeom prst="rect">
            <a:avLst/>
          </a:prstGeom>
        </p:spPr>
        <p:txBody>
          <a:bodyPr wrap="square">
            <a:spAutoFit/>
          </a:bodyPr>
          <a:lstStyle/>
          <a:p>
            <a:r>
              <a:rPr lang="en-GB" sz="2800" b="1" dirty="0">
                <a:solidFill>
                  <a:schemeClr val="accent1">
                    <a:lumMod val="50000"/>
                  </a:schemeClr>
                </a:solidFill>
              </a:rPr>
              <a:t>The number of children meeting the recommended amount of physical activity for healthy development and to maintain a healthy weight, which is 60 minutes a day, drops by 40% as they move through primary school.</a:t>
            </a:r>
          </a:p>
          <a:p>
            <a:endParaRPr lang="en-GB" sz="2800" b="1" dirty="0">
              <a:solidFill>
                <a:schemeClr val="accent1">
                  <a:lumMod val="50000"/>
                </a:schemeClr>
              </a:solidFill>
            </a:endParaRPr>
          </a:p>
          <a:p>
            <a:r>
              <a:rPr lang="en-GB" sz="2800" b="1" dirty="0">
                <a:solidFill>
                  <a:schemeClr val="accent1">
                    <a:lumMod val="50000"/>
                  </a:schemeClr>
                </a:solidFill>
              </a:rPr>
              <a:t>Public Health England, 2017. </a:t>
            </a:r>
          </a:p>
        </p:txBody>
      </p:sp>
    </p:spTree>
    <p:extLst>
      <p:ext uri="{BB962C8B-B14F-4D97-AF65-F5344CB8AC3E}">
        <p14:creationId xmlns:p14="http://schemas.microsoft.com/office/powerpoint/2010/main" val="64738427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712968" cy="2554545"/>
          </a:xfrm>
          <a:prstGeom prst="rect">
            <a:avLst/>
          </a:prstGeom>
        </p:spPr>
        <p:txBody>
          <a:bodyPr wrap="square">
            <a:spAutoFit/>
          </a:bodyPr>
          <a:lstStyle/>
          <a:p>
            <a:r>
              <a:rPr lang="en-GB" sz="2000" dirty="0">
                <a:solidFill>
                  <a:schemeClr val="accent1">
                    <a:lumMod val="50000"/>
                  </a:schemeClr>
                </a:solidFill>
              </a:rPr>
              <a:t>Based on the 2018/19 academic year, 47% of children and young people are meeting the current guidelines of taking part in sport and physical activity for an average of 60 minutes or more every day. </a:t>
            </a:r>
          </a:p>
          <a:p>
            <a:endParaRPr lang="en-GB" sz="2000" dirty="0">
              <a:solidFill>
                <a:schemeClr val="accent1">
                  <a:lumMod val="50000"/>
                </a:schemeClr>
              </a:solidFill>
            </a:endParaRPr>
          </a:p>
          <a:p>
            <a:r>
              <a:rPr lang="en-GB" sz="2000" dirty="0">
                <a:solidFill>
                  <a:schemeClr val="accent1">
                    <a:lumMod val="50000"/>
                  </a:schemeClr>
                </a:solidFill>
              </a:rPr>
              <a:t>This is an increase from 43% in 2017/18.</a:t>
            </a:r>
          </a:p>
          <a:p>
            <a:endParaRPr lang="en-GB" sz="2000" dirty="0">
              <a:solidFill>
                <a:schemeClr val="accent1">
                  <a:lumMod val="50000"/>
                </a:schemeClr>
              </a:solidFill>
            </a:endParaRPr>
          </a:p>
          <a:p>
            <a:r>
              <a:rPr lang="en-GB" sz="2000" dirty="0">
                <a:solidFill>
                  <a:schemeClr val="accent1">
                    <a:lumMod val="50000"/>
                  </a:schemeClr>
                </a:solidFill>
              </a:rPr>
              <a:t>A further 24% are fairly active, taking part for an average of between 30-59 minutes per day, whilst 29% do less than an average of 30 minutes a day.</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924944"/>
            <a:ext cx="7128792" cy="2678332"/>
          </a:xfrm>
          <a:prstGeom prst="rect">
            <a:avLst/>
          </a:prstGeom>
        </p:spPr>
      </p:pic>
      <p:sp>
        <p:nvSpPr>
          <p:cNvPr id="4" name="TextBox 3"/>
          <p:cNvSpPr txBox="1"/>
          <p:nvPr/>
        </p:nvSpPr>
        <p:spPr>
          <a:xfrm>
            <a:off x="7587188" y="5085184"/>
            <a:ext cx="1377300" cy="646331"/>
          </a:xfrm>
          <a:prstGeom prst="rect">
            <a:avLst/>
          </a:prstGeom>
          <a:noFill/>
        </p:spPr>
        <p:txBody>
          <a:bodyPr wrap="none" rtlCol="0">
            <a:spAutoFit/>
          </a:bodyPr>
          <a:lstStyle/>
          <a:p>
            <a:r>
              <a:rPr lang="en-GB" b="1" dirty="0">
                <a:solidFill>
                  <a:schemeClr val="accent1">
                    <a:lumMod val="50000"/>
                  </a:schemeClr>
                </a:solidFill>
              </a:rPr>
              <a:t>NHS, 2019.</a:t>
            </a:r>
          </a:p>
          <a:p>
            <a:endParaRPr lang="en-GB" dirty="0"/>
          </a:p>
        </p:txBody>
      </p:sp>
    </p:spTree>
    <p:extLst>
      <p:ext uri="{BB962C8B-B14F-4D97-AF65-F5344CB8AC3E}">
        <p14:creationId xmlns:p14="http://schemas.microsoft.com/office/powerpoint/2010/main" val="8325234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4" cy="1938992"/>
          </a:xfrm>
          <a:prstGeom prst="rect">
            <a:avLst/>
          </a:prstGeom>
        </p:spPr>
        <p:txBody>
          <a:bodyPr wrap="square">
            <a:spAutoFit/>
          </a:bodyPr>
          <a:lstStyle/>
          <a:p>
            <a:r>
              <a:rPr lang="en-GB" sz="2400" b="1" dirty="0">
                <a:solidFill>
                  <a:schemeClr val="accent1">
                    <a:lumMod val="50000"/>
                  </a:schemeClr>
                </a:solidFill>
              </a:rPr>
              <a:t>“Children and young people (aged 5 to 18) should aim to be physically active for at least 60 minutes per day across the week”.</a:t>
            </a:r>
          </a:p>
          <a:p>
            <a:endParaRPr lang="en-GB" sz="2400" b="1" dirty="0">
              <a:solidFill>
                <a:schemeClr val="accent1">
                  <a:lumMod val="50000"/>
                </a:schemeClr>
              </a:solidFill>
            </a:endParaRPr>
          </a:p>
          <a:p>
            <a:r>
              <a:rPr lang="en-GB" sz="2400" b="1" dirty="0">
                <a:solidFill>
                  <a:schemeClr val="accent1">
                    <a:lumMod val="50000"/>
                  </a:schemeClr>
                </a:solidFill>
              </a:rPr>
              <a:t>NHS, 2019.</a:t>
            </a:r>
          </a:p>
        </p:txBody>
      </p:sp>
    </p:spTree>
    <p:extLst>
      <p:ext uri="{BB962C8B-B14F-4D97-AF65-F5344CB8AC3E}">
        <p14:creationId xmlns:p14="http://schemas.microsoft.com/office/powerpoint/2010/main" val="13042650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90E8CB17-88EE-B6FC-E6DA-28D13FAD01CC}"/>
              </a:ext>
            </a:extLst>
          </p:cNvPr>
          <p:cNvSpPr txBox="1">
            <a:spLocks noChangeArrowheads="1"/>
          </p:cNvSpPr>
          <p:nvPr/>
        </p:nvSpPr>
        <p:spPr>
          <a:xfrm>
            <a:off x="50292" y="1178695"/>
            <a:ext cx="9038605" cy="820973"/>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250" b="1" dirty="0">
                <a:solidFill>
                  <a:schemeClr val="bg1"/>
                </a:solidFill>
                <a:latin typeface="Helvetica"/>
                <a:ea typeface="Calibri Light"/>
                <a:cs typeface="Helvetica"/>
              </a:rPr>
              <a:t> </a:t>
            </a:r>
            <a:r>
              <a:rPr lang="en-US" sz="3000" b="1" dirty="0">
                <a:solidFill>
                  <a:schemeClr val="bg1"/>
                </a:solidFill>
                <a:latin typeface="Helvetica"/>
                <a:ea typeface="Calibri Light"/>
                <a:cs typeface="Helvetica"/>
              </a:rPr>
              <a:t>Cross sector approach - There are multiple influences on children’s activity </a:t>
            </a:r>
            <a:endParaRPr lang="en-US" sz="2250" b="1" dirty="0">
              <a:solidFill>
                <a:schemeClr val="bg1"/>
              </a:solidFill>
              <a:latin typeface="Helvetica"/>
              <a:ea typeface="Calibri Light"/>
              <a:cs typeface="Helvetica"/>
            </a:endParaRPr>
          </a:p>
        </p:txBody>
      </p:sp>
      <p:sp>
        <p:nvSpPr>
          <p:cNvPr id="7" name="Oval 6">
            <a:extLst>
              <a:ext uri="{FF2B5EF4-FFF2-40B4-BE49-F238E27FC236}">
                <a16:creationId xmlns:a16="http://schemas.microsoft.com/office/drawing/2014/main" id="{4AB3E783-51F2-94FE-6EA4-B2D78DE66D22}"/>
              </a:ext>
            </a:extLst>
          </p:cNvPr>
          <p:cNvSpPr/>
          <p:nvPr/>
        </p:nvSpPr>
        <p:spPr>
          <a:xfrm>
            <a:off x="5754379" y="2143960"/>
            <a:ext cx="2569352" cy="1494296"/>
          </a:xfrm>
          <a:prstGeom prst="ellipse">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0000"/>
                </a:solidFill>
                <a:latin typeface="Helvetica"/>
                <a:ea typeface="Calibri"/>
                <a:cs typeface="Helvetica"/>
              </a:rPr>
              <a:t>Family</a:t>
            </a:r>
            <a:endParaRPr lang="en-US" sz="2400" b="1" dirty="0">
              <a:solidFill>
                <a:srgbClr val="000000"/>
              </a:solidFill>
              <a:latin typeface="Helvetica"/>
              <a:cs typeface="Helvetica"/>
            </a:endParaRPr>
          </a:p>
        </p:txBody>
      </p:sp>
      <p:pic>
        <p:nvPicPr>
          <p:cNvPr id="9" name="Picture 8" descr="A cartoon of a child&#10;&#10;Description automatically generated">
            <a:extLst>
              <a:ext uri="{FF2B5EF4-FFF2-40B4-BE49-F238E27FC236}">
                <a16:creationId xmlns:a16="http://schemas.microsoft.com/office/drawing/2014/main" id="{8B324440-9E16-2FF1-C41C-1568FEEB7F9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r="10980" b="267"/>
          <a:stretch/>
        </p:blipFill>
        <p:spPr>
          <a:xfrm>
            <a:off x="3390932" y="2442319"/>
            <a:ext cx="1725953" cy="2218144"/>
          </a:xfrm>
          <a:prstGeom prst="rect">
            <a:avLst/>
          </a:prstGeom>
        </p:spPr>
      </p:pic>
      <p:sp>
        <p:nvSpPr>
          <p:cNvPr id="13" name="Oval 12">
            <a:extLst>
              <a:ext uri="{FF2B5EF4-FFF2-40B4-BE49-F238E27FC236}">
                <a16:creationId xmlns:a16="http://schemas.microsoft.com/office/drawing/2014/main" id="{0A6D226A-A215-BDD1-6E51-5A205A377527}"/>
              </a:ext>
            </a:extLst>
          </p:cNvPr>
          <p:cNvSpPr/>
          <p:nvPr/>
        </p:nvSpPr>
        <p:spPr>
          <a:xfrm>
            <a:off x="5736601" y="3942802"/>
            <a:ext cx="2907641" cy="1435322"/>
          </a:xfrm>
          <a:prstGeom prst="ellipse">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US" sz="2400" b="1" dirty="0">
                <a:solidFill>
                  <a:schemeClr val="bg1"/>
                </a:solidFill>
                <a:latin typeface="Helvetica"/>
                <a:ea typeface="Calibri"/>
                <a:cs typeface="Helvetica"/>
              </a:rPr>
              <a:t>Community and Sports Clubs</a:t>
            </a:r>
            <a:endParaRPr lang="en-US" sz="2400" b="1" dirty="0">
              <a:solidFill>
                <a:schemeClr val="bg1"/>
              </a:solidFill>
              <a:latin typeface="Helvetica"/>
              <a:cs typeface="Helvetica"/>
            </a:endParaRPr>
          </a:p>
        </p:txBody>
      </p:sp>
      <p:sp>
        <p:nvSpPr>
          <p:cNvPr id="11" name="Oval 10">
            <a:extLst>
              <a:ext uri="{FF2B5EF4-FFF2-40B4-BE49-F238E27FC236}">
                <a16:creationId xmlns:a16="http://schemas.microsoft.com/office/drawing/2014/main" id="{E470B343-EB98-6B76-91AB-5047E844583B}"/>
              </a:ext>
            </a:extLst>
          </p:cNvPr>
          <p:cNvSpPr/>
          <p:nvPr/>
        </p:nvSpPr>
        <p:spPr>
          <a:xfrm>
            <a:off x="552729" y="2114488"/>
            <a:ext cx="2148809" cy="1318206"/>
          </a:xfrm>
          <a:prstGeom prst="ellipse">
            <a:avLst/>
          </a:prstGeom>
          <a:solidFill>
            <a:srgbClr val="3BA5CC"/>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US" sz="2400" b="1" dirty="0">
                <a:solidFill>
                  <a:schemeClr val="tx1"/>
                </a:solidFill>
                <a:latin typeface="Helvetica"/>
                <a:ea typeface="Calibri"/>
                <a:cs typeface="Helvetica"/>
              </a:rPr>
              <a:t>School</a:t>
            </a:r>
            <a:endParaRPr lang="en-US" sz="2400" b="1" dirty="0">
              <a:solidFill>
                <a:schemeClr val="tx1"/>
              </a:solidFill>
              <a:latin typeface="Helvetica"/>
              <a:cs typeface="Helvetica"/>
            </a:endParaRPr>
          </a:p>
        </p:txBody>
      </p:sp>
      <p:sp>
        <p:nvSpPr>
          <p:cNvPr id="15" name="Oval 14">
            <a:extLst>
              <a:ext uri="{FF2B5EF4-FFF2-40B4-BE49-F238E27FC236}">
                <a16:creationId xmlns:a16="http://schemas.microsoft.com/office/drawing/2014/main" id="{38A06ECD-D1A8-054B-9D82-43269A9744E1}"/>
              </a:ext>
            </a:extLst>
          </p:cNvPr>
          <p:cNvSpPr/>
          <p:nvPr/>
        </p:nvSpPr>
        <p:spPr>
          <a:xfrm>
            <a:off x="271320" y="3755054"/>
            <a:ext cx="2479964" cy="1318206"/>
          </a:xfrm>
          <a:prstGeom prst="ellipse">
            <a:avLst/>
          </a:prstGeom>
          <a:solidFill>
            <a:srgbClr val="F00A66"/>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US" sz="2400" b="1">
                <a:solidFill>
                  <a:schemeClr val="bg1"/>
                </a:solidFill>
                <a:latin typeface="Helvetica"/>
                <a:ea typeface="Calibri"/>
                <a:cs typeface="Helvetica"/>
              </a:rPr>
              <a:t>Preschool</a:t>
            </a:r>
            <a:endParaRPr lang="en-US" sz="2400" b="1">
              <a:solidFill>
                <a:schemeClr val="bg1"/>
              </a:solidFill>
              <a:latin typeface="Helvetica"/>
              <a:cs typeface="Helvetica"/>
            </a:endParaRPr>
          </a:p>
        </p:txBody>
      </p:sp>
      <p:sp>
        <p:nvSpPr>
          <p:cNvPr id="17" name="Right Arrow 10">
            <a:extLst>
              <a:ext uri="{FF2B5EF4-FFF2-40B4-BE49-F238E27FC236}">
                <a16:creationId xmlns:a16="http://schemas.microsoft.com/office/drawing/2014/main" id="{E34A226A-E851-6D51-EA1D-67E6BD52399C}"/>
              </a:ext>
            </a:extLst>
          </p:cNvPr>
          <p:cNvSpPr/>
          <p:nvPr/>
        </p:nvSpPr>
        <p:spPr>
          <a:xfrm rot="957943">
            <a:off x="2839509" y="2616800"/>
            <a:ext cx="883628" cy="620477"/>
          </a:xfrm>
          <a:prstGeom prst="rightArrow">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Right Arrow 11">
            <a:extLst>
              <a:ext uri="{FF2B5EF4-FFF2-40B4-BE49-F238E27FC236}">
                <a16:creationId xmlns:a16="http://schemas.microsoft.com/office/drawing/2014/main" id="{97BCCBE5-9B06-855D-F77B-1893FF61209E}"/>
              </a:ext>
            </a:extLst>
          </p:cNvPr>
          <p:cNvSpPr/>
          <p:nvPr/>
        </p:nvSpPr>
        <p:spPr>
          <a:xfrm rot="20613668">
            <a:off x="2823368" y="3839839"/>
            <a:ext cx="892542" cy="626249"/>
          </a:xfrm>
          <a:prstGeom prst="rightArrow">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Right Arrow 12">
            <a:extLst>
              <a:ext uri="{FF2B5EF4-FFF2-40B4-BE49-F238E27FC236}">
                <a16:creationId xmlns:a16="http://schemas.microsoft.com/office/drawing/2014/main" id="{CA2C3B37-BABF-7201-FCBF-3A7CE93A37DD}"/>
              </a:ext>
            </a:extLst>
          </p:cNvPr>
          <p:cNvSpPr/>
          <p:nvPr/>
        </p:nvSpPr>
        <p:spPr>
          <a:xfrm rot="9867734">
            <a:off x="4803798" y="2621252"/>
            <a:ext cx="739309" cy="637794"/>
          </a:xfrm>
          <a:prstGeom prst="rightArrow">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ight Arrow 13">
            <a:extLst>
              <a:ext uri="{FF2B5EF4-FFF2-40B4-BE49-F238E27FC236}">
                <a16:creationId xmlns:a16="http://schemas.microsoft.com/office/drawing/2014/main" id="{ECA6541C-C596-DA5F-73C7-59A4EC0DF63F}"/>
              </a:ext>
            </a:extLst>
          </p:cNvPr>
          <p:cNvSpPr/>
          <p:nvPr/>
        </p:nvSpPr>
        <p:spPr>
          <a:xfrm rot="11800981">
            <a:off x="4958554" y="3852440"/>
            <a:ext cx="739309" cy="637794"/>
          </a:xfrm>
          <a:prstGeom prst="rightArrow">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5" name="Picture 24" descr="A white text with blue and yellow squares on a black background&#10;&#10;Description automatically generated">
            <a:extLst>
              <a:ext uri="{FF2B5EF4-FFF2-40B4-BE49-F238E27FC236}">
                <a16:creationId xmlns:a16="http://schemas.microsoft.com/office/drawing/2014/main" id="{74706819-B7FD-0726-816E-5A4C3BFA8315}"/>
              </a:ext>
            </a:extLst>
          </p:cNvPr>
          <p:cNvPicPr>
            <a:picLocks noChangeAspect="1"/>
          </p:cNvPicPr>
          <p:nvPr/>
        </p:nvPicPr>
        <p:blipFill>
          <a:blip r:embed="rId5"/>
          <a:stretch>
            <a:fillRect/>
          </a:stretch>
        </p:blipFill>
        <p:spPr>
          <a:xfrm>
            <a:off x="4056889" y="5312465"/>
            <a:ext cx="1028192" cy="462315"/>
          </a:xfrm>
          <a:prstGeom prst="rect">
            <a:avLst/>
          </a:prstGeom>
        </p:spPr>
      </p:pic>
      <p:sp>
        <p:nvSpPr>
          <p:cNvPr id="2" name="Oval 1">
            <a:extLst>
              <a:ext uri="{FF2B5EF4-FFF2-40B4-BE49-F238E27FC236}">
                <a16:creationId xmlns:a16="http://schemas.microsoft.com/office/drawing/2014/main" id="{EBCBA9EC-CF8E-5F9D-4AB1-98AF2A9D76B2}"/>
              </a:ext>
            </a:extLst>
          </p:cNvPr>
          <p:cNvSpPr/>
          <p:nvPr/>
        </p:nvSpPr>
        <p:spPr>
          <a:xfrm>
            <a:off x="562652" y="2110794"/>
            <a:ext cx="2168742" cy="1318206"/>
          </a:xfrm>
          <a:prstGeom prst="ellipse">
            <a:avLst/>
          </a:prstGeom>
          <a:noFill/>
          <a:ln w="76200">
            <a:solidFill>
              <a:srgbClr val="F00A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dirty="0">
              <a:solidFill>
                <a:srgbClr val="FFFF00"/>
              </a:solidFill>
              <a:latin typeface="Helvetica"/>
              <a:cs typeface="Helvetica"/>
            </a:endParaRPr>
          </a:p>
        </p:txBody>
      </p:sp>
      <p:sp>
        <p:nvSpPr>
          <p:cNvPr id="6" name="Oval 5">
            <a:extLst>
              <a:ext uri="{FF2B5EF4-FFF2-40B4-BE49-F238E27FC236}">
                <a16:creationId xmlns:a16="http://schemas.microsoft.com/office/drawing/2014/main" id="{21F6B414-0CDA-5063-BCAB-A35AD496ACB2}"/>
              </a:ext>
            </a:extLst>
          </p:cNvPr>
          <p:cNvSpPr/>
          <p:nvPr/>
        </p:nvSpPr>
        <p:spPr>
          <a:xfrm>
            <a:off x="249642" y="3748242"/>
            <a:ext cx="2523319" cy="1318206"/>
          </a:xfrm>
          <a:prstGeom prst="ellipse">
            <a:avLst/>
          </a:prstGeom>
          <a:noFill/>
          <a:ln w="762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dirty="0">
              <a:solidFill>
                <a:srgbClr val="FFFF00"/>
              </a:solidFill>
              <a:latin typeface="Helvetica"/>
              <a:cs typeface="Helvetica"/>
            </a:endParaRPr>
          </a:p>
        </p:txBody>
      </p:sp>
      <p:sp>
        <p:nvSpPr>
          <p:cNvPr id="10" name="Oval 9">
            <a:extLst>
              <a:ext uri="{FF2B5EF4-FFF2-40B4-BE49-F238E27FC236}">
                <a16:creationId xmlns:a16="http://schemas.microsoft.com/office/drawing/2014/main" id="{3F59B483-A23C-EADA-A7D8-A41636681897}"/>
              </a:ext>
            </a:extLst>
          </p:cNvPr>
          <p:cNvSpPr/>
          <p:nvPr/>
        </p:nvSpPr>
        <p:spPr>
          <a:xfrm>
            <a:off x="5715044" y="3949680"/>
            <a:ext cx="2983569" cy="1362785"/>
          </a:xfrm>
          <a:prstGeom prst="ellipse">
            <a:avLst/>
          </a:prstGeom>
          <a:no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dirty="0">
              <a:solidFill>
                <a:srgbClr val="FFFF00"/>
              </a:solidFill>
              <a:latin typeface="Helvetica"/>
              <a:cs typeface="Helvetica"/>
            </a:endParaRPr>
          </a:p>
        </p:txBody>
      </p:sp>
      <p:sp>
        <p:nvSpPr>
          <p:cNvPr id="12" name="Oval 11">
            <a:extLst>
              <a:ext uri="{FF2B5EF4-FFF2-40B4-BE49-F238E27FC236}">
                <a16:creationId xmlns:a16="http://schemas.microsoft.com/office/drawing/2014/main" id="{C96D3CF6-C3FA-9591-7840-FC06067392F1}"/>
              </a:ext>
            </a:extLst>
          </p:cNvPr>
          <p:cNvSpPr/>
          <p:nvPr/>
        </p:nvSpPr>
        <p:spPr>
          <a:xfrm>
            <a:off x="5754379" y="2161879"/>
            <a:ext cx="2587130" cy="1476377"/>
          </a:xfrm>
          <a:prstGeom prst="ellipse">
            <a:avLst/>
          </a:prstGeom>
          <a:noFill/>
          <a:ln w="857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dirty="0">
              <a:solidFill>
                <a:srgbClr val="FFFF00"/>
              </a:solidFill>
              <a:latin typeface="Helvetica"/>
              <a:cs typeface="Helvetica"/>
            </a:endParaRPr>
          </a:p>
        </p:txBody>
      </p:sp>
    </p:spTree>
    <p:extLst>
      <p:ext uri="{BB962C8B-B14F-4D97-AF65-F5344CB8AC3E}">
        <p14:creationId xmlns:p14="http://schemas.microsoft.com/office/powerpoint/2010/main" val="321678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750"/>
                                        <p:tgtEl>
                                          <p:spTgt spid="11"/>
                                        </p:tgtEl>
                                        <p:attrNameLst>
                                          <p:attrName>ppt_x</p:attrName>
                                        </p:attrNameLst>
                                      </p:cBhvr>
                                      <p:tavLst>
                                        <p:tav tm="0">
                                          <p:val>
                                            <p:strVal val="#ppt_x-#ppt_w*1.125000"/>
                                          </p:val>
                                        </p:tav>
                                        <p:tav tm="100000">
                                          <p:val>
                                            <p:strVal val="#ppt_x"/>
                                          </p:val>
                                        </p:tav>
                                      </p:tavLst>
                                    </p:anim>
                                    <p:animEffect transition="in" filter="wipe(right)">
                                      <p:cBhvr>
                                        <p:cTn id="8" dur="750"/>
                                        <p:tgtEl>
                                          <p:spTgt spid="11"/>
                                        </p:tgtEl>
                                      </p:cBhvr>
                                    </p:animEffect>
                                  </p:childTnLst>
                                </p:cTn>
                              </p:par>
                              <p:par>
                                <p:cTn id="9" presetID="12" presetClass="entr" presetSubtype="2"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750"/>
                                        <p:tgtEl>
                                          <p:spTgt spid="7"/>
                                        </p:tgtEl>
                                        <p:attrNameLst>
                                          <p:attrName>ppt_x</p:attrName>
                                        </p:attrNameLst>
                                      </p:cBhvr>
                                      <p:tavLst>
                                        <p:tav tm="0">
                                          <p:val>
                                            <p:strVal val="#ppt_x+#ppt_w*1.125000"/>
                                          </p:val>
                                        </p:tav>
                                        <p:tav tm="100000">
                                          <p:val>
                                            <p:strVal val="#ppt_x"/>
                                          </p:val>
                                        </p:tav>
                                      </p:tavLst>
                                    </p:anim>
                                    <p:animEffect transition="in" filter="wipe(left)">
                                      <p:cBhvr>
                                        <p:cTn id="12" dur="750"/>
                                        <p:tgtEl>
                                          <p:spTgt spid="7"/>
                                        </p:tgtEl>
                                      </p:cBhvr>
                                    </p:animEffect>
                                  </p:childTnLst>
                                </p:cTn>
                              </p:par>
                              <p:par>
                                <p:cTn id="13" presetID="12" presetClass="entr" presetSubtype="8"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750"/>
                                        <p:tgtEl>
                                          <p:spTgt spid="15"/>
                                        </p:tgtEl>
                                        <p:attrNameLst>
                                          <p:attrName>ppt_x</p:attrName>
                                        </p:attrNameLst>
                                      </p:cBhvr>
                                      <p:tavLst>
                                        <p:tav tm="0">
                                          <p:val>
                                            <p:strVal val="#ppt_x-#ppt_w*1.125000"/>
                                          </p:val>
                                        </p:tav>
                                        <p:tav tm="100000">
                                          <p:val>
                                            <p:strVal val="#ppt_x"/>
                                          </p:val>
                                        </p:tav>
                                      </p:tavLst>
                                    </p:anim>
                                    <p:animEffect transition="in" filter="wipe(right)">
                                      <p:cBhvr>
                                        <p:cTn id="16" dur="750"/>
                                        <p:tgtEl>
                                          <p:spTgt spid="15"/>
                                        </p:tgtEl>
                                      </p:cBhvr>
                                    </p:animEffect>
                                  </p:childTnLst>
                                </p:cTn>
                              </p:par>
                              <p:par>
                                <p:cTn id="17" presetID="12" presetClass="entr" presetSubtype="2"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750"/>
                                        <p:tgtEl>
                                          <p:spTgt spid="13"/>
                                        </p:tgtEl>
                                        <p:attrNameLst>
                                          <p:attrName>ppt_x</p:attrName>
                                        </p:attrNameLst>
                                      </p:cBhvr>
                                      <p:tavLst>
                                        <p:tav tm="0">
                                          <p:val>
                                            <p:strVal val="#ppt_x+#ppt_w*1.125000"/>
                                          </p:val>
                                        </p:tav>
                                        <p:tav tm="100000">
                                          <p:val>
                                            <p:strVal val="#ppt_x"/>
                                          </p:val>
                                        </p:tav>
                                      </p:tavLst>
                                    </p:anim>
                                    <p:animEffect transition="in" filter="wipe(left)">
                                      <p:cBhvr>
                                        <p:cTn id="20" dur="750"/>
                                        <p:tgtEl>
                                          <p:spTgt spid="13"/>
                                        </p:tgtEl>
                                      </p:cBhvr>
                                    </p:animEffect>
                                  </p:childTnLst>
                                </p:cTn>
                              </p:par>
                              <p:par>
                                <p:cTn id="21" presetID="12" presetClass="entr" presetSubtype="2"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750"/>
                                        <p:tgtEl>
                                          <p:spTgt spid="21"/>
                                        </p:tgtEl>
                                        <p:attrNameLst>
                                          <p:attrName>ppt_x</p:attrName>
                                        </p:attrNameLst>
                                      </p:cBhvr>
                                      <p:tavLst>
                                        <p:tav tm="0">
                                          <p:val>
                                            <p:strVal val="#ppt_x+#ppt_w*1.125000"/>
                                          </p:val>
                                        </p:tav>
                                        <p:tav tm="100000">
                                          <p:val>
                                            <p:strVal val="#ppt_x"/>
                                          </p:val>
                                        </p:tav>
                                      </p:tavLst>
                                    </p:anim>
                                    <p:animEffect transition="in" filter="wipe(left)">
                                      <p:cBhvr>
                                        <p:cTn id="24" dur="750"/>
                                        <p:tgtEl>
                                          <p:spTgt spid="21"/>
                                        </p:tgtEl>
                                      </p:cBhvr>
                                    </p:animEffect>
                                  </p:childTnLst>
                                </p:cTn>
                              </p:par>
                              <p:par>
                                <p:cTn id="25" presetID="12" presetClass="entr" presetSubtype="8"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750"/>
                                        <p:tgtEl>
                                          <p:spTgt spid="17"/>
                                        </p:tgtEl>
                                        <p:attrNameLst>
                                          <p:attrName>ppt_x</p:attrName>
                                        </p:attrNameLst>
                                      </p:cBhvr>
                                      <p:tavLst>
                                        <p:tav tm="0">
                                          <p:val>
                                            <p:strVal val="#ppt_x-#ppt_w*1.125000"/>
                                          </p:val>
                                        </p:tav>
                                        <p:tav tm="100000">
                                          <p:val>
                                            <p:strVal val="#ppt_x"/>
                                          </p:val>
                                        </p:tav>
                                      </p:tavLst>
                                    </p:anim>
                                    <p:animEffect transition="in" filter="wipe(right)">
                                      <p:cBhvr>
                                        <p:cTn id="28" dur="750"/>
                                        <p:tgtEl>
                                          <p:spTgt spid="17"/>
                                        </p:tgtEl>
                                      </p:cBhvr>
                                    </p:animEffect>
                                  </p:childTnLst>
                                </p:cTn>
                              </p:par>
                              <p:par>
                                <p:cTn id="29" presetID="12" presetClass="entr" presetSubtype="8"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750"/>
                                        <p:tgtEl>
                                          <p:spTgt spid="19"/>
                                        </p:tgtEl>
                                        <p:attrNameLst>
                                          <p:attrName>ppt_x</p:attrName>
                                        </p:attrNameLst>
                                      </p:cBhvr>
                                      <p:tavLst>
                                        <p:tav tm="0">
                                          <p:val>
                                            <p:strVal val="#ppt_x-#ppt_w*1.125000"/>
                                          </p:val>
                                        </p:tav>
                                        <p:tav tm="100000">
                                          <p:val>
                                            <p:strVal val="#ppt_x"/>
                                          </p:val>
                                        </p:tav>
                                      </p:tavLst>
                                    </p:anim>
                                    <p:animEffect transition="in" filter="wipe(right)">
                                      <p:cBhvr>
                                        <p:cTn id="32" dur="750"/>
                                        <p:tgtEl>
                                          <p:spTgt spid="19"/>
                                        </p:tgtEl>
                                      </p:cBhvr>
                                    </p:animEffect>
                                  </p:childTnLst>
                                </p:cTn>
                              </p:par>
                              <p:par>
                                <p:cTn id="33" presetID="12" presetClass="entr" presetSubtype="2"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additive="base">
                                        <p:cTn id="35" dur="750"/>
                                        <p:tgtEl>
                                          <p:spTgt spid="23"/>
                                        </p:tgtEl>
                                        <p:attrNameLst>
                                          <p:attrName>ppt_x</p:attrName>
                                        </p:attrNameLst>
                                      </p:cBhvr>
                                      <p:tavLst>
                                        <p:tav tm="0">
                                          <p:val>
                                            <p:strVal val="#ppt_x+#ppt_w*1.125000"/>
                                          </p:val>
                                        </p:tav>
                                        <p:tav tm="100000">
                                          <p:val>
                                            <p:strVal val="#ppt_x"/>
                                          </p:val>
                                        </p:tav>
                                      </p:tavLst>
                                    </p:anim>
                                    <p:animEffect transition="in" filter="wipe(left)">
                                      <p:cBhvr>
                                        <p:cTn id="36" dur="750"/>
                                        <p:tgtEl>
                                          <p:spTgt spid="23"/>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P spid="11" grpId="0" animBg="1"/>
      <p:bldP spid="15" grpId="0" animBg="1"/>
      <p:bldP spid="17" grpId="0" animBg="1"/>
      <p:bldP spid="19" grpId="0" animBg="1"/>
      <p:bldP spid="21" grpId="0" animBg="1"/>
      <p:bldP spid="23" grpId="0" animBg="1"/>
      <p:bldP spid="2" grpId="0" animBg="1"/>
      <p:bldP spid="6" grpId="0" animBg="1"/>
      <p:bldP spid="10" grpId="0" animBg="1"/>
      <p:bldP spid="1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730" y="1412776"/>
            <a:ext cx="8948540" cy="1077218"/>
          </a:xfrm>
          <a:prstGeom prst="rect">
            <a:avLst/>
          </a:prstGeom>
          <a:noFill/>
        </p:spPr>
        <p:txBody>
          <a:bodyPr wrap="none" rtlCol="0">
            <a:spAutoFit/>
          </a:bodyPr>
          <a:lstStyle/>
          <a:p>
            <a:r>
              <a:rPr lang="en-GB" sz="3200" dirty="0">
                <a:solidFill>
                  <a:schemeClr val="accent1">
                    <a:lumMod val="50000"/>
                  </a:schemeClr>
                </a:solidFill>
              </a:rPr>
              <a:t>Reminder to read about the readings on </a:t>
            </a:r>
            <a:r>
              <a:rPr lang="en-GB" sz="3200" dirty="0" err="1">
                <a:solidFill>
                  <a:schemeClr val="accent1">
                    <a:lumMod val="50000"/>
                  </a:schemeClr>
                </a:solidFill>
              </a:rPr>
              <a:t>moodle</a:t>
            </a:r>
            <a:endParaRPr lang="en-GB" sz="3200" dirty="0">
              <a:solidFill>
                <a:schemeClr val="accent1">
                  <a:lumMod val="50000"/>
                </a:schemeClr>
              </a:solidFill>
            </a:endParaRPr>
          </a:p>
          <a:p>
            <a:r>
              <a:rPr lang="en-GB" sz="3200" dirty="0">
                <a:solidFill>
                  <a:schemeClr val="accent1">
                    <a:lumMod val="50000"/>
                  </a:schemeClr>
                </a:solidFill>
              </a:rPr>
              <a:t>i.e.  concept of ‘Cotton Wool Kids’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0202" y="3140968"/>
            <a:ext cx="1656184" cy="1656184"/>
          </a:xfrm>
          <a:prstGeom prst="rect">
            <a:avLst/>
          </a:prstGeom>
        </p:spPr>
      </p:pic>
    </p:spTree>
    <p:extLst>
      <p:ext uri="{BB962C8B-B14F-4D97-AF65-F5344CB8AC3E}">
        <p14:creationId xmlns:p14="http://schemas.microsoft.com/office/powerpoint/2010/main" val="215530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Rectangle 2">
            <a:extLst>
              <a:ext uri="{FF2B5EF4-FFF2-40B4-BE49-F238E27FC236}">
                <a16:creationId xmlns:a16="http://schemas.microsoft.com/office/drawing/2014/main" id="{FF54E853-C568-5342-BA25-98E72C3CC605}"/>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683568" y="188640"/>
            <a:ext cx="7056437" cy="1088956"/>
          </a:xfrm>
        </p:spPr>
      </p:pic>
      <p:sp>
        <p:nvSpPr>
          <p:cNvPr id="26627" name="Content Placeholder 3">
            <a:extLst>
              <a:ext uri="{FF2B5EF4-FFF2-40B4-BE49-F238E27FC236}">
                <a16:creationId xmlns:a16="http://schemas.microsoft.com/office/drawing/2014/main" id="{E2A122EB-0243-BF35-EF70-A4BD82E9B7D5}"/>
              </a:ext>
            </a:extLst>
          </p:cNvPr>
          <p:cNvSpPr>
            <a:spLocks noGrp="1"/>
          </p:cNvSpPr>
          <p:nvPr>
            <p:ph idx="1"/>
          </p:nvPr>
        </p:nvSpPr>
        <p:spPr>
          <a:xfrm>
            <a:off x="323528" y="1298822"/>
            <a:ext cx="8229600" cy="4708525"/>
          </a:xfrm>
        </p:spPr>
        <p:txBody>
          <a:bodyPr>
            <a:normAutofit/>
          </a:bodyPr>
          <a:lstStyle/>
          <a:p>
            <a:r>
              <a:rPr lang="en-US" altLang="en-US" sz="2800" dirty="0"/>
              <a:t>Choose an outdoor learning activity card from the set. </a:t>
            </a:r>
          </a:p>
          <a:p>
            <a:endParaRPr lang="en-US" altLang="en-US" sz="2800" dirty="0"/>
          </a:p>
          <a:p>
            <a:r>
              <a:rPr lang="en-US" altLang="en-US" sz="2800" dirty="0"/>
              <a:t>Consider which skill from the NC doc match up best fit with the activity proposed on the card or cards. </a:t>
            </a:r>
          </a:p>
          <a:p>
            <a:endParaRPr lang="en-US" altLang="en-US" sz="2800" dirty="0"/>
          </a:p>
          <a:p>
            <a:r>
              <a:rPr lang="en-US" altLang="en-US" sz="2800" dirty="0"/>
              <a:t>Then try to construct a learning outcome that to support the NC Skill &amp; the Activity</a:t>
            </a:r>
            <a:r>
              <a:rPr lang="en-US" altLang="en-US" dirty="0"/>
              <a:t>. </a:t>
            </a:r>
          </a:p>
        </p:txBody>
      </p:sp>
    </p:spTree>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CAA0-AE09-E51D-9CDF-DBA2357A0686}"/>
              </a:ext>
            </a:extLst>
          </p:cNvPr>
          <p:cNvSpPr>
            <a:spLocks noGrp="1"/>
          </p:cNvSpPr>
          <p:nvPr>
            <p:ph type="title" sz="quarter"/>
          </p:nvPr>
        </p:nvSpPr>
        <p:spPr/>
        <p:txBody>
          <a:bodyPr/>
          <a:lstStyle/>
          <a:p>
            <a:pPr>
              <a:defRPr/>
            </a:pPr>
            <a:endParaRPr lang="en-US">
              <a:ea typeface="ＭＳ Ｐゴシック" pitchFamily="-111" charset="-128"/>
            </a:endParaRPr>
          </a:p>
        </p:txBody>
      </p:sp>
      <p:sp>
        <p:nvSpPr>
          <p:cNvPr id="30723" name="Content Placeholder 2">
            <a:extLst>
              <a:ext uri="{FF2B5EF4-FFF2-40B4-BE49-F238E27FC236}">
                <a16:creationId xmlns:a16="http://schemas.microsoft.com/office/drawing/2014/main" id="{1B4873EB-645F-4E48-E1EC-24CD02C191E9}"/>
              </a:ext>
            </a:extLst>
          </p:cNvPr>
          <p:cNvSpPr>
            <a:spLocks noGrp="1"/>
          </p:cNvSpPr>
          <p:nvPr>
            <p:ph sz="quarter" idx="1"/>
          </p:nvPr>
        </p:nvSpPr>
        <p:spPr/>
        <p:txBody>
          <a:bodyPr/>
          <a:lstStyle/>
          <a:p>
            <a:endParaRPr lang="en-US" altLang="en-US"/>
          </a:p>
        </p:txBody>
      </p:sp>
      <p:sp>
        <p:nvSpPr>
          <p:cNvPr id="30724" name="Content Placeholder 3">
            <a:extLst>
              <a:ext uri="{FF2B5EF4-FFF2-40B4-BE49-F238E27FC236}">
                <a16:creationId xmlns:a16="http://schemas.microsoft.com/office/drawing/2014/main" id="{67C4FEBB-C82A-63E0-A662-E27D636C932E}"/>
              </a:ext>
            </a:extLst>
          </p:cNvPr>
          <p:cNvSpPr>
            <a:spLocks noGrp="1"/>
          </p:cNvSpPr>
          <p:nvPr>
            <p:ph sz="quarter" idx="2"/>
          </p:nvPr>
        </p:nvSpPr>
        <p:spPr/>
        <p:txBody>
          <a:bodyPr/>
          <a:lstStyle/>
          <a:p>
            <a:endParaRPr lang="en-US" altLang="en-US"/>
          </a:p>
        </p:txBody>
      </p:sp>
      <p:sp>
        <p:nvSpPr>
          <p:cNvPr id="30725" name="Content Placeholder 4">
            <a:extLst>
              <a:ext uri="{FF2B5EF4-FFF2-40B4-BE49-F238E27FC236}">
                <a16:creationId xmlns:a16="http://schemas.microsoft.com/office/drawing/2014/main" id="{6B5EB50F-B62A-732C-3872-510AA9E8B96D}"/>
              </a:ext>
            </a:extLst>
          </p:cNvPr>
          <p:cNvSpPr>
            <a:spLocks noGrp="1"/>
          </p:cNvSpPr>
          <p:nvPr>
            <p:ph sz="quarter" idx="3"/>
          </p:nvPr>
        </p:nvSpPr>
        <p:spPr/>
        <p:txBody>
          <a:bodyPr/>
          <a:lstStyle/>
          <a:p>
            <a:endParaRPr lang="en-US" altLang="en-US"/>
          </a:p>
        </p:txBody>
      </p:sp>
      <p:sp>
        <p:nvSpPr>
          <p:cNvPr id="30726" name="Content Placeholder 5">
            <a:extLst>
              <a:ext uri="{FF2B5EF4-FFF2-40B4-BE49-F238E27FC236}">
                <a16:creationId xmlns:a16="http://schemas.microsoft.com/office/drawing/2014/main" id="{AD8D1C2A-CF3D-5482-F369-BDE457C65DE9}"/>
              </a:ext>
            </a:extLst>
          </p:cNvPr>
          <p:cNvSpPr>
            <a:spLocks noGrp="1"/>
          </p:cNvSpPr>
          <p:nvPr>
            <p:ph sz="quarter" idx="4"/>
          </p:nvPr>
        </p:nvSpPr>
        <p:spPr/>
        <p:txBody>
          <a:bodyPr/>
          <a:lstStyle/>
          <a:p>
            <a:endParaRPr lang="en-US" altLang="en-US"/>
          </a:p>
        </p:txBody>
      </p:sp>
      <p:pic>
        <p:nvPicPr>
          <p:cNvPr id="30727" name="Picture 6">
            <a:extLst>
              <a:ext uri="{FF2B5EF4-FFF2-40B4-BE49-F238E27FC236}">
                <a16:creationId xmlns:a16="http://schemas.microsoft.com/office/drawing/2014/main" id="{F9AA7843-DDBF-B955-5BF6-D8705FAA5C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050" y="260350"/>
            <a:ext cx="8597900" cy="633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D9BD-81B8-9D86-819A-C385F40D9FC6}"/>
              </a:ext>
            </a:extLst>
          </p:cNvPr>
          <p:cNvSpPr>
            <a:spLocks noGrp="1"/>
          </p:cNvSpPr>
          <p:nvPr>
            <p:ph type="title" sz="quarter"/>
          </p:nvPr>
        </p:nvSpPr>
        <p:spPr/>
        <p:txBody>
          <a:bodyPr/>
          <a:lstStyle/>
          <a:p>
            <a:pPr>
              <a:defRPr/>
            </a:pPr>
            <a:endParaRPr lang="en-US" dirty="0">
              <a:ea typeface="ＭＳ Ｐゴシック" pitchFamily="-111" charset="-128"/>
            </a:endParaRPr>
          </a:p>
        </p:txBody>
      </p:sp>
      <p:sp>
        <p:nvSpPr>
          <p:cNvPr id="28675" name="Content Placeholder 2">
            <a:extLst>
              <a:ext uri="{FF2B5EF4-FFF2-40B4-BE49-F238E27FC236}">
                <a16:creationId xmlns:a16="http://schemas.microsoft.com/office/drawing/2014/main" id="{A446EF22-3FA0-13B7-8707-700636F5E394}"/>
              </a:ext>
            </a:extLst>
          </p:cNvPr>
          <p:cNvSpPr>
            <a:spLocks noGrp="1"/>
          </p:cNvSpPr>
          <p:nvPr>
            <p:ph sz="quarter" idx="1"/>
          </p:nvPr>
        </p:nvSpPr>
        <p:spPr/>
        <p:txBody>
          <a:bodyPr/>
          <a:lstStyle/>
          <a:p>
            <a:endParaRPr lang="en-US" altLang="en-US"/>
          </a:p>
        </p:txBody>
      </p:sp>
      <p:sp>
        <p:nvSpPr>
          <p:cNvPr id="28676" name="Content Placeholder 3">
            <a:extLst>
              <a:ext uri="{FF2B5EF4-FFF2-40B4-BE49-F238E27FC236}">
                <a16:creationId xmlns:a16="http://schemas.microsoft.com/office/drawing/2014/main" id="{EC70B63A-A43D-9ED3-2946-0FB9000CD992}"/>
              </a:ext>
            </a:extLst>
          </p:cNvPr>
          <p:cNvSpPr>
            <a:spLocks noGrp="1"/>
          </p:cNvSpPr>
          <p:nvPr>
            <p:ph sz="quarter" idx="2"/>
          </p:nvPr>
        </p:nvSpPr>
        <p:spPr/>
        <p:txBody>
          <a:bodyPr/>
          <a:lstStyle/>
          <a:p>
            <a:endParaRPr lang="en-US" altLang="en-US"/>
          </a:p>
        </p:txBody>
      </p:sp>
      <p:sp>
        <p:nvSpPr>
          <p:cNvPr id="28677" name="Content Placeholder 4">
            <a:extLst>
              <a:ext uri="{FF2B5EF4-FFF2-40B4-BE49-F238E27FC236}">
                <a16:creationId xmlns:a16="http://schemas.microsoft.com/office/drawing/2014/main" id="{95C08FD3-AB63-E30C-2B7D-190BB0972DD1}"/>
              </a:ext>
            </a:extLst>
          </p:cNvPr>
          <p:cNvSpPr>
            <a:spLocks noGrp="1"/>
          </p:cNvSpPr>
          <p:nvPr>
            <p:ph sz="quarter" idx="3"/>
          </p:nvPr>
        </p:nvSpPr>
        <p:spPr/>
        <p:txBody>
          <a:bodyPr/>
          <a:lstStyle/>
          <a:p>
            <a:endParaRPr lang="en-US" altLang="en-US"/>
          </a:p>
        </p:txBody>
      </p:sp>
      <p:sp>
        <p:nvSpPr>
          <p:cNvPr id="28678" name="Content Placeholder 5">
            <a:extLst>
              <a:ext uri="{FF2B5EF4-FFF2-40B4-BE49-F238E27FC236}">
                <a16:creationId xmlns:a16="http://schemas.microsoft.com/office/drawing/2014/main" id="{AB03BD0A-F277-F461-AC17-4FE626534ACE}"/>
              </a:ext>
            </a:extLst>
          </p:cNvPr>
          <p:cNvSpPr>
            <a:spLocks noGrp="1"/>
          </p:cNvSpPr>
          <p:nvPr>
            <p:ph sz="quarter" idx="4"/>
          </p:nvPr>
        </p:nvSpPr>
        <p:spPr/>
        <p:txBody>
          <a:bodyPr/>
          <a:lstStyle/>
          <a:p>
            <a:endParaRPr lang="en-US" altLang="en-US"/>
          </a:p>
        </p:txBody>
      </p:sp>
      <p:pic>
        <p:nvPicPr>
          <p:cNvPr id="28679" name="Picture 3">
            <a:extLst>
              <a:ext uri="{FF2B5EF4-FFF2-40B4-BE49-F238E27FC236}">
                <a16:creationId xmlns:a16="http://schemas.microsoft.com/office/drawing/2014/main" id="{22FF7890-B996-D863-7EDC-E1529DEB6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700" y="311150"/>
            <a:ext cx="8864600" cy="623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22" y="116632"/>
            <a:ext cx="8229600" cy="562074"/>
          </a:xfrm>
        </p:spPr>
        <p:txBody>
          <a:bodyPr>
            <a:normAutofit fontScale="90000"/>
          </a:bodyPr>
          <a:lstStyle/>
          <a:p>
            <a:r>
              <a:rPr lang="en-US" dirty="0"/>
              <a:t>References</a:t>
            </a:r>
          </a:p>
        </p:txBody>
      </p:sp>
      <p:sp>
        <p:nvSpPr>
          <p:cNvPr id="3" name="Content Placeholder 2"/>
          <p:cNvSpPr>
            <a:spLocks noGrp="1"/>
          </p:cNvSpPr>
          <p:nvPr>
            <p:ph idx="1"/>
          </p:nvPr>
        </p:nvSpPr>
        <p:spPr>
          <a:xfrm>
            <a:off x="472747" y="708225"/>
            <a:ext cx="8229600" cy="4232944"/>
          </a:xfrm>
        </p:spPr>
        <p:txBody>
          <a:bodyPr>
            <a:noAutofit/>
          </a:bodyPr>
          <a:lstStyle/>
          <a:p>
            <a:pPr marL="0" indent="0">
              <a:buNone/>
            </a:pPr>
            <a:r>
              <a:rPr lang="en-US" sz="1350" dirty="0" err="1"/>
              <a:t>Catuzzo</a:t>
            </a:r>
            <a:r>
              <a:rPr lang="en-US" sz="1350" dirty="0"/>
              <a:t>, M.T., Dos Santos, H.R., Re, A.H., de Oliveira, I.S., </a:t>
            </a:r>
            <a:r>
              <a:rPr lang="en-US" sz="1350" dirty="0" err="1"/>
              <a:t>Melo</a:t>
            </a:r>
            <a:r>
              <a:rPr lang="en-US" sz="1350" dirty="0"/>
              <a:t>, B.M., de Sousa, M.M., de Araujo, R.C., &amp; </a:t>
            </a:r>
            <a:r>
              <a:rPr lang="en-US" sz="1350" dirty="0" err="1"/>
              <a:t>Stodden</a:t>
            </a:r>
            <a:r>
              <a:rPr lang="en-US" sz="1350" dirty="0"/>
              <a:t>, D. (2016). Motor competence and health related fitness in youth: A systematic review. </a:t>
            </a:r>
            <a:r>
              <a:rPr lang="en-US" sz="1350" i="1" dirty="0"/>
              <a:t>Journal of Science and Medicine in Sport, 19</a:t>
            </a:r>
            <a:r>
              <a:rPr lang="en-US" sz="1350" dirty="0"/>
              <a:t>(2), 123-129. </a:t>
            </a:r>
            <a:r>
              <a:rPr lang="en-US" sz="1350" dirty="0" err="1"/>
              <a:t>doi</a:t>
            </a:r>
            <a:r>
              <a:rPr lang="en-US" sz="1350" dirty="0"/>
              <a:t>: 10.1016/j.jsams.2014.12.004</a:t>
            </a:r>
          </a:p>
          <a:p>
            <a:pPr marL="0" indent="0">
              <a:buNone/>
            </a:pPr>
            <a:endParaRPr lang="en-US" sz="1350" dirty="0"/>
          </a:p>
          <a:p>
            <a:pPr marL="0" indent="0">
              <a:buNone/>
            </a:pPr>
            <a:r>
              <a:rPr lang="en-US" sz="1350" dirty="0"/>
              <a:t>Clark, J.E., &amp; Metcalfe, J.S. (2002). The mountain of motor development: A metaphor. In J.E. Clark &amp; J.H. Humphrey (Eds.), Motor development: Research and reviews (Vol. 2, pp. 163–190). Reston, VA: National Association of Sport and Physical Education</a:t>
            </a:r>
          </a:p>
          <a:p>
            <a:pPr marL="0" indent="0">
              <a:buNone/>
            </a:pPr>
            <a:endParaRPr lang="en-US" sz="1350" dirty="0"/>
          </a:p>
          <a:p>
            <a:pPr marL="0" indent="0">
              <a:buNone/>
            </a:pPr>
            <a:r>
              <a:rPr lang="en-GB" sz="1350" dirty="0" err="1"/>
              <a:t>Fjortoft</a:t>
            </a:r>
            <a:r>
              <a:rPr lang="en-GB" sz="1350" dirty="0"/>
              <a:t>, I. (2001). The Natural Environment as a Playground for Children: The Impact of Outdoor Play Activities in Pre-Primary School Children. Early Childhood Education Journal, 29(2), 111-117.</a:t>
            </a:r>
            <a:endParaRPr lang="en-US" sz="1350" dirty="0"/>
          </a:p>
          <a:p>
            <a:pPr marL="0" indent="0">
              <a:buNone/>
            </a:pPr>
            <a:endParaRPr lang="en-US" sz="1350" dirty="0"/>
          </a:p>
          <a:p>
            <a:pPr marL="0" indent="0">
              <a:buNone/>
            </a:pPr>
            <a:r>
              <a:rPr lang="en-US" sz="1350" dirty="0" err="1"/>
              <a:t>Gallahue</a:t>
            </a:r>
            <a:r>
              <a:rPr lang="en-US" sz="1350" dirty="0"/>
              <a:t>, D. L., </a:t>
            </a:r>
            <a:r>
              <a:rPr lang="en-US" sz="1350" dirty="0" err="1"/>
              <a:t>Ozmun</a:t>
            </a:r>
            <a:r>
              <a:rPr lang="en-US" sz="1350" dirty="0"/>
              <a:t>, J. C., &amp; </a:t>
            </a:r>
            <a:r>
              <a:rPr lang="en-US" sz="1350" dirty="0" err="1"/>
              <a:t>Goodway</a:t>
            </a:r>
            <a:r>
              <a:rPr lang="en-US" sz="1350" dirty="0"/>
              <a:t>, J. D. (2011). </a:t>
            </a:r>
            <a:r>
              <a:rPr lang="en-US" sz="1350" i="1" dirty="0"/>
              <a:t>Understanding motor development: Infants, children, adolescents, adults</a:t>
            </a:r>
            <a:r>
              <a:rPr lang="en-US" sz="1350" dirty="0"/>
              <a:t> (7th ed.). New York: McGraw Hill Higher Education.</a:t>
            </a:r>
          </a:p>
          <a:p>
            <a:pPr marL="0" indent="0">
              <a:buNone/>
            </a:pPr>
            <a:endParaRPr lang="en-US" sz="1350" dirty="0"/>
          </a:p>
          <a:p>
            <a:pPr marL="0" indent="0">
              <a:buNone/>
            </a:pPr>
            <a:r>
              <a:rPr lang="en-GB" sz="1350" dirty="0"/>
              <a:t>Gibson, J. (1986). </a:t>
            </a:r>
            <a:r>
              <a:rPr lang="en-GB" sz="1350" i="1" dirty="0"/>
              <a:t>The ecological approach to visual perception</a:t>
            </a:r>
            <a:r>
              <a:rPr lang="en-GB" sz="1350" dirty="0"/>
              <a:t>. USA: Erlbaum.</a:t>
            </a:r>
          </a:p>
          <a:p>
            <a:pPr marL="0" indent="0">
              <a:buNone/>
            </a:pPr>
            <a:endParaRPr lang="en-US" sz="1350" dirty="0"/>
          </a:p>
          <a:p>
            <a:pPr marL="0" indent="0">
              <a:buNone/>
            </a:pPr>
            <a:r>
              <a:rPr lang="en-US" sz="1350" dirty="0" err="1"/>
              <a:t>Goodway</a:t>
            </a:r>
            <a:r>
              <a:rPr lang="en-US" sz="1350" dirty="0"/>
              <a:t>, J. D., &amp; </a:t>
            </a:r>
            <a:r>
              <a:rPr lang="en-US" sz="1350" dirty="0" err="1"/>
              <a:t>Branta</a:t>
            </a:r>
            <a:r>
              <a:rPr lang="en-US" sz="1350" dirty="0"/>
              <a:t>, C. F. (2003). Influence of a motor skill intervention on fundamental motor skill development of disadvantaged preschool children. </a:t>
            </a:r>
            <a:r>
              <a:rPr lang="en-US" sz="1350" i="1" dirty="0"/>
              <a:t>Research Quarterly for Exercise and Sport</a:t>
            </a:r>
            <a:r>
              <a:rPr lang="en-US" sz="1350" dirty="0"/>
              <a:t>, </a:t>
            </a:r>
            <a:r>
              <a:rPr lang="en-US" sz="1350" i="1" dirty="0"/>
              <a:t>74</a:t>
            </a:r>
            <a:r>
              <a:rPr lang="en-US" sz="1350" dirty="0"/>
              <a:t>(1), 36–46. doi:10.1080/02701367.2003.10609062</a:t>
            </a:r>
          </a:p>
          <a:p>
            <a:pPr marL="0" indent="0">
              <a:buNone/>
            </a:pPr>
            <a:endParaRPr lang="en-US" sz="1350" dirty="0"/>
          </a:p>
          <a:p>
            <a:pPr marL="0" indent="0">
              <a:buNone/>
            </a:pPr>
            <a:endParaRPr lang="en-US" sz="1350" i="1" dirty="0"/>
          </a:p>
        </p:txBody>
      </p:sp>
    </p:spTree>
    <p:extLst>
      <p:ext uri="{BB962C8B-B14F-4D97-AF65-F5344CB8AC3E}">
        <p14:creationId xmlns:p14="http://schemas.microsoft.com/office/powerpoint/2010/main" val="22960568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60648"/>
            <a:ext cx="8229600" cy="490066"/>
          </a:xfrm>
        </p:spPr>
        <p:txBody>
          <a:bodyPr>
            <a:normAutofit fontScale="90000"/>
          </a:bodyPr>
          <a:lstStyle/>
          <a:p>
            <a:r>
              <a:rPr lang="en-US" dirty="0"/>
              <a:t>References (cont.)</a:t>
            </a:r>
          </a:p>
        </p:txBody>
      </p:sp>
      <p:sp>
        <p:nvSpPr>
          <p:cNvPr id="3" name="Content Placeholder 2"/>
          <p:cNvSpPr>
            <a:spLocks noGrp="1"/>
          </p:cNvSpPr>
          <p:nvPr>
            <p:ph idx="1"/>
          </p:nvPr>
        </p:nvSpPr>
        <p:spPr>
          <a:xfrm>
            <a:off x="465119" y="1124744"/>
            <a:ext cx="8229600" cy="4320480"/>
          </a:xfrm>
        </p:spPr>
        <p:txBody>
          <a:bodyPr>
            <a:noAutofit/>
          </a:bodyPr>
          <a:lstStyle/>
          <a:p>
            <a:pPr marL="0" indent="0">
              <a:buNone/>
            </a:pPr>
            <a:r>
              <a:rPr lang="en-US" sz="1350" dirty="0"/>
              <a:t>Healthy, Active Living and Obesity Research Group (2014) </a:t>
            </a:r>
            <a:r>
              <a:rPr lang="en-US" sz="1350" i="1" dirty="0"/>
              <a:t>Manual for the Canadian Assessment of Physical Literacy.</a:t>
            </a:r>
          </a:p>
          <a:p>
            <a:pPr marL="0" indent="0">
              <a:buNone/>
            </a:pPr>
            <a:endParaRPr lang="en-US" sz="1350" dirty="0"/>
          </a:p>
          <a:p>
            <a:pPr marL="0" indent="0">
              <a:buNone/>
            </a:pPr>
            <a:r>
              <a:rPr lang="en-US" sz="1350" dirty="0"/>
              <a:t>Longmuir, P. E., Boyer, C., Lloyd, M., Borghese, M. M., Knight, E., Saunders, T. J., … Tremblay, M. S. (2015). Canadian agility and movement skill assessment (CAMSA): Validity, objectivity, and reliability evidence for children 8–12 years of age. </a:t>
            </a:r>
            <a:r>
              <a:rPr lang="en-US" sz="1350" i="1" dirty="0"/>
              <a:t>Journal of Sport and Health Science</a:t>
            </a:r>
            <a:r>
              <a:rPr lang="en-US" sz="1350" dirty="0"/>
              <a:t>. doi:10.1016/j.jshs.2015.11.004</a:t>
            </a:r>
          </a:p>
          <a:p>
            <a:pPr marL="0" indent="0">
              <a:buNone/>
            </a:pPr>
            <a:endParaRPr lang="en-US" sz="1350" dirty="0"/>
          </a:p>
          <a:p>
            <a:pPr marL="0" indent="0">
              <a:buNone/>
            </a:pPr>
            <a:r>
              <a:rPr lang="en-US" sz="1350" dirty="0" err="1"/>
              <a:t>Lubans</a:t>
            </a:r>
            <a:r>
              <a:rPr lang="en-US" sz="1350" dirty="0"/>
              <a:t>, D. R., Morgan, P. J., Cliff, D. P., Barnett, L. M., &amp; </a:t>
            </a:r>
            <a:r>
              <a:rPr lang="en-US" sz="1350" dirty="0" err="1"/>
              <a:t>Okely</a:t>
            </a:r>
            <a:r>
              <a:rPr lang="en-US" sz="1350" dirty="0"/>
              <a:t>, A. D. (2010). Fundamental movement skills in children and adolescents. </a:t>
            </a:r>
            <a:r>
              <a:rPr lang="en-US" sz="1350" i="1" dirty="0"/>
              <a:t>Sports Medicine</a:t>
            </a:r>
            <a:r>
              <a:rPr lang="en-US" sz="1350" dirty="0"/>
              <a:t>, </a:t>
            </a:r>
            <a:r>
              <a:rPr lang="en-US" sz="1350" i="1" dirty="0"/>
              <a:t>40</a:t>
            </a:r>
            <a:r>
              <a:rPr lang="en-US" sz="1350" dirty="0"/>
              <a:t>(12), 1019–1035. doi:10.2165/11536850-000000000-00000</a:t>
            </a:r>
          </a:p>
          <a:p>
            <a:pPr marL="0" indent="0">
              <a:buNone/>
            </a:pPr>
            <a:endParaRPr lang="en-US" sz="1350" dirty="0"/>
          </a:p>
          <a:p>
            <a:pPr marL="0" indent="0">
              <a:buNone/>
            </a:pPr>
            <a:r>
              <a:rPr lang="en-US" sz="1350" dirty="0"/>
              <a:t>Morgan, P. J., Barnett, L. M., Cliff, D. P., </a:t>
            </a:r>
            <a:r>
              <a:rPr lang="en-US" sz="1350" dirty="0" err="1"/>
              <a:t>Okely</a:t>
            </a:r>
            <a:r>
              <a:rPr lang="en-US" sz="1350" dirty="0"/>
              <a:t>, A. D., Scott, H. A., Cohen, K. E., &amp; </a:t>
            </a:r>
            <a:r>
              <a:rPr lang="en-US" sz="1350" dirty="0" err="1"/>
              <a:t>Lubans</a:t>
            </a:r>
            <a:r>
              <a:rPr lang="en-US" sz="1350" dirty="0"/>
              <a:t>, D. R. (2013). Fundamental movement skill interventions in youth: A systematic review and Meta-analysis. </a:t>
            </a:r>
            <a:r>
              <a:rPr lang="en-US" sz="1350" i="1" dirty="0"/>
              <a:t>PEDIATRICS</a:t>
            </a:r>
            <a:r>
              <a:rPr lang="en-US" sz="1350" dirty="0"/>
              <a:t>, </a:t>
            </a:r>
            <a:r>
              <a:rPr lang="en-US" sz="1350" i="1" dirty="0"/>
              <a:t>132</a:t>
            </a:r>
            <a:r>
              <a:rPr lang="en-US" sz="1350" dirty="0"/>
              <a:t>(5), e1361–e1383. doi:10.1542/peds.2013-1167</a:t>
            </a:r>
          </a:p>
          <a:p>
            <a:pPr marL="0" indent="0">
              <a:buNone/>
            </a:pPr>
            <a:endParaRPr lang="en-US" sz="1350" dirty="0"/>
          </a:p>
          <a:p>
            <a:pPr marL="0" indent="0">
              <a:buNone/>
            </a:pPr>
            <a:r>
              <a:rPr lang="en-US" sz="1350" dirty="0"/>
              <a:t>Robinson, D. B., &amp; Randall, L. (2016). Marking physical literacy or missing the mark on physical literacy? A conceptual critique of Canada’s physical literacy assessment instruments. </a:t>
            </a:r>
            <a:r>
              <a:rPr lang="en-US" sz="1350" i="1" dirty="0"/>
              <a:t>Measurement in Physical Education and Exercise Science</a:t>
            </a:r>
            <a:r>
              <a:rPr lang="en-US" sz="1350" dirty="0"/>
              <a:t>. doi:10.1080/1091367x.2016.1249793</a:t>
            </a:r>
          </a:p>
          <a:p>
            <a:pPr marL="0" indent="0">
              <a:buNone/>
            </a:pPr>
            <a:endParaRPr lang="en-US" sz="1350" dirty="0"/>
          </a:p>
          <a:p>
            <a:pPr marL="0" indent="0">
              <a:buNone/>
            </a:pPr>
            <a:endParaRPr lang="en-US" sz="1350" dirty="0"/>
          </a:p>
          <a:p>
            <a:pPr marL="0" indent="0">
              <a:buNone/>
            </a:pPr>
            <a:endParaRPr lang="en-US" sz="1350" dirty="0"/>
          </a:p>
        </p:txBody>
      </p:sp>
    </p:spTree>
    <p:extLst>
      <p:ext uri="{BB962C8B-B14F-4D97-AF65-F5344CB8AC3E}">
        <p14:creationId xmlns:p14="http://schemas.microsoft.com/office/powerpoint/2010/main" val="15860864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US" dirty="0"/>
              <a:t>References (cont.)</a:t>
            </a:r>
          </a:p>
        </p:txBody>
      </p:sp>
      <p:sp>
        <p:nvSpPr>
          <p:cNvPr id="3" name="Content Placeholder 2"/>
          <p:cNvSpPr>
            <a:spLocks noGrp="1"/>
          </p:cNvSpPr>
          <p:nvPr>
            <p:ph idx="1"/>
          </p:nvPr>
        </p:nvSpPr>
        <p:spPr>
          <a:xfrm>
            <a:off x="456468" y="1124744"/>
            <a:ext cx="8229600" cy="4320480"/>
          </a:xfrm>
        </p:spPr>
        <p:txBody>
          <a:bodyPr>
            <a:normAutofit/>
          </a:bodyPr>
          <a:lstStyle/>
          <a:p>
            <a:pPr marL="0" indent="0">
              <a:buNone/>
            </a:pPr>
            <a:r>
              <a:rPr lang="en-US" sz="1350" dirty="0" err="1"/>
              <a:t>Stodden</a:t>
            </a:r>
            <a:r>
              <a:rPr lang="en-US" sz="1350" dirty="0"/>
              <a:t>, D. F., </a:t>
            </a:r>
            <a:r>
              <a:rPr lang="en-US" sz="1350" dirty="0" err="1"/>
              <a:t>Goodway</a:t>
            </a:r>
            <a:r>
              <a:rPr lang="en-US" sz="1350" dirty="0"/>
              <a:t>, J. D., </a:t>
            </a:r>
            <a:r>
              <a:rPr lang="en-US" sz="1350" dirty="0" err="1"/>
              <a:t>Langendorfer</a:t>
            </a:r>
            <a:r>
              <a:rPr lang="en-US" sz="1350" dirty="0"/>
              <a:t>, S. J., </a:t>
            </a:r>
            <a:r>
              <a:rPr lang="en-US" sz="1350" dirty="0" err="1"/>
              <a:t>Roberton</a:t>
            </a:r>
            <a:r>
              <a:rPr lang="en-US" sz="1350" dirty="0"/>
              <a:t>, M. A., </a:t>
            </a:r>
            <a:r>
              <a:rPr lang="en-US" sz="1350" dirty="0" err="1"/>
              <a:t>Rudisill</a:t>
            </a:r>
            <a:r>
              <a:rPr lang="en-US" sz="1350" dirty="0"/>
              <a:t>, M. E., Garcia, C., &amp; Garcia, L. E. (2008). A developmental perspective on the role of motor skill competence in physical activity: An emergent relationship. </a:t>
            </a:r>
            <a:r>
              <a:rPr lang="en-US" sz="1350" i="1" dirty="0"/>
              <a:t>Quest</a:t>
            </a:r>
            <a:r>
              <a:rPr lang="en-US" sz="1350" dirty="0"/>
              <a:t>, </a:t>
            </a:r>
            <a:r>
              <a:rPr lang="en-US" sz="1350" i="1" dirty="0"/>
              <a:t>60</a:t>
            </a:r>
            <a:r>
              <a:rPr lang="en-US" sz="1350" dirty="0"/>
              <a:t>(2), 290–306. doi:10.1080/00336297.2008.10483582</a:t>
            </a:r>
          </a:p>
          <a:p>
            <a:pPr marL="0" indent="0">
              <a:buNone/>
            </a:pPr>
            <a:endParaRPr lang="en-US" sz="1350" dirty="0"/>
          </a:p>
          <a:p>
            <a:pPr marL="0" indent="0">
              <a:buNone/>
            </a:pPr>
            <a:r>
              <a:rPr lang="en-US" sz="1350" dirty="0"/>
              <a:t>Stratton, G., </a:t>
            </a:r>
            <a:r>
              <a:rPr lang="en-US" sz="1350" dirty="0" err="1"/>
              <a:t>Foweather</a:t>
            </a:r>
            <a:r>
              <a:rPr lang="en-US" sz="1350" dirty="0"/>
              <a:t>, L., </a:t>
            </a:r>
            <a:r>
              <a:rPr lang="en-US" sz="1350" dirty="0" err="1"/>
              <a:t>Rotchell</a:t>
            </a:r>
            <a:r>
              <a:rPr lang="en-US" sz="1350" dirty="0"/>
              <a:t>, J., English, J., &amp; Hughes, H. (2015). Dragon Challenge V1.0 Manual. Sport Wales.</a:t>
            </a:r>
          </a:p>
          <a:p>
            <a:pPr marL="0" indent="0">
              <a:buNone/>
            </a:pPr>
            <a:endParaRPr lang="en-US" sz="1350" dirty="0"/>
          </a:p>
          <a:p>
            <a:pPr marL="0" indent="0">
              <a:buNone/>
            </a:pPr>
            <a:r>
              <a:rPr lang="en-US" sz="1350" dirty="0"/>
              <a:t>Ulrich, D. A. (2000). Test of Gross Motor Development 2</a:t>
            </a:r>
            <a:r>
              <a:rPr lang="en-US" sz="1350" baseline="30000" dirty="0"/>
              <a:t>nd</a:t>
            </a:r>
            <a:r>
              <a:rPr lang="en-US" sz="1350" dirty="0"/>
              <a:t> Edition. Austin, TX: Pro ed.</a:t>
            </a:r>
          </a:p>
          <a:p>
            <a:pPr marL="0" indent="0">
              <a:buNone/>
            </a:pPr>
            <a:endParaRPr lang="en-US" sz="1350" dirty="0"/>
          </a:p>
          <a:p>
            <a:pPr marL="0" indent="0">
              <a:buNone/>
            </a:pPr>
            <a:r>
              <a:rPr lang="en-US" sz="1350" dirty="0"/>
              <a:t>WAG/Welsh Assembly Government (2015). </a:t>
            </a:r>
            <a:r>
              <a:rPr lang="en-US" sz="1350" i="1" dirty="0"/>
              <a:t>Foundation Phase Framework – revised 2015</a:t>
            </a:r>
            <a:r>
              <a:rPr lang="en-US" sz="1350" dirty="0"/>
              <a:t>. Cardiff: WAG.</a:t>
            </a:r>
          </a:p>
          <a:p>
            <a:pPr marL="0" indent="0">
              <a:buNone/>
            </a:pPr>
            <a:endParaRPr lang="en-US" sz="1350" dirty="0"/>
          </a:p>
          <a:p>
            <a:pPr marL="0" indent="0">
              <a:buNone/>
            </a:pPr>
            <a:r>
              <a:rPr lang="en-US" sz="1350" dirty="0"/>
              <a:t>Wainwright, N., </a:t>
            </a:r>
            <a:r>
              <a:rPr lang="en-US" sz="1350" dirty="0" err="1"/>
              <a:t>Goodway</a:t>
            </a:r>
            <a:r>
              <a:rPr lang="en-US" sz="1350" dirty="0"/>
              <a:t>, J., Whitehead, M., Williams, A., &amp; Kirk, D. (2016). The foundation phase in wales – a play-based curriculum that supports the development of physical literacy. </a:t>
            </a:r>
            <a:r>
              <a:rPr lang="en-US" sz="1350" i="1" dirty="0"/>
              <a:t>Education 3-13</a:t>
            </a:r>
            <a:r>
              <a:rPr lang="en-US" sz="1350" dirty="0"/>
              <a:t>, </a:t>
            </a:r>
            <a:r>
              <a:rPr lang="en-US" sz="1350" i="1" dirty="0"/>
              <a:t>44</a:t>
            </a:r>
            <a:r>
              <a:rPr lang="en-US" sz="1350" dirty="0"/>
              <a:t>(5), 513–524. doi:10.1080/03004279.2016.1176360</a:t>
            </a:r>
          </a:p>
          <a:p>
            <a:pPr marL="0" indent="0">
              <a:buNone/>
            </a:pPr>
            <a:endParaRPr lang="en-US" sz="1350" dirty="0"/>
          </a:p>
          <a:p>
            <a:pPr marL="0" indent="0">
              <a:buNone/>
            </a:pPr>
            <a:r>
              <a:rPr lang="en-US" sz="1350" dirty="0"/>
              <a:t>Whitehead, M. (2016) Definition of Physical Literacy. Available at: https://</a:t>
            </a:r>
            <a:r>
              <a:rPr lang="en-US" sz="1350" dirty="0" err="1"/>
              <a:t>www.physical-literacy.org.uk</a:t>
            </a:r>
            <a:r>
              <a:rPr lang="en-US" sz="1350" dirty="0"/>
              <a:t>/ [Accessed: 1/2/2017].</a:t>
            </a:r>
          </a:p>
          <a:p>
            <a:pPr marL="0" indent="0">
              <a:buNone/>
            </a:pPr>
            <a:endParaRPr lang="en-US" sz="1350" dirty="0"/>
          </a:p>
        </p:txBody>
      </p:sp>
    </p:spTree>
    <p:extLst>
      <p:ext uri="{BB962C8B-B14F-4D97-AF65-F5344CB8AC3E}">
        <p14:creationId xmlns:p14="http://schemas.microsoft.com/office/powerpoint/2010/main" val="11059832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f80bb8b9-0674-40ab-a08b-13a60aaaaba3"/>
</p:tagLst>
</file>

<file path=ppt/tags/tag2.xml><?xml version="1.0" encoding="utf-8"?>
<p:tagLst xmlns:a="http://schemas.openxmlformats.org/drawingml/2006/main" xmlns:r="http://schemas.openxmlformats.org/officeDocument/2006/relationships" xmlns:p="http://schemas.openxmlformats.org/presentationml/2006/main">
  <p:tag name="__PE_POLL_EMBED_ID" val="e4fd5d42-64d5-4406-89b0-0176f38eac00"/>
</p:tagLst>
</file>

<file path=ppt/tags/tag3.xml><?xml version="1.0" encoding="utf-8"?>
<p:tagLst xmlns:a="http://schemas.openxmlformats.org/drawingml/2006/main" xmlns:r="http://schemas.openxmlformats.org/officeDocument/2006/relationships" xmlns:p="http://schemas.openxmlformats.org/presentationml/2006/main">
  <p:tag name="__PE_POLL_EMBED_ID" val="8b657bf9-d11d-4363-9049-db99c1b6d4f5"/>
</p:tagLst>
</file>

<file path=ppt/tags/tag4.xml><?xml version="1.0" encoding="utf-8"?>
<p:tagLst xmlns:a="http://schemas.openxmlformats.org/drawingml/2006/main" xmlns:r="http://schemas.openxmlformats.org/officeDocument/2006/relationships" xmlns:p="http://schemas.openxmlformats.org/presentationml/2006/main">
  <p:tag name="__PE_POLL_EMBED_ID" val="f728179a-8814-4820-9ca4-57294f859e5d"/>
</p:tagLst>
</file>

<file path=ppt/tags/tag5.xml><?xml version="1.0" encoding="utf-8"?>
<p:tagLst xmlns:a="http://schemas.openxmlformats.org/drawingml/2006/main" xmlns:r="http://schemas.openxmlformats.org/officeDocument/2006/relationships" xmlns:p="http://schemas.openxmlformats.org/presentationml/2006/main">
  <p:tag name="__PE_POLL_EMBED_ID" val="013ba964-b53c-488b-899d-edf6fed53dd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elements/1.1/"/>
    <ds:schemaRef ds:uri="http://schemas.microsoft.com/office/infopath/2007/PartnerControls"/>
    <ds:schemaRef ds:uri="7534e9c7-d8a7-4ffa-a350-0e66096719e3"/>
    <ds:schemaRef ds:uri="http://schemas.microsoft.com/office/2006/metadata/properties"/>
    <ds:schemaRef ds:uri="http://purl.org/dc/dcmitype/"/>
    <ds:schemaRef ds:uri="http://schemas.microsoft.com/office/2006/documentManagement/type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43169</TotalTime>
  <Words>5089</Words>
  <Application>Microsoft Office PowerPoint</Application>
  <PresentationFormat>On-screen Show (4:3)</PresentationFormat>
  <Paragraphs>437</Paragraphs>
  <Slides>68</Slides>
  <Notes>33</Notes>
  <HiddenSlides>3</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68</vt:i4>
      </vt:variant>
    </vt:vector>
  </HeadingPairs>
  <TitlesOfParts>
    <vt:vector size="80" baseType="lpstr">
      <vt:lpstr>inherit</vt:lpstr>
      <vt:lpstr>ＭＳ Ｐゴシック</vt:lpstr>
      <vt:lpstr>Myriad Pro</vt:lpstr>
      <vt:lpstr>Arial</vt:lpstr>
      <vt:lpstr>Arial Rounded MT Bold</vt:lpstr>
      <vt:lpstr>Calibri</vt:lpstr>
      <vt:lpstr>Calibri Light</vt:lpstr>
      <vt:lpstr>Candara</vt:lpstr>
      <vt:lpstr>Comic Sans MS</vt:lpstr>
      <vt:lpstr>Helvetica</vt:lpstr>
      <vt:lpstr>Wingdings</vt:lpstr>
      <vt:lpstr>20140311PresentationUWTSDTemplate</vt:lpstr>
      <vt:lpstr>Physical Literacy,  Affordances &amp; Adventure  Outdoors &amp; P.E.  </vt:lpstr>
      <vt:lpstr>PowerPoint Presentation</vt:lpstr>
      <vt:lpstr>PowerPoint Presentation</vt:lpstr>
      <vt:lpstr>Life long journeys of Physical Literacy Taith hir ydy Llythrennedd Corfforol</vt:lpstr>
      <vt:lpstr>PowerPoint Presentation</vt:lpstr>
      <vt:lpstr>PowerPoint Presentation</vt:lpstr>
      <vt:lpstr>Affordances</vt:lpstr>
      <vt:lpstr>The theory of affordances </vt:lpstr>
      <vt:lpstr>Affordances  provide possibilities in the outdoors.</vt:lpstr>
      <vt:lpstr>PowerPoint Presentation</vt:lpstr>
      <vt:lpstr>PowerPoint Presentation</vt:lpstr>
      <vt:lpstr>PowerPoint Presentation</vt:lpstr>
      <vt:lpstr>PowerPoint Presentation</vt:lpstr>
      <vt:lpstr>PowerPoint Presentation</vt:lpstr>
      <vt:lpstr>PowerPoint Presentation</vt:lpstr>
      <vt:lpstr>Affordances / Cyfleoedd</vt:lpstr>
      <vt:lpstr>PowerPoint Presentation</vt:lpstr>
      <vt:lpstr>Potential 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By today / Erbyn heddiw</vt:lpstr>
      <vt:lpstr>PowerPoint Presentation</vt:lpstr>
      <vt:lpstr>PowerPoint Presentation</vt:lpstr>
      <vt:lpstr>PowerPoint Presentation</vt:lpstr>
      <vt:lpstr>PowerPoint Presentation</vt:lpstr>
      <vt:lpstr>PowerPoint Presentation</vt:lpstr>
      <vt:lpstr>PowerPoint Presentation</vt:lpstr>
      <vt:lpstr>Essay Title….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Responsibility with Inclusion in OAE &amp; PE</vt:lpstr>
      <vt:lpstr>Defining Inclusion – Early Childhood: Chapter ‘Inclusion and Diversity’ p.211-224 </vt:lpstr>
      <vt:lpstr>Camau Cynhwysol / Inclusive Steps</vt:lpstr>
      <vt:lpstr>Key features of Inclusive OAE &amp; PE</vt:lpstr>
      <vt:lpstr>PowerPoint Presentation</vt:lpstr>
      <vt:lpstr>By today / Erbyn heddiw</vt:lpstr>
      <vt:lpstr>Oreinteering / Cyfeiriannu</vt:lpstr>
      <vt:lpstr>Feedback from practical session.</vt:lpstr>
      <vt:lpstr> Trefnu’r amgylchedd  Organising the environment </vt:lpstr>
      <vt:lpstr>Bod yn gadarnhaol - enghreifftiau Positive recognition - examples</vt:lpstr>
      <vt:lpstr>A person has a disability if…</vt:lpstr>
      <vt:lpstr>Dewch i wylio / Lets Watch</vt:lpstr>
      <vt:lpstr>Identifying Barriers</vt:lpstr>
      <vt:lpstr>Rhowch gynnig arni!  Have a go!</vt:lpstr>
      <vt:lpstr>Astudiaeth Achos 1      Case Study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127</cp:revision>
  <cp:lastPrinted>2026-02-19T18:01:15Z</cp:lastPrinted>
  <dcterms:created xsi:type="dcterms:W3CDTF">2015-04-14T15:21:28Z</dcterms:created>
  <dcterms:modified xsi:type="dcterms:W3CDTF">2026-02-19T18:02:45Z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