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5"/>
  </p:notesMasterIdLst>
  <p:sldIdLst>
    <p:sldId id="266" r:id="rId2"/>
    <p:sldId id="267" r:id="rId3"/>
    <p:sldId id="268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</p:sldIdLst>
  <p:sldSz cx="12192000" cy="6858000"/>
  <p:notesSz cx="6858000" cy="9144000"/>
  <p:defaultTextStyle>
    <a:defPPr>
      <a:defRPr lang="en-US"/>
    </a:defPPr>
    <a:lvl1pPr marL="0" indent="0" algn="l" defTabSz="914400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indent="0" algn="l" defTabSz="914400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indent="0" algn="l" defTabSz="914400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indent="0" algn="l" defTabSz="914400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indent="0" algn="l" defTabSz="914400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indent="0" algn="l" defTabSz="914400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indent="0" algn="l" defTabSz="914400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indent="0" algn="l" defTabSz="914400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indent="0" algn="l" defTabSz="914400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C1FABDD-B362-45D9-AEDA-24A9A91CF82E}" v="3" dt="2026-10-02T09:06:28.69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>
        <p:scale>
          <a:sx n="90" d="100"/>
          <a:sy n="90" d="100"/>
        </p:scale>
        <p:origin x="53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Larbi" userId="67650d70f0f29a53" providerId="LiveId" clId="{D86851DD-F1B6-4B20-BCB0-ED63F6DC0440}"/>
    <pc:docChg chg="custSel addSld modSld sldOrd modNotesMaster">
      <pc:chgData name="David Larbi" userId="67650d70f0f29a53" providerId="LiveId" clId="{D86851DD-F1B6-4B20-BCB0-ED63F6DC0440}" dt="2026-10-02T09:07:19.010" v="56" actId="255"/>
      <pc:docMkLst>
        <pc:docMk/>
      </pc:docMkLst>
      <pc:sldChg chg="modSp mod setBg">
        <pc:chgData name="David Larbi" userId="67650d70f0f29a53" providerId="LiveId" clId="{D86851DD-F1B6-4B20-BCB0-ED63F6DC0440}" dt="2026-10-02T08:19:30.336" v="3" actId="26606"/>
        <pc:sldMkLst>
          <pc:docMk/>
          <pc:sldMk cId="100001" sldId="256"/>
        </pc:sldMkLst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100001" sldId="256"/>
            <ac:spMk id="2" creationId="{00000001-0002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100001" sldId="256"/>
            <ac:spMk id="3" creationId="{00000001-0003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100001" sldId="256"/>
            <ac:spMk id="4" creationId="{00000001-0004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100001" sldId="256"/>
            <ac:spMk id="5" creationId="{00000001-0005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100001" sldId="256"/>
            <ac:spMk id="6" creationId="{00000001-0006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100001" sldId="256"/>
            <ac:spMk id="8" creationId="{00000001-0008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100001" sldId="256"/>
            <ac:spMk id="9" creationId="{00000001-0009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100001" sldId="256"/>
            <ac:spMk id="11" creationId="{00000001-000B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100001" sldId="256"/>
            <ac:spMk id="12" creationId="{00000001-000C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100001" sldId="256"/>
            <ac:spMk id="13" creationId="{00000001-0001-4000-8000-000000000000}"/>
          </ac:spMkLst>
        </pc:spChg>
      </pc:sldChg>
      <pc:sldChg chg="modSp mod setBg">
        <pc:chgData name="David Larbi" userId="67650d70f0f29a53" providerId="LiveId" clId="{D86851DD-F1B6-4B20-BCB0-ED63F6DC0440}" dt="2026-10-02T08:19:30.336" v="3" actId="26606"/>
        <pc:sldMkLst>
          <pc:docMk/>
          <pc:sldMk cId="200001" sldId="257"/>
        </pc:sldMkLst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200001" sldId="257"/>
            <ac:spMk id="2" creationId="{00000002-0002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200001" sldId="257"/>
            <ac:spMk id="3" creationId="{00000002-0003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200001" sldId="257"/>
            <ac:spMk id="4" creationId="{00000002-0004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200001" sldId="257"/>
            <ac:spMk id="5" creationId="{00000002-0005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200001" sldId="257"/>
            <ac:spMk id="6" creationId="{00000002-0006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200001" sldId="257"/>
            <ac:spMk id="7" creationId="{00000002-0007-4000-8000-000000000000}"/>
          </ac:spMkLst>
        </pc:spChg>
        <pc:spChg chg="mod">
          <ac:chgData name="David Larbi" userId="67650d70f0f29a53" providerId="LiveId" clId="{D86851DD-F1B6-4B20-BCB0-ED63F6DC0440}" dt="2026-10-02T08:15:49.548" v="0" actId="26606"/>
          <ac:spMkLst>
            <pc:docMk/>
            <pc:sldMk cId="200001" sldId="257"/>
            <ac:spMk id="8" creationId="{00000002-0008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200001" sldId="257"/>
            <ac:spMk id="10" creationId="{00000002-000A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200001" sldId="257"/>
            <ac:spMk id="11" creationId="{00000002-000B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200001" sldId="257"/>
            <ac:spMk id="13" creationId="{00000002-000D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200001" sldId="257"/>
            <ac:spMk id="14" creationId="{00000002-0001-4000-8000-000000000000}"/>
          </ac:spMkLst>
        </pc:spChg>
      </pc:sldChg>
      <pc:sldChg chg="modSp mod setBg">
        <pc:chgData name="David Larbi" userId="67650d70f0f29a53" providerId="LiveId" clId="{D86851DD-F1B6-4B20-BCB0-ED63F6DC0440}" dt="2026-10-02T08:20:11.080" v="4" actId="26606"/>
        <pc:sldMkLst>
          <pc:docMk/>
          <pc:sldMk cId="300001" sldId="258"/>
        </pc:sldMkLst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300001" sldId="258"/>
            <ac:spMk id="2" creationId="{00000003-0002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300001" sldId="258"/>
            <ac:spMk id="3" creationId="{00000003-0003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300001" sldId="258"/>
            <ac:spMk id="4" creationId="{00000003-0004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300001" sldId="258"/>
            <ac:spMk id="6" creationId="{00000003-0005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300001" sldId="258"/>
            <ac:spMk id="7" creationId="{00000003-0001-4000-8000-000000000000}"/>
          </ac:spMkLst>
        </pc:spChg>
        <pc:graphicFrameChg chg="add mod modGraphic">
          <ac:chgData name="David Larbi" userId="67650d70f0f29a53" providerId="LiveId" clId="{D86851DD-F1B6-4B20-BCB0-ED63F6DC0440}" dt="2026-10-02T08:20:11.080" v="4" actId="26606"/>
          <ac:graphicFrameMkLst>
            <pc:docMk/>
            <pc:sldMk cId="300001" sldId="258"/>
            <ac:graphicFrameMk id="5" creationId="{00000000-0000-0000-0000-000000000000}"/>
          </ac:graphicFrameMkLst>
        </pc:graphicFrameChg>
      </pc:sldChg>
      <pc:sldChg chg="modSp mod setBg">
        <pc:chgData name="David Larbi" userId="67650d70f0f29a53" providerId="LiveId" clId="{D86851DD-F1B6-4B20-BCB0-ED63F6DC0440}" dt="2026-10-02T08:19:30.336" v="3" actId="26606"/>
        <pc:sldMkLst>
          <pc:docMk/>
          <pc:sldMk cId="400001" sldId="259"/>
        </pc:sldMkLst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400001" sldId="259"/>
            <ac:spMk id="2" creationId="{00000004-0002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400001" sldId="259"/>
            <ac:spMk id="3" creationId="{00000004-0003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400001" sldId="259"/>
            <ac:spMk id="4" creationId="{00000004-0004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400001" sldId="259"/>
            <ac:spMk id="5" creationId="{00000004-0005-4000-8000-000000000000}"/>
          </ac:spMkLst>
        </pc:spChg>
        <pc:spChg chg="mod">
          <ac:chgData name="David Larbi" userId="67650d70f0f29a53" providerId="LiveId" clId="{D86851DD-F1B6-4B20-BCB0-ED63F6DC0440}" dt="2026-10-02T08:15:49.548" v="0" actId="26606"/>
          <ac:spMkLst>
            <pc:docMk/>
            <pc:sldMk cId="400001" sldId="259"/>
            <ac:spMk id="6" creationId="{00000004-0006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400001" sldId="259"/>
            <ac:spMk id="8" creationId="{00000004-0008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400001" sldId="259"/>
            <ac:spMk id="9" creationId="{00000004-0009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400001" sldId="259"/>
            <ac:spMk id="10" creationId="{00000004-000A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400001" sldId="259"/>
            <ac:spMk id="11" creationId="{00000004-000B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400001" sldId="259"/>
            <ac:spMk id="12" creationId="{00000004-000C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400001" sldId="259"/>
            <ac:spMk id="13" creationId="{00000004-0001-4000-8000-000000000000}"/>
          </ac:spMkLst>
        </pc:spChg>
      </pc:sldChg>
      <pc:sldChg chg="modSp mod setBg">
        <pc:chgData name="David Larbi" userId="67650d70f0f29a53" providerId="LiveId" clId="{D86851DD-F1B6-4B20-BCB0-ED63F6DC0440}" dt="2026-10-02T08:19:30.336" v="3" actId="26606"/>
        <pc:sldMkLst>
          <pc:docMk/>
          <pc:sldMk cId="500001" sldId="260"/>
        </pc:sldMkLst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500001" sldId="260"/>
            <ac:spMk id="2" creationId="{00000005-0002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500001" sldId="260"/>
            <ac:spMk id="4" creationId="{00000005-0004-4000-8000-000000000000}"/>
          </ac:spMkLst>
        </pc:spChg>
        <pc:spChg chg="mod">
          <ac:chgData name="David Larbi" userId="67650d70f0f29a53" providerId="LiveId" clId="{D86851DD-F1B6-4B20-BCB0-ED63F6DC0440}" dt="2026-10-02T08:16:14.560" v="1" actId="26606"/>
          <ac:spMkLst>
            <pc:docMk/>
            <pc:sldMk cId="500001" sldId="260"/>
            <ac:spMk id="5" creationId="{00000005-0005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500001" sldId="260"/>
            <ac:spMk id="6" creationId="{00000005-0006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500001" sldId="260"/>
            <ac:spMk id="7" creationId="{00000005-0007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500001" sldId="260"/>
            <ac:spMk id="8" creationId="{00000005-0008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500001" sldId="260"/>
            <ac:spMk id="9" creationId="{00000005-0009-4000-8000-000000000000}"/>
          </ac:spMkLst>
        </pc:spChg>
        <pc:spChg chg="mod">
          <ac:chgData name="David Larbi" userId="67650d70f0f29a53" providerId="LiveId" clId="{D86851DD-F1B6-4B20-BCB0-ED63F6DC0440}" dt="2026-10-02T08:16:14.560" v="1" actId="26606"/>
          <ac:spMkLst>
            <pc:docMk/>
            <pc:sldMk cId="500001" sldId="260"/>
            <ac:spMk id="10" creationId="{00000005-000A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500001" sldId="260"/>
            <ac:spMk id="11" creationId="{00000005-000B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500001" sldId="260"/>
            <ac:spMk id="12" creationId="{00000005-000C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500001" sldId="260"/>
            <ac:spMk id="13" creationId="{00000005-000D-4000-8000-000000000000}"/>
          </ac:spMkLst>
        </pc:spChg>
        <pc:spChg chg="mod">
          <ac:chgData name="David Larbi" userId="67650d70f0f29a53" providerId="LiveId" clId="{D86851DD-F1B6-4B20-BCB0-ED63F6DC0440}" dt="2026-10-02T08:15:49.548" v="0" actId="26606"/>
          <ac:spMkLst>
            <pc:docMk/>
            <pc:sldMk cId="500001" sldId="260"/>
            <ac:spMk id="14" creationId="{00000005-000E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500001" sldId="260"/>
            <ac:spMk id="15" creationId="{00000005-0001-4000-8000-000000000000}"/>
          </ac:spMkLst>
        </pc:spChg>
      </pc:sldChg>
      <pc:sldChg chg="modSp mod setBg">
        <pc:chgData name="David Larbi" userId="67650d70f0f29a53" providerId="LiveId" clId="{D86851DD-F1B6-4B20-BCB0-ED63F6DC0440}" dt="2026-10-02T08:19:30.336" v="3" actId="26606"/>
        <pc:sldMkLst>
          <pc:docMk/>
          <pc:sldMk cId="600001" sldId="261"/>
        </pc:sldMkLst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600001" sldId="261"/>
            <ac:spMk id="3" creationId="{00000006-0003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600001" sldId="261"/>
            <ac:spMk id="4" creationId="{00000006-0004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600001" sldId="261"/>
            <ac:spMk id="5" creationId="{00000006-0005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600001" sldId="261"/>
            <ac:spMk id="6" creationId="{00000006-0006-4000-8000-000000000000}"/>
          </ac:spMkLst>
        </pc:spChg>
        <pc:spChg chg="mod">
          <ac:chgData name="David Larbi" userId="67650d70f0f29a53" providerId="LiveId" clId="{D86851DD-F1B6-4B20-BCB0-ED63F6DC0440}" dt="2026-10-02T08:15:49.548" v="0" actId="26606"/>
          <ac:spMkLst>
            <pc:docMk/>
            <pc:sldMk cId="600001" sldId="261"/>
            <ac:spMk id="7" creationId="{00000006-0007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600001" sldId="261"/>
            <ac:spMk id="8" creationId="{00000006-0008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600001" sldId="261"/>
            <ac:spMk id="9" creationId="{00000006-0009-4000-8000-000000000000}"/>
          </ac:spMkLst>
        </pc:spChg>
        <pc:spChg chg="mod">
          <ac:chgData name="David Larbi" userId="67650d70f0f29a53" providerId="LiveId" clId="{D86851DD-F1B6-4B20-BCB0-ED63F6DC0440}" dt="2026-10-02T08:16:14.560" v="1" actId="26606"/>
          <ac:spMkLst>
            <pc:docMk/>
            <pc:sldMk cId="600001" sldId="261"/>
            <ac:spMk id="10" creationId="{00000006-000A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600001" sldId="261"/>
            <ac:spMk id="11" creationId="{00000006-000B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600001" sldId="261"/>
            <ac:spMk id="12" creationId="{00000006-000C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600001" sldId="261"/>
            <ac:spMk id="13" creationId="{00000006-000D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600001" sldId="261"/>
            <ac:spMk id="14" creationId="{00000006-000E-4000-8000-000000000000}"/>
          </ac:spMkLst>
        </pc:spChg>
        <pc:spChg chg="mod">
          <ac:chgData name="David Larbi" userId="67650d70f0f29a53" providerId="LiveId" clId="{D86851DD-F1B6-4B20-BCB0-ED63F6DC0440}" dt="2026-10-02T08:15:49.548" v="0" actId="26606"/>
          <ac:spMkLst>
            <pc:docMk/>
            <pc:sldMk cId="600001" sldId="261"/>
            <ac:spMk id="15" creationId="{00000006-0001-4000-8000-000000000000}"/>
          </ac:spMkLst>
        </pc:spChg>
      </pc:sldChg>
      <pc:sldChg chg="modSp mod setBg">
        <pc:chgData name="David Larbi" userId="67650d70f0f29a53" providerId="LiveId" clId="{D86851DD-F1B6-4B20-BCB0-ED63F6DC0440}" dt="2026-10-02T08:20:11.080" v="4" actId="26606"/>
        <pc:sldMkLst>
          <pc:docMk/>
          <pc:sldMk cId="700001" sldId="262"/>
        </pc:sldMkLst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700001" sldId="262"/>
            <ac:spMk id="2" creationId="{00000007-0002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700001" sldId="262"/>
            <ac:spMk id="3" creationId="{00000007-0003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700001" sldId="262"/>
            <ac:spMk id="4" creationId="{00000007-0004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700001" sldId="262"/>
            <ac:spMk id="6" creationId="{00000007-0005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700001" sldId="262"/>
            <ac:spMk id="7" creationId="{00000007-0001-4000-8000-000000000000}"/>
          </ac:spMkLst>
        </pc:spChg>
        <pc:graphicFrameChg chg="add mod modGraphic">
          <ac:chgData name="David Larbi" userId="67650d70f0f29a53" providerId="LiveId" clId="{D86851DD-F1B6-4B20-BCB0-ED63F6DC0440}" dt="2026-10-02T08:20:11.080" v="4" actId="26606"/>
          <ac:graphicFrameMkLst>
            <pc:docMk/>
            <pc:sldMk cId="700001" sldId="262"/>
            <ac:graphicFrameMk id="5" creationId="{00000000-0000-0000-0000-000000000000}"/>
          </ac:graphicFrameMkLst>
        </pc:graphicFrameChg>
      </pc:sldChg>
      <pc:sldChg chg="modSp mod setBg">
        <pc:chgData name="David Larbi" userId="67650d70f0f29a53" providerId="LiveId" clId="{D86851DD-F1B6-4B20-BCB0-ED63F6DC0440}" dt="2026-10-02T08:19:30.336" v="3" actId="26606"/>
        <pc:sldMkLst>
          <pc:docMk/>
          <pc:sldMk cId="800001" sldId="263"/>
        </pc:sldMkLst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800001" sldId="263"/>
            <ac:spMk id="2" creationId="{00000008-0002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800001" sldId="263"/>
            <ac:spMk id="3" creationId="{00000008-0003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800001" sldId="263"/>
            <ac:spMk id="4" creationId="{00000008-0004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800001" sldId="263"/>
            <ac:spMk id="5" creationId="{00000008-0005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800001" sldId="263"/>
            <ac:spMk id="6" creationId="{00000008-0006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800001" sldId="263"/>
            <ac:spMk id="7" creationId="{00000008-0007-4000-8000-000000000000}"/>
          </ac:spMkLst>
        </pc:spChg>
        <pc:spChg chg="mod">
          <ac:chgData name="David Larbi" userId="67650d70f0f29a53" providerId="LiveId" clId="{D86851DD-F1B6-4B20-BCB0-ED63F6DC0440}" dt="2026-10-02T08:15:49.548" v="0" actId="26606"/>
          <ac:spMkLst>
            <pc:docMk/>
            <pc:sldMk cId="800001" sldId="263"/>
            <ac:spMk id="8" creationId="{00000008-0008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800001" sldId="263"/>
            <ac:spMk id="9" creationId="{00000008-0009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800001" sldId="263"/>
            <ac:spMk id="10" creationId="{00000008-000A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800001" sldId="263"/>
            <ac:spMk id="11" creationId="{00000008-000B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800001" sldId="263"/>
            <ac:spMk id="12" creationId="{00000008-0001-4000-8000-000000000000}"/>
          </ac:spMkLst>
        </pc:spChg>
      </pc:sldChg>
      <pc:sldChg chg="modSp mod setBg">
        <pc:chgData name="David Larbi" userId="67650d70f0f29a53" providerId="LiveId" clId="{D86851DD-F1B6-4B20-BCB0-ED63F6DC0440}" dt="2026-10-02T08:20:11.080" v="4" actId="26606"/>
        <pc:sldMkLst>
          <pc:docMk/>
          <pc:sldMk cId="900001" sldId="264"/>
        </pc:sldMkLst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900001" sldId="264"/>
            <ac:spMk id="2" creationId="{00000009-0002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900001" sldId="264"/>
            <ac:spMk id="3" creationId="{00000009-0003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900001" sldId="264"/>
            <ac:spMk id="4" creationId="{00000009-0004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900001" sldId="264"/>
            <ac:spMk id="6" creationId="{00000009-0005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900001" sldId="264"/>
            <ac:spMk id="7" creationId="{00000009-0001-4000-8000-000000000000}"/>
          </ac:spMkLst>
        </pc:spChg>
        <pc:graphicFrameChg chg="add mod modGraphic">
          <ac:chgData name="David Larbi" userId="67650d70f0f29a53" providerId="LiveId" clId="{D86851DD-F1B6-4B20-BCB0-ED63F6DC0440}" dt="2026-10-02T08:20:11.080" v="4" actId="26606"/>
          <ac:graphicFrameMkLst>
            <pc:docMk/>
            <pc:sldMk cId="900001" sldId="264"/>
            <ac:graphicFrameMk id="5" creationId="{00000000-0000-0000-0000-000000000000}"/>
          </ac:graphicFrameMkLst>
        </pc:graphicFrameChg>
      </pc:sldChg>
      <pc:sldChg chg="modSp mod setBg">
        <pc:chgData name="David Larbi" userId="67650d70f0f29a53" providerId="LiveId" clId="{D86851DD-F1B6-4B20-BCB0-ED63F6DC0440}" dt="2026-10-02T08:19:30.336" v="3" actId="26606"/>
        <pc:sldMkLst>
          <pc:docMk/>
          <pc:sldMk cId="1000001" sldId="265"/>
        </pc:sldMkLst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1000001" sldId="265"/>
            <ac:spMk id="2" creationId="{0000000A-0002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1000001" sldId="265"/>
            <ac:spMk id="3" creationId="{0000000A-0003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1000001" sldId="265"/>
            <ac:spMk id="4" creationId="{0000000A-0004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1000001" sldId="265"/>
            <ac:spMk id="5" creationId="{0000000A-0005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1000001" sldId="265"/>
            <ac:spMk id="6" creationId="{0000000A-0006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1000001" sldId="265"/>
            <ac:spMk id="7" creationId="{0000000A-0007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1000001" sldId="265"/>
            <ac:spMk id="8" creationId="{0000000A-0008-4000-8000-000000000000}"/>
          </ac:spMkLst>
        </pc:spChg>
        <pc:spChg chg="mod">
          <ac:chgData name="David Larbi" userId="67650d70f0f29a53" providerId="LiveId" clId="{D86851DD-F1B6-4B20-BCB0-ED63F6DC0440}" dt="2026-10-02T08:19:30.336" v="3" actId="26606"/>
          <ac:spMkLst>
            <pc:docMk/>
            <pc:sldMk cId="1000001" sldId="265"/>
            <ac:spMk id="9" creationId="{0000000A-0001-4000-8000-000000000000}"/>
          </ac:spMkLst>
        </pc:spChg>
      </pc:sldChg>
      <pc:sldChg chg="addSp modSp new mod ord">
        <pc:chgData name="David Larbi" userId="67650d70f0f29a53" providerId="LiveId" clId="{D86851DD-F1B6-4B20-BCB0-ED63F6DC0440}" dt="2026-10-02T09:01:38.843" v="27" actId="14100"/>
        <pc:sldMkLst>
          <pc:docMk/>
          <pc:sldMk cId="2413015786" sldId="266"/>
        </pc:sldMkLst>
        <pc:picChg chg="add mod">
          <ac:chgData name="David Larbi" userId="67650d70f0f29a53" providerId="LiveId" clId="{D86851DD-F1B6-4B20-BCB0-ED63F6DC0440}" dt="2026-10-02T09:01:38.843" v="27" actId="14100"/>
          <ac:picMkLst>
            <pc:docMk/>
            <pc:sldMk cId="2413015786" sldId="266"/>
            <ac:picMk id="3" creationId="{23400A6B-FF26-DCF9-6EED-DBFBF8524BF8}"/>
          </ac:picMkLst>
        </pc:picChg>
      </pc:sldChg>
      <pc:sldChg chg="addSp modSp new mod ord">
        <pc:chgData name="David Larbi" userId="67650d70f0f29a53" providerId="LiveId" clId="{D86851DD-F1B6-4B20-BCB0-ED63F6DC0440}" dt="2026-10-02T08:59:44.828" v="26" actId="14100"/>
        <pc:sldMkLst>
          <pc:docMk/>
          <pc:sldMk cId="1834233242" sldId="267"/>
        </pc:sldMkLst>
        <pc:picChg chg="add mod">
          <ac:chgData name="David Larbi" userId="67650d70f0f29a53" providerId="LiveId" clId="{D86851DD-F1B6-4B20-BCB0-ED63F6DC0440}" dt="2026-10-02T08:59:44.828" v="26" actId="14100"/>
          <ac:picMkLst>
            <pc:docMk/>
            <pc:sldMk cId="1834233242" sldId="267"/>
            <ac:picMk id="3" creationId="{2A4E235F-011C-CE22-3671-90A49362F85B}"/>
          </ac:picMkLst>
        </pc:picChg>
      </pc:sldChg>
      <pc:sldChg chg="addSp delSp modSp new mod">
        <pc:chgData name="David Larbi" userId="67650d70f0f29a53" providerId="LiveId" clId="{D86851DD-F1B6-4B20-BCB0-ED63F6DC0440}" dt="2026-10-02T09:07:19.010" v="56" actId="255"/>
        <pc:sldMkLst>
          <pc:docMk/>
          <pc:sldMk cId="2235809876" sldId="268"/>
        </pc:sldMkLst>
        <pc:spChg chg="add del mod">
          <ac:chgData name="David Larbi" userId="67650d70f0f29a53" providerId="LiveId" clId="{D86851DD-F1B6-4B20-BCB0-ED63F6DC0440}" dt="2026-10-02T09:06:06.846" v="36"/>
          <ac:spMkLst>
            <pc:docMk/>
            <pc:sldMk cId="2235809876" sldId="268"/>
            <ac:spMk id="2" creationId="{21B78CB6-2D23-0315-7AE5-7504E9B9C035}"/>
          </ac:spMkLst>
        </pc:spChg>
        <pc:spChg chg="add mod">
          <ac:chgData name="David Larbi" userId="67650d70f0f29a53" providerId="LiveId" clId="{D86851DD-F1B6-4B20-BCB0-ED63F6DC0440}" dt="2026-10-02T09:07:19.010" v="56" actId="255"/>
          <ac:spMkLst>
            <pc:docMk/>
            <pc:sldMk cId="2235809876" sldId="268"/>
            <ac:spMk id="4" creationId="{0A464D49-7D86-3CBD-A4D1-09985A7D97FB}"/>
          </ac:spMkLst>
        </pc:spChg>
        <pc:graphicFrameChg chg="add mod modGraphic">
          <ac:chgData name="David Larbi" userId="67650d70f0f29a53" providerId="LiveId" clId="{D86851DD-F1B6-4B20-BCB0-ED63F6DC0440}" dt="2026-10-02T09:06:17.040" v="37" actId="14100"/>
          <ac:graphicFrameMkLst>
            <pc:docMk/>
            <pc:sldMk cId="2235809876" sldId="268"/>
            <ac:graphicFrameMk id="3" creationId="{D8DD95D4-AE99-D8B6-6CA1-6EDC9E5C7C9F}"/>
          </ac:graphicFrameMkLst>
        </pc:graphicFrame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054356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Source: D-MAN data solutions project outline.docx, October 2026. This presentation summarises the supplied project proposal. Outcomes are planned, not measured results.</a:t>
            </a:r>
          </a:p>
          <a:p>
            <a:endParaRPr/>
          </a:p>
          <a:p>
            <a:r>
              <a:t>## Executive Summary</a:t>
            </a:r>
          </a:p>
          <a:p>
            <a:r>
              <a:t>  </a:t>
            </a:r>
          </a:p>
          <a:p>
            <a:r>
              <a:t>This project upgrades D-MAN Data Solutions’ existing three-storey office and training centre with connected sensors, a modern Building Management System (BMS), and AI-assisted analysis. The solution will improve efficiency, comfort, fault detection, maintenance visibility, access management, and resilience. Facilities staff will retain oversight and manual control, while required life-safety systems will remain independent of AI operation.</a:t>
            </a:r>
          </a:p>
          <a:p>
            <a:r>
              <a:t>&lt;table&gt;</a:t>
            </a:r>
          </a:p>
          <a:p>
            <a:r>
              <a:t>&lt;tr&gt;</a:t>
            </a:r>
          </a:p>
          <a:p>
            <a:r>
              <a:t>&lt;th&gt;  </a:t>
            </a:r>
          </a:p>
          <a:p>
            <a:r>
              <a:t>Priority</a:t>
            </a:r>
          </a:p>
          <a:p>
            <a:r>
              <a:t>&lt;/th&gt;</a:t>
            </a:r>
          </a:p>
          <a:p>
            <a:r>
              <a:t>&lt;th&gt;  </a:t>
            </a:r>
          </a:p>
          <a:p>
            <a:r>
              <a:t>Planned outcome</a:t>
            </a:r>
          </a:p>
          <a:p>
            <a:r>
              <a:t>&lt;/th&gt;</a:t>
            </a:r>
          </a:p>
          <a:p>
            <a:r>
              <a:t>&lt;/tr&gt;</a:t>
            </a:r>
          </a:p>
          <a:p>
            <a:r>
              <a:t>&lt;tr&gt;</a:t>
            </a:r>
          </a:p>
          <a:p>
            <a:r>
              <a:t>&lt;td&gt;  </a:t>
            </a:r>
          </a:p>
          <a:p>
            <a:r>
              <a:t>Building performance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Demand-led lighting, HVAC, ventilation, energy, and water management</a:t>
            </a:r>
          </a:p>
          <a:p>
            <a:r>
              <a:t>&lt;/td&gt;</a:t>
            </a:r>
          </a:p>
          <a:p>
            <a:r>
              <a:t>&lt;/tr&gt;</a:t>
            </a:r>
          </a:p>
          <a:p>
            <a:r>
              <a:t>&lt;tr&gt;</a:t>
            </a:r>
          </a:p>
          <a:p>
            <a:r>
              <a:t>&lt;td&gt;  </a:t>
            </a:r>
          </a:p>
          <a:p>
            <a:r>
              <a:t>Safety and resilience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Independent life-safety systems, manual operation, and safe fallbacks</a:t>
            </a:r>
          </a:p>
          <a:p>
            <a:r>
              <a:t>&lt;/td&gt;</a:t>
            </a:r>
          </a:p>
          <a:p>
            <a:r>
              <a:t>&lt;/tr&gt;</a:t>
            </a:r>
          </a:p>
          <a:p>
            <a:r>
              <a:t>&lt;tr&gt;</a:t>
            </a:r>
          </a:p>
          <a:p>
            <a:r>
              <a:t>&lt;td&gt;  </a:t>
            </a:r>
          </a:p>
          <a:p>
            <a:r>
              <a:t>Security and privacy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Controlled access, data minimisation, and network separation</a:t>
            </a:r>
          </a:p>
          <a:p>
            <a:r>
              <a:t>&lt;/td&gt;</a:t>
            </a:r>
          </a:p>
          <a:p>
            <a:r>
              <a:t>&lt;/tr&gt;</a:t>
            </a:r>
          </a:p>
          <a:p>
            <a:r>
              <a:t>&lt;tr&gt;</a:t>
            </a:r>
          </a:p>
          <a:p>
            <a:r>
              <a:t>&lt;td&gt;  </a:t>
            </a:r>
          </a:p>
          <a:p>
            <a:r>
              <a:t>Delivery assurance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Defined ownership, testing, training, maintenance, and measurement</a:t>
            </a:r>
          </a:p>
          <a:p>
            <a:r>
              <a:t>&lt;/td&gt;</a:t>
            </a:r>
          </a:p>
          <a:p>
            <a:r>
              <a:t>&lt;/tr&gt;</a:t>
            </a:r>
          </a:p>
          <a:p>
            <a:r>
              <a:t>&lt;/table&gt;</a:t>
            </a:r>
          </a:p>
          <a:p>
            <a:endParaRPr/>
          </a:p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Source: D-MAN data solutions project outline.docx, October 2026. </a:t>
            </a:r>
          </a:p>
          <a:p>
            <a:endParaRPr/>
          </a:p>
          <a:p>
            <a:r>
              <a:t>## 1. Project Overview</a:t>
            </a:r>
          </a:p>
          <a:p>
            <a:endParaRPr/>
          </a:p>
          <a:p>
            <a:r>
              <a:t>### 1.1 Existing Building</a:t>
            </a:r>
          </a:p>
          <a:p>
            <a:r>
              <a:t>  </a:t>
            </a:r>
          </a:p>
          <a:p>
            <a:r>
              <a:t>D-MAN Data Solutions operates a three-storey office and training centre of approximately 3,000 m² (32,300 ft²). It serves employees, visitors, and contractors from 7:00 a.m. to 7:00 p.m. on weekdays, with limited after-hours access.</a:t>
            </a:r>
          </a:p>
          <a:p>
            <a:endParaRPr/>
          </a:p>
          <a:p>
            <a:r>
              <a:t>### 1.2 Project Need</a:t>
            </a:r>
          </a:p>
          <a:p>
            <a:r>
              <a:t>  </a:t>
            </a:r>
          </a:p>
          <a:p>
            <a:r>
              <a:t>Many current systems operate separately or on fixed schedules. The project will connect compatible equipment, add sensors and meters where information is missing, and use AI-assisted analysis to improve operational decisions within approved limits.</a:t>
            </a:r>
          </a:p>
          <a:p>
            <a:endParaRPr/>
          </a:p>
          <a:p>
            <a:r>
              <a:t>### 1.3 Design Principles</a:t>
            </a:r>
          </a:p>
          <a:p>
            <a:r>
              <a:t>- Improve accessibility, efficiency, comfort, safety, security, and resilience together.</a:t>
            </a:r>
          </a:p>
          <a:p>
            <a:r>
              <a:t>- Retain human oversight, local controls, and documented manual procedures.</a:t>
            </a:r>
          </a:p>
          <a:p>
            <a:r>
              <a:t>- Keep fire alarms, sprinklers, emergency lighting, and other life-safety systems independent.</a:t>
            </a:r>
          </a:p>
          <a:p>
            <a:r>
              <a:t>- Protect privacy through data minimisation and controlled access.</a:t>
            </a:r>
          </a:p>
          <a:p>
            <a:r>
              <a:t>- Measure results against a documented pre-upgrade baseline.</a:t>
            </a:r>
          </a:p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Source: D-MAN data solutions project outline.docx, October 2026. HVAC means heating, ventilation and air conditioning. BMS means Building Management System.</a:t>
            </a:r>
          </a:p>
          <a:p>
            <a:endParaRPr/>
          </a:p>
          <a:p>
            <a:r>
              <a:t>## 2. Technical Project Design</a:t>
            </a:r>
          </a:p>
          <a:p>
            <a:endParaRPr/>
          </a:p>
          <a:p>
            <a:r>
              <a:t>### 2.1 Building Improvements</a:t>
            </a:r>
          </a:p>
          <a:p>
            <a:r>
              <a:t>- Inspect entrances, routes, lift controls, restrooms, signs, and evacuation provisions.</a:t>
            </a:r>
          </a:p>
          <a:p>
            <a:r>
              <a:t>- Replace suitable older lighting with LED fixtures and add occupancy and daylight control.</a:t>
            </a:r>
          </a:p>
          <a:p>
            <a:r>
              <a:t>- Improve insulation, air sealing, shading, HVAC schedules, and zoning where practical.</a:t>
            </a:r>
          </a:p>
          <a:p>
            <a:r>
              <a:t>- Install energy and water meters to identify abnormal consumption.</a:t>
            </a:r>
          </a:p>
          <a:p>
            <a:endParaRPr/>
          </a:p>
          <a:p>
            <a:r>
              <a:t>### 2.2 Sensors and Automation</a:t>
            </a:r>
          </a:p>
          <a:p>
            <a:endParaRPr/>
          </a:p>
          <a:p>
            <a:r>
              <a:t>&lt;table&gt;</a:t>
            </a:r>
          </a:p>
          <a:p>
            <a:r>
              <a:t>&lt;tr&gt;</a:t>
            </a:r>
          </a:p>
          <a:p>
            <a:r>
              <a:t>&lt;th&gt;  </a:t>
            </a:r>
          </a:p>
          <a:p>
            <a:r>
              <a:t>Data source</a:t>
            </a:r>
          </a:p>
          <a:p>
            <a:r>
              <a:t>&lt;/th&gt;</a:t>
            </a:r>
          </a:p>
          <a:p>
            <a:r>
              <a:t>&lt;th&gt;  </a:t>
            </a:r>
          </a:p>
          <a:p>
            <a:r>
              <a:t>Operational use</a:t>
            </a:r>
          </a:p>
          <a:p>
            <a:r>
              <a:t>&lt;/th&gt;</a:t>
            </a:r>
          </a:p>
          <a:p>
            <a:r>
              <a:t>&lt;/tr&gt;</a:t>
            </a:r>
          </a:p>
          <a:p>
            <a:r>
              <a:t>&lt;tr&gt;</a:t>
            </a:r>
          </a:p>
          <a:p>
            <a:r>
              <a:t>&lt;td&gt;  </a:t>
            </a:r>
          </a:p>
          <a:p>
            <a:r>
              <a:t>Temperature and humidity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Heating, cooling, and comfort control</a:t>
            </a:r>
          </a:p>
          <a:p>
            <a:r>
              <a:t>&lt;/td&gt;</a:t>
            </a:r>
          </a:p>
          <a:p>
            <a:r>
              <a:t>&lt;/tr&gt;</a:t>
            </a:r>
          </a:p>
          <a:p>
            <a:r>
              <a:t>&lt;tr&gt;</a:t>
            </a:r>
          </a:p>
          <a:p>
            <a:r>
              <a:t>&lt;td&gt;  </a:t>
            </a:r>
          </a:p>
          <a:p>
            <a:r>
              <a:t>Occupancy and daylight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Demand-led lighting and ventilation</a:t>
            </a:r>
          </a:p>
          <a:p>
            <a:r>
              <a:t>&lt;/td&gt;</a:t>
            </a:r>
          </a:p>
          <a:p>
            <a:r>
              <a:t>&lt;/tr&gt;</a:t>
            </a:r>
          </a:p>
          <a:p>
            <a:r>
              <a:t>&lt;tr&gt;</a:t>
            </a:r>
          </a:p>
          <a:p>
            <a:r>
              <a:t>&lt;td&gt;  </a:t>
            </a:r>
          </a:p>
          <a:p>
            <a:r>
              <a:t>Air quality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Ventilation monitoring and adjustment</a:t>
            </a:r>
          </a:p>
          <a:p>
            <a:r>
              <a:t>&lt;/td&gt;</a:t>
            </a:r>
          </a:p>
          <a:p>
            <a:r>
              <a:t>&lt;/tr&gt;</a:t>
            </a:r>
          </a:p>
          <a:p>
            <a:r>
              <a:t>&lt;tr&gt;</a:t>
            </a:r>
          </a:p>
          <a:p>
            <a:r>
              <a:t>&lt;td&gt;  </a:t>
            </a:r>
          </a:p>
          <a:p>
            <a:r>
              <a:t>Leak, energy, and water meters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Early warning, baseline comparison, and anomaly detection</a:t>
            </a:r>
          </a:p>
          <a:p>
            <a:r>
              <a:t>&lt;/td&gt;</a:t>
            </a:r>
          </a:p>
          <a:p>
            <a:r>
              <a:t>&lt;/tr&gt;</a:t>
            </a:r>
          </a:p>
          <a:p>
            <a:r>
              <a:t>&lt;tr&gt;</a:t>
            </a:r>
          </a:p>
          <a:p>
            <a:r>
              <a:t>&lt;td&gt;  </a:t>
            </a:r>
          </a:p>
          <a:p>
            <a:r>
              <a:t>Existing HVAC controls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Equipment status, schedules, and operating data</a:t>
            </a:r>
          </a:p>
          <a:p>
            <a:r>
              <a:t>&lt;/td&gt;</a:t>
            </a:r>
          </a:p>
          <a:p>
            <a:r>
              <a:t>&lt;/tr&gt;</a:t>
            </a:r>
          </a:p>
          <a:p>
            <a:r>
              <a:t>&lt;/table&gt;</a:t>
            </a:r>
          </a:p>
          <a:p>
            <a:endParaRPr/>
          </a:p>
          <a:p>
            <a:endParaRPr/>
          </a:p>
          <a:p>
            <a:r>
              <a:t>### 2.3 Security and Safe Operation</a:t>
            </a:r>
          </a:p>
          <a:p>
            <a:r>
              <a:t>- Use individual employee credentials and time-limited visitor and contractor access.</a:t>
            </a:r>
          </a:p>
          <a:p>
            <a:r>
              <a:t>- Separate building-control, office, guest, public, and security networks.</a:t>
            </a:r>
          </a:p>
          <a:p>
            <a:r>
              <a:t>- Use role-based permissions, strong authentication, tested updates, and secure backups.</a:t>
            </a:r>
          </a:p>
          <a:p>
            <a:r>
              <a:t>- Revert to safe schedules and local controls when sensors, networks, or AI services fail.</a:t>
            </a:r>
          </a:p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Source: D-MAN data solutions project outline.docx, October 2026. Facilities staff retain oversight. Apply role-based permissions and strong authentication.</a:t>
            </a:r>
          </a:p>
          <a:p>
            <a:endParaRPr/>
          </a:p>
          <a:p>
            <a:r>
              <a:t>## 2. Technical Project Design</a:t>
            </a:r>
          </a:p>
          <a:p>
            <a:endParaRPr/>
          </a:p>
          <a:p>
            <a:r>
              <a:t>### 2.1 Building Improvements</a:t>
            </a:r>
          </a:p>
          <a:p>
            <a:r>
              <a:t>- Inspect entrances, routes, lift controls, restrooms, signs, and evacuation provisions.</a:t>
            </a:r>
          </a:p>
          <a:p>
            <a:r>
              <a:t>- Replace suitable older lighting with LED fixtures and add occupancy and daylight control.</a:t>
            </a:r>
          </a:p>
          <a:p>
            <a:r>
              <a:t>- Improve insulation, air sealing, shading, HVAC schedules, and zoning where practical.</a:t>
            </a:r>
          </a:p>
          <a:p>
            <a:r>
              <a:t>- Install energy and water meters to identify abnormal consumption.</a:t>
            </a:r>
          </a:p>
          <a:p>
            <a:endParaRPr/>
          </a:p>
          <a:p>
            <a:r>
              <a:t>### 2.2 Sensors and Automation</a:t>
            </a:r>
          </a:p>
          <a:p>
            <a:endParaRPr/>
          </a:p>
          <a:p>
            <a:r>
              <a:t>&lt;table&gt;</a:t>
            </a:r>
          </a:p>
          <a:p>
            <a:r>
              <a:t>&lt;tr&gt;</a:t>
            </a:r>
          </a:p>
          <a:p>
            <a:r>
              <a:t>&lt;th&gt;  </a:t>
            </a:r>
          </a:p>
          <a:p>
            <a:r>
              <a:t>Data source</a:t>
            </a:r>
          </a:p>
          <a:p>
            <a:r>
              <a:t>&lt;/th&gt;</a:t>
            </a:r>
          </a:p>
          <a:p>
            <a:r>
              <a:t>&lt;th&gt;  </a:t>
            </a:r>
          </a:p>
          <a:p>
            <a:r>
              <a:t>Operational use</a:t>
            </a:r>
          </a:p>
          <a:p>
            <a:r>
              <a:t>&lt;/th&gt;</a:t>
            </a:r>
          </a:p>
          <a:p>
            <a:r>
              <a:t>&lt;/tr&gt;</a:t>
            </a:r>
          </a:p>
          <a:p>
            <a:r>
              <a:t>&lt;tr&gt;</a:t>
            </a:r>
          </a:p>
          <a:p>
            <a:r>
              <a:t>&lt;td&gt;  </a:t>
            </a:r>
          </a:p>
          <a:p>
            <a:r>
              <a:t>Temperature and humidity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Heating, cooling, and comfort control</a:t>
            </a:r>
          </a:p>
          <a:p>
            <a:r>
              <a:t>&lt;/td&gt;</a:t>
            </a:r>
          </a:p>
          <a:p>
            <a:r>
              <a:t>&lt;/tr&gt;</a:t>
            </a:r>
          </a:p>
          <a:p>
            <a:r>
              <a:t>&lt;tr&gt;</a:t>
            </a:r>
          </a:p>
          <a:p>
            <a:r>
              <a:t>&lt;td&gt;  </a:t>
            </a:r>
          </a:p>
          <a:p>
            <a:r>
              <a:t>Occupancy and daylight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Demand-led lighting and ventilation</a:t>
            </a:r>
          </a:p>
          <a:p>
            <a:r>
              <a:t>&lt;/td&gt;</a:t>
            </a:r>
          </a:p>
          <a:p>
            <a:r>
              <a:t>&lt;/tr&gt;</a:t>
            </a:r>
          </a:p>
          <a:p>
            <a:r>
              <a:t>&lt;tr&gt;</a:t>
            </a:r>
          </a:p>
          <a:p>
            <a:r>
              <a:t>&lt;td&gt;  </a:t>
            </a:r>
          </a:p>
          <a:p>
            <a:r>
              <a:t>Air quality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Ventilation monitoring and adjustment</a:t>
            </a:r>
          </a:p>
          <a:p>
            <a:r>
              <a:t>&lt;/td&gt;</a:t>
            </a:r>
          </a:p>
          <a:p>
            <a:r>
              <a:t>&lt;/tr&gt;</a:t>
            </a:r>
          </a:p>
          <a:p>
            <a:r>
              <a:t>&lt;tr&gt;</a:t>
            </a:r>
          </a:p>
          <a:p>
            <a:r>
              <a:t>&lt;td&gt;  </a:t>
            </a:r>
          </a:p>
          <a:p>
            <a:r>
              <a:t>Leak, energy, and water meters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Early warning, baseline comparison, and anomaly detection</a:t>
            </a:r>
          </a:p>
          <a:p>
            <a:r>
              <a:t>&lt;/td&gt;</a:t>
            </a:r>
          </a:p>
          <a:p>
            <a:r>
              <a:t>&lt;/tr&gt;</a:t>
            </a:r>
          </a:p>
          <a:p>
            <a:r>
              <a:t>&lt;tr&gt;</a:t>
            </a:r>
          </a:p>
          <a:p>
            <a:r>
              <a:t>&lt;td&gt;  </a:t>
            </a:r>
          </a:p>
          <a:p>
            <a:r>
              <a:t>Existing HVAC controls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Equipment status, schedules, and operating data</a:t>
            </a:r>
          </a:p>
          <a:p>
            <a:r>
              <a:t>&lt;/td&gt;</a:t>
            </a:r>
          </a:p>
          <a:p>
            <a:r>
              <a:t>&lt;/tr&gt;</a:t>
            </a:r>
          </a:p>
          <a:p>
            <a:r>
              <a:t>&lt;/table&gt;</a:t>
            </a:r>
          </a:p>
          <a:p>
            <a:endParaRPr/>
          </a:p>
          <a:p>
            <a:endParaRPr/>
          </a:p>
          <a:p>
            <a:r>
              <a:t>### 2.3 Security and Safe Operation</a:t>
            </a:r>
          </a:p>
          <a:p>
            <a:r>
              <a:t>- Use individual employee credentials and time-limited visitor and contractor access.</a:t>
            </a:r>
          </a:p>
          <a:p>
            <a:r>
              <a:t>- Separate building-control, office, guest, public, and security networks.</a:t>
            </a:r>
          </a:p>
          <a:p>
            <a:r>
              <a:t>- Use role-based permissions, strong authentication, tested updates, and secure backups.</a:t>
            </a:r>
          </a:p>
          <a:p>
            <a:r>
              <a:t>- Revert to safe schedules and local controls when sensors, networks, or AI services fail.</a:t>
            </a:r>
          </a:p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Source: D-MAN data solutions project outline.docx, October 2026. Member 1 and Member 2 lead the workstreams shown. The full activity register and weekly matrix follow in these notes.</a:t>
            </a:r>
          </a:p>
          <a:p>
            <a:endParaRPr/>
          </a:p>
          <a:p>
            <a:r>
              <a:t>## 3. Four-Member Roles and Complete Activity Register</a:t>
            </a:r>
          </a:p>
          <a:p>
            <a:r>
              <a:t>  </a:t>
            </a:r>
          </a:p>
          <a:p>
            <a:r>
              <a:t>Each member leads a specialist workstream, contributes to joint decisions, supports integrated testing, and presents the results for their area.</a:t>
            </a:r>
          </a:p>
          <a:p>
            <a:r>
              <a:t>&lt;table&gt;</a:t>
            </a:r>
          </a:p>
          <a:p>
            <a:r>
              <a:t>&lt;tr&gt;</a:t>
            </a:r>
          </a:p>
          <a:p>
            <a:r>
              <a:t>&lt;th&gt;  </a:t>
            </a:r>
          </a:p>
          <a:p>
            <a:r>
              <a:t>Member</a:t>
            </a:r>
          </a:p>
          <a:p>
            <a:r>
              <a:t>&lt;/th&gt;</a:t>
            </a:r>
          </a:p>
          <a:p>
            <a:r>
              <a:t>&lt;th&gt;  </a:t>
            </a:r>
          </a:p>
          <a:p>
            <a:r>
              <a:t>Lead area</a:t>
            </a:r>
          </a:p>
          <a:p>
            <a:r>
              <a:t>&lt;/th&gt;</a:t>
            </a:r>
          </a:p>
          <a:p>
            <a:r>
              <a:t>&lt;th&gt;  </a:t>
            </a:r>
          </a:p>
          <a:p>
            <a:r>
              <a:t>All assigned activities</a:t>
            </a:r>
          </a:p>
          <a:p>
            <a:r>
              <a:t>&lt;/th&gt;</a:t>
            </a:r>
          </a:p>
          <a:p>
            <a:r>
              <a:t>&lt;th&gt;  </a:t>
            </a:r>
          </a:p>
          <a:p>
            <a:r>
              <a:t>Deliverables</a:t>
            </a:r>
          </a:p>
          <a:p>
            <a:r>
              <a:t>&lt;/th&gt;</a:t>
            </a:r>
          </a:p>
          <a:p>
            <a:r>
              <a:t>&lt;/tr&gt;</a:t>
            </a:r>
          </a:p>
          <a:p>
            <a:r>
              <a:t>&lt;tr&gt;</a:t>
            </a:r>
          </a:p>
          <a:p>
            <a:r>
              <a:t>&lt;td&gt;  </a:t>
            </a:r>
          </a:p>
          <a:p>
            <a:r>
              <a:t>Member 1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Building design, accessibility, safety, and resilience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Document the building and users; review all floors; inspect entrances, routes, lifts, restrooms, signs, fire protection, emergency lighting, evacuation routes, backup power, drainage, and equipment anchoring; identify accessibility barriers and efficiency upgrades; confirm relevant requirements; inspect completed work; validate safety, resilience, and manual operation.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Building survey, layout summary, accessibility action list, improvement schedule, safety checklist, and resilience review</a:t>
            </a:r>
          </a:p>
          <a:p>
            <a:r>
              <a:t>&lt;/td&gt;</a:t>
            </a:r>
          </a:p>
          <a:p>
            <a:r>
              <a:t>&lt;/tr&gt;</a:t>
            </a:r>
          </a:p>
          <a:p>
            <a:r>
              <a:t>&lt;tr&gt;</a:t>
            </a:r>
          </a:p>
          <a:p>
            <a:r>
              <a:t>&lt;td&gt;  </a:t>
            </a:r>
          </a:p>
          <a:p>
            <a:r>
              <a:t>Member 2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AI, sensors, BMS integration, and automation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Audit existing controls; select sensors and meters; define device locations; map data flow; design BMS architecture; configure HVAC, lighting, ventilation, utility, and maintenance rules; set limits, alerts, overrides, and safe defaults; support installation and calibration; commission automation; review performance and optimise settings.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Sensor schedule, device plan, architecture, automation rules, alert schedule, fallback plan, and commissioning records</a:t>
            </a:r>
          </a:p>
          <a:p>
            <a:r>
              <a:t>&lt;/td&gt;</a:t>
            </a:r>
          </a:p>
          <a:p>
            <a:r>
              <a:t>&lt;/tr&gt;</a:t>
            </a:r>
          </a:p>
          <a:p>
            <a:r>
              <a:t>&lt;tr&gt;</a:t>
            </a:r>
          </a:p>
          <a:p>
            <a:r>
              <a:t>&lt;td&gt;  </a:t>
            </a:r>
          </a:p>
          <a:p>
            <a:r>
              <a:t>Member 3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Access control, privacy, and cybersecurity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Review access processes; define employee, visitor, contractor, emergency, and restricted-area access; compare credential options; establish approval and removal procedures; assess camera purpose and retention; minimise personal data; design network separation; define authentication, encryption, updates, backups, remote access, logging, and incident response; test permissions and recovery.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Access matrix, credential procedure, privacy assessment, camera policy, network plan, cyber control schedule, and incident-response plan</a:t>
            </a:r>
          </a:p>
          <a:p>
            <a:r>
              <a:t>&lt;/td&gt;</a:t>
            </a:r>
          </a:p>
          <a:p>
            <a:r>
              <a:t>&lt;/tr&gt;</a:t>
            </a:r>
          </a:p>
          <a:p>
            <a:r>
              <a:t>&lt;tr&gt;</a:t>
            </a:r>
          </a:p>
          <a:p>
            <a:r>
              <a:t>&lt;td&gt;  </a:t>
            </a:r>
          </a:p>
          <a:p>
            <a:r>
              <a:t>Member 4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Testing, maintenance, training, measurement, and coordination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Maintain the programme; coordinate meetings, dependencies, decisions, and documents; establish the baseline; prepare tests for HVAC, lighting, sensors, access, alerts, power loss, network loss, AI loss, and incorrect data; record defects and corrective actions; prepare training; define maintenance and backup routines; track performance; compile the report and coordinate the presentation.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Programme, decision log, baseline, test plan, defect register, training pack, maintenance plan, dashboard, report, and presentation</a:t>
            </a:r>
          </a:p>
          <a:p>
            <a:r>
              <a:t>&lt;/td&gt;</a:t>
            </a:r>
          </a:p>
          <a:p>
            <a:r>
              <a:t>&lt;/tr&gt;</a:t>
            </a:r>
          </a:p>
          <a:p>
            <a:r>
              <a:t>&lt;/table&gt;</a:t>
            </a:r>
          </a:p>
          <a:p>
            <a:endParaRPr/>
          </a:p>
          <a:p>
            <a:endParaRPr/>
          </a:p>
          <a:p>
            <a:r>
              <a:t>### 3.1 Shared Activities</a:t>
            </a:r>
          </a:p>
          <a:p>
            <a:r>
              <a:t>- Agree the scope, assumptions, priorities, success criteria, and report structure.</a:t>
            </a:r>
          </a:p>
          <a:p>
            <a:r>
              <a:t>- Coordinate decisions where building, automation, security, and assurance overlap.</a:t>
            </a:r>
          </a:p>
          <a:p>
            <a:r>
              <a:t>- Attend design, installation, commissioning, and acceptance reviews.</a:t>
            </a:r>
          </a:p>
          <a:p>
            <a:r>
              <a:t>- Maintain evidence for decisions, tests, defects, corrective actions, and approvals.</a:t>
            </a:r>
          </a:p>
          <a:p>
            <a:r>
              <a:t>- Peer-review every section and contribute to the final recommendations.</a:t>
            </a:r>
          </a:p>
          <a:p>
            <a:r>
              <a:t>- Present each specialist workstream and support questions as a team.</a:t>
            </a:r>
          </a:p>
          <a:p>
            <a:endParaRPr/>
          </a:p>
          <a:p>
            <a:r>
              <a:t>### 3.2 Nine-Week Activity Matrix</a:t>
            </a:r>
          </a:p>
          <a:p>
            <a:endParaRPr/>
          </a:p>
          <a:p>
            <a:r>
              <a:t>&lt;table&gt;</a:t>
            </a:r>
          </a:p>
          <a:p>
            <a:r>
              <a:t>&lt;tr&gt;</a:t>
            </a:r>
          </a:p>
          <a:p>
            <a:r>
              <a:t>&lt;th&gt;  </a:t>
            </a:r>
          </a:p>
          <a:p>
            <a:r>
              <a:t>Weeks</a:t>
            </a:r>
          </a:p>
          <a:p>
            <a:r>
              <a:t>&lt;/th&gt;</a:t>
            </a:r>
          </a:p>
          <a:p>
            <a:r>
              <a:t>&lt;th&gt;  </a:t>
            </a:r>
          </a:p>
          <a:p>
            <a:r>
              <a:t>Member 1</a:t>
            </a:r>
          </a:p>
          <a:p>
            <a:r>
              <a:t>&lt;/th&gt;</a:t>
            </a:r>
          </a:p>
          <a:p>
            <a:r>
              <a:t>&lt;th&gt;  </a:t>
            </a:r>
          </a:p>
          <a:p>
            <a:r>
              <a:t>Member 2</a:t>
            </a:r>
          </a:p>
          <a:p>
            <a:r>
              <a:t>&lt;/th&gt;</a:t>
            </a:r>
          </a:p>
          <a:p>
            <a:r>
              <a:t>&lt;th&gt;  </a:t>
            </a:r>
          </a:p>
          <a:p>
            <a:r>
              <a:t>Member 3</a:t>
            </a:r>
          </a:p>
          <a:p>
            <a:r>
              <a:t>&lt;/th&gt;</a:t>
            </a:r>
          </a:p>
          <a:p>
            <a:r>
              <a:t>&lt;th&gt;  </a:t>
            </a:r>
          </a:p>
          <a:p>
            <a:r>
              <a:t>Member 4</a:t>
            </a:r>
          </a:p>
          <a:p>
            <a:r>
              <a:t>&lt;/th&gt;</a:t>
            </a:r>
          </a:p>
          <a:p>
            <a:r>
              <a:t>&lt;/tr&gt;</a:t>
            </a:r>
          </a:p>
          <a:p>
            <a:r>
              <a:t>&lt;tr&gt;</a:t>
            </a:r>
          </a:p>
          <a:p>
            <a:r>
              <a:t>&lt;td&gt;  </a:t>
            </a:r>
          </a:p>
          <a:p>
            <a:r>
              <a:t>1–2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Survey layout, accessibility, fabric, safety, and resilience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Audit controls, equipment, sensors, data, and meters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Review access, cameras, privacy, networks, and accounts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Set scope, baseline, programme, risks, records, and meetings</a:t>
            </a:r>
          </a:p>
          <a:p>
            <a:r>
              <a:t>&lt;/td&gt;</a:t>
            </a:r>
          </a:p>
          <a:p>
            <a:r>
              <a:t>&lt;/tr&gt;</a:t>
            </a:r>
          </a:p>
          <a:p>
            <a:r>
              <a:t>&lt;tr&gt;</a:t>
            </a:r>
          </a:p>
          <a:p>
            <a:r>
              <a:t>&lt;td&gt;  </a:t>
            </a:r>
          </a:p>
          <a:p>
            <a:r>
              <a:t>3–4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Design accessibility, lighting, fabric, and resilience improvements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Design sensor layout, BMS architecture, rules, alerts, and fallbacks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Design credentials, permissions, segmentation, and privacy controls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Develop testing, training, maintenance, and measurement plans</a:t>
            </a:r>
          </a:p>
          <a:p>
            <a:r>
              <a:t>&lt;/td&gt;</a:t>
            </a:r>
          </a:p>
          <a:p>
            <a:r>
              <a:t>&lt;/tr&gt;</a:t>
            </a:r>
          </a:p>
          <a:p>
            <a:r>
              <a:t>&lt;tr&gt;</a:t>
            </a:r>
          </a:p>
          <a:p>
            <a:r>
              <a:t>&lt;td&gt;  </a:t>
            </a:r>
          </a:p>
          <a:p>
            <a:r>
              <a:t>5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Confirm safety requirements and integrated design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Confirm data flow, limits, and manual overrides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Lead security, privacy, remote-access, and retention review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Coordinate approval, actions, evidence, and readiness</a:t>
            </a:r>
          </a:p>
          <a:p>
            <a:r>
              <a:t>&lt;/td&gt;</a:t>
            </a:r>
          </a:p>
          <a:p>
            <a:r>
              <a:t>&lt;/tr&gt;</a:t>
            </a:r>
          </a:p>
          <a:p>
            <a:r>
              <a:t>&lt;tr&gt;</a:t>
            </a:r>
          </a:p>
          <a:p>
            <a:r>
              <a:t>&lt;td&gt;  </a:t>
            </a:r>
          </a:p>
          <a:p>
            <a:r>
              <a:t>6–7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Inspect building works and accessibility changes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Lead installation, integration, calibration, and configuration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Verify credentials, segmentation, backups, and logging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Track installation, defects, dependencies, and documentation</a:t>
            </a:r>
          </a:p>
          <a:p>
            <a:r>
              <a:t>&lt;/td&gt;</a:t>
            </a:r>
          </a:p>
          <a:p>
            <a:r>
              <a:t>&lt;/tr&gt;</a:t>
            </a:r>
          </a:p>
          <a:p>
            <a:r>
              <a:t>&lt;tr&gt;</a:t>
            </a:r>
          </a:p>
          <a:p>
            <a:r>
              <a:t>&lt;td&gt;  </a:t>
            </a:r>
          </a:p>
          <a:p>
            <a:r>
              <a:t>8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Validate safety, resilience, accessibility, and manual operation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Commission automation, sensors, alerts, and fallbacks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Test access, privacy controls, cyber response, and recovery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Lead integrated testing, defect closure, and training</a:t>
            </a:r>
          </a:p>
          <a:p>
            <a:r>
              <a:t>&lt;/td&gt;</a:t>
            </a:r>
          </a:p>
          <a:p>
            <a:r>
              <a:t>&lt;/tr&gt;</a:t>
            </a:r>
          </a:p>
          <a:p>
            <a:r>
              <a:t>&lt;tr&gt;</a:t>
            </a:r>
          </a:p>
          <a:p>
            <a:r>
              <a:t>&lt;td&gt;  </a:t>
            </a:r>
          </a:p>
          <a:p>
            <a:r>
              <a:t>9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Confirm building outcomes and recommendations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Report automation performance and optimisation actions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Confirm security, privacy, and incident readiness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Compile results, complete the report, and coordinate presentation</a:t>
            </a:r>
          </a:p>
          <a:p>
            <a:r>
              <a:t>&lt;/td&gt;</a:t>
            </a:r>
          </a:p>
          <a:p>
            <a:r>
              <a:t>&lt;/tr&gt;</a:t>
            </a:r>
          </a:p>
          <a:p>
            <a:r>
              <a:t>&lt;/table&gt;</a:t>
            </a:r>
          </a:p>
          <a:p>
            <a:endParaRPr/>
          </a:p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Source: D-MAN data solutions project outline.docx, October 2026. Member 3 and Member 4 lead the workstreams shown. Full activities and deliverables appear in these notes.</a:t>
            </a:r>
          </a:p>
          <a:p>
            <a:endParaRPr/>
          </a:p>
          <a:p>
            <a:r>
              <a:t>## 3. Four-Member Roles and Complete Activity Register</a:t>
            </a:r>
          </a:p>
          <a:p>
            <a:r>
              <a:t>  </a:t>
            </a:r>
          </a:p>
          <a:p>
            <a:r>
              <a:t>Each member leads a specialist workstream, contributes to joint decisions, supports integrated testing, and presents the results for their area.</a:t>
            </a:r>
          </a:p>
          <a:p>
            <a:r>
              <a:t>&lt;table&gt;</a:t>
            </a:r>
          </a:p>
          <a:p>
            <a:r>
              <a:t>&lt;tr&gt;</a:t>
            </a:r>
          </a:p>
          <a:p>
            <a:r>
              <a:t>&lt;th&gt;  </a:t>
            </a:r>
          </a:p>
          <a:p>
            <a:r>
              <a:t>Member</a:t>
            </a:r>
          </a:p>
          <a:p>
            <a:r>
              <a:t>&lt;/th&gt;</a:t>
            </a:r>
          </a:p>
          <a:p>
            <a:r>
              <a:t>&lt;th&gt;  </a:t>
            </a:r>
          </a:p>
          <a:p>
            <a:r>
              <a:t>Lead area</a:t>
            </a:r>
          </a:p>
          <a:p>
            <a:r>
              <a:t>&lt;/th&gt;</a:t>
            </a:r>
          </a:p>
          <a:p>
            <a:r>
              <a:t>&lt;th&gt;  </a:t>
            </a:r>
          </a:p>
          <a:p>
            <a:r>
              <a:t>All assigned activities</a:t>
            </a:r>
          </a:p>
          <a:p>
            <a:r>
              <a:t>&lt;/th&gt;</a:t>
            </a:r>
          </a:p>
          <a:p>
            <a:r>
              <a:t>&lt;th&gt;  </a:t>
            </a:r>
          </a:p>
          <a:p>
            <a:r>
              <a:t>Deliverables</a:t>
            </a:r>
          </a:p>
          <a:p>
            <a:r>
              <a:t>&lt;/th&gt;</a:t>
            </a:r>
          </a:p>
          <a:p>
            <a:r>
              <a:t>&lt;/tr&gt;</a:t>
            </a:r>
          </a:p>
          <a:p>
            <a:r>
              <a:t>&lt;tr&gt;</a:t>
            </a:r>
          </a:p>
          <a:p>
            <a:r>
              <a:t>&lt;td&gt;  </a:t>
            </a:r>
          </a:p>
          <a:p>
            <a:r>
              <a:t>Member 1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Building design, accessibility, safety, and resilience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Document the building and users; review all floors; inspect entrances, routes, lifts, restrooms, signs, fire protection, emergency lighting, evacuation routes, backup power, drainage, and equipment anchoring; identify accessibility barriers and efficiency upgrades; confirm relevant requirements; inspect completed work; validate safety, resilience, and manual operation.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Building survey, layout summary, accessibility action list, improvement schedule, safety checklist, and resilience review</a:t>
            </a:r>
          </a:p>
          <a:p>
            <a:r>
              <a:t>&lt;/td&gt;</a:t>
            </a:r>
          </a:p>
          <a:p>
            <a:r>
              <a:t>&lt;/tr&gt;</a:t>
            </a:r>
          </a:p>
          <a:p>
            <a:r>
              <a:t>&lt;tr&gt;</a:t>
            </a:r>
          </a:p>
          <a:p>
            <a:r>
              <a:t>&lt;td&gt;  </a:t>
            </a:r>
          </a:p>
          <a:p>
            <a:r>
              <a:t>Member 2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AI, sensors, BMS integration, and automation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Audit existing controls; select sensors and meters; define device locations; map data flow; design BMS architecture; configure HVAC, lighting, ventilation, utility, and maintenance rules; set limits, alerts, overrides, and safe defaults; support installation and calibration; commission automation; review performance and optimise settings.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Sensor schedule, device plan, architecture, automation rules, alert schedule, fallback plan, and commissioning records</a:t>
            </a:r>
          </a:p>
          <a:p>
            <a:r>
              <a:t>&lt;/td&gt;</a:t>
            </a:r>
          </a:p>
          <a:p>
            <a:r>
              <a:t>&lt;/tr&gt;</a:t>
            </a:r>
          </a:p>
          <a:p>
            <a:r>
              <a:t>&lt;tr&gt;</a:t>
            </a:r>
          </a:p>
          <a:p>
            <a:r>
              <a:t>&lt;td&gt;  </a:t>
            </a:r>
          </a:p>
          <a:p>
            <a:r>
              <a:t>Member 3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Access control, privacy, and cybersecurity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Review access processes; define employee, visitor, contractor, emergency, and restricted-area access; compare credential options; establish approval and removal procedures; assess camera purpose and retention; minimise personal data; design network separation; define authentication, encryption, updates, backups, remote access, logging, and incident response; test permissions and recovery.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Access matrix, credential procedure, privacy assessment, camera policy, network plan, cyber control schedule, and incident-response plan</a:t>
            </a:r>
          </a:p>
          <a:p>
            <a:r>
              <a:t>&lt;/td&gt;</a:t>
            </a:r>
          </a:p>
          <a:p>
            <a:r>
              <a:t>&lt;/tr&gt;</a:t>
            </a:r>
          </a:p>
          <a:p>
            <a:r>
              <a:t>&lt;tr&gt;</a:t>
            </a:r>
          </a:p>
          <a:p>
            <a:r>
              <a:t>&lt;td&gt;  </a:t>
            </a:r>
          </a:p>
          <a:p>
            <a:r>
              <a:t>Member 4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Testing, maintenance, training, measurement, and coordination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Maintain the programme; coordinate meetings, dependencies, decisions, and documents; establish the baseline; prepare tests for HVAC, lighting, sensors, access, alerts, power loss, network loss, AI loss, and incorrect data; record defects and corrective actions; prepare training; define maintenance and backup routines; track performance; compile the report and coordinate the presentation.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Programme, decision log, baseline, test plan, defect register, training pack, maintenance plan, dashboard, report, and presentation</a:t>
            </a:r>
          </a:p>
          <a:p>
            <a:r>
              <a:t>&lt;/td&gt;</a:t>
            </a:r>
          </a:p>
          <a:p>
            <a:r>
              <a:t>&lt;/tr&gt;</a:t>
            </a:r>
          </a:p>
          <a:p>
            <a:r>
              <a:t>&lt;/table&gt;</a:t>
            </a:r>
          </a:p>
          <a:p>
            <a:endParaRPr/>
          </a:p>
          <a:p>
            <a:endParaRPr/>
          </a:p>
          <a:p>
            <a:r>
              <a:t>### 3.1 Shared Activities</a:t>
            </a:r>
          </a:p>
          <a:p>
            <a:r>
              <a:t>- Agree the scope, assumptions, priorities, success criteria, and report structure.</a:t>
            </a:r>
          </a:p>
          <a:p>
            <a:r>
              <a:t>- Coordinate decisions where building, automation, security, and assurance overlap.</a:t>
            </a:r>
          </a:p>
          <a:p>
            <a:r>
              <a:t>- Attend design, installation, commissioning, and acceptance reviews.</a:t>
            </a:r>
          </a:p>
          <a:p>
            <a:r>
              <a:t>- Maintain evidence for decisions, tests, defects, corrective actions, and approvals.</a:t>
            </a:r>
          </a:p>
          <a:p>
            <a:r>
              <a:t>- Peer-review every section and contribute to the final recommendations.</a:t>
            </a:r>
          </a:p>
          <a:p>
            <a:r>
              <a:t>- Present each specialist workstream and support questions as a team.</a:t>
            </a:r>
          </a:p>
          <a:p>
            <a:endParaRPr/>
          </a:p>
          <a:p>
            <a:r>
              <a:t>### 3.2 Nine-Week Activity Matrix</a:t>
            </a:r>
          </a:p>
          <a:p>
            <a:endParaRPr/>
          </a:p>
          <a:p>
            <a:r>
              <a:t>&lt;table&gt;</a:t>
            </a:r>
          </a:p>
          <a:p>
            <a:r>
              <a:t>&lt;tr&gt;</a:t>
            </a:r>
          </a:p>
          <a:p>
            <a:r>
              <a:t>&lt;th&gt;  </a:t>
            </a:r>
          </a:p>
          <a:p>
            <a:r>
              <a:t>Weeks</a:t>
            </a:r>
          </a:p>
          <a:p>
            <a:r>
              <a:t>&lt;/th&gt;</a:t>
            </a:r>
          </a:p>
          <a:p>
            <a:r>
              <a:t>&lt;th&gt;  </a:t>
            </a:r>
          </a:p>
          <a:p>
            <a:r>
              <a:t>Member 1</a:t>
            </a:r>
          </a:p>
          <a:p>
            <a:r>
              <a:t>&lt;/th&gt;</a:t>
            </a:r>
          </a:p>
          <a:p>
            <a:r>
              <a:t>&lt;th&gt;  </a:t>
            </a:r>
          </a:p>
          <a:p>
            <a:r>
              <a:t>Member 2</a:t>
            </a:r>
          </a:p>
          <a:p>
            <a:r>
              <a:t>&lt;/th&gt;</a:t>
            </a:r>
          </a:p>
          <a:p>
            <a:r>
              <a:t>&lt;th&gt;  </a:t>
            </a:r>
          </a:p>
          <a:p>
            <a:r>
              <a:t>Member 3</a:t>
            </a:r>
          </a:p>
          <a:p>
            <a:r>
              <a:t>&lt;/th&gt;</a:t>
            </a:r>
          </a:p>
          <a:p>
            <a:r>
              <a:t>&lt;th&gt;  </a:t>
            </a:r>
          </a:p>
          <a:p>
            <a:r>
              <a:t>Member 4</a:t>
            </a:r>
          </a:p>
          <a:p>
            <a:r>
              <a:t>&lt;/th&gt;</a:t>
            </a:r>
          </a:p>
          <a:p>
            <a:r>
              <a:t>&lt;/tr&gt;</a:t>
            </a:r>
          </a:p>
          <a:p>
            <a:r>
              <a:t>&lt;tr&gt;</a:t>
            </a:r>
          </a:p>
          <a:p>
            <a:r>
              <a:t>&lt;td&gt;  </a:t>
            </a:r>
          </a:p>
          <a:p>
            <a:r>
              <a:t>1–2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Survey layout, accessibility, fabric, safety, and resilience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Audit controls, equipment, sensors, data, and meters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Review access, cameras, privacy, networks, and accounts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Set scope, baseline, programme, risks, records, and meetings</a:t>
            </a:r>
          </a:p>
          <a:p>
            <a:r>
              <a:t>&lt;/td&gt;</a:t>
            </a:r>
          </a:p>
          <a:p>
            <a:r>
              <a:t>&lt;/tr&gt;</a:t>
            </a:r>
          </a:p>
          <a:p>
            <a:r>
              <a:t>&lt;tr&gt;</a:t>
            </a:r>
          </a:p>
          <a:p>
            <a:r>
              <a:t>&lt;td&gt;  </a:t>
            </a:r>
          </a:p>
          <a:p>
            <a:r>
              <a:t>3–4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Design accessibility, lighting, fabric, and resilience improvements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Design sensor layout, BMS architecture, rules, alerts, and fallbacks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Design credentials, permissions, segmentation, and privacy controls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Develop testing, training, maintenance, and measurement plans</a:t>
            </a:r>
          </a:p>
          <a:p>
            <a:r>
              <a:t>&lt;/td&gt;</a:t>
            </a:r>
          </a:p>
          <a:p>
            <a:r>
              <a:t>&lt;/tr&gt;</a:t>
            </a:r>
          </a:p>
          <a:p>
            <a:r>
              <a:t>&lt;tr&gt;</a:t>
            </a:r>
          </a:p>
          <a:p>
            <a:r>
              <a:t>&lt;td&gt;  </a:t>
            </a:r>
          </a:p>
          <a:p>
            <a:r>
              <a:t>5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Confirm safety requirements and integrated design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Confirm data flow, limits, and manual overrides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Lead security, privacy, remote-access, and retention review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Coordinate approval, actions, evidence, and readiness</a:t>
            </a:r>
          </a:p>
          <a:p>
            <a:r>
              <a:t>&lt;/td&gt;</a:t>
            </a:r>
          </a:p>
          <a:p>
            <a:r>
              <a:t>&lt;/tr&gt;</a:t>
            </a:r>
          </a:p>
          <a:p>
            <a:r>
              <a:t>&lt;tr&gt;</a:t>
            </a:r>
          </a:p>
          <a:p>
            <a:r>
              <a:t>&lt;td&gt;  </a:t>
            </a:r>
          </a:p>
          <a:p>
            <a:r>
              <a:t>6–7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Inspect building works and accessibility changes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Lead installation, integration, calibration, and configuration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Verify credentials, segmentation, backups, and logging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Track installation, defects, dependencies, and documentation</a:t>
            </a:r>
          </a:p>
          <a:p>
            <a:r>
              <a:t>&lt;/td&gt;</a:t>
            </a:r>
          </a:p>
          <a:p>
            <a:r>
              <a:t>&lt;/tr&gt;</a:t>
            </a:r>
          </a:p>
          <a:p>
            <a:r>
              <a:t>&lt;tr&gt;</a:t>
            </a:r>
          </a:p>
          <a:p>
            <a:r>
              <a:t>&lt;td&gt;  </a:t>
            </a:r>
          </a:p>
          <a:p>
            <a:r>
              <a:t>8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Validate safety, resilience, accessibility, and manual operation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Commission automation, sensors, alerts, and fallbacks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Test access, privacy controls, cyber response, and recovery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Lead integrated testing, defect closure, and training</a:t>
            </a:r>
          </a:p>
          <a:p>
            <a:r>
              <a:t>&lt;/td&gt;</a:t>
            </a:r>
          </a:p>
          <a:p>
            <a:r>
              <a:t>&lt;/tr&gt;</a:t>
            </a:r>
          </a:p>
          <a:p>
            <a:r>
              <a:t>&lt;tr&gt;</a:t>
            </a:r>
          </a:p>
          <a:p>
            <a:r>
              <a:t>&lt;td&gt;  </a:t>
            </a:r>
          </a:p>
          <a:p>
            <a:r>
              <a:t>9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Confirm building outcomes and recommendations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Report automation performance and optimisation actions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Confirm security, privacy, and incident readiness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Compile results, complete the report, and coordinate presentation</a:t>
            </a:r>
          </a:p>
          <a:p>
            <a:r>
              <a:t>&lt;/td&gt;</a:t>
            </a:r>
          </a:p>
          <a:p>
            <a:r>
              <a:t>&lt;/tr&gt;</a:t>
            </a:r>
          </a:p>
          <a:p>
            <a:r>
              <a:t>&lt;/table&gt;</a:t>
            </a:r>
          </a:p>
          <a:p>
            <a:endParaRPr/>
          </a:p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Source: D-MAN data solutions project outline.docx, October 2026. The six phases summarise the delivery plan in section 4.1. This note retains the complete member-by-member nine-week activity matrix.</a:t>
            </a:r>
          </a:p>
          <a:p>
            <a:endParaRPr/>
          </a:p>
          <a:p>
            <a:r>
              <a:t>## 3. Four-Member Roles and Complete Activity Register</a:t>
            </a:r>
          </a:p>
          <a:p>
            <a:r>
              <a:t>  </a:t>
            </a:r>
          </a:p>
          <a:p>
            <a:r>
              <a:t>Each member leads a specialist workstream, contributes to joint decisions, supports integrated testing, and presents the results for their area.</a:t>
            </a:r>
          </a:p>
          <a:p>
            <a:r>
              <a:t>&lt;table&gt;</a:t>
            </a:r>
          </a:p>
          <a:p>
            <a:r>
              <a:t>&lt;tr&gt;</a:t>
            </a:r>
          </a:p>
          <a:p>
            <a:r>
              <a:t>&lt;th&gt;  </a:t>
            </a:r>
          </a:p>
          <a:p>
            <a:r>
              <a:t>Member</a:t>
            </a:r>
          </a:p>
          <a:p>
            <a:r>
              <a:t>&lt;/th&gt;</a:t>
            </a:r>
          </a:p>
          <a:p>
            <a:r>
              <a:t>&lt;th&gt;  </a:t>
            </a:r>
          </a:p>
          <a:p>
            <a:r>
              <a:t>Lead area</a:t>
            </a:r>
          </a:p>
          <a:p>
            <a:r>
              <a:t>&lt;/th&gt;</a:t>
            </a:r>
          </a:p>
          <a:p>
            <a:r>
              <a:t>&lt;th&gt;  </a:t>
            </a:r>
          </a:p>
          <a:p>
            <a:r>
              <a:t>All assigned activities</a:t>
            </a:r>
          </a:p>
          <a:p>
            <a:r>
              <a:t>&lt;/th&gt;</a:t>
            </a:r>
          </a:p>
          <a:p>
            <a:r>
              <a:t>&lt;th&gt;  </a:t>
            </a:r>
          </a:p>
          <a:p>
            <a:r>
              <a:t>Deliverables</a:t>
            </a:r>
          </a:p>
          <a:p>
            <a:r>
              <a:t>&lt;/th&gt;</a:t>
            </a:r>
          </a:p>
          <a:p>
            <a:r>
              <a:t>&lt;/tr&gt;</a:t>
            </a:r>
          </a:p>
          <a:p>
            <a:r>
              <a:t>&lt;tr&gt;</a:t>
            </a:r>
          </a:p>
          <a:p>
            <a:r>
              <a:t>&lt;td&gt;  </a:t>
            </a:r>
          </a:p>
          <a:p>
            <a:r>
              <a:t>Member 1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Building design, accessibility, safety, and resilience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Document the building and users; review all floors; inspect entrances, routes, lifts, restrooms, signs, fire protection, emergency lighting, evacuation routes, backup power, drainage, and equipment anchoring; identify accessibility barriers and efficiency upgrades; confirm relevant requirements; inspect completed work; validate safety, resilience, and manual operation.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Building survey, layout summary, accessibility action list, improvement schedule, safety checklist, and resilience review</a:t>
            </a:r>
          </a:p>
          <a:p>
            <a:r>
              <a:t>&lt;/td&gt;</a:t>
            </a:r>
          </a:p>
          <a:p>
            <a:r>
              <a:t>&lt;/tr&gt;</a:t>
            </a:r>
          </a:p>
          <a:p>
            <a:r>
              <a:t>&lt;tr&gt;</a:t>
            </a:r>
          </a:p>
          <a:p>
            <a:r>
              <a:t>&lt;td&gt;  </a:t>
            </a:r>
          </a:p>
          <a:p>
            <a:r>
              <a:t>Member 2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AI, sensors, BMS integration, and automation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Audit existing controls; select sensors and meters; define device locations; map data flow; design BMS architecture; configure HVAC, lighting, ventilation, utility, and maintenance rules; set limits, alerts, overrides, and safe defaults; support installation and calibration; commission automation; review performance and optimise settings.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Sensor schedule, device plan, architecture, automation rules, alert schedule, fallback plan, and commissioning records</a:t>
            </a:r>
          </a:p>
          <a:p>
            <a:r>
              <a:t>&lt;/td&gt;</a:t>
            </a:r>
          </a:p>
          <a:p>
            <a:r>
              <a:t>&lt;/tr&gt;</a:t>
            </a:r>
          </a:p>
          <a:p>
            <a:r>
              <a:t>&lt;tr&gt;</a:t>
            </a:r>
          </a:p>
          <a:p>
            <a:r>
              <a:t>&lt;td&gt;  </a:t>
            </a:r>
          </a:p>
          <a:p>
            <a:r>
              <a:t>Member 3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Access control, privacy, and cybersecurity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Review access processes; define employee, visitor, contractor, emergency, and restricted-area access; compare credential options; establish approval and removal procedures; assess camera purpose and retention; minimise personal data; design network separation; define authentication, encryption, updates, backups, remote access, logging, and incident response; test permissions and recovery.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Access matrix, credential procedure, privacy assessment, camera policy, network plan, cyber control schedule, and incident-response plan</a:t>
            </a:r>
          </a:p>
          <a:p>
            <a:r>
              <a:t>&lt;/td&gt;</a:t>
            </a:r>
          </a:p>
          <a:p>
            <a:r>
              <a:t>&lt;/tr&gt;</a:t>
            </a:r>
          </a:p>
          <a:p>
            <a:r>
              <a:t>&lt;tr&gt;</a:t>
            </a:r>
          </a:p>
          <a:p>
            <a:r>
              <a:t>&lt;td&gt;  </a:t>
            </a:r>
          </a:p>
          <a:p>
            <a:r>
              <a:t>Member 4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Testing, maintenance, training, measurement, and coordination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Maintain the programme; coordinate meetings, dependencies, decisions, and documents; establish the baseline; prepare tests for HVAC, lighting, sensors, access, alerts, power loss, network loss, AI loss, and incorrect data; record defects and corrective actions; prepare training; define maintenance and backup routines; track performance; compile the report and coordinate the presentation.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Programme, decision log, baseline, test plan, defect register, training pack, maintenance plan, dashboard, report, and presentation</a:t>
            </a:r>
          </a:p>
          <a:p>
            <a:r>
              <a:t>&lt;/td&gt;</a:t>
            </a:r>
          </a:p>
          <a:p>
            <a:r>
              <a:t>&lt;/tr&gt;</a:t>
            </a:r>
          </a:p>
          <a:p>
            <a:r>
              <a:t>&lt;/table&gt;</a:t>
            </a:r>
          </a:p>
          <a:p>
            <a:endParaRPr/>
          </a:p>
          <a:p>
            <a:endParaRPr/>
          </a:p>
          <a:p>
            <a:r>
              <a:t>### 3.1 Shared Activities</a:t>
            </a:r>
          </a:p>
          <a:p>
            <a:r>
              <a:t>- Agree the scope, assumptions, priorities, success criteria, and report structure.</a:t>
            </a:r>
          </a:p>
          <a:p>
            <a:r>
              <a:t>- Coordinate decisions where building, automation, security, and assurance overlap.</a:t>
            </a:r>
          </a:p>
          <a:p>
            <a:r>
              <a:t>- Attend design, installation, commissioning, and acceptance reviews.</a:t>
            </a:r>
          </a:p>
          <a:p>
            <a:r>
              <a:t>- Maintain evidence for decisions, tests, defects, corrective actions, and approvals.</a:t>
            </a:r>
          </a:p>
          <a:p>
            <a:r>
              <a:t>- Peer-review every section and contribute to the final recommendations.</a:t>
            </a:r>
          </a:p>
          <a:p>
            <a:r>
              <a:t>- Present each specialist workstream and support questions as a team.</a:t>
            </a:r>
          </a:p>
          <a:p>
            <a:endParaRPr/>
          </a:p>
          <a:p>
            <a:r>
              <a:t>### 3.2 Nine-Week Activity Matrix</a:t>
            </a:r>
          </a:p>
          <a:p>
            <a:endParaRPr/>
          </a:p>
          <a:p>
            <a:r>
              <a:t>&lt;table&gt;</a:t>
            </a:r>
          </a:p>
          <a:p>
            <a:r>
              <a:t>&lt;tr&gt;</a:t>
            </a:r>
          </a:p>
          <a:p>
            <a:r>
              <a:t>&lt;th&gt;  </a:t>
            </a:r>
          </a:p>
          <a:p>
            <a:r>
              <a:t>Weeks</a:t>
            </a:r>
          </a:p>
          <a:p>
            <a:r>
              <a:t>&lt;/th&gt;</a:t>
            </a:r>
          </a:p>
          <a:p>
            <a:r>
              <a:t>&lt;th&gt;  </a:t>
            </a:r>
          </a:p>
          <a:p>
            <a:r>
              <a:t>Member 1</a:t>
            </a:r>
          </a:p>
          <a:p>
            <a:r>
              <a:t>&lt;/th&gt;</a:t>
            </a:r>
          </a:p>
          <a:p>
            <a:r>
              <a:t>&lt;th&gt;  </a:t>
            </a:r>
          </a:p>
          <a:p>
            <a:r>
              <a:t>Member 2</a:t>
            </a:r>
          </a:p>
          <a:p>
            <a:r>
              <a:t>&lt;/th&gt;</a:t>
            </a:r>
          </a:p>
          <a:p>
            <a:r>
              <a:t>&lt;th&gt;  </a:t>
            </a:r>
          </a:p>
          <a:p>
            <a:r>
              <a:t>Member 3</a:t>
            </a:r>
          </a:p>
          <a:p>
            <a:r>
              <a:t>&lt;/th&gt;</a:t>
            </a:r>
          </a:p>
          <a:p>
            <a:r>
              <a:t>&lt;th&gt;  </a:t>
            </a:r>
          </a:p>
          <a:p>
            <a:r>
              <a:t>Member 4</a:t>
            </a:r>
          </a:p>
          <a:p>
            <a:r>
              <a:t>&lt;/th&gt;</a:t>
            </a:r>
          </a:p>
          <a:p>
            <a:r>
              <a:t>&lt;/tr&gt;</a:t>
            </a:r>
          </a:p>
          <a:p>
            <a:r>
              <a:t>&lt;tr&gt;</a:t>
            </a:r>
          </a:p>
          <a:p>
            <a:r>
              <a:t>&lt;td&gt;  </a:t>
            </a:r>
          </a:p>
          <a:p>
            <a:r>
              <a:t>1–2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Survey layout, accessibility, fabric, safety, and resilience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Audit controls, equipment, sensors, data, and meters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Review access, cameras, privacy, networks, and accounts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Set scope, baseline, programme, risks, records, and meetings</a:t>
            </a:r>
          </a:p>
          <a:p>
            <a:r>
              <a:t>&lt;/td&gt;</a:t>
            </a:r>
          </a:p>
          <a:p>
            <a:r>
              <a:t>&lt;/tr&gt;</a:t>
            </a:r>
          </a:p>
          <a:p>
            <a:r>
              <a:t>&lt;tr&gt;</a:t>
            </a:r>
          </a:p>
          <a:p>
            <a:r>
              <a:t>&lt;td&gt;  </a:t>
            </a:r>
          </a:p>
          <a:p>
            <a:r>
              <a:t>3–4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Design accessibility, lighting, fabric, and resilience improvements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Design sensor layout, BMS architecture, rules, alerts, and fallbacks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Design credentials, permissions, segmentation, and privacy controls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Develop testing, training, maintenance, and measurement plans</a:t>
            </a:r>
          </a:p>
          <a:p>
            <a:r>
              <a:t>&lt;/td&gt;</a:t>
            </a:r>
          </a:p>
          <a:p>
            <a:r>
              <a:t>&lt;/tr&gt;</a:t>
            </a:r>
          </a:p>
          <a:p>
            <a:r>
              <a:t>&lt;tr&gt;</a:t>
            </a:r>
          </a:p>
          <a:p>
            <a:r>
              <a:t>&lt;td&gt;  </a:t>
            </a:r>
          </a:p>
          <a:p>
            <a:r>
              <a:t>5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Confirm safety requirements and integrated design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Confirm data flow, limits, and manual overrides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Lead security, privacy, remote-access, and retention review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Coordinate approval, actions, evidence, and readiness</a:t>
            </a:r>
          </a:p>
          <a:p>
            <a:r>
              <a:t>&lt;/td&gt;</a:t>
            </a:r>
          </a:p>
          <a:p>
            <a:r>
              <a:t>&lt;/tr&gt;</a:t>
            </a:r>
          </a:p>
          <a:p>
            <a:r>
              <a:t>&lt;tr&gt;</a:t>
            </a:r>
          </a:p>
          <a:p>
            <a:r>
              <a:t>&lt;td&gt;  </a:t>
            </a:r>
          </a:p>
          <a:p>
            <a:r>
              <a:t>6–7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Inspect building works and accessibility changes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Lead installation, integration, calibration, and configuration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Verify credentials, segmentation, backups, and logging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Track installation, defects, dependencies, and documentation</a:t>
            </a:r>
          </a:p>
          <a:p>
            <a:r>
              <a:t>&lt;/td&gt;</a:t>
            </a:r>
          </a:p>
          <a:p>
            <a:r>
              <a:t>&lt;/tr&gt;</a:t>
            </a:r>
          </a:p>
          <a:p>
            <a:r>
              <a:t>&lt;tr&gt;</a:t>
            </a:r>
          </a:p>
          <a:p>
            <a:r>
              <a:t>&lt;td&gt;  </a:t>
            </a:r>
          </a:p>
          <a:p>
            <a:r>
              <a:t>8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Validate safety, resilience, accessibility, and manual operation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Commission automation, sensors, alerts, and fallbacks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Test access, privacy controls, cyber response, and recovery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Lead integrated testing, defect closure, and training</a:t>
            </a:r>
          </a:p>
          <a:p>
            <a:r>
              <a:t>&lt;/td&gt;</a:t>
            </a:r>
          </a:p>
          <a:p>
            <a:r>
              <a:t>&lt;/tr&gt;</a:t>
            </a:r>
          </a:p>
          <a:p>
            <a:r>
              <a:t>&lt;tr&gt;</a:t>
            </a:r>
          </a:p>
          <a:p>
            <a:r>
              <a:t>&lt;td&gt;  </a:t>
            </a:r>
          </a:p>
          <a:p>
            <a:r>
              <a:t>9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Confirm building outcomes and recommendations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Report automation performance and optimisation actions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Confirm security, privacy, and incident readiness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Compile results, complete the report, and coordinate presentation</a:t>
            </a:r>
          </a:p>
          <a:p>
            <a:r>
              <a:t>&lt;/td&gt;</a:t>
            </a:r>
          </a:p>
          <a:p>
            <a:r>
              <a:t>&lt;/tr&gt;</a:t>
            </a:r>
          </a:p>
          <a:p>
            <a:r>
              <a:t>&lt;/table&gt;</a:t>
            </a:r>
          </a:p>
          <a:p>
            <a:endParaRPr/>
          </a:p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Source: D-MAN data solutions project outline.docx, October 2026. </a:t>
            </a:r>
          </a:p>
          <a:p>
            <a:endParaRPr/>
          </a:p>
          <a:p>
            <a:r>
              <a:t>## 4. Implementation and Assurance</a:t>
            </a:r>
          </a:p>
          <a:p>
            <a:endParaRPr/>
          </a:p>
          <a:p>
            <a:r>
              <a:t>### 4.1 Delivery Phases</a:t>
            </a:r>
          </a:p>
          <a:p>
            <a:endParaRPr/>
          </a:p>
          <a:p>
            <a:r>
              <a:t>&lt;table&gt;</a:t>
            </a:r>
          </a:p>
          <a:p>
            <a:r>
              <a:t>&lt;tr&gt;</a:t>
            </a:r>
          </a:p>
          <a:p>
            <a:r>
              <a:t>&lt;th&gt;  </a:t>
            </a:r>
          </a:p>
          <a:p>
            <a:r>
              <a:t>Phase</a:t>
            </a:r>
          </a:p>
          <a:p>
            <a:r>
              <a:t>&lt;/th&gt;</a:t>
            </a:r>
          </a:p>
          <a:p>
            <a:r>
              <a:t>&lt;th&gt;  </a:t>
            </a:r>
          </a:p>
          <a:p>
            <a:r>
              <a:t>Weeks</a:t>
            </a:r>
          </a:p>
          <a:p>
            <a:r>
              <a:t>&lt;/th&gt;</a:t>
            </a:r>
          </a:p>
          <a:p>
            <a:r>
              <a:t>&lt;th&gt;  </a:t>
            </a:r>
          </a:p>
          <a:p>
            <a:r>
              <a:t>Key result</a:t>
            </a:r>
          </a:p>
          <a:p>
            <a:r>
              <a:t>&lt;/th&gt;</a:t>
            </a:r>
          </a:p>
          <a:p>
            <a:r>
              <a:t>&lt;/tr&gt;</a:t>
            </a:r>
          </a:p>
          <a:p>
            <a:r>
              <a:t>&lt;tr&gt;</a:t>
            </a:r>
          </a:p>
          <a:p>
            <a:r>
              <a:t>&lt;td&gt;  </a:t>
            </a:r>
          </a:p>
          <a:p>
            <a:r>
              <a:t>Assessment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1–2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Verified baseline, constraints, risks, and priorities</a:t>
            </a:r>
          </a:p>
          <a:p>
            <a:r>
              <a:t>&lt;/td&gt;</a:t>
            </a:r>
          </a:p>
          <a:p>
            <a:r>
              <a:t>&lt;/tr&gt;</a:t>
            </a:r>
          </a:p>
          <a:p>
            <a:r>
              <a:t>&lt;tr&gt;</a:t>
            </a:r>
          </a:p>
          <a:p>
            <a:r>
              <a:t>&lt;td&gt;  </a:t>
            </a:r>
          </a:p>
          <a:p>
            <a:r>
              <a:t>Integrated design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3–4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Approved building, automation, security, and assurance design</a:t>
            </a:r>
          </a:p>
          <a:p>
            <a:r>
              <a:t>&lt;/td&gt;</a:t>
            </a:r>
          </a:p>
          <a:p>
            <a:r>
              <a:t>&lt;/tr&gt;</a:t>
            </a:r>
          </a:p>
          <a:p>
            <a:r>
              <a:t>&lt;tr&gt;</a:t>
            </a:r>
          </a:p>
          <a:p>
            <a:r>
              <a:t>&lt;td&gt;  </a:t>
            </a:r>
          </a:p>
          <a:p>
            <a:r>
              <a:t>Assurance review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5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Confirmed safety, privacy, cybersecurity, and implementation controls</a:t>
            </a:r>
          </a:p>
          <a:p>
            <a:r>
              <a:t>&lt;/td&gt;</a:t>
            </a:r>
          </a:p>
          <a:p>
            <a:r>
              <a:t>&lt;/tr&gt;</a:t>
            </a:r>
          </a:p>
          <a:p>
            <a:r>
              <a:t>&lt;tr&gt;</a:t>
            </a:r>
          </a:p>
          <a:p>
            <a:r>
              <a:t>&lt;td&gt;  </a:t>
            </a:r>
          </a:p>
          <a:p>
            <a:r>
              <a:t>Installation and integration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6–7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Installed, configured, and documented devices and connections</a:t>
            </a:r>
          </a:p>
          <a:p>
            <a:r>
              <a:t>&lt;/td&gt;</a:t>
            </a:r>
          </a:p>
          <a:p>
            <a:r>
              <a:t>&lt;/tr&gt;</a:t>
            </a:r>
          </a:p>
          <a:p>
            <a:r>
              <a:t>&lt;tr&gt;</a:t>
            </a:r>
          </a:p>
          <a:p>
            <a:r>
              <a:t>&lt;td&gt;  </a:t>
            </a:r>
          </a:p>
          <a:p>
            <a:r>
              <a:t>Testing and training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8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Accepted functions, closed critical defects, and trained staff</a:t>
            </a:r>
          </a:p>
          <a:p>
            <a:r>
              <a:t>&lt;/td&gt;</a:t>
            </a:r>
          </a:p>
          <a:p>
            <a:r>
              <a:t>&lt;/tr&gt;</a:t>
            </a:r>
          </a:p>
          <a:p>
            <a:r>
              <a:t>&lt;tr&gt;</a:t>
            </a:r>
          </a:p>
          <a:p>
            <a:r>
              <a:t>&lt;td&gt;  </a:t>
            </a:r>
          </a:p>
          <a:p>
            <a:r>
              <a:t>Evaluation and handover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9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Final evidence, recommendations, report, and presentation</a:t>
            </a:r>
          </a:p>
          <a:p>
            <a:r>
              <a:t>&lt;/td&gt;</a:t>
            </a:r>
          </a:p>
          <a:p>
            <a:r>
              <a:t>&lt;/tr&gt;</a:t>
            </a:r>
          </a:p>
          <a:p>
            <a:r>
              <a:t>&lt;/table&gt;</a:t>
            </a:r>
          </a:p>
          <a:p>
            <a:endParaRPr/>
          </a:p>
          <a:p>
            <a:endParaRPr/>
          </a:p>
          <a:p>
            <a:r>
              <a:t>### 4.2 Testing and Maintenance</a:t>
            </a:r>
          </a:p>
          <a:p>
            <a:r>
              <a:t>- Verify HVAC schedules, lighting controls, sensors, alerts, and manual overrides.</a:t>
            </a:r>
          </a:p>
          <a:p>
            <a:r>
              <a:t>- Test access permissions, power loss, network loss, AI-service loss, and incorrect data.</a:t>
            </a:r>
          </a:p>
          <a:p>
            <a:r>
              <a:t>- Record results, assign defects, and confirm corrective actions before activation.</a:t>
            </a:r>
          </a:p>
          <a:p>
            <a:r>
              <a:t>- Train facilities staff and maintain sensors, equipment, software, permissions, logs, and backups.</a:t>
            </a:r>
          </a:p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Source: D-MAN data solutions project outline.docx, October 2026. No quantified improvement target, budget or achieved performance result is stated in the supplied document.</a:t>
            </a:r>
          </a:p>
          <a:p>
            <a:endParaRPr/>
          </a:p>
          <a:p>
            <a:r>
              <a:t>## 5. Performance Measures</a:t>
            </a:r>
          </a:p>
          <a:p>
            <a:endParaRPr/>
          </a:p>
          <a:p>
            <a:r>
              <a:t>&lt;table&gt;</a:t>
            </a:r>
          </a:p>
          <a:p>
            <a:r>
              <a:t>&lt;tr&gt;</a:t>
            </a:r>
          </a:p>
          <a:p>
            <a:r>
              <a:t>&lt;th&gt;  </a:t>
            </a:r>
          </a:p>
          <a:p>
            <a:r>
              <a:t>Measure</a:t>
            </a:r>
          </a:p>
          <a:p>
            <a:r>
              <a:t>&lt;/th&gt;</a:t>
            </a:r>
          </a:p>
          <a:p>
            <a:r>
              <a:t>&lt;th&gt;  </a:t>
            </a:r>
          </a:p>
          <a:p>
            <a:r>
              <a:t>Evidence</a:t>
            </a:r>
          </a:p>
          <a:p>
            <a:r>
              <a:t>&lt;/th&gt;</a:t>
            </a:r>
          </a:p>
          <a:p>
            <a:r>
              <a:t>&lt;th&gt;  </a:t>
            </a:r>
          </a:p>
          <a:p>
            <a:r>
              <a:t>Lead</a:t>
            </a:r>
          </a:p>
          <a:p>
            <a:r>
              <a:t>&lt;/th&gt;</a:t>
            </a:r>
          </a:p>
          <a:p>
            <a:r>
              <a:t>&lt;/tr&gt;</a:t>
            </a:r>
          </a:p>
          <a:p>
            <a:r>
              <a:t>&lt;tr&gt;</a:t>
            </a:r>
          </a:p>
          <a:p>
            <a:r>
              <a:t>&lt;td&gt;  </a:t>
            </a:r>
          </a:p>
          <a:p>
            <a:r>
              <a:t>Energy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Metered use compared with baseline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Members 2 and 4</a:t>
            </a:r>
          </a:p>
          <a:p>
            <a:r>
              <a:t>&lt;/td&gt;</a:t>
            </a:r>
          </a:p>
          <a:p>
            <a:r>
              <a:t>&lt;/tr&gt;</a:t>
            </a:r>
          </a:p>
          <a:p>
            <a:r>
              <a:t>&lt;tr&gt;</a:t>
            </a:r>
          </a:p>
          <a:p>
            <a:r>
              <a:t>&lt;td&gt;  </a:t>
            </a:r>
          </a:p>
          <a:p>
            <a:r>
              <a:t>Comfort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Feedback and temperature consistency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Members 1, 2, and 4</a:t>
            </a:r>
          </a:p>
          <a:p>
            <a:r>
              <a:t>&lt;/td&gt;</a:t>
            </a:r>
          </a:p>
          <a:p>
            <a:r>
              <a:t>&lt;/tr&gt;</a:t>
            </a:r>
          </a:p>
          <a:p>
            <a:r>
              <a:t>&lt;tr&gt;</a:t>
            </a:r>
          </a:p>
          <a:p>
            <a:r>
              <a:t>&lt;td&gt;  </a:t>
            </a:r>
          </a:p>
          <a:p>
            <a:r>
              <a:t>Reliability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Availability, faults, and successful fallbacks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Members 2 and 4</a:t>
            </a:r>
          </a:p>
          <a:p>
            <a:r>
              <a:t>&lt;/td&gt;</a:t>
            </a:r>
          </a:p>
          <a:p>
            <a:r>
              <a:t>&lt;/tr&gt;</a:t>
            </a:r>
          </a:p>
          <a:p>
            <a:r>
              <a:t>&lt;tr&gt;</a:t>
            </a:r>
          </a:p>
          <a:p>
            <a:r>
              <a:t>&lt;td&gt;  </a:t>
            </a:r>
          </a:p>
          <a:p>
            <a:r>
              <a:t>Accessibility and safety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Issues identified, resolved, and verified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Member 1</a:t>
            </a:r>
          </a:p>
          <a:p>
            <a:r>
              <a:t>&lt;/td&gt;</a:t>
            </a:r>
          </a:p>
          <a:p>
            <a:r>
              <a:t>&lt;/tr&gt;</a:t>
            </a:r>
          </a:p>
          <a:p>
            <a:r>
              <a:t>&lt;tr&gt;</a:t>
            </a:r>
          </a:p>
          <a:p>
            <a:r>
              <a:t>&lt;td&gt;  </a:t>
            </a:r>
          </a:p>
          <a:p>
            <a:r>
              <a:t>Security and privacy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Access, update, log-review, and incident records</a:t>
            </a:r>
          </a:p>
          <a:p>
            <a:r>
              <a:t>&lt;/td&gt;</a:t>
            </a:r>
          </a:p>
          <a:p>
            <a:r>
              <a:t>&lt;td&gt;  </a:t>
            </a:r>
          </a:p>
          <a:p>
            <a:r>
              <a:t>Member 3</a:t>
            </a:r>
          </a:p>
          <a:p>
            <a:r>
              <a:t>&lt;/td&gt;</a:t>
            </a:r>
          </a:p>
          <a:p>
            <a:r>
              <a:t>&lt;/tr&gt;</a:t>
            </a:r>
          </a:p>
          <a:p>
            <a:r>
              <a:t>&lt;/table&gt;</a:t>
            </a:r>
          </a:p>
          <a:p>
            <a:endParaRPr/>
          </a:p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Source: D-MAN data solutions project outline.docx, October 2026. Shared activities: agree scope, assumptions, priorities, success criteria and report structure; coordinate overlapping decisions; attend reviews; maintain evidence; peer-review every section; jointly present results and support questions. The final presentation includes all four members.</a:t>
            </a:r>
          </a:p>
          <a:p>
            <a:endParaRPr/>
          </a:p>
          <a:p>
            <a:r>
              <a:t>## 6. Final Deliverables</a:t>
            </a:r>
          </a:p>
          <a:p>
            <a:r>
              <a:t>- Professional project report and executive summary.</a:t>
            </a:r>
          </a:p>
          <a:p>
            <a:r>
              <a:t>- Building, accessibility, safety, and resilience assessment.</a:t>
            </a:r>
          </a:p>
          <a:p>
            <a:r>
              <a:t>- Sensor schedule, BMS architecture, and automation design.</a:t>
            </a:r>
          </a:p>
          <a:p>
            <a:r>
              <a:t>- Access, privacy, cybersecurity, and incident-response plan.</a:t>
            </a:r>
          </a:p>
          <a:p>
            <a:r>
              <a:t>- Programme, test evidence, defect register, training, and maintenance plan.</a:t>
            </a:r>
          </a:p>
          <a:p>
            <a:r>
              <a:t>- Baseline and performance dashboard.</a:t>
            </a:r>
          </a:p>
          <a:p>
            <a:r>
              <a:t>- Final team presentation led jointly by all four members.</a:t>
            </a:r>
          </a:p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Mast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173718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>
        <a:lnSpc>
          <a:spcPct val="90000"/>
        </a:lnSpc>
        <a:spcBef>
          <a:spcPts val="0"/>
        </a:spcBef>
        <a:buNone/>
        <a:defRPr sz="4400">
          <a:solidFill>
            <a:schemeClr val="tx1"/>
          </a:solidFill>
          <a:latin typeface="+mj-lt"/>
          <a:ea typeface="+mj-lt"/>
          <a:cs typeface="+mj-lt"/>
        </a:defRPr>
      </a:lvl1pPr>
    </p:titleStyle>
    <p:bodyStyle>
      <a:lvl1pPr marL="228600" indent="-228600" algn="l">
        <a:lnSpc>
          <a:spcPct val="90000"/>
        </a:lnSpc>
        <a:spcBef>
          <a:spcPts val="1000"/>
        </a:spcBef>
        <a:buChar char="•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685800" indent="-228600" algn="l">
        <a:lnSpc>
          <a:spcPct val="90000"/>
        </a:lnSpc>
        <a:spcBef>
          <a:spcPts val="500"/>
        </a:spcBef>
        <a:buChar char="•"/>
        <a:defRPr sz="2400">
          <a:solidFill>
            <a:schemeClr val="tx1"/>
          </a:solidFill>
          <a:latin typeface="+mn-lt"/>
          <a:ea typeface="+mn-lt"/>
          <a:cs typeface="+mn-lt"/>
        </a:defRPr>
      </a:lvl2pPr>
      <a:lvl3pPr marL="1143000" indent="-228600" algn="l">
        <a:lnSpc>
          <a:spcPct val="90000"/>
        </a:lnSpc>
        <a:spcBef>
          <a:spcPts val="500"/>
        </a:spcBef>
        <a:buChar char="•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6002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20574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25146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6pPr>
      <a:lvl7pPr marL="29718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7pPr>
      <a:lvl8pPr marL="34290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8pPr>
      <a:lvl9pPr marL="38862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9pPr>
    </p:bodyStyle>
    <p:otherStyle>
      <a:lvl1pPr marL="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1pPr>
      <a:lvl2pPr marL="4572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2pPr>
      <a:lvl3pPr marL="9144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3pPr>
      <a:lvl4pPr marL="13716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8288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22860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6pPr>
      <a:lvl7pPr marL="27432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7pPr>
      <a:lvl8pPr marL="32004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8pPr>
      <a:lvl9pPr marL="36576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3400A6B-FF26-DCF9-6EED-DBFBF8524B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799" y="186268"/>
            <a:ext cx="11844867" cy="6434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30157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A4E235F-011C-CE22-3671-90A49362F8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400" y="168166"/>
            <a:ext cx="11582400" cy="6453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42332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D8DD95D4-AE99-D8B6-6CA1-6EDC9E5C7C9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98276452"/>
              </p:ext>
            </p:extLst>
          </p:nvPr>
        </p:nvGraphicFramePr>
        <p:xfrm>
          <a:off x="838200" y="880533"/>
          <a:ext cx="10515600" cy="51308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2160906218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90038488"/>
                    </a:ext>
                  </a:extLst>
                </a:gridCol>
              </a:tblGrid>
              <a:tr h="51308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Function</a:t>
                      </a:r>
                      <a:endParaRPr lang="en-GB" sz="11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Algorithm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432644702"/>
                  </a:ext>
                </a:extLst>
              </a:tr>
              <a:tr h="51308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Energy anomaly detection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Isolation Forest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759358376"/>
                  </a:ext>
                </a:extLst>
              </a:tr>
              <a:tr h="51308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Predictive maintenance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XGBoost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473539580"/>
                  </a:ext>
                </a:extLst>
              </a:tr>
              <a:tr h="51308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Energy forecasting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Prophet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449959193"/>
                  </a:ext>
                </a:extLst>
              </a:tr>
              <a:tr h="51308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Occupancy prediction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Random Forest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742854936"/>
                  </a:ext>
                </a:extLst>
              </a:tr>
              <a:tr h="51308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HVAC optimisation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Genetic Algorithm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655692535"/>
                  </a:ext>
                </a:extLst>
              </a:tr>
              <a:tr h="51308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Digital Twin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Graph Database Model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551463550"/>
                  </a:ext>
                </a:extLst>
              </a:tr>
              <a:tr h="51308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Automation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Rule-Based Engine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625085886"/>
                  </a:ext>
                </a:extLst>
              </a:tr>
              <a:tr h="51308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Sensor filtering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Kalman Filter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288544917"/>
                  </a:ext>
                </a:extLst>
              </a:tr>
              <a:tr h="51308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Cybersecurity monitoring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Isolation Forest</a:t>
                      </a:r>
                      <a:endParaRPr lang="en-GB" sz="11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316001318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0A464D49-7D86-3CBD-A4D1-09985A7D97FB}"/>
              </a:ext>
            </a:extLst>
          </p:cNvPr>
          <p:cNvSpPr txBox="1"/>
          <p:nvPr/>
        </p:nvSpPr>
        <p:spPr>
          <a:xfrm>
            <a:off x="3776133" y="423333"/>
            <a:ext cx="35644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Algorism Stack</a:t>
            </a:r>
          </a:p>
        </p:txBody>
      </p:sp>
    </p:spTree>
    <p:extLst>
      <p:ext uri="{BB962C8B-B14F-4D97-AF65-F5344CB8AC3E}">
        <p14:creationId xmlns:p14="http://schemas.microsoft.com/office/powerpoint/2010/main" val="22358098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172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00000001-0001-4000-8000-000000000000}"/>
              </a:ext>
            </a:extLst>
          </p:cNvPr>
          <p:cNvSpPr>
            <a:spLocks noGrp="1"/>
          </p:cNvSpPr>
          <p:nvPr/>
        </p:nvSpPr>
        <p:spPr>
          <a:xfrm>
            <a:off x="685800" y="585216"/>
            <a:ext cx="7315200" cy="548640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3300" b="1">
                <a:solidFill>
                  <a:srgbClr val="23383C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2100" b="1">
                <a:solidFill>
                  <a:srgbClr val="53D9EE"/>
                </a:solidFill>
                <a:latin typeface="DejaVu Sans"/>
                <a:ea typeface="DejaVu Sans"/>
                <a:cs typeface="DejaVu Sans"/>
              </a:rPr>
              <a:t>D-MAN Data Solutions</a:t>
            </a:r>
          </a:p>
        </p:txBody>
      </p:sp>
      <p:sp>
        <p:nvSpPr>
          <p:cNvPr id="2" name="Straight Connector 1">
            <a:extLst>
              <a:ext uri="{FF2B5EF4-FFF2-40B4-BE49-F238E27FC236}">
                <a16:creationId xmlns:a16="http://schemas.microsoft.com/office/drawing/2014/main" id="{00000001-0002-4000-8000-000000000000}"/>
              </a:ext>
            </a:extLst>
          </p:cNvPr>
          <p:cNvSpPr>
            <a:spLocks noGrp="1"/>
          </p:cNvSpPr>
          <p:nvPr/>
        </p:nvSpPr>
        <p:spPr>
          <a:xfrm>
            <a:off x="685800" y="1353312"/>
            <a:ext cx="777240" cy="0"/>
          </a:xfrm>
          <a:prstGeom prst="line">
            <a:avLst/>
          </a:prstGeom>
          <a:noFill/>
          <a:ln w="38100">
            <a:solidFill>
              <a:srgbClr val="53D9EE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0000001-0003-4000-8000-000000000000}"/>
              </a:ext>
            </a:extLst>
          </p:cNvPr>
          <p:cNvSpPr>
            <a:spLocks noGrp="1"/>
          </p:cNvSpPr>
          <p:nvPr/>
        </p:nvSpPr>
        <p:spPr>
          <a:xfrm>
            <a:off x="685800" y="6437376"/>
            <a:ext cx="5486400" cy="219456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1125" b="0">
                <a:solidFill>
                  <a:srgbClr val="5D7175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050" b="0">
                <a:solidFill>
                  <a:srgbClr val="ACBED2"/>
                </a:solidFill>
                <a:latin typeface="DejaVu Sans"/>
                <a:ea typeface="DejaVu Sans"/>
                <a:cs typeface="DejaVu Sans"/>
              </a:rPr>
              <a:t>D-MAN Data Solutions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0000001-0004-4000-8000-000000000000}"/>
              </a:ext>
            </a:extLst>
          </p:cNvPr>
          <p:cNvSpPr>
            <a:spLocks noGrp="1"/>
          </p:cNvSpPr>
          <p:nvPr/>
        </p:nvSpPr>
        <p:spPr>
          <a:xfrm>
            <a:off x="11082528" y="6400800"/>
            <a:ext cx="457200" cy="274320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1275" b="1">
                <a:solidFill>
                  <a:srgbClr val="136F73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200" b="1">
                <a:solidFill>
                  <a:srgbClr val="53D9EE"/>
                </a:solidFill>
                <a:latin typeface="DejaVu Sans"/>
                <a:ea typeface="DejaVu Sans"/>
                <a:cs typeface="DejaVu Sans"/>
              </a:rPr>
              <a:t>01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0000001-0005-4000-8000-000000000000}"/>
              </a:ext>
            </a:extLst>
          </p:cNvPr>
          <p:cNvSpPr>
            <a:spLocks noGrp="1"/>
          </p:cNvSpPr>
          <p:nvPr/>
        </p:nvSpPr>
        <p:spPr>
          <a:xfrm>
            <a:off x="685800" y="1828800"/>
            <a:ext cx="7818120" cy="2377440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spcAft>
                <a:spcPts val="900"/>
              </a:spcAft>
              <a:defRPr sz="4650" b="1">
                <a:solidFill>
                  <a:srgbClr val="136F73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4000" b="1">
                <a:solidFill>
                  <a:srgbClr val="F3F7FC"/>
                </a:solidFill>
                <a:latin typeface="DejaVu Sans"/>
                <a:ea typeface="DejaVu Sans"/>
                <a:cs typeface="DejaVu Sans"/>
              </a:rPr>
              <a:t>AI-driven autonomous</a:t>
            </a:r>
          </a:p>
          <a:p>
            <a:pPr>
              <a:spcAft>
                <a:spcPts val="900"/>
              </a:spcAft>
              <a:defRPr sz="4650" b="1">
                <a:solidFill>
                  <a:srgbClr val="136F73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4000" b="1">
                <a:solidFill>
                  <a:srgbClr val="F3F7FC"/>
                </a:solidFill>
                <a:latin typeface="DejaVu Sans"/>
                <a:ea typeface="DejaVu Sans"/>
                <a:cs typeface="DejaVu Sans"/>
              </a:rPr>
              <a:t>building upgrade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0000001-0006-4000-8000-000000000000}"/>
              </a:ext>
            </a:extLst>
          </p:cNvPr>
          <p:cNvSpPr>
            <a:spLocks noGrp="1"/>
          </p:cNvSpPr>
          <p:nvPr/>
        </p:nvSpPr>
        <p:spPr>
          <a:xfrm>
            <a:off x="685800" y="4242816"/>
            <a:ext cx="6812280" cy="960120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2025" b="0">
                <a:solidFill>
                  <a:srgbClr val="23383C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2100" b="0">
                <a:solidFill>
                  <a:srgbClr val="ACBED2"/>
                </a:solidFill>
                <a:latin typeface="DejaVu Sans"/>
                <a:ea typeface="DejaVu Sans"/>
                <a:cs typeface="DejaVu Sans"/>
              </a:rPr>
              <a:t>Integrated project report and four-member delivery plan</a:t>
            </a:r>
          </a:p>
        </p:txBody>
      </p:sp>
      <p:sp>
        <p:nvSpPr>
          <p:cNvPr id="7" name="Straight Connector 6">
            <a:extLst>
              <a:ext uri="{FF2B5EF4-FFF2-40B4-BE49-F238E27FC236}">
                <a16:creationId xmlns:a16="http://schemas.microsoft.com/office/drawing/2014/main" id="{00000001-0007-4000-8000-000000000000}"/>
              </a:ext>
            </a:extLst>
          </p:cNvPr>
          <p:cNvSpPr>
            <a:spLocks noGrp="1"/>
          </p:cNvSpPr>
          <p:nvPr/>
        </p:nvSpPr>
        <p:spPr>
          <a:xfrm>
            <a:off x="8366760" y="1737360"/>
            <a:ext cx="0" cy="3886200"/>
          </a:xfrm>
          <a:prstGeom prst="line">
            <a:avLst/>
          </a:prstGeom>
          <a:noFill/>
          <a:ln w="10160">
            <a:solidFill>
              <a:srgbClr val="36526E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0000001-0008-4000-8000-000000000000}"/>
              </a:ext>
            </a:extLst>
          </p:cNvPr>
          <p:cNvSpPr>
            <a:spLocks noGrp="1"/>
          </p:cNvSpPr>
          <p:nvPr/>
        </p:nvSpPr>
        <p:spPr>
          <a:xfrm>
            <a:off x="8823960" y="1965960"/>
            <a:ext cx="2743200" cy="658368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2850" b="1">
                <a:solidFill>
                  <a:srgbClr val="136F73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3100" b="1">
                <a:solidFill>
                  <a:srgbClr val="53D9EE"/>
                </a:solidFill>
                <a:latin typeface="DejaVu Sans"/>
                <a:ea typeface="DejaVu Sans"/>
                <a:cs typeface="DejaVu Sans"/>
              </a:rPr>
              <a:t>3,000 m²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0000001-0009-4000-8000-000000000000}"/>
              </a:ext>
            </a:extLst>
          </p:cNvPr>
          <p:cNvSpPr>
            <a:spLocks noGrp="1"/>
          </p:cNvSpPr>
          <p:nvPr/>
        </p:nvSpPr>
        <p:spPr>
          <a:xfrm>
            <a:off x="8823960" y="2724912"/>
            <a:ext cx="2606040" cy="685800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1575" b="0">
                <a:solidFill>
                  <a:srgbClr val="5D7175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600" b="0">
                <a:solidFill>
                  <a:srgbClr val="ACBED2"/>
                </a:solidFill>
                <a:latin typeface="DejaVu Sans"/>
                <a:ea typeface="DejaVu Sans"/>
                <a:cs typeface="DejaVu Sans"/>
              </a:rPr>
              <a:t>Existing three-storey building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0000001-000A-4000-8000-000000000000}"/>
              </a:ext>
            </a:extLst>
          </p:cNvPr>
          <p:cNvSpPr>
            <a:spLocks noGrp="1"/>
          </p:cNvSpPr>
          <p:nvPr/>
        </p:nvSpPr>
        <p:spPr>
          <a:xfrm>
            <a:off x="8823960" y="3657600"/>
            <a:ext cx="2743200" cy="685800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2850" b="1">
                <a:solidFill>
                  <a:srgbClr val="136F73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3100" b="1">
                <a:solidFill>
                  <a:srgbClr val="53D9EE"/>
                </a:solidFill>
                <a:latin typeface="DejaVu Sans"/>
                <a:ea typeface="DejaVu Sans"/>
                <a:cs typeface="DejaVu Sans"/>
              </a:rPr>
              <a:t>9 weeks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0000001-000B-4000-8000-000000000000}"/>
              </a:ext>
            </a:extLst>
          </p:cNvPr>
          <p:cNvSpPr>
            <a:spLocks noGrp="1"/>
          </p:cNvSpPr>
          <p:nvPr/>
        </p:nvSpPr>
        <p:spPr>
          <a:xfrm>
            <a:off x="8823960" y="4425696"/>
            <a:ext cx="2606040" cy="640080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1575" b="0">
                <a:solidFill>
                  <a:srgbClr val="5D7175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600" b="0">
                <a:solidFill>
                  <a:srgbClr val="ACBED2"/>
                </a:solidFill>
                <a:latin typeface="DejaVu Sans"/>
                <a:ea typeface="DejaVu Sans"/>
                <a:cs typeface="DejaVu Sans"/>
              </a:rPr>
              <a:t>Planned delivery period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0000001-000C-4000-8000-000000000000}"/>
              </a:ext>
            </a:extLst>
          </p:cNvPr>
          <p:cNvSpPr>
            <a:spLocks noGrp="1"/>
          </p:cNvSpPr>
          <p:nvPr/>
        </p:nvSpPr>
        <p:spPr>
          <a:xfrm>
            <a:off x="685800" y="5623560"/>
            <a:ext cx="3657600" cy="411480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2100" b="0">
                <a:solidFill>
                  <a:srgbClr val="23383C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800" b="0">
                <a:solidFill>
                  <a:srgbClr val="ACBED2"/>
                </a:solidFill>
                <a:latin typeface="DejaVu Sans"/>
                <a:ea typeface="DejaVu Sans"/>
                <a:cs typeface="DejaVu Sans"/>
              </a:rPr>
              <a:t>October 2026</a:t>
            </a:r>
          </a:p>
        </p:txBody>
      </p:sp>
    </p:spTree>
    <p:extLst>
      <p:ext uri="{BB962C8B-B14F-4D97-AF65-F5344CB8AC3E}">
        <p14:creationId xmlns:p14="http://schemas.microsoft.com/office/powerpoint/2010/main" val="1000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172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00000002-0001-4000-8000-000000000000}"/>
              </a:ext>
            </a:extLst>
          </p:cNvPr>
          <p:cNvSpPr>
            <a:spLocks noGrp="1"/>
          </p:cNvSpPr>
          <p:nvPr/>
        </p:nvSpPr>
        <p:spPr>
          <a:xfrm>
            <a:off x="685800" y="438912"/>
            <a:ext cx="10835640" cy="896112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3300" b="1">
                <a:solidFill>
                  <a:srgbClr val="23383C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3200" b="1">
                <a:solidFill>
                  <a:srgbClr val="F3F7FC"/>
                </a:solidFill>
                <a:latin typeface="DejaVu Sans"/>
                <a:ea typeface="DejaVu Sans"/>
                <a:cs typeface="DejaVu Sans"/>
              </a:rPr>
              <a:t>Project scope and planned outcomes</a:t>
            </a:r>
          </a:p>
        </p:txBody>
      </p:sp>
      <p:sp>
        <p:nvSpPr>
          <p:cNvPr id="2" name="Straight Connector 1">
            <a:extLst>
              <a:ext uri="{FF2B5EF4-FFF2-40B4-BE49-F238E27FC236}">
                <a16:creationId xmlns:a16="http://schemas.microsoft.com/office/drawing/2014/main" id="{00000002-0002-4000-8000-000000000000}"/>
              </a:ext>
            </a:extLst>
          </p:cNvPr>
          <p:cNvSpPr>
            <a:spLocks noGrp="1"/>
          </p:cNvSpPr>
          <p:nvPr/>
        </p:nvSpPr>
        <p:spPr>
          <a:xfrm>
            <a:off x="685800" y="1435608"/>
            <a:ext cx="777240" cy="0"/>
          </a:xfrm>
          <a:prstGeom prst="line">
            <a:avLst/>
          </a:prstGeom>
          <a:noFill/>
          <a:ln w="38100">
            <a:solidFill>
              <a:srgbClr val="53D9EE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0000002-0003-4000-8000-000000000000}"/>
              </a:ext>
            </a:extLst>
          </p:cNvPr>
          <p:cNvSpPr>
            <a:spLocks noGrp="1"/>
          </p:cNvSpPr>
          <p:nvPr/>
        </p:nvSpPr>
        <p:spPr>
          <a:xfrm>
            <a:off x="685800" y="6437376"/>
            <a:ext cx="5486400" cy="219456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1125" b="0">
                <a:solidFill>
                  <a:srgbClr val="5D7175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050" b="0">
                <a:solidFill>
                  <a:srgbClr val="ACBED2"/>
                </a:solidFill>
                <a:latin typeface="DejaVu Sans"/>
                <a:ea typeface="DejaVu Sans"/>
                <a:cs typeface="DejaVu Sans"/>
              </a:rPr>
              <a:t>D-MAN Data Solutions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0000002-0004-4000-8000-000000000000}"/>
              </a:ext>
            </a:extLst>
          </p:cNvPr>
          <p:cNvSpPr>
            <a:spLocks noGrp="1"/>
          </p:cNvSpPr>
          <p:nvPr/>
        </p:nvSpPr>
        <p:spPr>
          <a:xfrm>
            <a:off x="11082528" y="6400800"/>
            <a:ext cx="457200" cy="274320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1275" b="1">
                <a:solidFill>
                  <a:srgbClr val="136F73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200" b="1">
                <a:solidFill>
                  <a:srgbClr val="53D9EE"/>
                </a:solidFill>
                <a:latin typeface="DejaVu Sans"/>
                <a:ea typeface="DejaVu Sans"/>
                <a:cs typeface="DejaVu Sans"/>
              </a:rPr>
              <a:t>02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0000002-0005-4000-8000-000000000000}"/>
              </a:ext>
            </a:extLst>
          </p:cNvPr>
          <p:cNvSpPr>
            <a:spLocks noGrp="1"/>
          </p:cNvSpPr>
          <p:nvPr/>
        </p:nvSpPr>
        <p:spPr>
          <a:xfrm>
            <a:off x="685800" y="1885950"/>
            <a:ext cx="4762500" cy="400050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2175" b="1">
                <a:solidFill>
                  <a:srgbClr val="136F73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2300" b="1">
                <a:solidFill>
                  <a:srgbClr val="53D9EE"/>
                </a:solidFill>
                <a:latin typeface="DejaVu Sans"/>
                <a:ea typeface="DejaVu Sans"/>
                <a:cs typeface="DejaVu Sans"/>
              </a:rPr>
              <a:t>Current building</a:t>
            </a:r>
            <a:endParaRPr sz="2175" b="1">
              <a:solidFill>
                <a:srgbClr val="136F73"/>
              </a:solidFill>
              <a:latin typeface="DejaVu Sans"/>
              <a:ea typeface="DejaVu Sans"/>
              <a:cs typeface="DejaVu San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0000002-0006-4000-8000-000000000000}"/>
              </a:ext>
            </a:extLst>
          </p:cNvPr>
          <p:cNvSpPr>
            <a:spLocks noGrp="1"/>
          </p:cNvSpPr>
          <p:nvPr/>
        </p:nvSpPr>
        <p:spPr>
          <a:xfrm>
            <a:off x="685800" y="2514600"/>
            <a:ext cx="4983480" cy="1463040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2100" b="0">
                <a:solidFill>
                  <a:srgbClr val="23383C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2400" b="0">
                <a:solidFill>
                  <a:srgbClr val="F3F7FC"/>
                </a:solidFill>
                <a:latin typeface="DejaVu Sans"/>
                <a:ea typeface="DejaVu Sans"/>
                <a:cs typeface="DejaVu Sans"/>
              </a:rPr>
              <a:t>Office and training centre with separate systems or fixed operating schedules.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0000002-0007-4000-8000-000000000000}"/>
              </a:ext>
            </a:extLst>
          </p:cNvPr>
          <p:cNvSpPr>
            <a:spLocks noGrp="1"/>
          </p:cNvSpPr>
          <p:nvPr/>
        </p:nvSpPr>
        <p:spPr>
          <a:xfrm>
            <a:off x="685800" y="4114800"/>
            <a:ext cx="4857750" cy="819150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1725" b="0">
                <a:solidFill>
                  <a:srgbClr val="5D7175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725" b="0">
                <a:solidFill>
                  <a:srgbClr val="ACBED2"/>
                </a:solidFill>
                <a:latin typeface="DejaVu Sans"/>
                <a:ea typeface="DejaVu Sans"/>
                <a:cs typeface="DejaVu Sans"/>
              </a:rPr>
              <a:t>Weekdays: 7:00 a.m. to 7:00 p.m.</a:t>
            </a:r>
          </a:p>
          <a:p>
            <a:pPr>
              <a:defRPr sz="1725" b="0">
                <a:solidFill>
                  <a:srgbClr val="5D7175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725" b="0">
                <a:solidFill>
                  <a:srgbClr val="ACBED2"/>
                </a:solidFill>
                <a:latin typeface="DejaVu Sans"/>
                <a:ea typeface="DejaVu Sans"/>
                <a:cs typeface="DejaVu Sans"/>
              </a:rPr>
              <a:t>Limited after-hours access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0000002-0008-4000-8000-000000000000}"/>
              </a:ext>
            </a:extLst>
          </p:cNvPr>
          <p:cNvSpPr>
            <a:spLocks noGrp="1"/>
          </p:cNvSpPr>
          <p:nvPr/>
        </p:nvSpPr>
        <p:spPr>
          <a:xfrm>
            <a:off x="6446520" y="1885950"/>
            <a:ext cx="5056632" cy="400050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2175" b="1">
                <a:solidFill>
                  <a:srgbClr val="136F73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2300" b="1">
                <a:solidFill>
                  <a:srgbClr val="53D9EE"/>
                </a:solidFill>
                <a:latin typeface="DejaVu Sans"/>
                <a:ea typeface="DejaVu Sans"/>
                <a:cs typeface="DejaVu Sans"/>
              </a:rPr>
              <a:t>Proposed upgrade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0000002-0009-4000-8000-000000000000}"/>
              </a:ext>
            </a:extLst>
          </p:cNvPr>
          <p:cNvSpPr>
            <a:spLocks noGrp="1"/>
          </p:cNvSpPr>
          <p:nvPr/>
        </p:nvSpPr>
        <p:spPr>
          <a:xfrm>
            <a:off x="6446520" y="2409825"/>
            <a:ext cx="5056632" cy="381000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2025" b="1">
                <a:solidFill>
                  <a:srgbClr val="136F73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2000" b="1">
                <a:solidFill>
                  <a:srgbClr val="F3F7FC"/>
                </a:solidFill>
                <a:latin typeface="DejaVu Sans"/>
                <a:ea typeface="DejaVu Sans"/>
                <a:cs typeface="DejaVu Sans"/>
              </a:rPr>
              <a:t>Connected operations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0000002-000A-4000-8000-000000000000}"/>
              </a:ext>
            </a:extLst>
          </p:cNvPr>
          <p:cNvSpPr>
            <a:spLocks noGrp="1"/>
          </p:cNvSpPr>
          <p:nvPr/>
        </p:nvSpPr>
        <p:spPr>
          <a:xfrm>
            <a:off x="6446520" y="2847975"/>
            <a:ext cx="5056632" cy="1028700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1800" b="0">
                <a:solidFill>
                  <a:srgbClr val="23383C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800" b="0">
                <a:solidFill>
                  <a:srgbClr val="F3F7FC"/>
                </a:solidFill>
                <a:latin typeface="DejaVu Sans"/>
                <a:ea typeface="DejaVu Sans"/>
                <a:cs typeface="DejaVu Sans"/>
              </a:rPr>
              <a:t>Connect sensors and meters through a modern Building Management System (BMS).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0000002-000B-4000-8000-000000000000}"/>
              </a:ext>
            </a:extLst>
          </p:cNvPr>
          <p:cNvSpPr>
            <a:spLocks noGrp="1"/>
          </p:cNvSpPr>
          <p:nvPr/>
        </p:nvSpPr>
        <p:spPr>
          <a:xfrm>
            <a:off x="6446520" y="4086225"/>
            <a:ext cx="5056632" cy="381000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2025" b="1">
                <a:solidFill>
                  <a:srgbClr val="136F73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2000" b="1">
                <a:solidFill>
                  <a:srgbClr val="F3F7FC"/>
                </a:solidFill>
                <a:latin typeface="DejaVu Sans"/>
                <a:ea typeface="DejaVu Sans"/>
                <a:cs typeface="DejaVu Sans"/>
              </a:rPr>
              <a:t>Building improvements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0000002-000C-4000-8000-000000000000}"/>
              </a:ext>
            </a:extLst>
          </p:cNvPr>
          <p:cNvSpPr>
            <a:spLocks noGrp="1"/>
          </p:cNvSpPr>
          <p:nvPr/>
        </p:nvSpPr>
        <p:spPr>
          <a:xfrm>
            <a:off x="6446520" y="4524375"/>
            <a:ext cx="5056632" cy="1028700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1800" b="0">
                <a:solidFill>
                  <a:srgbClr val="23383C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800" b="0">
                <a:solidFill>
                  <a:srgbClr val="F3F7FC"/>
                </a:solidFill>
                <a:latin typeface="DejaVu Sans"/>
                <a:ea typeface="DejaVu Sans"/>
                <a:cs typeface="DejaVu Sans"/>
              </a:rPr>
              <a:t>Review accessibility, LED lighting, insulation, shading and HVAC zoning.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0000002-000D-4000-8000-000000000000}"/>
              </a:ext>
            </a:extLst>
          </p:cNvPr>
          <p:cNvSpPr>
            <a:spLocks noGrp="1"/>
          </p:cNvSpPr>
          <p:nvPr/>
        </p:nvSpPr>
        <p:spPr>
          <a:xfrm>
            <a:off x="685800" y="5687568"/>
            <a:ext cx="10789920" cy="576072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1725" b="1">
                <a:solidFill>
                  <a:srgbClr val="136F73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650" b="1">
                <a:solidFill>
                  <a:srgbClr val="53D9EE"/>
                </a:solidFill>
                <a:latin typeface="DejaVu Sans"/>
                <a:ea typeface="DejaVu Sans"/>
                <a:cs typeface="DejaVu Sans"/>
              </a:rPr>
              <a:t>Planned benefits: greater efficiency and comfort, earlier fault detection and clearer maintenance records.</a:t>
            </a:r>
          </a:p>
        </p:txBody>
      </p:sp>
    </p:spTree>
    <p:extLst>
      <p:ext uri="{BB962C8B-B14F-4D97-AF65-F5344CB8AC3E}">
        <p14:creationId xmlns:p14="http://schemas.microsoft.com/office/powerpoint/2010/main" val="2000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172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0000003-0001-4000-8000-000000000000}"/>
              </a:ext>
            </a:extLst>
          </p:cNvPr>
          <p:cNvSpPr>
            <a:spLocks noGrp="1"/>
          </p:cNvSpPr>
          <p:nvPr/>
        </p:nvSpPr>
        <p:spPr>
          <a:xfrm>
            <a:off x="685800" y="438912"/>
            <a:ext cx="10835640" cy="896112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3300" b="1">
                <a:solidFill>
                  <a:srgbClr val="23383C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3200" b="1">
                <a:solidFill>
                  <a:srgbClr val="F3F7FC"/>
                </a:solidFill>
                <a:latin typeface="DejaVu Sans"/>
                <a:ea typeface="DejaVu Sans"/>
                <a:cs typeface="DejaVu Sans"/>
              </a:rPr>
              <a:t>Sensors and BMS integration</a:t>
            </a:r>
          </a:p>
        </p:txBody>
      </p:sp>
      <p:sp>
        <p:nvSpPr>
          <p:cNvPr id="2" name="Straight Connector 1">
            <a:extLst>
              <a:ext uri="{FF2B5EF4-FFF2-40B4-BE49-F238E27FC236}">
                <a16:creationId xmlns:a16="http://schemas.microsoft.com/office/drawing/2014/main" id="{00000003-0002-4000-8000-000000000000}"/>
              </a:ext>
            </a:extLst>
          </p:cNvPr>
          <p:cNvSpPr>
            <a:spLocks noGrp="1"/>
          </p:cNvSpPr>
          <p:nvPr/>
        </p:nvSpPr>
        <p:spPr>
          <a:xfrm>
            <a:off x="685800" y="1435608"/>
            <a:ext cx="777240" cy="0"/>
          </a:xfrm>
          <a:prstGeom prst="line">
            <a:avLst/>
          </a:prstGeom>
          <a:noFill/>
          <a:ln w="38100">
            <a:solidFill>
              <a:srgbClr val="53D9EE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0000003-0003-4000-8000-000000000000}"/>
              </a:ext>
            </a:extLst>
          </p:cNvPr>
          <p:cNvSpPr>
            <a:spLocks noGrp="1"/>
          </p:cNvSpPr>
          <p:nvPr/>
        </p:nvSpPr>
        <p:spPr>
          <a:xfrm>
            <a:off x="685800" y="6437376"/>
            <a:ext cx="5486400" cy="219456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1125" b="0">
                <a:solidFill>
                  <a:srgbClr val="5D7175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050" b="0">
                <a:solidFill>
                  <a:srgbClr val="ACBED2"/>
                </a:solidFill>
                <a:latin typeface="DejaVu Sans"/>
                <a:ea typeface="DejaVu Sans"/>
                <a:cs typeface="DejaVu Sans"/>
              </a:rPr>
              <a:t>D-MAN Data Solutions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0000003-0004-4000-8000-000000000000}"/>
              </a:ext>
            </a:extLst>
          </p:cNvPr>
          <p:cNvSpPr>
            <a:spLocks noGrp="1"/>
          </p:cNvSpPr>
          <p:nvPr/>
        </p:nvSpPr>
        <p:spPr>
          <a:xfrm>
            <a:off x="11082528" y="6400800"/>
            <a:ext cx="457200" cy="274320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1275" b="1">
                <a:solidFill>
                  <a:srgbClr val="136F73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200" b="1">
                <a:solidFill>
                  <a:srgbClr val="53D9EE"/>
                </a:solidFill>
                <a:latin typeface="DejaVu Sans"/>
                <a:ea typeface="DejaVu Sans"/>
                <a:cs typeface="DejaVu Sans"/>
              </a:rPr>
              <a:t>03</a:t>
            </a:r>
          </a:p>
        </p:txBody>
      </p:sp>
      <p:graphicFrame>
        <p:nvGraphicFramePr>
          <p:cNvPr id="5" name="Table 4"/>
          <p:cNvGraphicFramePr/>
          <p:nvPr>
            <p:extLst>
              <p:ext uri="{D42A27DB-BD31-4B8C-83A1-F6EECF244321}">
                <p14:modId xmlns:p14="http://schemas.microsoft.com/office/powerpoint/2010/main" val="1769567083"/>
              </p:ext>
            </p:extLst>
          </p:nvPr>
        </p:nvGraphicFramePr>
        <p:xfrm>
          <a:off x="685800" y="1773936"/>
          <a:ext cx="10972800" cy="4002405"/>
        </p:xfrm>
        <a:graphic>
          <a:graphicData uri="http://schemas.openxmlformats.org/drawingml/2006/table">
            <a:tbl>
              <a:tblPr/>
              <a:tblGrid>
                <a:gridCol w="41719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8008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57225">
                <a:tc>
                  <a:txBody>
                    <a:bodyPr/>
                    <a:lstStyle/>
                    <a:p>
                      <a:r>
                        <a:rPr sz="1725" b="1">
                          <a:solidFill>
                            <a:srgbClr val="0B172B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Data source</a:t>
                      </a:r>
                    </a:p>
                  </a:txBody>
                  <a:tcPr marL="164592" marR="109728" marT="95250" marB="95250" anchor="ctr">
                    <a:lnL w="6350">
                      <a:solidFill>
                        <a:srgbClr val="36526E"/>
                      </a:solidFill>
                    </a:lnL>
                    <a:lnR w="6350">
                      <a:solidFill>
                        <a:srgbClr val="36526E"/>
                      </a:solidFill>
                    </a:lnR>
                    <a:lnT w="6350">
                      <a:solidFill>
                        <a:srgbClr val="36526E"/>
                      </a:solidFill>
                    </a:lnT>
                    <a:lnB w="6350">
                      <a:solidFill>
                        <a:srgbClr val="36526E"/>
                      </a:solidFill>
                    </a:lnB>
                    <a:solidFill>
                      <a:srgbClr val="53D9E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1">
                          <a:solidFill>
                            <a:srgbClr val="0B172B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Operational use</a:t>
                      </a:r>
                    </a:p>
                  </a:txBody>
                  <a:tcPr marL="164592" marR="109728" marT="95250" marB="95250" anchor="ctr">
                    <a:lnL w="6350">
                      <a:solidFill>
                        <a:srgbClr val="36526E"/>
                      </a:solidFill>
                    </a:lnL>
                    <a:lnR w="6350">
                      <a:solidFill>
                        <a:srgbClr val="36526E"/>
                      </a:solidFill>
                    </a:lnR>
                    <a:lnT w="6350">
                      <a:solidFill>
                        <a:srgbClr val="36526E"/>
                      </a:solidFill>
                    </a:lnT>
                    <a:lnB w="6350">
                      <a:solidFill>
                        <a:srgbClr val="36526E"/>
                      </a:solidFill>
                    </a:lnB>
                    <a:solidFill>
                      <a:srgbClr val="53D9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57225">
                <a:tc>
                  <a:txBody>
                    <a:bodyPr/>
                    <a:lstStyle/>
                    <a:p>
                      <a:r>
                        <a:rPr lang="en-GB" sz="1725" b="1">
                          <a:solidFill>
                            <a:srgbClr val="53D9EE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Temperature and humidity</a:t>
                      </a:r>
                    </a:p>
                  </a:txBody>
                  <a:tcPr marL="164592" marR="109728" marT="95250" marB="95250" anchor="ctr">
                    <a:lnL w="6350">
                      <a:solidFill>
                        <a:srgbClr val="36526E"/>
                      </a:solidFill>
                    </a:lnL>
                    <a:lnR w="6350">
                      <a:solidFill>
                        <a:srgbClr val="36526E"/>
                      </a:solidFill>
                    </a:lnR>
                    <a:lnT w="6350">
                      <a:solidFill>
                        <a:srgbClr val="36526E"/>
                      </a:solidFill>
                    </a:lnT>
                    <a:lnB w="6350">
                      <a:solidFill>
                        <a:srgbClr val="36526E"/>
                      </a:solidFill>
                    </a:lnB>
                    <a:solidFill>
                      <a:srgbClr val="12263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F3F7FC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Heating, cooling and comfort control</a:t>
                      </a:r>
                    </a:p>
                  </a:txBody>
                  <a:tcPr marL="164592" marR="109728" marT="95250" marB="95250" anchor="ctr">
                    <a:lnL w="6350">
                      <a:solidFill>
                        <a:srgbClr val="36526E"/>
                      </a:solidFill>
                    </a:lnL>
                    <a:lnR w="6350">
                      <a:solidFill>
                        <a:srgbClr val="36526E"/>
                      </a:solidFill>
                    </a:lnR>
                    <a:lnT w="6350">
                      <a:solidFill>
                        <a:srgbClr val="36526E"/>
                      </a:solidFill>
                    </a:lnT>
                    <a:lnB w="6350">
                      <a:solidFill>
                        <a:srgbClr val="36526E"/>
                      </a:solidFill>
                    </a:lnB>
                    <a:solidFill>
                      <a:srgbClr val="12263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57225">
                <a:tc>
                  <a:txBody>
                    <a:bodyPr/>
                    <a:lstStyle/>
                    <a:p>
                      <a:r>
                        <a:rPr lang="en-GB" sz="1725" b="1">
                          <a:solidFill>
                            <a:srgbClr val="53D9EE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Occupancy and daylight</a:t>
                      </a:r>
                    </a:p>
                  </a:txBody>
                  <a:tcPr marL="164592" marR="109728" marT="95250" marB="95250" anchor="ctr">
                    <a:lnL w="6350">
                      <a:solidFill>
                        <a:srgbClr val="36526E"/>
                      </a:solidFill>
                    </a:lnL>
                    <a:lnR w="6350">
                      <a:solidFill>
                        <a:srgbClr val="36526E"/>
                      </a:solidFill>
                    </a:lnR>
                    <a:lnT w="6350">
                      <a:solidFill>
                        <a:srgbClr val="36526E"/>
                      </a:solidFill>
                    </a:lnT>
                    <a:lnB w="6350">
                      <a:solidFill>
                        <a:srgbClr val="36526E"/>
                      </a:solidFill>
                    </a:lnB>
                    <a:solidFill>
                      <a:srgbClr val="162D4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F3F7FC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Demand-led lighting and ventilation</a:t>
                      </a:r>
                    </a:p>
                  </a:txBody>
                  <a:tcPr marL="164592" marR="109728" marT="95250" marB="95250" anchor="ctr">
                    <a:lnL w="6350">
                      <a:solidFill>
                        <a:srgbClr val="36526E"/>
                      </a:solidFill>
                    </a:lnL>
                    <a:lnR w="6350">
                      <a:solidFill>
                        <a:srgbClr val="36526E"/>
                      </a:solidFill>
                    </a:lnR>
                    <a:lnT w="6350">
                      <a:solidFill>
                        <a:srgbClr val="36526E"/>
                      </a:solidFill>
                    </a:lnT>
                    <a:lnB w="6350">
                      <a:solidFill>
                        <a:srgbClr val="36526E"/>
                      </a:solidFill>
                    </a:lnB>
                    <a:solidFill>
                      <a:srgbClr val="162D4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57225">
                <a:tc>
                  <a:txBody>
                    <a:bodyPr/>
                    <a:lstStyle/>
                    <a:p>
                      <a:r>
                        <a:rPr lang="en-GB" sz="1725" b="1">
                          <a:solidFill>
                            <a:srgbClr val="53D9EE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Air quality</a:t>
                      </a:r>
                    </a:p>
                  </a:txBody>
                  <a:tcPr marL="164592" marR="109728" marT="95250" marB="95250" anchor="ctr">
                    <a:lnL w="6350">
                      <a:solidFill>
                        <a:srgbClr val="36526E"/>
                      </a:solidFill>
                    </a:lnL>
                    <a:lnR w="6350">
                      <a:solidFill>
                        <a:srgbClr val="36526E"/>
                      </a:solidFill>
                    </a:lnR>
                    <a:lnT w="6350">
                      <a:solidFill>
                        <a:srgbClr val="36526E"/>
                      </a:solidFill>
                    </a:lnT>
                    <a:lnB w="6350">
                      <a:solidFill>
                        <a:srgbClr val="36526E"/>
                      </a:solidFill>
                    </a:lnB>
                    <a:solidFill>
                      <a:srgbClr val="12263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F3F7FC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Ventilation monitoring and adjustment</a:t>
                      </a:r>
                    </a:p>
                  </a:txBody>
                  <a:tcPr marL="164592" marR="109728" marT="95250" marB="95250" anchor="ctr">
                    <a:lnL w="6350">
                      <a:solidFill>
                        <a:srgbClr val="36526E"/>
                      </a:solidFill>
                    </a:lnL>
                    <a:lnR w="6350">
                      <a:solidFill>
                        <a:srgbClr val="36526E"/>
                      </a:solidFill>
                    </a:lnR>
                    <a:lnT w="6350">
                      <a:solidFill>
                        <a:srgbClr val="36526E"/>
                      </a:solidFill>
                    </a:lnT>
                    <a:lnB w="6350">
                      <a:solidFill>
                        <a:srgbClr val="36526E"/>
                      </a:solidFill>
                    </a:lnB>
                    <a:solidFill>
                      <a:srgbClr val="12263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57225">
                <a:tc>
                  <a:txBody>
                    <a:bodyPr/>
                    <a:lstStyle/>
                    <a:p>
                      <a:r>
                        <a:rPr lang="en-GB" sz="1725" b="1">
                          <a:solidFill>
                            <a:srgbClr val="53D9EE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Leak sensors, energy and water meters</a:t>
                      </a:r>
                    </a:p>
                  </a:txBody>
                  <a:tcPr marL="164592" marR="109728" marT="95250" marB="95250" anchor="ctr">
                    <a:lnL w="6350">
                      <a:solidFill>
                        <a:srgbClr val="36526E"/>
                      </a:solidFill>
                    </a:lnL>
                    <a:lnR w="6350">
                      <a:solidFill>
                        <a:srgbClr val="36526E"/>
                      </a:solidFill>
                    </a:lnR>
                    <a:lnT w="6350">
                      <a:solidFill>
                        <a:srgbClr val="36526E"/>
                      </a:solidFill>
                    </a:lnT>
                    <a:lnB w="6350">
                      <a:solidFill>
                        <a:srgbClr val="36526E"/>
                      </a:solidFill>
                    </a:lnB>
                    <a:solidFill>
                      <a:srgbClr val="162D4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F3F7FC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Early warning, baseline comparison and anomalies</a:t>
                      </a:r>
                    </a:p>
                  </a:txBody>
                  <a:tcPr marL="164592" marR="109728" marT="95250" marB="95250" anchor="ctr">
                    <a:lnL w="6350">
                      <a:solidFill>
                        <a:srgbClr val="36526E"/>
                      </a:solidFill>
                    </a:lnL>
                    <a:lnR w="6350">
                      <a:solidFill>
                        <a:srgbClr val="36526E"/>
                      </a:solidFill>
                    </a:lnR>
                    <a:lnT w="6350">
                      <a:solidFill>
                        <a:srgbClr val="36526E"/>
                      </a:solidFill>
                    </a:lnT>
                    <a:lnB w="6350">
                      <a:solidFill>
                        <a:srgbClr val="36526E"/>
                      </a:solidFill>
                    </a:lnB>
                    <a:solidFill>
                      <a:srgbClr val="162D4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57225">
                <a:tc>
                  <a:txBody>
                    <a:bodyPr/>
                    <a:lstStyle/>
                    <a:p>
                      <a:r>
                        <a:rPr lang="en-GB" sz="1725" b="1">
                          <a:solidFill>
                            <a:srgbClr val="53D9EE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Existing HVAC controls</a:t>
                      </a:r>
                    </a:p>
                  </a:txBody>
                  <a:tcPr marL="164592" marR="109728" marT="95250" marB="95250" anchor="ctr">
                    <a:lnL w="6350">
                      <a:solidFill>
                        <a:srgbClr val="36526E"/>
                      </a:solidFill>
                    </a:lnL>
                    <a:lnR w="6350">
                      <a:solidFill>
                        <a:srgbClr val="36526E"/>
                      </a:solidFill>
                    </a:lnR>
                    <a:lnT w="6350">
                      <a:solidFill>
                        <a:srgbClr val="36526E"/>
                      </a:solidFill>
                    </a:lnT>
                    <a:lnB w="6350">
                      <a:solidFill>
                        <a:srgbClr val="36526E"/>
                      </a:solidFill>
                    </a:lnB>
                    <a:solidFill>
                      <a:srgbClr val="12263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F3F7FC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Equipment status, schedules and operating data</a:t>
                      </a:r>
                    </a:p>
                  </a:txBody>
                  <a:tcPr marL="164592" marR="109728" marT="95250" marB="95250" anchor="ctr">
                    <a:lnL w="6350">
                      <a:solidFill>
                        <a:srgbClr val="36526E"/>
                      </a:solidFill>
                    </a:lnL>
                    <a:lnR w="6350">
                      <a:solidFill>
                        <a:srgbClr val="36526E"/>
                      </a:solidFill>
                    </a:lnR>
                    <a:lnT w="6350">
                      <a:solidFill>
                        <a:srgbClr val="36526E"/>
                      </a:solidFill>
                    </a:lnT>
                    <a:lnB w="6350">
                      <a:solidFill>
                        <a:srgbClr val="36526E"/>
                      </a:solidFill>
                    </a:lnB>
                    <a:solidFill>
                      <a:srgbClr val="12263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6" name="Rectangle 5">
            <a:extLst>
              <a:ext uri="{FF2B5EF4-FFF2-40B4-BE49-F238E27FC236}">
                <a16:creationId xmlns:a16="http://schemas.microsoft.com/office/drawing/2014/main" id="{00000003-0005-4000-8000-000000000000}"/>
              </a:ext>
            </a:extLst>
          </p:cNvPr>
          <p:cNvSpPr>
            <a:spLocks noGrp="1"/>
          </p:cNvSpPr>
          <p:nvPr/>
        </p:nvSpPr>
        <p:spPr>
          <a:xfrm>
            <a:off x="685800" y="5895975"/>
            <a:ext cx="10972800" cy="381000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1800" b="1">
                <a:solidFill>
                  <a:srgbClr val="136F73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800" b="1">
                <a:solidFill>
                  <a:srgbClr val="53D9EE"/>
                </a:solidFill>
                <a:latin typeface="DejaVu Sans"/>
                <a:ea typeface="DejaVu Sans"/>
                <a:cs typeface="DejaVu Sans"/>
              </a:rPr>
              <a:t>AI supports operational decisions within approved limits.</a:t>
            </a:r>
          </a:p>
        </p:txBody>
      </p:sp>
    </p:spTree>
    <p:extLst>
      <p:ext uri="{BB962C8B-B14F-4D97-AF65-F5344CB8AC3E}">
        <p14:creationId xmlns:p14="http://schemas.microsoft.com/office/powerpoint/2010/main" val="3000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172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00000004-0001-4000-8000-000000000000}"/>
              </a:ext>
            </a:extLst>
          </p:cNvPr>
          <p:cNvSpPr>
            <a:spLocks noGrp="1"/>
          </p:cNvSpPr>
          <p:nvPr/>
        </p:nvSpPr>
        <p:spPr>
          <a:xfrm>
            <a:off x="685800" y="438912"/>
            <a:ext cx="10835640" cy="896112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3300" b="1">
                <a:solidFill>
                  <a:srgbClr val="23383C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3200" b="1">
                <a:solidFill>
                  <a:srgbClr val="F3F7FC"/>
                </a:solidFill>
                <a:latin typeface="DejaVu Sans"/>
                <a:ea typeface="DejaVu Sans"/>
                <a:cs typeface="DejaVu Sans"/>
              </a:rPr>
              <a:t>Safety, security and human oversight</a:t>
            </a:r>
          </a:p>
        </p:txBody>
      </p:sp>
      <p:sp>
        <p:nvSpPr>
          <p:cNvPr id="2" name="Straight Connector 1">
            <a:extLst>
              <a:ext uri="{FF2B5EF4-FFF2-40B4-BE49-F238E27FC236}">
                <a16:creationId xmlns:a16="http://schemas.microsoft.com/office/drawing/2014/main" id="{00000004-0002-4000-8000-000000000000}"/>
              </a:ext>
            </a:extLst>
          </p:cNvPr>
          <p:cNvSpPr>
            <a:spLocks noGrp="1"/>
          </p:cNvSpPr>
          <p:nvPr/>
        </p:nvSpPr>
        <p:spPr>
          <a:xfrm>
            <a:off x="685800" y="1435608"/>
            <a:ext cx="777240" cy="0"/>
          </a:xfrm>
          <a:prstGeom prst="line">
            <a:avLst/>
          </a:prstGeom>
          <a:noFill/>
          <a:ln w="38100">
            <a:solidFill>
              <a:srgbClr val="53D9EE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0000004-0003-4000-8000-000000000000}"/>
              </a:ext>
            </a:extLst>
          </p:cNvPr>
          <p:cNvSpPr>
            <a:spLocks noGrp="1"/>
          </p:cNvSpPr>
          <p:nvPr/>
        </p:nvSpPr>
        <p:spPr>
          <a:xfrm>
            <a:off x="685800" y="6437376"/>
            <a:ext cx="5486400" cy="219456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1125" b="0">
                <a:solidFill>
                  <a:srgbClr val="5D7175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050" b="0">
                <a:solidFill>
                  <a:srgbClr val="ACBED2"/>
                </a:solidFill>
                <a:latin typeface="DejaVu Sans"/>
                <a:ea typeface="DejaVu Sans"/>
                <a:cs typeface="DejaVu Sans"/>
              </a:rPr>
              <a:t>D-MAN Data Solutions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0000004-0004-4000-8000-000000000000}"/>
              </a:ext>
            </a:extLst>
          </p:cNvPr>
          <p:cNvSpPr>
            <a:spLocks noGrp="1"/>
          </p:cNvSpPr>
          <p:nvPr/>
        </p:nvSpPr>
        <p:spPr>
          <a:xfrm>
            <a:off x="11082528" y="6400800"/>
            <a:ext cx="457200" cy="274320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1275" b="1">
                <a:solidFill>
                  <a:srgbClr val="136F73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200" b="1">
                <a:solidFill>
                  <a:srgbClr val="53D9EE"/>
                </a:solidFill>
                <a:latin typeface="DejaVu Sans"/>
                <a:ea typeface="DejaVu Sans"/>
                <a:cs typeface="DejaVu Sans"/>
              </a:rPr>
              <a:t>04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0000004-0005-4000-8000-000000000000}"/>
              </a:ext>
            </a:extLst>
          </p:cNvPr>
          <p:cNvSpPr>
            <a:spLocks noGrp="1"/>
          </p:cNvSpPr>
          <p:nvPr/>
        </p:nvSpPr>
        <p:spPr>
          <a:xfrm>
            <a:off x="685800" y="1938528"/>
            <a:ext cx="3730752" cy="749808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2025" b="1">
                <a:solidFill>
                  <a:srgbClr val="136F73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2100" b="1">
                <a:solidFill>
                  <a:srgbClr val="53D9EE"/>
                </a:solidFill>
                <a:latin typeface="DejaVu Sans"/>
                <a:ea typeface="DejaVu Sans"/>
                <a:cs typeface="DejaVu Sans"/>
              </a:rPr>
              <a:t>Independent safety systems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0000004-0006-4000-8000-000000000000}"/>
              </a:ext>
            </a:extLst>
          </p:cNvPr>
          <p:cNvSpPr>
            <a:spLocks noGrp="1"/>
          </p:cNvSpPr>
          <p:nvPr/>
        </p:nvSpPr>
        <p:spPr>
          <a:xfrm>
            <a:off x="4800600" y="1938528"/>
            <a:ext cx="6537960" cy="868680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1800" b="0">
                <a:solidFill>
                  <a:srgbClr val="23383C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2000" b="0">
                <a:solidFill>
                  <a:srgbClr val="F3F7FC"/>
                </a:solidFill>
                <a:latin typeface="DejaVu Sans"/>
                <a:ea typeface="DejaVu Sans"/>
                <a:cs typeface="DejaVu Sans"/>
              </a:rPr>
              <a:t>Keep fire alarms, sprinklers and emergency lighting independent of AI.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0000004-0007-4000-8000-000000000000}"/>
              </a:ext>
            </a:extLst>
          </p:cNvPr>
          <p:cNvSpPr>
            <a:spLocks noGrp="1"/>
          </p:cNvSpPr>
          <p:nvPr/>
        </p:nvSpPr>
        <p:spPr>
          <a:xfrm>
            <a:off x="685800" y="2971800"/>
            <a:ext cx="3730752" cy="749808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2025" b="1">
                <a:solidFill>
                  <a:srgbClr val="136F73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2100" b="1">
                <a:solidFill>
                  <a:srgbClr val="53D9EE"/>
                </a:solidFill>
                <a:latin typeface="DejaVu Sans"/>
                <a:ea typeface="DejaVu Sans"/>
                <a:cs typeface="DejaVu Sans"/>
              </a:rPr>
              <a:t>Manual control and fallbacks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0000004-0008-4000-8000-000000000000}"/>
              </a:ext>
            </a:extLst>
          </p:cNvPr>
          <p:cNvSpPr>
            <a:spLocks noGrp="1"/>
          </p:cNvSpPr>
          <p:nvPr/>
        </p:nvSpPr>
        <p:spPr>
          <a:xfrm>
            <a:off x="4800600" y="2971800"/>
            <a:ext cx="6537960" cy="868680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1800" b="0">
                <a:solidFill>
                  <a:srgbClr val="23383C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2000" b="0">
                <a:solidFill>
                  <a:srgbClr val="F3F7FC"/>
                </a:solidFill>
                <a:latin typeface="DejaVu Sans"/>
                <a:ea typeface="DejaVu Sans"/>
                <a:cs typeface="DejaVu Sans"/>
              </a:rPr>
              <a:t>Keep local controls available. Use safe schedules if sensors, networks or AI services fail.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0000004-0009-4000-8000-000000000000}"/>
              </a:ext>
            </a:extLst>
          </p:cNvPr>
          <p:cNvSpPr>
            <a:spLocks noGrp="1"/>
          </p:cNvSpPr>
          <p:nvPr/>
        </p:nvSpPr>
        <p:spPr>
          <a:xfrm>
            <a:off x="685800" y="4005072"/>
            <a:ext cx="3730752" cy="749808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2025" b="1">
                <a:solidFill>
                  <a:srgbClr val="136F73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2100" b="1">
                <a:solidFill>
                  <a:srgbClr val="53D9EE"/>
                </a:solidFill>
                <a:latin typeface="DejaVu Sans"/>
                <a:ea typeface="DejaVu Sans"/>
                <a:cs typeface="DejaVu Sans"/>
              </a:rPr>
              <a:t>Controlled access and privacy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0000004-000A-4000-8000-000000000000}"/>
              </a:ext>
            </a:extLst>
          </p:cNvPr>
          <p:cNvSpPr>
            <a:spLocks noGrp="1"/>
          </p:cNvSpPr>
          <p:nvPr/>
        </p:nvSpPr>
        <p:spPr>
          <a:xfrm>
            <a:off x="4800600" y="4005072"/>
            <a:ext cx="6537960" cy="868680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1800" b="0">
                <a:solidFill>
                  <a:srgbClr val="23383C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2000" b="0">
                <a:solidFill>
                  <a:srgbClr val="F3F7FC"/>
                </a:solidFill>
                <a:latin typeface="DejaVu Sans"/>
                <a:ea typeface="DejaVu Sans"/>
                <a:cs typeface="DejaVu Sans"/>
              </a:rPr>
              <a:t>Use individual credentials and access expiry dates. Collect only necessary personal data.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0000004-000B-4000-8000-000000000000}"/>
              </a:ext>
            </a:extLst>
          </p:cNvPr>
          <p:cNvSpPr>
            <a:spLocks noGrp="1"/>
          </p:cNvSpPr>
          <p:nvPr/>
        </p:nvSpPr>
        <p:spPr>
          <a:xfrm>
            <a:off x="685800" y="5038344"/>
            <a:ext cx="3730752" cy="749808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2025" b="1">
                <a:solidFill>
                  <a:srgbClr val="136F73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2100" b="1">
                <a:solidFill>
                  <a:srgbClr val="53D9EE"/>
                </a:solidFill>
                <a:latin typeface="DejaVu Sans"/>
                <a:ea typeface="DejaVu Sans"/>
                <a:cs typeface="DejaVu Sans"/>
              </a:rPr>
              <a:t>Network protection</a:t>
            </a:r>
            <a:endParaRPr sz="2025" b="1">
              <a:solidFill>
                <a:srgbClr val="136F73"/>
              </a:solidFill>
              <a:latin typeface="DejaVu Sans"/>
              <a:ea typeface="DejaVu Sans"/>
              <a:cs typeface="DejaVu San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0000004-000C-4000-8000-000000000000}"/>
              </a:ext>
            </a:extLst>
          </p:cNvPr>
          <p:cNvSpPr>
            <a:spLocks noGrp="1"/>
          </p:cNvSpPr>
          <p:nvPr/>
        </p:nvSpPr>
        <p:spPr>
          <a:xfrm>
            <a:off x="4800600" y="5038344"/>
            <a:ext cx="6537960" cy="868680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1800" b="0">
                <a:solidFill>
                  <a:srgbClr val="23383C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2000" b="0">
                <a:solidFill>
                  <a:srgbClr val="F3F7FC"/>
                </a:solidFill>
                <a:latin typeface="DejaVu Sans"/>
                <a:ea typeface="DejaVu Sans"/>
                <a:cs typeface="DejaVu Sans"/>
              </a:rPr>
              <a:t>Separate control, office, guest, public and security networks. Test updates and backups.</a:t>
            </a:r>
          </a:p>
        </p:txBody>
      </p:sp>
    </p:spTree>
    <p:extLst>
      <p:ext uri="{BB962C8B-B14F-4D97-AF65-F5344CB8AC3E}">
        <p14:creationId xmlns:p14="http://schemas.microsoft.com/office/powerpoint/2010/main" val="4000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172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0000005-0001-4000-8000-000000000000}"/>
              </a:ext>
            </a:extLst>
          </p:cNvPr>
          <p:cNvSpPr>
            <a:spLocks noGrp="1"/>
          </p:cNvSpPr>
          <p:nvPr/>
        </p:nvSpPr>
        <p:spPr>
          <a:xfrm>
            <a:off x="685800" y="438912"/>
            <a:ext cx="10835640" cy="896112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3300" b="1">
                <a:solidFill>
                  <a:srgbClr val="23383C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3200" b="1">
                <a:solidFill>
                  <a:srgbClr val="F3F7FC"/>
                </a:solidFill>
                <a:latin typeface="DejaVu Sans"/>
                <a:ea typeface="DejaVu Sans"/>
                <a:cs typeface="DejaVu Sans"/>
              </a:rPr>
              <a:t>Building and automation responsibilities</a:t>
            </a:r>
            <a:endParaRPr sz="3300" b="1">
              <a:solidFill>
                <a:srgbClr val="23383C"/>
              </a:solidFill>
              <a:latin typeface="DejaVu Sans"/>
              <a:ea typeface="DejaVu Sans"/>
              <a:cs typeface="DejaVu Sans"/>
            </a:endParaRPr>
          </a:p>
        </p:txBody>
      </p:sp>
      <p:sp>
        <p:nvSpPr>
          <p:cNvPr id="2" name="Straight Connector 1">
            <a:extLst>
              <a:ext uri="{FF2B5EF4-FFF2-40B4-BE49-F238E27FC236}">
                <a16:creationId xmlns:a16="http://schemas.microsoft.com/office/drawing/2014/main" id="{00000005-0002-4000-8000-000000000000}"/>
              </a:ext>
            </a:extLst>
          </p:cNvPr>
          <p:cNvSpPr>
            <a:spLocks noGrp="1"/>
          </p:cNvSpPr>
          <p:nvPr/>
        </p:nvSpPr>
        <p:spPr>
          <a:xfrm>
            <a:off x="685800" y="1435608"/>
            <a:ext cx="777240" cy="0"/>
          </a:xfrm>
          <a:prstGeom prst="line">
            <a:avLst/>
          </a:prstGeom>
          <a:noFill/>
          <a:ln w="38100">
            <a:solidFill>
              <a:srgbClr val="53D9EE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0000005-0003-4000-8000-000000000000}"/>
              </a:ext>
            </a:extLst>
          </p:cNvPr>
          <p:cNvSpPr>
            <a:spLocks noGrp="1"/>
          </p:cNvSpPr>
          <p:nvPr/>
        </p:nvSpPr>
        <p:spPr>
          <a:xfrm>
            <a:off x="685800" y="6437376"/>
            <a:ext cx="5486400" cy="219456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1125" b="0">
                <a:solidFill>
                  <a:srgbClr val="5D7175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050" b="0">
                <a:solidFill>
                  <a:srgbClr val="ACBED2"/>
                </a:solidFill>
                <a:latin typeface="DejaVu Sans"/>
                <a:ea typeface="DejaVu Sans"/>
                <a:cs typeface="DejaVu Sans"/>
              </a:rPr>
              <a:t>D-MAN Data Solutions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0000005-0004-4000-8000-000000000000}"/>
              </a:ext>
            </a:extLst>
          </p:cNvPr>
          <p:cNvSpPr>
            <a:spLocks noGrp="1"/>
          </p:cNvSpPr>
          <p:nvPr/>
        </p:nvSpPr>
        <p:spPr>
          <a:xfrm>
            <a:off x="11082528" y="6400800"/>
            <a:ext cx="457200" cy="274320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1275" b="1">
                <a:solidFill>
                  <a:srgbClr val="136F73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200" b="1">
                <a:solidFill>
                  <a:srgbClr val="53D9EE"/>
                </a:solidFill>
                <a:latin typeface="DejaVu Sans"/>
                <a:ea typeface="DejaVu Sans"/>
                <a:cs typeface="DejaVu Sans"/>
              </a:rPr>
              <a:t>05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0000005-0005-4000-8000-000000000000}"/>
              </a:ext>
            </a:extLst>
          </p:cNvPr>
          <p:cNvSpPr>
            <a:spLocks noGrp="1"/>
          </p:cNvSpPr>
          <p:nvPr/>
        </p:nvSpPr>
        <p:spPr>
          <a:xfrm>
            <a:off x="609600" y="1783080"/>
            <a:ext cx="1033271" cy="960120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3900" b="1">
                <a:solidFill>
                  <a:srgbClr val="136F73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200" b="1">
                <a:solidFill>
                  <a:srgbClr val="ACBED2"/>
                </a:solidFill>
                <a:latin typeface="DejaVu Sans"/>
                <a:ea typeface="DejaVu Sans"/>
                <a:cs typeface="DejaVu Sans"/>
              </a:rPr>
              <a:t>Member</a:t>
            </a:r>
          </a:p>
          <a:p>
            <a:pPr>
              <a:defRPr sz="3900" b="1">
                <a:solidFill>
                  <a:srgbClr val="136F73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3400" b="1">
                <a:solidFill>
                  <a:srgbClr val="53D9EE"/>
                </a:solidFill>
                <a:latin typeface="DejaVu Sans"/>
                <a:ea typeface="DejaVu Sans"/>
                <a:cs typeface="DejaVu Sans"/>
              </a:rPr>
              <a:t>01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0000005-0006-4000-8000-000000000000}"/>
              </a:ext>
            </a:extLst>
          </p:cNvPr>
          <p:cNvSpPr>
            <a:spLocks noGrp="1"/>
          </p:cNvSpPr>
          <p:nvPr/>
        </p:nvSpPr>
        <p:spPr>
          <a:xfrm>
            <a:off x="1714500" y="1838325"/>
            <a:ext cx="4038600" cy="819150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2175" b="1">
                <a:solidFill>
                  <a:srgbClr val="23383C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2200" b="1">
                <a:solidFill>
                  <a:srgbClr val="F3F7FC"/>
                </a:solidFill>
                <a:latin typeface="DejaVu Sans"/>
                <a:ea typeface="DejaVu Sans"/>
                <a:cs typeface="DejaVu Sans"/>
              </a:rPr>
              <a:t>Building, accessibility</a:t>
            </a:r>
          </a:p>
          <a:p>
            <a:pPr>
              <a:defRPr sz="2175" b="1">
                <a:solidFill>
                  <a:srgbClr val="23383C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2200" b="1">
                <a:solidFill>
                  <a:srgbClr val="F3F7FC"/>
                </a:solidFill>
                <a:latin typeface="DejaVu Sans"/>
                <a:ea typeface="DejaVu Sans"/>
                <a:cs typeface="DejaVu Sans"/>
              </a:rPr>
              <a:t>and resilience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0000005-0007-4000-8000-000000000000}"/>
              </a:ext>
            </a:extLst>
          </p:cNvPr>
          <p:cNvSpPr>
            <a:spLocks noGrp="1"/>
          </p:cNvSpPr>
          <p:nvPr/>
        </p:nvSpPr>
        <p:spPr>
          <a:xfrm>
            <a:off x="609600" y="2857500"/>
            <a:ext cx="5105400" cy="1190625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lnSpc>
                <a:spcPct val="110000"/>
              </a:lnSpc>
              <a:defRPr sz="1800" b="0">
                <a:solidFill>
                  <a:srgbClr val="23383C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800" b="0">
                <a:solidFill>
                  <a:srgbClr val="F3F7FC"/>
                </a:solidFill>
                <a:latin typeface="DejaVu Sans"/>
                <a:ea typeface="DejaVu Sans"/>
                <a:cs typeface="DejaVu Sans"/>
              </a:rPr>
              <a:t>Survey every floor and user needs. Review access routes, lifts, restrooms, fire protection and emergency provisions.</a:t>
            </a:r>
            <a:endParaRPr lang="en-GB" sz="1800" b="0">
              <a:solidFill>
                <a:srgbClr val="23383C"/>
              </a:solidFill>
              <a:latin typeface="DejaVu Sans"/>
              <a:ea typeface="DejaVu Sans"/>
              <a:cs typeface="DejaVu Sans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0000005-0008-4000-8000-000000000000}"/>
              </a:ext>
            </a:extLst>
          </p:cNvPr>
          <p:cNvSpPr>
            <a:spLocks noGrp="1"/>
          </p:cNvSpPr>
          <p:nvPr/>
        </p:nvSpPr>
        <p:spPr>
          <a:xfrm>
            <a:off x="609600" y="4105275"/>
            <a:ext cx="5105400" cy="1143000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lnSpc>
                <a:spcPct val="110000"/>
              </a:lnSpc>
              <a:defRPr sz="1800" b="0">
                <a:solidFill>
                  <a:srgbClr val="23383C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800" b="0">
                <a:solidFill>
                  <a:srgbClr val="F3F7FC"/>
                </a:solidFill>
                <a:latin typeface="DejaVu Sans"/>
                <a:ea typeface="DejaVu Sans"/>
                <a:cs typeface="DejaVu Sans"/>
              </a:rPr>
              <a:t>Confirm upgrade requirements and inspect completed work. Validate safety and manual operation.</a:t>
            </a:r>
            <a:endParaRPr lang="en-GB" sz="1800" b="0">
              <a:solidFill>
                <a:srgbClr val="23383C"/>
              </a:solidFill>
              <a:latin typeface="DejaVu Sans"/>
              <a:ea typeface="DejaVu Sans"/>
              <a:cs typeface="DejaVu San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0000005-0009-4000-8000-000000000000}"/>
              </a:ext>
            </a:extLst>
          </p:cNvPr>
          <p:cNvSpPr>
            <a:spLocks noGrp="1"/>
          </p:cNvSpPr>
          <p:nvPr/>
        </p:nvSpPr>
        <p:spPr>
          <a:xfrm>
            <a:off x="609600" y="5266944"/>
            <a:ext cx="5105400" cy="960120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spcAft>
                <a:spcPts val="400"/>
              </a:spcAft>
              <a:defRPr sz="1650" b="1">
                <a:solidFill>
                  <a:srgbClr val="136F73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650" b="1">
                <a:solidFill>
                  <a:srgbClr val="53D9EE"/>
                </a:solidFill>
                <a:latin typeface="DejaVu Sans"/>
                <a:ea typeface="DejaVu Sans"/>
                <a:cs typeface="DejaVu Sans"/>
              </a:rPr>
              <a:t>Outputs</a:t>
            </a:r>
            <a:endParaRPr lang="en-GB" sz="1650" b="1">
              <a:solidFill>
                <a:srgbClr val="136F73"/>
              </a:solidFill>
              <a:latin typeface="DejaVu Sans"/>
              <a:ea typeface="DejaVu Sans"/>
              <a:cs typeface="DejaVu Sans"/>
            </a:endParaRPr>
          </a:p>
          <a:p>
            <a:pPr>
              <a:spcAft>
                <a:spcPts val="0"/>
              </a:spcAft>
              <a:defRPr sz="1650" b="1">
                <a:solidFill>
                  <a:srgbClr val="136F73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650" b="0">
                <a:solidFill>
                  <a:srgbClr val="ACBED2"/>
                </a:solidFill>
                <a:latin typeface="DejaVu Sans"/>
                <a:ea typeface="DejaVu Sans"/>
                <a:cs typeface="DejaVu Sans"/>
              </a:rPr>
              <a:t>Survey, action list, improvement schedule, safety and resilience reviews.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0000005-000A-4000-8000-000000000000}"/>
              </a:ext>
            </a:extLst>
          </p:cNvPr>
          <p:cNvSpPr>
            <a:spLocks noGrp="1"/>
          </p:cNvSpPr>
          <p:nvPr/>
        </p:nvSpPr>
        <p:spPr>
          <a:xfrm>
            <a:off x="6400800" y="1783080"/>
            <a:ext cx="1033271" cy="960120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3900" b="1">
                <a:solidFill>
                  <a:srgbClr val="136F73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200" b="1">
                <a:solidFill>
                  <a:srgbClr val="ACBED2"/>
                </a:solidFill>
                <a:latin typeface="DejaVu Sans"/>
                <a:ea typeface="DejaVu Sans"/>
                <a:cs typeface="DejaVu Sans"/>
              </a:rPr>
              <a:t>Member</a:t>
            </a:r>
          </a:p>
          <a:p>
            <a:pPr>
              <a:defRPr sz="3900" b="1">
                <a:solidFill>
                  <a:srgbClr val="136F73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3400" b="1">
                <a:solidFill>
                  <a:srgbClr val="53D9EE"/>
                </a:solidFill>
                <a:latin typeface="DejaVu Sans"/>
                <a:ea typeface="DejaVu Sans"/>
                <a:cs typeface="DejaVu Sans"/>
              </a:rPr>
              <a:t>02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0000005-000B-4000-8000-000000000000}"/>
              </a:ext>
            </a:extLst>
          </p:cNvPr>
          <p:cNvSpPr>
            <a:spLocks noGrp="1"/>
          </p:cNvSpPr>
          <p:nvPr/>
        </p:nvSpPr>
        <p:spPr>
          <a:xfrm>
            <a:off x="7505700" y="1838325"/>
            <a:ext cx="4076700" cy="819150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2175" b="1">
                <a:solidFill>
                  <a:srgbClr val="23383C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2200" b="1">
                <a:solidFill>
                  <a:srgbClr val="F3F7FC"/>
                </a:solidFill>
                <a:latin typeface="DejaVu Sans"/>
                <a:ea typeface="DejaVu Sans"/>
                <a:cs typeface="DejaVu Sans"/>
              </a:rPr>
              <a:t>AI, sensors</a:t>
            </a:r>
          </a:p>
          <a:p>
            <a:pPr>
              <a:defRPr sz="2175" b="1">
                <a:solidFill>
                  <a:srgbClr val="23383C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2200" b="1">
                <a:solidFill>
                  <a:srgbClr val="F3F7FC"/>
                </a:solidFill>
                <a:latin typeface="DejaVu Sans"/>
                <a:ea typeface="DejaVu Sans"/>
                <a:cs typeface="DejaVu Sans"/>
              </a:rPr>
              <a:t>and BMS integration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0000005-000C-4000-8000-000000000000}"/>
              </a:ext>
            </a:extLst>
          </p:cNvPr>
          <p:cNvSpPr>
            <a:spLocks noGrp="1"/>
          </p:cNvSpPr>
          <p:nvPr/>
        </p:nvSpPr>
        <p:spPr>
          <a:xfrm>
            <a:off x="6400800" y="2857500"/>
            <a:ext cx="5181600" cy="1190625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lnSpc>
                <a:spcPct val="110000"/>
              </a:lnSpc>
              <a:defRPr sz="1800" b="0">
                <a:solidFill>
                  <a:srgbClr val="23383C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800" b="0">
                <a:solidFill>
                  <a:srgbClr val="F3F7FC"/>
                </a:solidFill>
                <a:latin typeface="DejaVu Sans"/>
                <a:ea typeface="DejaVu Sans"/>
                <a:cs typeface="DejaVu Sans"/>
              </a:rPr>
              <a:t>Audit controls. Select devices and locations. Map data flows and design the BMS architecture.</a:t>
            </a:r>
            <a:endParaRPr lang="en-GB" sz="1800" b="0">
              <a:solidFill>
                <a:srgbClr val="23383C"/>
              </a:solidFill>
              <a:latin typeface="DejaVu Sans"/>
              <a:ea typeface="DejaVu Sans"/>
              <a:cs typeface="DejaVu San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0000005-000D-4000-8000-000000000000}"/>
              </a:ext>
            </a:extLst>
          </p:cNvPr>
          <p:cNvSpPr>
            <a:spLocks noGrp="1"/>
          </p:cNvSpPr>
          <p:nvPr/>
        </p:nvSpPr>
        <p:spPr>
          <a:xfrm>
            <a:off x="6400800" y="4105275"/>
            <a:ext cx="5181600" cy="1143000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lnSpc>
                <a:spcPct val="110000"/>
              </a:lnSpc>
              <a:defRPr sz="1800" b="0">
                <a:solidFill>
                  <a:srgbClr val="23383C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800" b="0">
                <a:solidFill>
                  <a:srgbClr val="F3F7FC"/>
                </a:solidFill>
                <a:latin typeface="DejaVu Sans"/>
                <a:ea typeface="DejaVu Sans"/>
                <a:cs typeface="DejaVu Sans"/>
              </a:rPr>
              <a:t>Set rules, alerts, limits and safe defaults. Calibrate devices and commission automation. Optimise settings.</a:t>
            </a:r>
            <a:endParaRPr lang="en-GB" sz="1800" b="0">
              <a:solidFill>
                <a:srgbClr val="23383C"/>
              </a:solidFill>
              <a:latin typeface="DejaVu Sans"/>
              <a:ea typeface="DejaVu Sans"/>
              <a:cs typeface="DejaVu San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0000005-000E-4000-8000-000000000000}"/>
              </a:ext>
            </a:extLst>
          </p:cNvPr>
          <p:cNvSpPr>
            <a:spLocks noGrp="1"/>
          </p:cNvSpPr>
          <p:nvPr/>
        </p:nvSpPr>
        <p:spPr>
          <a:xfrm>
            <a:off x="6400800" y="5266944"/>
            <a:ext cx="5181600" cy="960120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spcAft>
                <a:spcPts val="400"/>
              </a:spcAft>
              <a:defRPr sz="1650" b="1">
                <a:solidFill>
                  <a:srgbClr val="136F73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650" b="1">
                <a:solidFill>
                  <a:srgbClr val="53D9EE"/>
                </a:solidFill>
                <a:latin typeface="DejaVu Sans"/>
                <a:ea typeface="DejaVu Sans"/>
                <a:cs typeface="DejaVu Sans"/>
              </a:rPr>
              <a:t>Outputs</a:t>
            </a:r>
            <a:endParaRPr lang="en-GB" sz="1650" b="1">
              <a:solidFill>
                <a:srgbClr val="136F73"/>
              </a:solidFill>
              <a:latin typeface="DejaVu Sans"/>
              <a:ea typeface="DejaVu Sans"/>
              <a:cs typeface="DejaVu Sans"/>
            </a:endParaRPr>
          </a:p>
          <a:p>
            <a:pPr>
              <a:spcAft>
                <a:spcPts val="0"/>
              </a:spcAft>
              <a:defRPr sz="1650" b="1">
                <a:solidFill>
                  <a:srgbClr val="136F73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650" b="0">
                <a:solidFill>
                  <a:srgbClr val="ACBED2"/>
                </a:solidFill>
                <a:latin typeface="DejaVu Sans"/>
                <a:ea typeface="DejaVu Sans"/>
                <a:cs typeface="DejaVu Sans"/>
              </a:rPr>
              <a:t>Sensor plan, architecture, rules, fallback plan and commissioning records.</a:t>
            </a:r>
          </a:p>
        </p:txBody>
      </p:sp>
    </p:spTree>
    <p:extLst>
      <p:ext uri="{BB962C8B-B14F-4D97-AF65-F5344CB8AC3E}">
        <p14:creationId xmlns:p14="http://schemas.microsoft.com/office/powerpoint/2010/main" val="5000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172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0000006-0001-4000-8000-000000000000}"/>
              </a:ext>
            </a:extLst>
          </p:cNvPr>
          <p:cNvSpPr>
            <a:spLocks noGrp="1"/>
          </p:cNvSpPr>
          <p:nvPr/>
        </p:nvSpPr>
        <p:spPr>
          <a:xfrm>
            <a:off x="685800" y="438912"/>
            <a:ext cx="10835640" cy="896112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3300" b="1">
                <a:solidFill>
                  <a:srgbClr val="23383C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3200" b="1">
                <a:solidFill>
                  <a:srgbClr val="F3F7FC"/>
                </a:solidFill>
                <a:latin typeface="DejaVu Sans"/>
                <a:ea typeface="DejaVu Sans"/>
                <a:cs typeface="DejaVu Sans"/>
              </a:rPr>
              <a:t>Security and assurance responsibilities</a:t>
            </a:r>
            <a:endParaRPr sz="3300" b="1">
              <a:solidFill>
                <a:srgbClr val="23383C"/>
              </a:solidFill>
              <a:latin typeface="DejaVu Sans"/>
              <a:ea typeface="DejaVu Sans"/>
              <a:cs typeface="DejaVu Sans"/>
            </a:endParaRPr>
          </a:p>
        </p:txBody>
      </p:sp>
      <p:sp>
        <p:nvSpPr>
          <p:cNvPr id="2" name="Straight Connector 1">
            <a:extLst>
              <a:ext uri="{FF2B5EF4-FFF2-40B4-BE49-F238E27FC236}">
                <a16:creationId xmlns:a16="http://schemas.microsoft.com/office/drawing/2014/main" id="{00000006-0002-4000-8000-000000000000}"/>
              </a:ext>
            </a:extLst>
          </p:cNvPr>
          <p:cNvSpPr>
            <a:spLocks noGrp="1"/>
          </p:cNvSpPr>
          <p:nvPr/>
        </p:nvSpPr>
        <p:spPr>
          <a:xfrm>
            <a:off x="685800" y="1435608"/>
            <a:ext cx="777240" cy="0"/>
          </a:xfrm>
          <a:prstGeom prst="line">
            <a:avLst/>
          </a:prstGeom>
          <a:noFill/>
          <a:ln w="38100">
            <a:solidFill>
              <a:srgbClr val="53D9EE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0000006-0003-4000-8000-000000000000}"/>
              </a:ext>
            </a:extLst>
          </p:cNvPr>
          <p:cNvSpPr>
            <a:spLocks noGrp="1"/>
          </p:cNvSpPr>
          <p:nvPr/>
        </p:nvSpPr>
        <p:spPr>
          <a:xfrm>
            <a:off x="685800" y="6437376"/>
            <a:ext cx="5486400" cy="219456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1125" b="0">
                <a:solidFill>
                  <a:srgbClr val="5D7175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050" b="0">
                <a:solidFill>
                  <a:srgbClr val="ACBED2"/>
                </a:solidFill>
                <a:latin typeface="DejaVu Sans"/>
                <a:ea typeface="DejaVu Sans"/>
                <a:cs typeface="DejaVu Sans"/>
              </a:rPr>
              <a:t>D-MAN Data Solutions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0000006-0004-4000-8000-000000000000}"/>
              </a:ext>
            </a:extLst>
          </p:cNvPr>
          <p:cNvSpPr>
            <a:spLocks noGrp="1"/>
          </p:cNvSpPr>
          <p:nvPr/>
        </p:nvSpPr>
        <p:spPr>
          <a:xfrm>
            <a:off x="11082528" y="6400800"/>
            <a:ext cx="457200" cy="274320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1275" b="1">
                <a:solidFill>
                  <a:srgbClr val="136F73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200" b="1">
                <a:solidFill>
                  <a:srgbClr val="53D9EE"/>
                </a:solidFill>
                <a:latin typeface="DejaVu Sans"/>
                <a:ea typeface="DejaVu Sans"/>
                <a:cs typeface="DejaVu Sans"/>
              </a:rPr>
              <a:t>06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0000006-0005-4000-8000-000000000000}"/>
              </a:ext>
            </a:extLst>
          </p:cNvPr>
          <p:cNvSpPr>
            <a:spLocks noGrp="1"/>
          </p:cNvSpPr>
          <p:nvPr/>
        </p:nvSpPr>
        <p:spPr>
          <a:xfrm>
            <a:off x="609600" y="1783080"/>
            <a:ext cx="1033271" cy="960120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3900" b="1">
                <a:solidFill>
                  <a:srgbClr val="136F73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200" b="1">
                <a:solidFill>
                  <a:srgbClr val="ACBED2"/>
                </a:solidFill>
                <a:latin typeface="DejaVu Sans"/>
                <a:ea typeface="DejaVu Sans"/>
                <a:cs typeface="DejaVu Sans"/>
              </a:rPr>
              <a:t>Member</a:t>
            </a:r>
          </a:p>
          <a:p>
            <a:pPr>
              <a:defRPr sz="3900" b="1">
                <a:solidFill>
                  <a:srgbClr val="136F73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3400" b="1">
                <a:solidFill>
                  <a:srgbClr val="53D9EE"/>
                </a:solidFill>
                <a:latin typeface="DejaVu Sans"/>
                <a:ea typeface="DejaVu Sans"/>
                <a:cs typeface="DejaVu Sans"/>
              </a:rPr>
              <a:t>03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0000006-0006-4000-8000-000000000000}"/>
              </a:ext>
            </a:extLst>
          </p:cNvPr>
          <p:cNvSpPr>
            <a:spLocks noGrp="1"/>
          </p:cNvSpPr>
          <p:nvPr/>
        </p:nvSpPr>
        <p:spPr>
          <a:xfrm>
            <a:off x="1714500" y="1838325"/>
            <a:ext cx="4038600" cy="819150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2175" b="1">
                <a:solidFill>
                  <a:srgbClr val="23383C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2200" b="1">
                <a:solidFill>
                  <a:srgbClr val="F3F7FC"/>
                </a:solidFill>
                <a:latin typeface="DejaVu Sans"/>
                <a:ea typeface="DejaVu Sans"/>
                <a:cs typeface="DejaVu Sans"/>
              </a:rPr>
              <a:t>Access control, privacy</a:t>
            </a:r>
          </a:p>
          <a:p>
            <a:pPr>
              <a:defRPr sz="2175" b="1">
                <a:solidFill>
                  <a:srgbClr val="23383C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2200" b="1">
                <a:solidFill>
                  <a:srgbClr val="F3F7FC"/>
                </a:solidFill>
                <a:latin typeface="DejaVu Sans"/>
                <a:ea typeface="DejaVu Sans"/>
                <a:cs typeface="DejaVu Sans"/>
              </a:rPr>
              <a:t>and cybersecurity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0000006-0007-4000-8000-000000000000}"/>
              </a:ext>
            </a:extLst>
          </p:cNvPr>
          <p:cNvSpPr>
            <a:spLocks noGrp="1"/>
          </p:cNvSpPr>
          <p:nvPr/>
        </p:nvSpPr>
        <p:spPr>
          <a:xfrm>
            <a:off x="609600" y="2857500"/>
            <a:ext cx="5105400" cy="1190625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lnSpc>
                <a:spcPct val="110000"/>
              </a:lnSpc>
              <a:defRPr sz="1800" b="0">
                <a:solidFill>
                  <a:srgbClr val="23383C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800" b="0">
                <a:solidFill>
                  <a:srgbClr val="F3F7FC"/>
                </a:solidFill>
                <a:latin typeface="DejaVu Sans"/>
                <a:ea typeface="DejaVu Sans"/>
                <a:cs typeface="DejaVu Sans"/>
              </a:rPr>
              <a:t>Define permissions, credentials and access approval or removal. Assess camera purpose and data retention.</a:t>
            </a:r>
            <a:endParaRPr lang="en-GB" sz="1800" b="0">
              <a:solidFill>
                <a:srgbClr val="23383C"/>
              </a:solidFill>
              <a:latin typeface="DejaVu Sans"/>
              <a:ea typeface="DejaVu Sans"/>
              <a:cs typeface="DejaVu Sans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0000006-0008-4000-8000-000000000000}"/>
              </a:ext>
            </a:extLst>
          </p:cNvPr>
          <p:cNvSpPr>
            <a:spLocks noGrp="1"/>
          </p:cNvSpPr>
          <p:nvPr/>
        </p:nvSpPr>
        <p:spPr>
          <a:xfrm>
            <a:off x="609600" y="4105275"/>
            <a:ext cx="5105400" cy="1143000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lnSpc>
                <a:spcPct val="110000"/>
              </a:lnSpc>
              <a:defRPr sz="1800" b="0">
                <a:solidFill>
                  <a:srgbClr val="23383C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800" b="0">
                <a:solidFill>
                  <a:srgbClr val="F3F7FC"/>
                </a:solidFill>
                <a:latin typeface="DejaVu Sans"/>
                <a:ea typeface="DejaVu Sans"/>
                <a:cs typeface="DejaVu Sans"/>
              </a:rPr>
              <a:t>Plan network separation, authentication, encryption, remote access and logging. Test recovery and permissions.</a:t>
            </a:r>
            <a:endParaRPr lang="en-GB" sz="1800" b="0">
              <a:solidFill>
                <a:srgbClr val="23383C"/>
              </a:solidFill>
              <a:latin typeface="DejaVu Sans"/>
              <a:ea typeface="DejaVu Sans"/>
              <a:cs typeface="DejaVu San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0000006-0009-4000-8000-000000000000}"/>
              </a:ext>
            </a:extLst>
          </p:cNvPr>
          <p:cNvSpPr>
            <a:spLocks noGrp="1"/>
          </p:cNvSpPr>
          <p:nvPr/>
        </p:nvSpPr>
        <p:spPr>
          <a:xfrm>
            <a:off x="609600" y="5266944"/>
            <a:ext cx="5105400" cy="960120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spcAft>
                <a:spcPts val="400"/>
              </a:spcAft>
              <a:defRPr sz="1650" b="1">
                <a:solidFill>
                  <a:srgbClr val="136F73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650" b="1">
                <a:solidFill>
                  <a:srgbClr val="53D9EE"/>
                </a:solidFill>
                <a:latin typeface="DejaVu Sans"/>
                <a:ea typeface="DejaVu Sans"/>
                <a:cs typeface="DejaVu Sans"/>
              </a:rPr>
              <a:t>Outputs</a:t>
            </a:r>
            <a:endParaRPr lang="en-GB" sz="1650" b="1">
              <a:solidFill>
                <a:srgbClr val="136F73"/>
              </a:solidFill>
              <a:latin typeface="DejaVu Sans"/>
              <a:ea typeface="DejaVu Sans"/>
              <a:cs typeface="DejaVu Sans"/>
            </a:endParaRPr>
          </a:p>
          <a:p>
            <a:pPr>
              <a:spcAft>
                <a:spcPts val="0"/>
              </a:spcAft>
              <a:defRPr sz="1650" b="1">
                <a:solidFill>
                  <a:srgbClr val="136F73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650" b="0">
                <a:solidFill>
                  <a:srgbClr val="ACBED2"/>
                </a:solidFill>
                <a:latin typeface="DejaVu Sans"/>
                <a:ea typeface="DejaVu Sans"/>
                <a:cs typeface="DejaVu Sans"/>
              </a:rPr>
              <a:t>Access matrix, privacy assessment, cyber controls and incident-response plan.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0000006-000A-4000-8000-000000000000}"/>
              </a:ext>
            </a:extLst>
          </p:cNvPr>
          <p:cNvSpPr>
            <a:spLocks noGrp="1"/>
          </p:cNvSpPr>
          <p:nvPr/>
        </p:nvSpPr>
        <p:spPr>
          <a:xfrm>
            <a:off x="6400800" y="1783080"/>
            <a:ext cx="1033271" cy="960120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3900" b="1">
                <a:solidFill>
                  <a:srgbClr val="136F73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200" b="1">
                <a:solidFill>
                  <a:srgbClr val="ACBED2"/>
                </a:solidFill>
                <a:latin typeface="DejaVu Sans"/>
                <a:ea typeface="DejaVu Sans"/>
                <a:cs typeface="DejaVu Sans"/>
              </a:rPr>
              <a:t>Member</a:t>
            </a:r>
          </a:p>
          <a:p>
            <a:pPr>
              <a:defRPr sz="3900" b="1">
                <a:solidFill>
                  <a:srgbClr val="136F73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3400" b="1">
                <a:solidFill>
                  <a:srgbClr val="53D9EE"/>
                </a:solidFill>
                <a:latin typeface="DejaVu Sans"/>
                <a:ea typeface="DejaVu Sans"/>
                <a:cs typeface="DejaVu Sans"/>
              </a:rPr>
              <a:t>04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0000006-000B-4000-8000-000000000000}"/>
              </a:ext>
            </a:extLst>
          </p:cNvPr>
          <p:cNvSpPr>
            <a:spLocks noGrp="1"/>
          </p:cNvSpPr>
          <p:nvPr/>
        </p:nvSpPr>
        <p:spPr>
          <a:xfrm>
            <a:off x="7505700" y="1838325"/>
            <a:ext cx="4076700" cy="819150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2175" b="1">
                <a:solidFill>
                  <a:srgbClr val="23383C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2200" b="1">
                <a:solidFill>
                  <a:srgbClr val="F3F7FC"/>
                </a:solidFill>
                <a:latin typeface="DejaVu Sans"/>
                <a:ea typeface="DejaVu Sans"/>
                <a:cs typeface="DejaVu Sans"/>
              </a:rPr>
              <a:t>Testing, maintenance</a:t>
            </a:r>
          </a:p>
          <a:p>
            <a:pPr>
              <a:defRPr sz="2175" b="1">
                <a:solidFill>
                  <a:srgbClr val="23383C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2200" b="1">
                <a:solidFill>
                  <a:srgbClr val="F3F7FC"/>
                </a:solidFill>
                <a:latin typeface="DejaVu Sans"/>
                <a:ea typeface="DejaVu Sans"/>
                <a:cs typeface="DejaVu Sans"/>
              </a:rPr>
              <a:t>and coordination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0000006-000C-4000-8000-000000000000}"/>
              </a:ext>
            </a:extLst>
          </p:cNvPr>
          <p:cNvSpPr>
            <a:spLocks noGrp="1"/>
          </p:cNvSpPr>
          <p:nvPr/>
        </p:nvSpPr>
        <p:spPr>
          <a:xfrm>
            <a:off x="6400800" y="2857500"/>
            <a:ext cx="5181600" cy="1190625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lnSpc>
                <a:spcPct val="110000"/>
              </a:lnSpc>
              <a:defRPr sz="1800" b="0">
                <a:solidFill>
                  <a:srgbClr val="23383C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800" b="0">
                <a:solidFill>
                  <a:srgbClr val="F3F7FC"/>
                </a:solidFill>
                <a:latin typeface="DejaVu Sans"/>
                <a:ea typeface="DejaVu Sans"/>
                <a:cs typeface="DejaVu Sans"/>
              </a:rPr>
              <a:t>Track the programme, decisions and dependencies. Establish the baseline and plan integrated tests.</a:t>
            </a:r>
            <a:endParaRPr lang="en-GB" sz="1800" b="0">
              <a:solidFill>
                <a:srgbClr val="23383C"/>
              </a:solidFill>
              <a:latin typeface="DejaVu Sans"/>
              <a:ea typeface="DejaVu Sans"/>
              <a:cs typeface="DejaVu San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0000006-000D-4000-8000-000000000000}"/>
              </a:ext>
            </a:extLst>
          </p:cNvPr>
          <p:cNvSpPr>
            <a:spLocks noGrp="1"/>
          </p:cNvSpPr>
          <p:nvPr/>
        </p:nvSpPr>
        <p:spPr>
          <a:xfrm>
            <a:off x="6400800" y="4105275"/>
            <a:ext cx="5181600" cy="1143000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lnSpc>
                <a:spcPct val="110000"/>
              </a:lnSpc>
              <a:defRPr sz="1800" b="0">
                <a:solidFill>
                  <a:srgbClr val="23383C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800" b="0">
                <a:solidFill>
                  <a:srgbClr val="F3F7FC"/>
                </a:solidFill>
                <a:latin typeface="DejaVu Sans"/>
                <a:ea typeface="DejaVu Sans"/>
                <a:cs typeface="DejaVu Sans"/>
              </a:rPr>
              <a:t>Track defects and performance. Prepare training and maintenance routines. Compile the report and presentation.</a:t>
            </a:r>
            <a:endParaRPr lang="en-GB" sz="1800" b="0">
              <a:solidFill>
                <a:srgbClr val="23383C"/>
              </a:solidFill>
              <a:latin typeface="DejaVu Sans"/>
              <a:ea typeface="DejaVu Sans"/>
              <a:cs typeface="DejaVu San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0000006-000E-4000-8000-000000000000}"/>
              </a:ext>
            </a:extLst>
          </p:cNvPr>
          <p:cNvSpPr>
            <a:spLocks noGrp="1"/>
          </p:cNvSpPr>
          <p:nvPr/>
        </p:nvSpPr>
        <p:spPr>
          <a:xfrm>
            <a:off x="6400800" y="5266944"/>
            <a:ext cx="5181600" cy="960120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spcAft>
                <a:spcPts val="400"/>
              </a:spcAft>
              <a:defRPr sz="1650" b="1">
                <a:solidFill>
                  <a:srgbClr val="136F73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650" b="1">
                <a:solidFill>
                  <a:srgbClr val="53D9EE"/>
                </a:solidFill>
                <a:latin typeface="DejaVu Sans"/>
                <a:ea typeface="DejaVu Sans"/>
                <a:cs typeface="DejaVu Sans"/>
              </a:rPr>
              <a:t>Outputs</a:t>
            </a:r>
            <a:endParaRPr lang="en-GB" sz="1650" b="1">
              <a:solidFill>
                <a:srgbClr val="136F73"/>
              </a:solidFill>
              <a:latin typeface="DejaVu Sans"/>
              <a:ea typeface="DejaVu Sans"/>
              <a:cs typeface="DejaVu Sans"/>
            </a:endParaRPr>
          </a:p>
          <a:p>
            <a:pPr>
              <a:spcAft>
                <a:spcPts val="0"/>
              </a:spcAft>
              <a:defRPr sz="1650" b="1">
                <a:solidFill>
                  <a:srgbClr val="136F73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650" b="0">
                <a:solidFill>
                  <a:srgbClr val="ACBED2"/>
                </a:solidFill>
                <a:latin typeface="DejaVu Sans"/>
                <a:ea typeface="DejaVu Sans"/>
                <a:cs typeface="DejaVu Sans"/>
              </a:rPr>
              <a:t>Test plan, defect register, training pack, maintenance plan and dashboard.</a:t>
            </a:r>
          </a:p>
        </p:txBody>
      </p:sp>
    </p:spTree>
    <p:extLst>
      <p:ext uri="{BB962C8B-B14F-4D97-AF65-F5344CB8AC3E}">
        <p14:creationId xmlns:p14="http://schemas.microsoft.com/office/powerpoint/2010/main" val="6000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172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0000007-0001-4000-8000-000000000000}"/>
              </a:ext>
            </a:extLst>
          </p:cNvPr>
          <p:cNvSpPr>
            <a:spLocks noGrp="1"/>
          </p:cNvSpPr>
          <p:nvPr/>
        </p:nvSpPr>
        <p:spPr>
          <a:xfrm>
            <a:off x="685800" y="438912"/>
            <a:ext cx="10835640" cy="896112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3300" b="1">
                <a:solidFill>
                  <a:srgbClr val="23383C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3200" b="1">
                <a:solidFill>
                  <a:srgbClr val="F3F7FC"/>
                </a:solidFill>
                <a:latin typeface="DejaVu Sans"/>
                <a:ea typeface="DejaVu Sans"/>
                <a:cs typeface="DejaVu Sans"/>
              </a:rPr>
              <a:t>Nine-week delivery programme</a:t>
            </a:r>
          </a:p>
        </p:txBody>
      </p:sp>
      <p:sp>
        <p:nvSpPr>
          <p:cNvPr id="2" name="Straight Connector 1">
            <a:extLst>
              <a:ext uri="{FF2B5EF4-FFF2-40B4-BE49-F238E27FC236}">
                <a16:creationId xmlns:a16="http://schemas.microsoft.com/office/drawing/2014/main" id="{00000007-0002-4000-8000-000000000000}"/>
              </a:ext>
            </a:extLst>
          </p:cNvPr>
          <p:cNvSpPr>
            <a:spLocks noGrp="1"/>
          </p:cNvSpPr>
          <p:nvPr/>
        </p:nvSpPr>
        <p:spPr>
          <a:xfrm>
            <a:off x="685800" y="1435608"/>
            <a:ext cx="777240" cy="0"/>
          </a:xfrm>
          <a:prstGeom prst="line">
            <a:avLst/>
          </a:prstGeom>
          <a:noFill/>
          <a:ln w="38100">
            <a:solidFill>
              <a:srgbClr val="53D9EE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0000007-0003-4000-8000-000000000000}"/>
              </a:ext>
            </a:extLst>
          </p:cNvPr>
          <p:cNvSpPr>
            <a:spLocks noGrp="1"/>
          </p:cNvSpPr>
          <p:nvPr/>
        </p:nvSpPr>
        <p:spPr>
          <a:xfrm>
            <a:off x="685800" y="6437376"/>
            <a:ext cx="5486400" cy="219456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1125" b="0">
                <a:solidFill>
                  <a:srgbClr val="5D7175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050" b="0">
                <a:solidFill>
                  <a:srgbClr val="ACBED2"/>
                </a:solidFill>
                <a:latin typeface="DejaVu Sans"/>
                <a:ea typeface="DejaVu Sans"/>
                <a:cs typeface="DejaVu Sans"/>
              </a:rPr>
              <a:t>D-MAN Data Solutions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0000007-0004-4000-8000-000000000000}"/>
              </a:ext>
            </a:extLst>
          </p:cNvPr>
          <p:cNvSpPr>
            <a:spLocks noGrp="1"/>
          </p:cNvSpPr>
          <p:nvPr/>
        </p:nvSpPr>
        <p:spPr>
          <a:xfrm>
            <a:off x="11082528" y="6400800"/>
            <a:ext cx="457200" cy="274320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1275" b="1">
                <a:solidFill>
                  <a:srgbClr val="136F73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200" b="1">
                <a:solidFill>
                  <a:srgbClr val="53D9EE"/>
                </a:solidFill>
                <a:latin typeface="DejaVu Sans"/>
                <a:ea typeface="DejaVu Sans"/>
                <a:cs typeface="DejaVu Sans"/>
              </a:rPr>
              <a:t>07</a:t>
            </a:r>
          </a:p>
        </p:txBody>
      </p:sp>
      <p:graphicFrame>
        <p:nvGraphicFramePr>
          <p:cNvPr id="5" name="Table 4"/>
          <p:cNvGraphicFramePr/>
          <p:nvPr>
            <p:extLst>
              <p:ext uri="{D42A27DB-BD31-4B8C-83A1-F6EECF244321}">
                <p14:modId xmlns:p14="http://schemas.microsoft.com/office/powerpoint/2010/main" val="4149523629"/>
              </p:ext>
            </p:extLst>
          </p:nvPr>
        </p:nvGraphicFramePr>
        <p:xfrm>
          <a:off x="685800" y="1773936"/>
          <a:ext cx="10972800" cy="4133850"/>
        </p:xfrm>
        <a:graphic>
          <a:graphicData uri="http://schemas.openxmlformats.org/drawingml/2006/table">
            <a:tbl>
              <a:tblPr/>
              <a:tblGrid>
                <a:gridCol w="12954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7242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9531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90550">
                <a:tc>
                  <a:txBody>
                    <a:bodyPr/>
                    <a:lstStyle/>
                    <a:p>
                      <a:r>
                        <a:rPr sz="1725" b="1">
                          <a:solidFill>
                            <a:srgbClr val="0B172B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Weeks</a:t>
                      </a:r>
                    </a:p>
                  </a:txBody>
                  <a:tcPr marL="164592" marR="109728" marT="95250" marB="95250" anchor="ctr">
                    <a:lnL w="6350">
                      <a:solidFill>
                        <a:srgbClr val="36526E"/>
                      </a:solidFill>
                    </a:lnL>
                    <a:lnR w="6350">
                      <a:solidFill>
                        <a:srgbClr val="36526E"/>
                      </a:solidFill>
                    </a:lnR>
                    <a:lnT w="6350">
                      <a:solidFill>
                        <a:srgbClr val="36526E"/>
                      </a:solidFill>
                    </a:lnT>
                    <a:lnB w="6350">
                      <a:solidFill>
                        <a:srgbClr val="36526E"/>
                      </a:solidFill>
                    </a:lnB>
                    <a:solidFill>
                      <a:srgbClr val="53D9E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1">
                          <a:solidFill>
                            <a:srgbClr val="0B172B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Phase</a:t>
                      </a:r>
                    </a:p>
                  </a:txBody>
                  <a:tcPr marL="164592" marR="109728" marT="95250" marB="95250" anchor="ctr">
                    <a:lnL w="6350">
                      <a:solidFill>
                        <a:srgbClr val="36526E"/>
                      </a:solidFill>
                    </a:lnL>
                    <a:lnR w="6350">
                      <a:solidFill>
                        <a:srgbClr val="36526E"/>
                      </a:solidFill>
                    </a:lnR>
                    <a:lnT w="6350">
                      <a:solidFill>
                        <a:srgbClr val="36526E"/>
                      </a:solidFill>
                    </a:lnT>
                    <a:lnB w="6350">
                      <a:solidFill>
                        <a:srgbClr val="36526E"/>
                      </a:solidFill>
                    </a:lnB>
                    <a:solidFill>
                      <a:srgbClr val="53D9E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1">
                          <a:solidFill>
                            <a:srgbClr val="0B172B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Key result</a:t>
                      </a:r>
                    </a:p>
                  </a:txBody>
                  <a:tcPr marL="164592" marR="109728" marT="95250" marB="95250" anchor="ctr">
                    <a:lnL w="6350">
                      <a:solidFill>
                        <a:srgbClr val="36526E"/>
                      </a:solidFill>
                    </a:lnL>
                    <a:lnR w="6350">
                      <a:solidFill>
                        <a:srgbClr val="36526E"/>
                      </a:solidFill>
                    </a:lnR>
                    <a:lnT w="6350">
                      <a:solidFill>
                        <a:srgbClr val="36526E"/>
                      </a:solidFill>
                    </a:lnT>
                    <a:lnB w="6350">
                      <a:solidFill>
                        <a:srgbClr val="36526E"/>
                      </a:solidFill>
                    </a:lnB>
                    <a:solidFill>
                      <a:srgbClr val="53D9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90550">
                <a:tc>
                  <a:txBody>
                    <a:bodyPr/>
                    <a:lstStyle/>
                    <a:p>
                      <a:r>
                        <a:rPr lang="en-GB" sz="1725" b="1">
                          <a:solidFill>
                            <a:srgbClr val="53D9EE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1–2</a:t>
                      </a:r>
                    </a:p>
                  </a:txBody>
                  <a:tcPr marL="164592" marR="109728" marT="95250" marB="95250" anchor="ctr">
                    <a:lnL w="6350">
                      <a:solidFill>
                        <a:srgbClr val="36526E"/>
                      </a:solidFill>
                    </a:lnL>
                    <a:lnR w="6350">
                      <a:solidFill>
                        <a:srgbClr val="36526E"/>
                      </a:solidFill>
                    </a:lnR>
                    <a:lnT w="6350">
                      <a:solidFill>
                        <a:srgbClr val="36526E"/>
                      </a:solidFill>
                    </a:lnT>
                    <a:lnB w="6350">
                      <a:solidFill>
                        <a:srgbClr val="36526E"/>
                      </a:solidFill>
                    </a:lnB>
                    <a:solidFill>
                      <a:srgbClr val="12263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F3F7FC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Assessment</a:t>
                      </a:r>
                    </a:p>
                  </a:txBody>
                  <a:tcPr marL="164592" marR="109728" marT="95250" marB="95250" anchor="ctr">
                    <a:lnL w="6350">
                      <a:solidFill>
                        <a:srgbClr val="36526E"/>
                      </a:solidFill>
                    </a:lnL>
                    <a:lnR w="6350">
                      <a:solidFill>
                        <a:srgbClr val="36526E"/>
                      </a:solidFill>
                    </a:lnR>
                    <a:lnT w="6350">
                      <a:solidFill>
                        <a:srgbClr val="36526E"/>
                      </a:solidFill>
                    </a:lnT>
                    <a:lnB w="6350">
                      <a:solidFill>
                        <a:srgbClr val="36526E"/>
                      </a:solidFill>
                    </a:lnB>
                    <a:solidFill>
                      <a:srgbClr val="12263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F3F7FC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Baseline, constraints, risks and priorities</a:t>
                      </a:r>
                    </a:p>
                  </a:txBody>
                  <a:tcPr marL="164592" marR="109728" marT="95250" marB="95250" anchor="ctr">
                    <a:lnL w="6350">
                      <a:solidFill>
                        <a:srgbClr val="36526E"/>
                      </a:solidFill>
                    </a:lnL>
                    <a:lnR w="6350">
                      <a:solidFill>
                        <a:srgbClr val="36526E"/>
                      </a:solidFill>
                    </a:lnR>
                    <a:lnT w="6350">
                      <a:solidFill>
                        <a:srgbClr val="36526E"/>
                      </a:solidFill>
                    </a:lnT>
                    <a:lnB w="6350">
                      <a:solidFill>
                        <a:srgbClr val="36526E"/>
                      </a:solidFill>
                    </a:lnB>
                    <a:solidFill>
                      <a:srgbClr val="12263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90550">
                <a:tc>
                  <a:txBody>
                    <a:bodyPr/>
                    <a:lstStyle/>
                    <a:p>
                      <a:r>
                        <a:rPr lang="en-GB" sz="1725" b="1">
                          <a:solidFill>
                            <a:srgbClr val="53D9EE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3–4</a:t>
                      </a:r>
                    </a:p>
                  </a:txBody>
                  <a:tcPr marL="164592" marR="109728" marT="95250" marB="95250" anchor="ctr">
                    <a:lnL w="6350">
                      <a:solidFill>
                        <a:srgbClr val="36526E"/>
                      </a:solidFill>
                    </a:lnL>
                    <a:lnR w="6350">
                      <a:solidFill>
                        <a:srgbClr val="36526E"/>
                      </a:solidFill>
                    </a:lnR>
                    <a:lnT w="6350">
                      <a:solidFill>
                        <a:srgbClr val="36526E"/>
                      </a:solidFill>
                    </a:lnT>
                    <a:lnB w="6350">
                      <a:solidFill>
                        <a:srgbClr val="36526E"/>
                      </a:solidFill>
                    </a:lnB>
                    <a:solidFill>
                      <a:srgbClr val="162D4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F3F7FC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Integrated design</a:t>
                      </a:r>
                    </a:p>
                  </a:txBody>
                  <a:tcPr marL="164592" marR="109728" marT="95250" marB="95250" anchor="ctr">
                    <a:lnL w="6350">
                      <a:solidFill>
                        <a:srgbClr val="36526E"/>
                      </a:solidFill>
                    </a:lnL>
                    <a:lnR w="6350">
                      <a:solidFill>
                        <a:srgbClr val="36526E"/>
                      </a:solidFill>
                    </a:lnR>
                    <a:lnT w="6350">
                      <a:solidFill>
                        <a:srgbClr val="36526E"/>
                      </a:solidFill>
                    </a:lnT>
                    <a:lnB w="6350">
                      <a:solidFill>
                        <a:srgbClr val="36526E"/>
                      </a:solidFill>
                    </a:lnB>
                    <a:solidFill>
                      <a:srgbClr val="162D4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F3F7FC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Building, automation and assurance design</a:t>
                      </a:r>
                    </a:p>
                  </a:txBody>
                  <a:tcPr marL="164592" marR="109728" marT="95250" marB="95250" anchor="ctr">
                    <a:lnL w="6350">
                      <a:solidFill>
                        <a:srgbClr val="36526E"/>
                      </a:solidFill>
                    </a:lnL>
                    <a:lnR w="6350">
                      <a:solidFill>
                        <a:srgbClr val="36526E"/>
                      </a:solidFill>
                    </a:lnR>
                    <a:lnT w="6350">
                      <a:solidFill>
                        <a:srgbClr val="36526E"/>
                      </a:solidFill>
                    </a:lnT>
                    <a:lnB w="6350">
                      <a:solidFill>
                        <a:srgbClr val="36526E"/>
                      </a:solidFill>
                    </a:lnB>
                    <a:solidFill>
                      <a:srgbClr val="162D4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90550">
                <a:tc>
                  <a:txBody>
                    <a:bodyPr/>
                    <a:lstStyle/>
                    <a:p>
                      <a:r>
                        <a:rPr lang="en-GB" sz="1725" b="1">
                          <a:solidFill>
                            <a:srgbClr val="53D9EE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5</a:t>
                      </a:r>
                    </a:p>
                  </a:txBody>
                  <a:tcPr marL="164592" marR="109728" marT="95250" marB="95250" anchor="ctr">
                    <a:lnL w="6350">
                      <a:solidFill>
                        <a:srgbClr val="36526E"/>
                      </a:solidFill>
                    </a:lnL>
                    <a:lnR w="6350">
                      <a:solidFill>
                        <a:srgbClr val="36526E"/>
                      </a:solidFill>
                    </a:lnR>
                    <a:lnT w="6350">
                      <a:solidFill>
                        <a:srgbClr val="36526E"/>
                      </a:solidFill>
                    </a:lnT>
                    <a:lnB w="6350">
                      <a:solidFill>
                        <a:srgbClr val="36526E"/>
                      </a:solidFill>
                    </a:lnB>
                    <a:solidFill>
                      <a:srgbClr val="12263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F3F7FC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Assurance review</a:t>
                      </a:r>
                    </a:p>
                  </a:txBody>
                  <a:tcPr marL="164592" marR="109728" marT="95250" marB="95250" anchor="ctr">
                    <a:lnL w="6350">
                      <a:solidFill>
                        <a:srgbClr val="36526E"/>
                      </a:solidFill>
                    </a:lnL>
                    <a:lnR w="6350">
                      <a:solidFill>
                        <a:srgbClr val="36526E"/>
                      </a:solidFill>
                    </a:lnR>
                    <a:lnT w="6350">
                      <a:solidFill>
                        <a:srgbClr val="36526E"/>
                      </a:solidFill>
                    </a:lnT>
                    <a:lnB w="6350">
                      <a:solidFill>
                        <a:srgbClr val="36526E"/>
                      </a:solidFill>
                    </a:lnB>
                    <a:solidFill>
                      <a:srgbClr val="12263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F3F7FC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Safety, privacy and implementation controls</a:t>
                      </a:r>
                    </a:p>
                  </a:txBody>
                  <a:tcPr marL="164592" marR="109728" marT="95250" marB="95250" anchor="ctr">
                    <a:lnL w="6350">
                      <a:solidFill>
                        <a:srgbClr val="36526E"/>
                      </a:solidFill>
                    </a:lnL>
                    <a:lnR w="6350">
                      <a:solidFill>
                        <a:srgbClr val="36526E"/>
                      </a:solidFill>
                    </a:lnR>
                    <a:lnT w="6350">
                      <a:solidFill>
                        <a:srgbClr val="36526E"/>
                      </a:solidFill>
                    </a:lnT>
                    <a:lnB w="6350">
                      <a:solidFill>
                        <a:srgbClr val="36526E"/>
                      </a:solidFill>
                    </a:lnB>
                    <a:solidFill>
                      <a:srgbClr val="12263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90550">
                <a:tc>
                  <a:txBody>
                    <a:bodyPr/>
                    <a:lstStyle/>
                    <a:p>
                      <a:r>
                        <a:rPr lang="en-GB" sz="1725" b="1">
                          <a:solidFill>
                            <a:srgbClr val="53D9EE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6–7</a:t>
                      </a:r>
                    </a:p>
                  </a:txBody>
                  <a:tcPr marL="164592" marR="109728" marT="95250" marB="95250" anchor="ctr">
                    <a:lnL w="6350">
                      <a:solidFill>
                        <a:srgbClr val="36526E"/>
                      </a:solidFill>
                    </a:lnL>
                    <a:lnR w="6350">
                      <a:solidFill>
                        <a:srgbClr val="36526E"/>
                      </a:solidFill>
                    </a:lnR>
                    <a:lnT w="6350">
                      <a:solidFill>
                        <a:srgbClr val="36526E"/>
                      </a:solidFill>
                    </a:lnT>
                    <a:lnB w="6350">
                      <a:solidFill>
                        <a:srgbClr val="36526E"/>
                      </a:solidFill>
                    </a:lnB>
                    <a:solidFill>
                      <a:srgbClr val="162D4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F3F7FC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Installation and integration</a:t>
                      </a:r>
                    </a:p>
                  </a:txBody>
                  <a:tcPr marL="164592" marR="109728" marT="95250" marB="95250" anchor="ctr">
                    <a:lnL w="6350">
                      <a:solidFill>
                        <a:srgbClr val="36526E"/>
                      </a:solidFill>
                    </a:lnL>
                    <a:lnR w="6350">
                      <a:solidFill>
                        <a:srgbClr val="36526E"/>
                      </a:solidFill>
                    </a:lnR>
                    <a:lnT w="6350">
                      <a:solidFill>
                        <a:srgbClr val="36526E"/>
                      </a:solidFill>
                    </a:lnT>
                    <a:lnB w="6350">
                      <a:solidFill>
                        <a:srgbClr val="36526E"/>
                      </a:solidFill>
                    </a:lnB>
                    <a:solidFill>
                      <a:srgbClr val="162D4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F3F7FC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Configured devices and documented connections</a:t>
                      </a:r>
                    </a:p>
                  </a:txBody>
                  <a:tcPr marL="164592" marR="109728" marT="95250" marB="95250" anchor="ctr">
                    <a:lnL w="6350">
                      <a:solidFill>
                        <a:srgbClr val="36526E"/>
                      </a:solidFill>
                    </a:lnL>
                    <a:lnR w="6350">
                      <a:solidFill>
                        <a:srgbClr val="36526E"/>
                      </a:solidFill>
                    </a:lnR>
                    <a:lnT w="6350">
                      <a:solidFill>
                        <a:srgbClr val="36526E"/>
                      </a:solidFill>
                    </a:lnT>
                    <a:lnB w="6350">
                      <a:solidFill>
                        <a:srgbClr val="36526E"/>
                      </a:solidFill>
                    </a:lnB>
                    <a:solidFill>
                      <a:srgbClr val="162D4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90550">
                <a:tc>
                  <a:txBody>
                    <a:bodyPr/>
                    <a:lstStyle/>
                    <a:p>
                      <a:r>
                        <a:rPr lang="en-GB" sz="1725" b="1">
                          <a:solidFill>
                            <a:srgbClr val="53D9EE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8</a:t>
                      </a:r>
                    </a:p>
                  </a:txBody>
                  <a:tcPr marL="164592" marR="109728" marT="95250" marB="95250" anchor="ctr">
                    <a:lnL w="6350">
                      <a:solidFill>
                        <a:srgbClr val="36526E"/>
                      </a:solidFill>
                    </a:lnL>
                    <a:lnR w="6350">
                      <a:solidFill>
                        <a:srgbClr val="36526E"/>
                      </a:solidFill>
                    </a:lnR>
                    <a:lnT w="6350">
                      <a:solidFill>
                        <a:srgbClr val="36526E"/>
                      </a:solidFill>
                    </a:lnT>
                    <a:lnB w="6350">
                      <a:solidFill>
                        <a:srgbClr val="36526E"/>
                      </a:solidFill>
                    </a:lnB>
                    <a:solidFill>
                      <a:srgbClr val="12263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F3F7FC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Testing and training</a:t>
                      </a:r>
                    </a:p>
                  </a:txBody>
                  <a:tcPr marL="164592" marR="109728" marT="95250" marB="95250" anchor="ctr">
                    <a:lnL w="6350">
                      <a:solidFill>
                        <a:srgbClr val="36526E"/>
                      </a:solidFill>
                    </a:lnL>
                    <a:lnR w="6350">
                      <a:solidFill>
                        <a:srgbClr val="36526E"/>
                      </a:solidFill>
                    </a:lnR>
                    <a:lnT w="6350">
                      <a:solidFill>
                        <a:srgbClr val="36526E"/>
                      </a:solidFill>
                    </a:lnT>
                    <a:lnB w="6350">
                      <a:solidFill>
                        <a:srgbClr val="36526E"/>
                      </a:solidFill>
                    </a:lnB>
                    <a:solidFill>
                      <a:srgbClr val="12263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F3F7FC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Accepted functions and closed critical defects</a:t>
                      </a:r>
                    </a:p>
                  </a:txBody>
                  <a:tcPr marL="164592" marR="109728" marT="95250" marB="95250" anchor="ctr">
                    <a:lnL w="6350">
                      <a:solidFill>
                        <a:srgbClr val="36526E"/>
                      </a:solidFill>
                    </a:lnL>
                    <a:lnR w="6350">
                      <a:solidFill>
                        <a:srgbClr val="36526E"/>
                      </a:solidFill>
                    </a:lnR>
                    <a:lnT w="6350">
                      <a:solidFill>
                        <a:srgbClr val="36526E"/>
                      </a:solidFill>
                    </a:lnT>
                    <a:lnB w="6350">
                      <a:solidFill>
                        <a:srgbClr val="36526E"/>
                      </a:solidFill>
                    </a:lnB>
                    <a:solidFill>
                      <a:srgbClr val="12263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90550">
                <a:tc>
                  <a:txBody>
                    <a:bodyPr/>
                    <a:lstStyle/>
                    <a:p>
                      <a:r>
                        <a:rPr lang="en-GB" sz="1725" b="1">
                          <a:solidFill>
                            <a:srgbClr val="53D9EE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9</a:t>
                      </a:r>
                    </a:p>
                  </a:txBody>
                  <a:tcPr marL="164592" marR="109728" marT="95250" marB="95250" anchor="ctr">
                    <a:lnL w="6350">
                      <a:solidFill>
                        <a:srgbClr val="36526E"/>
                      </a:solidFill>
                    </a:lnL>
                    <a:lnR w="6350">
                      <a:solidFill>
                        <a:srgbClr val="36526E"/>
                      </a:solidFill>
                    </a:lnR>
                    <a:lnT w="6350">
                      <a:solidFill>
                        <a:srgbClr val="36526E"/>
                      </a:solidFill>
                    </a:lnT>
                    <a:lnB w="6350">
                      <a:solidFill>
                        <a:srgbClr val="36526E"/>
                      </a:solidFill>
                    </a:lnB>
                    <a:solidFill>
                      <a:srgbClr val="162D4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F3F7FC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Evaluation and handover</a:t>
                      </a:r>
                    </a:p>
                  </a:txBody>
                  <a:tcPr marL="164592" marR="109728" marT="95250" marB="95250" anchor="ctr">
                    <a:lnL w="6350">
                      <a:solidFill>
                        <a:srgbClr val="36526E"/>
                      </a:solidFill>
                    </a:lnL>
                    <a:lnR w="6350">
                      <a:solidFill>
                        <a:srgbClr val="36526E"/>
                      </a:solidFill>
                    </a:lnR>
                    <a:lnT w="6350">
                      <a:solidFill>
                        <a:srgbClr val="36526E"/>
                      </a:solidFill>
                    </a:lnT>
                    <a:lnB w="6350">
                      <a:solidFill>
                        <a:srgbClr val="36526E"/>
                      </a:solidFill>
                    </a:lnB>
                    <a:solidFill>
                      <a:srgbClr val="162D4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F3F7FC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Final evidence, report and presentation</a:t>
                      </a:r>
                    </a:p>
                  </a:txBody>
                  <a:tcPr marL="164592" marR="109728" marT="95250" marB="95250" anchor="ctr">
                    <a:lnL w="6350">
                      <a:solidFill>
                        <a:srgbClr val="36526E"/>
                      </a:solidFill>
                    </a:lnL>
                    <a:lnR w="6350">
                      <a:solidFill>
                        <a:srgbClr val="36526E"/>
                      </a:solidFill>
                    </a:lnR>
                    <a:lnT w="6350">
                      <a:solidFill>
                        <a:srgbClr val="36526E"/>
                      </a:solidFill>
                    </a:lnT>
                    <a:lnB w="6350">
                      <a:solidFill>
                        <a:srgbClr val="36526E"/>
                      </a:solidFill>
                    </a:lnB>
                    <a:solidFill>
                      <a:srgbClr val="162D4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6" name="Rectangle 5">
            <a:extLst>
              <a:ext uri="{FF2B5EF4-FFF2-40B4-BE49-F238E27FC236}">
                <a16:creationId xmlns:a16="http://schemas.microsoft.com/office/drawing/2014/main" id="{00000007-0005-4000-8000-000000000000}"/>
              </a:ext>
            </a:extLst>
          </p:cNvPr>
          <p:cNvSpPr>
            <a:spLocks noGrp="1"/>
          </p:cNvSpPr>
          <p:nvPr/>
        </p:nvSpPr>
        <p:spPr>
          <a:xfrm>
            <a:off x="685800" y="5991225"/>
            <a:ext cx="10972800" cy="314325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1575" b="1">
                <a:solidFill>
                  <a:srgbClr val="136F73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575" b="1">
                <a:solidFill>
                  <a:srgbClr val="53D9EE"/>
                </a:solidFill>
                <a:latin typeface="DejaVu Sans"/>
                <a:ea typeface="DejaVu Sans"/>
                <a:cs typeface="DejaVu Sans"/>
              </a:rPr>
              <a:t>All four members support design reviews, integrated testing and final recommendations.</a:t>
            </a:r>
          </a:p>
        </p:txBody>
      </p:sp>
    </p:spTree>
    <p:extLst>
      <p:ext uri="{BB962C8B-B14F-4D97-AF65-F5344CB8AC3E}">
        <p14:creationId xmlns:p14="http://schemas.microsoft.com/office/powerpoint/2010/main" val="7000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172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0000008-0001-4000-8000-000000000000}"/>
              </a:ext>
            </a:extLst>
          </p:cNvPr>
          <p:cNvSpPr>
            <a:spLocks noGrp="1"/>
          </p:cNvSpPr>
          <p:nvPr/>
        </p:nvSpPr>
        <p:spPr>
          <a:xfrm>
            <a:off x="685800" y="438912"/>
            <a:ext cx="10835640" cy="896112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3300" b="1">
                <a:solidFill>
                  <a:srgbClr val="23383C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3200" b="1">
                <a:solidFill>
                  <a:srgbClr val="F3F7FC"/>
                </a:solidFill>
                <a:latin typeface="DejaVu Sans"/>
                <a:ea typeface="DejaVu Sans"/>
                <a:cs typeface="DejaVu Sans"/>
              </a:rPr>
              <a:t>Testing, training and maintenance</a:t>
            </a:r>
          </a:p>
        </p:txBody>
      </p:sp>
      <p:sp>
        <p:nvSpPr>
          <p:cNvPr id="2" name="Straight Connector 1">
            <a:extLst>
              <a:ext uri="{FF2B5EF4-FFF2-40B4-BE49-F238E27FC236}">
                <a16:creationId xmlns:a16="http://schemas.microsoft.com/office/drawing/2014/main" id="{00000008-0002-4000-8000-000000000000}"/>
              </a:ext>
            </a:extLst>
          </p:cNvPr>
          <p:cNvSpPr>
            <a:spLocks noGrp="1"/>
          </p:cNvSpPr>
          <p:nvPr/>
        </p:nvSpPr>
        <p:spPr>
          <a:xfrm>
            <a:off x="685800" y="1435608"/>
            <a:ext cx="777240" cy="0"/>
          </a:xfrm>
          <a:prstGeom prst="line">
            <a:avLst/>
          </a:prstGeom>
          <a:noFill/>
          <a:ln w="38100">
            <a:solidFill>
              <a:srgbClr val="53D9EE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0000008-0003-4000-8000-000000000000}"/>
              </a:ext>
            </a:extLst>
          </p:cNvPr>
          <p:cNvSpPr>
            <a:spLocks noGrp="1"/>
          </p:cNvSpPr>
          <p:nvPr/>
        </p:nvSpPr>
        <p:spPr>
          <a:xfrm>
            <a:off x="685800" y="6437376"/>
            <a:ext cx="5486400" cy="219456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1125" b="0">
                <a:solidFill>
                  <a:srgbClr val="5D7175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050" b="0">
                <a:solidFill>
                  <a:srgbClr val="ACBED2"/>
                </a:solidFill>
                <a:latin typeface="DejaVu Sans"/>
                <a:ea typeface="DejaVu Sans"/>
                <a:cs typeface="DejaVu Sans"/>
              </a:rPr>
              <a:t>D-MAN Data Solutions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0000008-0004-4000-8000-000000000000}"/>
              </a:ext>
            </a:extLst>
          </p:cNvPr>
          <p:cNvSpPr>
            <a:spLocks noGrp="1"/>
          </p:cNvSpPr>
          <p:nvPr/>
        </p:nvSpPr>
        <p:spPr>
          <a:xfrm>
            <a:off x="11082528" y="6400800"/>
            <a:ext cx="457200" cy="274320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1275" b="1">
                <a:solidFill>
                  <a:srgbClr val="136F73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200" b="1">
                <a:solidFill>
                  <a:srgbClr val="53D9EE"/>
                </a:solidFill>
                <a:latin typeface="DejaVu Sans"/>
                <a:ea typeface="DejaVu Sans"/>
                <a:cs typeface="DejaVu Sans"/>
              </a:rPr>
              <a:t>08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0000008-0005-4000-8000-000000000000}"/>
              </a:ext>
            </a:extLst>
          </p:cNvPr>
          <p:cNvSpPr>
            <a:spLocks noGrp="1"/>
          </p:cNvSpPr>
          <p:nvPr/>
        </p:nvSpPr>
        <p:spPr>
          <a:xfrm>
            <a:off x="609600" y="1962150"/>
            <a:ext cx="4667250" cy="1057275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2625" b="1">
                <a:solidFill>
                  <a:srgbClr val="136F73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2700" b="1">
                <a:solidFill>
                  <a:srgbClr val="F3F7FC"/>
                </a:solidFill>
                <a:latin typeface="DejaVu Sans"/>
                <a:ea typeface="DejaVu Sans"/>
                <a:cs typeface="DejaVu Sans"/>
              </a:rPr>
              <a:t>Normal operation</a:t>
            </a:r>
          </a:p>
          <a:p>
            <a:pPr>
              <a:defRPr sz="2625" b="1">
                <a:solidFill>
                  <a:srgbClr val="136F73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2700" b="1">
                <a:solidFill>
                  <a:srgbClr val="F3F7FC"/>
                </a:solidFill>
                <a:latin typeface="DejaVu Sans"/>
                <a:ea typeface="DejaVu Sans"/>
                <a:cs typeface="DejaVu Sans"/>
              </a:rPr>
              <a:t>and failure testing</a:t>
            </a:r>
            <a:endParaRPr sz="2625" b="1">
              <a:solidFill>
                <a:srgbClr val="136F73"/>
              </a:solidFill>
              <a:latin typeface="DejaVu Sans"/>
              <a:ea typeface="DejaVu Sans"/>
              <a:cs typeface="DejaVu San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0000008-0006-4000-8000-000000000000}"/>
              </a:ext>
            </a:extLst>
          </p:cNvPr>
          <p:cNvSpPr>
            <a:spLocks noGrp="1"/>
          </p:cNvSpPr>
          <p:nvPr/>
        </p:nvSpPr>
        <p:spPr>
          <a:xfrm>
            <a:off x="609600" y="3090672"/>
            <a:ext cx="5212080" cy="2560320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spcAft>
                <a:spcPts val="1100"/>
              </a:spcAft>
              <a:defRPr sz="1875" b="0">
                <a:solidFill>
                  <a:srgbClr val="23383C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875" b="0">
                <a:solidFill>
                  <a:srgbClr val="F3F7FC"/>
                </a:solidFill>
                <a:latin typeface="DejaVu Sans"/>
                <a:ea typeface="DejaVu Sans"/>
                <a:cs typeface="DejaVu Sans"/>
              </a:rPr>
              <a:t>HVAC, lighting and sensors</a:t>
            </a:r>
            <a:endParaRPr lang="en-GB" sz="1875" b="0">
              <a:solidFill>
                <a:srgbClr val="23383C"/>
              </a:solidFill>
              <a:latin typeface="DejaVu Sans"/>
              <a:ea typeface="DejaVu Sans"/>
              <a:cs typeface="DejaVu Sans"/>
            </a:endParaRPr>
          </a:p>
          <a:p>
            <a:pPr>
              <a:spcAft>
                <a:spcPts val="1100"/>
              </a:spcAft>
              <a:defRPr sz="1875" b="0">
                <a:solidFill>
                  <a:srgbClr val="23383C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875" b="0">
                <a:solidFill>
                  <a:srgbClr val="F3F7FC"/>
                </a:solidFill>
                <a:latin typeface="DejaVu Sans"/>
                <a:ea typeface="DejaVu Sans"/>
                <a:cs typeface="DejaVu Sans"/>
              </a:rPr>
              <a:t>Access permissions and alerts</a:t>
            </a:r>
            <a:endParaRPr lang="en-GB" sz="1875" b="0">
              <a:solidFill>
                <a:srgbClr val="23383C"/>
              </a:solidFill>
              <a:latin typeface="DejaVu Sans"/>
              <a:ea typeface="DejaVu Sans"/>
              <a:cs typeface="DejaVu Sans"/>
            </a:endParaRPr>
          </a:p>
          <a:p>
            <a:pPr>
              <a:spcAft>
                <a:spcPts val="1100"/>
              </a:spcAft>
              <a:defRPr sz="1875" b="0">
                <a:solidFill>
                  <a:srgbClr val="23383C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875" b="0">
                <a:solidFill>
                  <a:srgbClr val="53D9EE"/>
                </a:solidFill>
                <a:latin typeface="DejaVu Sans"/>
                <a:ea typeface="DejaVu Sans"/>
                <a:cs typeface="DejaVu Sans"/>
              </a:rPr>
              <a:t>Manual overrides</a:t>
            </a:r>
            <a:endParaRPr lang="en-GB" sz="1875" b="0">
              <a:solidFill>
                <a:srgbClr val="23383C"/>
              </a:solidFill>
              <a:latin typeface="DejaVu Sans"/>
              <a:ea typeface="DejaVu Sans"/>
              <a:cs typeface="DejaVu Sans"/>
            </a:endParaRPr>
          </a:p>
          <a:p>
            <a:pPr>
              <a:spcAft>
                <a:spcPts val="1100"/>
              </a:spcAft>
              <a:defRPr sz="1875" b="0">
                <a:solidFill>
                  <a:srgbClr val="23383C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875" b="0">
                <a:solidFill>
                  <a:srgbClr val="53D9EE"/>
                </a:solidFill>
                <a:latin typeface="DejaVu Sans"/>
                <a:ea typeface="DejaVu Sans"/>
                <a:cs typeface="DejaVu Sans"/>
              </a:rPr>
              <a:t>Power, network and AI-service loss</a:t>
            </a:r>
            <a:endParaRPr lang="en-GB" sz="1875" b="0">
              <a:solidFill>
                <a:srgbClr val="23383C"/>
              </a:solidFill>
              <a:latin typeface="DejaVu Sans"/>
              <a:ea typeface="DejaVu Sans"/>
              <a:cs typeface="DejaVu Sans"/>
            </a:endParaRPr>
          </a:p>
          <a:p>
            <a:pPr>
              <a:spcAft>
                <a:spcPts val="1100"/>
              </a:spcAft>
              <a:defRPr sz="1875" b="0">
                <a:solidFill>
                  <a:srgbClr val="23383C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875" b="0">
                <a:solidFill>
                  <a:srgbClr val="F3F7FC"/>
                </a:solidFill>
                <a:latin typeface="DejaVu Sans"/>
                <a:ea typeface="DejaVu Sans"/>
                <a:cs typeface="DejaVu Sans"/>
              </a:rPr>
              <a:t>Incorrect data and recovery</a:t>
            </a:r>
            <a:endParaRPr lang="en-GB" sz="1875" b="0">
              <a:solidFill>
                <a:srgbClr val="23383C"/>
              </a:solidFill>
              <a:latin typeface="DejaVu Sans"/>
              <a:ea typeface="DejaVu Sans"/>
              <a:cs typeface="DejaVu Sans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0000008-0007-4000-8000-000000000000}"/>
              </a:ext>
            </a:extLst>
          </p:cNvPr>
          <p:cNvSpPr>
            <a:spLocks noGrp="1"/>
          </p:cNvSpPr>
          <p:nvPr/>
        </p:nvSpPr>
        <p:spPr>
          <a:xfrm>
            <a:off x="6400800" y="1990725"/>
            <a:ext cx="5181600" cy="428625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2175" b="1">
                <a:solidFill>
                  <a:srgbClr val="136F73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2300" b="1">
                <a:solidFill>
                  <a:srgbClr val="53D9EE"/>
                </a:solidFill>
                <a:latin typeface="DejaVu Sans"/>
                <a:ea typeface="DejaVu Sans"/>
                <a:cs typeface="DejaVu Sans"/>
              </a:rPr>
              <a:t>Before activation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0000008-0008-4000-8000-000000000000}"/>
              </a:ext>
            </a:extLst>
          </p:cNvPr>
          <p:cNvSpPr>
            <a:spLocks noGrp="1"/>
          </p:cNvSpPr>
          <p:nvPr/>
        </p:nvSpPr>
        <p:spPr>
          <a:xfrm>
            <a:off x="6400800" y="2571750"/>
            <a:ext cx="5181600" cy="1181100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1950" b="0">
                <a:solidFill>
                  <a:srgbClr val="23383C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950" b="0">
                <a:solidFill>
                  <a:srgbClr val="F3F7FC"/>
                </a:solidFill>
                <a:latin typeface="DejaVu Sans"/>
                <a:ea typeface="DejaVu Sans"/>
                <a:cs typeface="DejaVu Sans"/>
              </a:rPr>
              <a:t>Record test evidence and assign defect owners. Confirm corrective actions and close critical defects before acceptance.</a:t>
            </a:r>
          </a:p>
        </p:txBody>
      </p:sp>
      <p:sp>
        <p:nvSpPr>
          <p:cNvPr id="9" name="Straight Connector 8">
            <a:extLst>
              <a:ext uri="{FF2B5EF4-FFF2-40B4-BE49-F238E27FC236}">
                <a16:creationId xmlns:a16="http://schemas.microsoft.com/office/drawing/2014/main" id="{00000008-0009-4000-8000-000000000000}"/>
              </a:ext>
            </a:extLst>
          </p:cNvPr>
          <p:cNvSpPr>
            <a:spLocks noGrp="1"/>
          </p:cNvSpPr>
          <p:nvPr/>
        </p:nvSpPr>
        <p:spPr>
          <a:xfrm>
            <a:off x="6400800" y="4048125"/>
            <a:ext cx="5181600" cy="0"/>
          </a:xfrm>
          <a:prstGeom prst="line">
            <a:avLst/>
          </a:prstGeom>
          <a:noFill/>
          <a:ln w="10160">
            <a:solidFill>
              <a:srgbClr val="36526E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0000008-000A-4000-8000-000000000000}"/>
              </a:ext>
            </a:extLst>
          </p:cNvPr>
          <p:cNvSpPr>
            <a:spLocks noGrp="1"/>
          </p:cNvSpPr>
          <p:nvPr/>
        </p:nvSpPr>
        <p:spPr>
          <a:xfrm>
            <a:off x="6400800" y="4305300"/>
            <a:ext cx="5181600" cy="428625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2175" b="1">
                <a:solidFill>
                  <a:srgbClr val="136F73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2300" b="1">
                <a:solidFill>
                  <a:srgbClr val="53D9EE"/>
                </a:solidFill>
                <a:latin typeface="DejaVu Sans"/>
                <a:ea typeface="DejaVu Sans"/>
                <a:cs typeface="DejaVu Sans"/>
              </a:rPr>
              <a:t>After handover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0000008-000B-4000-8000-000000000000}"/>
              </a:ext>
            </a:extLst>
          </p:cNvPr>
          <p:cNvSpPr>
            <a:spLocks noGrp="1"/>
          </p:cNvSpPr>
          <p:nvPr/>
        </p:nvSpPr>
        <p:spPr>
          <a:xfrm>
            <a:off x="6400800" y="4857750"/>
            <a:ext cx="5181600" cy="1057275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1950" b="0">
                <a:solidFill>
                  <a:srgbClr val="23383C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950" b="0">
                <a:solidFill>
                  <a:srgbClr val="F3F7FC"/>
                </a:solidFill>
                <a:latin typeface="DejaVu Sans"/>
                <a:ea typeface="DejaVu Sans"/>
                <a:cs typeface="DejaVu Sans"/>
              </a:rPr>
              <a:t>Train facilities staff. Maintain equipment, sensors, software, permissions, logs and backups.</a:t>
            </a:r>
          </a:p>
        </p:txBody>
      </p:sp>
    </p:spTree>
    <p:extLst>
      <p:ext uri="{BB962C8B-B14F-4D97-AF65-F5344CB8AC3E}">
        <p14:creationId xmlns:p14="http://schemas.microsoft.com/office/powerpoint/2010/main" val="8000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172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0000009-0001-4000-8000-000000000000}"/>
              </a:ext>
            </a:extLst>
          </p:cNvPr>
          <p:cNvSpPr>
            <a:spLocks noGrp="1"/>
          </p:cNvSpPr>
          <p:nvPr/>
        </p:nvSpPr>
        <p:spPr>
          <a:xfrm>
            <a:off x="685800" y="438912"/>
            <a:ext cx="10835640" cy="896112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3300" b="1">
                <a:solidFill>
                  <a:srgbClr val="23383C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3200" b="1">
                <a:solidFill>
                  <a:srgbClr val="F3F7FC"/>
                </a:solidFill>
                <a:latin typeface="DejaVu Sans"/>
                <a:ea typeface="DejaVu Sans"/>
                <a:cs typeface="DejaVu Sans"/>
              </a:rPr>
              <a:t>Performance measures and evidence</a:t>
            </a:r>
          </a:p>
        </p:txBody>
      </p:sp>
      <p:sp>
        <p:nvSpPr>
          <p:cNvPr id="2" name="Straight Connector 1">
            <a:extLst>
              <a:ext uri="{FF2B5EF4-FFF2-40B4-BE49-F238E27FC236}">
                <a16:creationId xmlns:a16="http://schemas.microsoft.com/office/drawing/2014/main" id="{00000009-0002-4000-8000-000000000000}"/>
              </a:ext>
            </a:extLst>
          </p:cNvPr>
          <p:cNvSpPr>
            <a:spLocks noGrp="1"/>
          </p:cNvSpPr>
          <p:nvPr/>
        </p:nvSpPr>
        <p:spPr>
          <a:xfrm>
            <a:off x="685800" y="1435608"/>
            <a:ext cx="777240" cy="0"/>
          </a:xfrm>
          <a:prstGeom prst="line">
            <a:avLst/>
          </a:prstGeom>
          <a:noFill/>
          <a:ln w="38100">
            <a:solidFill>
              <a:srgbClr val="53D9EE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0000009-0003-4000-8000-000000000000}"/>
              </a:ext>
            </a:extLst>
          </p:cNvPr>
          <p:cNvSpPr>
            <a:spLocks noGrp="1"/>
          </p:cNvSpPr>
          <p:nvPr/>
        </p:nvSpPr>
        <p:spPr>
          <a:xfrm>
            <a:off x="685800" y="6437376"/>
            <a:ext cx="5486400" cy="219456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1125" b="0">
                <a:solidFill>
                  <a:srgbClr val="5D7175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050" b="0">
                <a:solidFill>
                  <a:srgbClr val="ACBED2"/>
                </a:solidFill>
                <a:latin typeface="DejaVu Sans"/>
                <a:ea typeface="DejaVu Sans"/>
                <a:cs typeface="DejaVu Sans"/>
              </a:rPr>
              <a:t>D-MAN Data Solutions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0000009-0004-4000-8000-000000000000}"/>
              </a:ext>
            </a:extLst>
          </p:cNvPr>
          <p:cNvSpPr>
            <a:spLocks noGrp="1"/>
          </p:cNvSpPr>
          <p:nvPr/>
        </p:nvSpPr>
        <p:spPr>
          <a:xfrm>
            <a:off x="11082528" y="6400800"/>
            <a:ext cx="457200" cy="274320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1275" b="1">
                <a:solidFill>
                  <a:srgbClr val="136F73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200" b="1">
                <a:solidFill>
                  <a:srgbClr val="53D9EE"/>
                </a:solidFill>
                <a:latin typeface="DejaVu Sans"/>
                <a:ea typeface="DejaVu Sans"/>
                <a:cs typeface="DejaVu Sans"/>
              </a:rPr>
              <a:t>09</a:t>
            </a:r>
          </a:p>
        </p:txBody>
      </p:sp>
      <p:graphicFrame>
        <p:nvGraphicFramePr>
          <p:cNvPr id="5" name="Table 4"/>
          <p:cNvGraphicFramePr/>
          <p:nvPr>
            <p:extLst>
              <p:ext uri="{D42A27DB-BD31-4B8C-83A1-F6EECF244321}">
                <p14:modId xmlns:p14="http://schemas.microsoft.com/office/powerpoint/2010/main" val="3433415914"/>
              </p:ext>
            </p:extLst>
          </p:nvPr>
        </p:nvGraphicFramePr>
        <p:xfrm>
          <a:off x="685800" y="1773936"/>
          <a:ext cx="10972800" cy="4112260"/>
        </p:xfrm>
        <a:graphic>
          <a:graphicData uri="http://schemas.openxmlformats.org/drawingml/2006/table">
            <a:tbl>
              <a:tblPr/>
              <a:tblGrid>
                <a:gridCol w="2590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483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9337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69925">
                <a:tc>
                  <a:txBody>
                    <a:bodyPr/>
                    <a:lstStyle/>
                    <a:p>
                      <a:r>
                        <a:rPr sz="1725" b="1">
                          <a:solidFill>
                            <a:srgbClr val="0B172B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Measure</a:t>
                      </a:r>
                    </a:p>
                  </a:txBody>
                  <a:tcPr marL="164592" marR="109728" marT="95250" marB="95250" anchor="ctr">
                    <a:lnL w="6350">
                      <a:solidFill>
                        <a:srgbClr val="36526E"/>
                      </a:solidFill>
                    </a:lnL>
                    <a:lnR w="6350">
                      <a:solidFill>
                        <a:srgbClr val="36526E"/>
                      </a:solidFill>
                    </a:lnR>
                    <a:lnT w="6350">
                      <a:solidFill>
                        <a:srgbClr val="36526E"/>
                      </a:solidFill>
                    </a:lnT>
                    <a:lnB w="6350">
                      <a:solidFill>
                        <a:srgbClr val="36526E"/>
                      </a:solidFill>
                    </a:lnB>
                    <a:solidFill>
                      <a:srgbClr val="53D9E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1">
                          <a:solidFill>
                            <a:srgbClr val="0B172B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Evidence</a:t>
                      </a:r>
                    </a:p>
                  </a:txBody>
                  <a:tcPr marL="164592" marR="109728" marT="95250" marB="95250" anchor="ctr">
                    <a:lnL w="6350">
                      <a:solidFill>
                        <a:srgbClr val="36526E"/>
                      </a:solidFill>
                    </a:lnL>
                    <a:lnR w="6350">
                      <a:solidFill>
                        <a:srgbClr val="36526E"/>
                      </a:solidFill>
                    </a:lnR>
                    <a:lnT w="6350">
                      <a:solidFill>
                        <a:srgbClr val="36526E"/>
                      </a:solidFill>
                    </a:lnT>
                    <a:lnB w="6350">
                      <a:solidFill>
                        <a:srgbClr val="36526E"/>
                      </a:solidFill>
                    </a:lnB>
                    <a:solidFill>
                      <a:srgbClr val="53D9E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1">
                          <a:solidFill>
                            <a:srgbClr val="0B172B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Lead</a:t>
                      </a:r>
                    </a:p>
                  </a:txBody>
                  <a:tcPr marL="164592" marR="109728" marT="95250" marB="95250" anchor="ctr">
                    <a:lnL w="6350">
                      <a:solidFill>
                        <a:srgbClr val="36526E"/>
                      </a:solidFill>
                    </a:lnL>
                    <a:lnR w="6350">
                      <a:solidFill>
                        <a:srgbClr val="36526E"/>
                      </a:solidFill>
                    </a:lnR>
                    <a:lnT w="6350">
                      <a:solidFill>
                        <a:srgbClr val="36526E"/>
                      </a:solidFill>
                    </a:lnT>
                    <a:lnB w="6350">
                      <a:solidFill>
                        <a:srgbClr val="36526E"/>
                      </a:solidFill>
                    </a:lnB>
                    <a:solidFill>
                      <a:srgbClr val="53D9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69925">
                <a:tc>
                  <a:txBody>
                    <a:bodyPr/>
                    <a:lstStyle/>
                    <a:p>
                      <a:r>
                        <a:rPr lang="en-GB" sz="1725" b="1">
                          <a:solidFill>
                            <a:srgbClr val="53D9EE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Energy</a:t>
                      </a:r>
                    </a:p>
                  </a:txBody>
                  <a:tcPr marL="164592" marR="109728" marT="95250" marB="95250" anchor="ctr">
                    <a:lnL w="6350">
                      <a:solidFill>
                        <a:srgbClr val="36526E"/>
                      </a:solidFill>
                    </a:lnL>
                    <a:lnR w="6350">
                      <a:solidFill>
                        <a:srgbClr val="36526E"/>
                      </a:solidFill>
                    </a:lnR>
                    <a:lnT w="6350">
                      <a:solidFill>
                        <a:srgbClr val="36526E"/>
                      </a:solidFill>
                    </a:lnT>
                    <a:lnB w="6350">
                      <a:solidFill>
                        <a:srgbClr val="36526E"/>
                      </a:solidFill>
                    </a:lnB>
                    <a:solidFill>
                      <a:srgbClr val="12263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F3F7FC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Metered use compared with baseline</a:t>
                      </a:r>
                    </a:p>
                  </a:txBody>
                  <a:tcPr marL="164592" marR="109728" marT="95250" marB="95250" anchor="ctr">
                    <a:lnL w="6350">
                      <a:solidFill>
                        <a:srgbClr val="36526E"/>
                      </a:solidFill>
                    </a:lnL>
                    <a:lnR w="6350">
                      <a:solidFill>
                        <a:srgbClr val="36526E"/>
                      </a:solidFill>
                    </a:lnR>
                    <a:lnT w="6350">
                      <a:solidFill>
                        <a:srgbClr val="36526E"/>
                      </a:solidFill>
                    </a:lnT>
                    <a:lnB w="6350">
                      <a:solidFill>
                        <a:srgbClr val="36526E"/>
                      </a:solidFill>
                    </a:lnB>
                    <a:solidFill>
                      <a:srgbClr val="12263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F3F7FC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Members 2 and 4</a:t>
                      </a:r>
                    </a:p>
                  </a:txBody>
                  <a:tcPr marL="164592" marR="109728" marT="95250" marB="95250" anchor="ctr">
                    <a:lnL w="6350">
                      <a:solidFill>
                        <a:srgbClr val="36526E"/>
                      </a:solidFill>
                    </a:lnL>
                    <a:lnR w="6350">
                      <a:solidFill>
                        <a:srgbClr val="36526E"/>
                      </a:solidFill>
                    </a:lnR>
                    <a:lnT w="6350">
                      <a:solidFill>
                        <a:srgbClr val="36526E"/>
                      </a:solidFill>
                    </a:lnT>
                    <a:lnB w="6350">
                      <a:solidFill>
                        <a:srgbClr val="36526E"/>
                      </a:solidFill>
                    </a:lnB>
                    <a:solidFill>
                      <a:srgbClr val="12263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69925">
                <a:tc>
                  <a:txBody>
                    <a:bodyPr/>
                    <a:lstStyle/>
                    <a:p>
                      <a:r>
                        <a:rPr lang="en-GB" sz="1725" b="1">
                          <a:solidFill>
                            <a:srgbClr val="53D9EE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Comfort</a:t>
                      </a:r>
                    </a:p>
                  </a:txBody>
                  <a:tcPr marL="164592" marR="109728" marT="95250" marB="95250" anchor="ctr">
                    <a:lnL w="6350">
                      <a:solidFill>
                        <a:srgbClr val="36526E"/>
                      </a:solidFill>
                    </a:lnL>
                    <a:lnR w="6350">
                      <a:solidFill>
                        <a:srgbClr val="36526E"/>
                      </a:solidFill>
                    </a:lnR>
                    <a:lnT w="6350">
                      <a:solidFill>
                        <a:srgbClr val="36526E"/>
                      </a:solidFill>
                    </a:lnT>
                    <a:lnB w="6350">
                      <a:solidFill>
                        <a:srgbClr val="36526E"/>
                      </a:solidFill>
                    </a:lnB>
                    <a:solidFill>
                      <a:srgbClr val="162D4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F3F7FC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Feedback and temperature consistency</a:t>
                      </a:r>
                    </a:p>
                  </a:txBody>
                  <a:tcPr marL="164592" marR="109728" marT="95250" marB="95250" anchor="ctr">
                    <a:lnL w="6350">
                      <a:solidFill>
                        <a:srgbClr val="36526E"/>
                      </a:solidFill>
                    </a:lnL>
                    <a:lnR w="6350">
                      <a:solidFill>
                        <a:srgbClr val="36526E"/>
                      </a:solidFill>
                    </a:lnR>
                    <a:lnT w="6350">
                      <a:solidFill>
                        <a:srgbClr val="36526E"/>
                      </a:solidFill>
                    </a:lnT>
                    <a:lnB w="6350">
                      <a:solidFill>
                        <a:srgbClr val="36526E"/>
                      </a:solidFill>
                    </a:lnB>
                    <a:solidFill>
                      <a:srgbClr val="162D4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F3F7FC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Members 1, 2 and 4</a:t>
                      </a:r>
                    </a:p>
                  </a:txBody>
                  <a:tcPr marL="164592" marR="109728" marT="95250" marB="95250" anchor="ctr">
                    <a:lnL w="6350">
                      <a:solidFill>
                        <a:srgbClr val="36526E"/>
                      </a:solidFill>
                    </a:lnL>
                    <a:lnR w="6350">
                      <a:solidFill>
                        <a:srgbClr val="36526E"/>
                      </a:solidFill>
                    </a:lnR>
                    <a:lnT w="6350">
                      <a:solidFill>
                        <a:srgbClr val="36526E"/>
                      </a:solidFill>
                    </a:lnT>
                    <a:lnB w="6350">
                      <a:solidFill>
                        <a:srgbClr val="36526E"/>
                      </a:solidFill>
                    </a:lnB>
                    <a:solidFill>
                      <a:srgbClr val="162D4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69925">
                <a:tc>
                  <a:txBody>
                    <a:bodyPr/>
                    <a:lstStyle/>
                    <a:p>
                      <a:r>
                        <a:rPr lang="en-GB" sz="1725" b="1">
                          <a:solidFill>
                            <a:srgbClr val="53D9EE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Reliability</a:t>
                      </a:r>
                    </a:p>
                  </a:txBody>
                  <a:tcPr marL="164592" marR="109728" marT="95250" marB="95250" anchor="ctr">
                    <a:lnL w="6350">
                      <a:solidFill>
                        <a:srgbClr val="36526E"/>
                      </a:solidFill>
                    </a:lnL>
                    <a:lnR w="6350">
                      <a:solidFill>
                        <a:srgbClr val="36526E"/>
                      </a:solidFill>
                    </a:lnR>
                    <a:lnT w="6350">
                      <a:solidFill>
                        <a:srgbClr val="36526E"/>
                      </a:solidFill>
                    </a:lnT>
                    <a:lnB w="6350">
                      <a:solidFill>
                        <a:srgbClr val="36526E"/>
                      </a:solidFill>
                    </a:lnB>
                    <a:solidFill>
                      <a:srgbClr val="12263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F3F7FC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Availability, faults and successful fallbacks</a:t>
                      </a:r>
                    </a:p>
                  </a:txBody>
                  <a:tcPr marL="164592" marR="109728" marT="95250" marB="95250" anchor="ctr">
                    <a:lnL w="6350">
                      <a:solidFill>
                        <a:srgbClr val="36526E"/>
                      </a:solidFill>
                    </a:lnL>
                    <a:lnR w="6350">
                      <a:solidFill>
                        <a:srgbClr val="36526E"/>
                      </a:solidFill>
                    </a:lnR>
                    <a:lnT w="6350">
                      <a:solidFill>
                        <a:srgbClr val="36526E"/>
                      </a:solidFill>
                    </a:lnT>
                    <a:lnB w="6350">
                      <a:solidFill>
                        <a:srgbClr val="36526E"/>
                      </a:solidFill>
                    </a:lnB>
                    <a:solidFill>
                      <a:srgbClr val="12263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F3F7FC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Members 2 and 4</a:t>
                      </a:r>
                    </a:p>
                  </a:txBody>
                  <a:tcPr marL="164592" marR="109728" marT="95250" marB="95250" anchor="ctr">
                    <a:lnL w="6350">
                      <a:solidFill>
                        <a:srgbClr val="36526E"/>
                      </a:solidFill>
                    </a:lnL>
                    <a:lnR w="6350">
                      <a:solidFill>
                        <a:srgbClr val="36526E"/>
                      </a:solidFill>
                    </a:lnR>
                    <a:lnT w="6350">
                      <a:solidFill>
                        <a:srgbClr val="36526E"/>
                      </a:solidFill>
                    </a:lnT>
                    <a:lnB w="6350">
                      <a:solidFill>
                        <a:srgbClr val="36526E"/>
                      </a:solidFill>
                    </a:lnB>
                    <a:solidFill>
                      <a:srgbClr val="12263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69925">
                <a:tc>
                  <a:txBody>
                    <a:bodyPr/>
                    <a:lstStyle/>
                    <a:p>
                      <a:r>
                        <a:rPr lang="en-GB" sz="1725" b="1">
                          <a:solidFill>
                            <a:srgbClr val="53D9EE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Accessibility and safety</a:t>
                      </a:r>
                    </a:p>
                  </a:txBody>
                  <a:tcPr marL="164592" marR="109728" marT="95250" marB="95250" anchor="ctr">
                    <a:lnL w="6350">
                      <a:solidFill>
                        <a:srgbClr val="36526E"/>
                      </a:solidFill>
                    </a:lnL>
                    <a:lnR w="6350">
                      <a:solidFill>
                        <a:srgbClr val="36526E"/>
                      </a:solidFill>
                    </a:lnR>
                    <a:lnT w="6350">
                      <a:solidFill>
                        <a:srgbClr val="36526E"/>
                      </a:solidFill>
                    </a:lnT>
                    <a:lnB w="6350">
                      <a:solidFill>
                        <a:srgbClr val="36526E"/>
                      </a:solidFill>
                    </a:lnB>
                    <a:solidFill>
                      <a:srgbClr val="162D4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F3F7FC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Issues identified, resolved and verified</a:t>
                      </a:r>
                    </a:p>
                  </a:txBody>
                  <a:tcPr marL="164592" marR="109728" marT="95250" marB="95250" anchor="ctr">
                    <a:lnL w="6350">
                      <a:solidFill>
                        <a:srgbClr val="36526E"/>
                      </a:solidFill>
                    </a:lnL>
                    <a:lnR w="6350">
                      <a:solidFill>
                        <a:srgbClr val="36526E"/>
                      </a:solidFill>
                    </a:lnR>
                    <a:lnT w="6350">
                      <a:solidFill>
                        <a:srgbClr val="36526E"/>
                      </a:solidFill>
                    </a:lnT>
                    <a:lnB w="6350">
                      <a:solidFill>
                        <a:srgbClr val="36526E"/>
                      </a:solidFill>
                    </a:lnB>
                    <a:solidFill>
                      <a:srgbClr val="162D4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F3F7FC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Member 1</a:t>
                      </a:r>
                    </a:p>
                  </a:txBody>
                  <a:tcPr marL="164592" marR="109728" marT="95250" marB="95250" anchor="ctr">
                    <a:lnL w="6350">
                      <a:solidFill>
                        <a:srgbClr val="36526E"/>
                      </a:solidFill>
                    </a:lnL>
                    <a:lnR w="6350">
                      <a:solidFill>
                        <a:srgbClr val="36526E"/>
                      </a:solidFill>
                    </a:lnR>
                    <a:lnT w="6350">
                      <a:solidFill>
                        <a:srgbClr val="36526E"/>
                      </a:solidFill>
                    </a:lnT>
                    <a:lnB w="6350">
                      <a:solidFill>
                        <a:srgbClr val="36526E"/>
                      </a:solidFill>
                    </a:lnB>
                    <a:solidFill>
                      <a:srgbClr val="162D4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69925">
                <a:tc>
                  <a:txBody>
                    <a:bodyPr/>
                    <a:lstStyle/>
                    <a:p>
                      <a:r>
                        <a:rPr lang="en-GB" sz="1725" b="1">
                          <a:solidFill>
                            <a:srgbClr val="53D9EE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Security and privacy</a:t>
                      </a:r>
                    </a:p>
                  </a:txBody>
                  <a:tcPr marL="164592" marR="109728" marT="95250" marB="95250" anchor="ctr">
                    <a:lnL w="6350">
                      <a:solidFill>
                        <a:srgbClr val="36526E"/>
                      </a:solidFill>
                    </a:lnL>
                    <a:lnR w="6350">
                      <a:solidFill>
                        <a:srgbClr val="36526E"/>
                      </a:solidFill>
                    </a:lnR>
                    <a:lnT w="6350">
                      <a:solidFill>
                        <a:srgbClr val="36526E"/>
                      </a:solidFill>
                    </a:lnT>
                    <a:lnB w="6350">
                      <a:solidFill>
                        <a:srgbClr val="36526E"/>
                      </a:solidFill>
                    </a:lnB>
                    <a:solidFill>
                      <a:srgbClr val="12263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F3F7FC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Access, update, log-review and incident records</a:t>
                      </a:r>
                    </a:p>
                  </a:txBody>
                  <a:tcPr marL="164592" marR="109728" marT="95250" marB="95250" anchor="ctr">
                    <a:lnL w="6350">
                      <a:solidFill>
                        <a:srgbClr val="36526E"/>
                      </a:solidFill>
                    </a:lnL>
                    <a:lnR w="6350">
                      <a:solidFill>
                        <a:srgbClr val="36526E"/>
                      </a:solidFill>
                    </a:lnR>
                    <a:lnT w="6350">
                      <a:solidFill>
                        <a:srgbClr val="36526E"/>
                      </a:solidFill>
                    </a:lnT>
                    <a:lnB w="6350">
                      <a:solidFill>
                        <a:srgbClr val="36526E"/>
                      </a:solidFill>
                    </a:lnB>
                    <a:solidFill>
                      <a:srgbClr val="12263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0">
                          <a:solidFill>
                            <a:srgbClr val="F3F7FC"/>
                          </a:solidFill>
                          <a:latin typeface="DejaVu Sans"/>
                          <a:ea typeface="DejaVu Sans"/>
                          <a:cs typeface="DejaVu Sans"/>
                        </a:rPr>
                        <a:t>Member 3</a:t>
                      </a:r>
                    </a:p>
                  </a:txBody>
                  <a:tcPr marL="164592" marR="109728" marT="95250" marB="95250" anchor="ctr">
                    <a:lnL w="6350">
                      <a:solidFill>
                        <a:srgbClr val="36526E"/>
                      </a:solidFill>
                    </a:lnL>
                    <a:lnR w="6350">
                      <a:solidFill>
                        <a:srgbClr val="36526E"/>
                      </a:solidFill>
                    </a:lnR>
                    <a:lnT w="6350">
                      <a:solidFill>
                        <a:srgbClr val="36526E"/>
                      </a:solidFill>
                    </a:lnT>
                    <a:lnB w="6350">
                      <a:solidFill>
                        <a:srgbClr val="36526E"/>
                      </a:solidFill>
                    </a:lnB>
                    <a:solidFill>
                      <a:srgbClr val="12263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6" name="Rectangle 5">
            <a:extLst>
              <a:ext uri="{FF2B5EF4-FFF2-40B4-BE49-F238E27FC236}">
                <a16:creationId xmlns:a16="http://schemas.microsoft.com/office/drawing/2014/main" id="{00000009-0005-4000-8000-000000000000}"/>
              </a:ext>
            </a:extLst>
          </p:cNvPr>
          <p:cNvSpPr>
            <a:spLocks noGrp="1"/>
          </p:cNvSpPr>
          <p:nvPr/>
        </p:nvSpPr>
        <p:spPr>
          <a:xfrm>
            <a:off x="685800" y="5972175"/>
            <a:ext cx="10972800" cy="333375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1650" b="0">
                <a:solidFill>
                  <a:srgbClr val="5D7175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650" b="0">
                <a:solidFill>
                  <a:srgbClr val="ACBED2"/>
                </a:solidFill>
                <a:latin typeface="DejaVu Sans"/>
                <a:ea typeface="DejaVu Sans"/>
                <a:cs typeface="DejaVu Sans"/>
              </a:rPr>
              <a:t>Quantified savings and performance targets are not yet specified.</a:t>
            </a:r>
          </a:p>
        </p:txBody>
      </p:sp>
    </p:spTree>
    <p:extLst>
      <p:ext uri="{BB962C8B-B14F-4D97-AF65-F5344CB8AC3E}">
        <p14:creationId xmlns:p14="http://schemas.microsoft.com/office/powerpoint/2010/main" val="9000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172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000000A-0001-4000-8000-000000000000}"/>
              </a:ext>
            </a:extLst>
          </p:cNvPr>
          <p:cNvSpPr>
            <a:spLocks noGrp="1"/>
          </p:cNvSpPr>
          <p:nvPr/>
        </p:nvSpPr>
        <p:spPr>
          <a:xfrm>
            <a:off x="685800" y="438912"/>
            <a:ext cx="10835640" cy="896112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3300" b="1">
                <a:solidFill>
                  <a:srgbClr val="23383C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3200" b="1">
                <a:solidFill>
                  <a:srgbClr val="F3F7FC"/>
                </a:solidFill>
                <a:latin typeface="DejaVu Sans"/>
                <a:ea typeface="DejaVu Sans"/>
                <a:cs typeface="DejaVu Sans"/>
              </a:rPr>
              <a:t>Handover and shared accountability</a:t>
            </a:r>
          </a:p>
        </p:txBody>
      </p:sp>
      <p:sp>
        <p:nvSpPr>
          <p:cNvPr id="2" name="Straight Connector 1">
            <a:extLst>
              <a:ext uri="{FF2B5EF4-FFF2-40B4-BE49-F238E27FC236}">
                <a16:creationId xmlns:a16="http://schemas.microsoft.com/office/drawing/2014/main" id="{0000000A-0002-4000-8000-000000000000}"/>
              </a:ext>
            </a:extLst>
          </p:cNvPr>
          <p:cNvSpPr>
            <a:spLocks noGrp="1"/>
          </p:cNvSpPr>
          <p:nvPr/>
        </p:nvSpPr>
        <p:spPr>
          <a:xfrm>
            <a:off x="685800" y="1435608"/>
            <a:ext cx="777240" cy="0"/>
          </a:xfrm>
          <a:prstGeom prst="line">
            <a:avLst/>
          </a:prstGeom>
          <a:noFill/>
          <a:ln w="38100">
            <a:solidFill>
              <a:srgbClr val="53D9EE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000000A-0003-4000-8000-000000000000}"/>
              </a:ext>
            </a:extLst>
          </p:cNvPr>
          <p:cNvSpPr>
            <a:spLocks noGrp="1"/>
          </p:cNvSpPr>
          <p:nvPr/>
        </p:nvSpPr>
        <p:spPr>
          <a:xfrm>
            <a:off x="685800" y="6437376"/>
            <a:ext cx="5486400" cy="219456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1125" b="0">
                <a:solidFill>
                  <a:srgbClr val="5D7175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050" b="0">
                <a:solidFill>
                  <a:srgbClr val="ACBED2"/>
                </a:solidFill>
                <a:latin typeface="DejaVu Sans"/>
                <a:ea typeface="DejaVu Sans"/>
                <a:cs typeface="DejaVu Sans"/>
              </a:rPr>
              <a:t>D-MAN Data Solutions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000000A-0004-4000-8000-000000000000}"/>
              </a:ext>
            </a:extLst>
          </p:cNvPr>
          <p:cNvSpPr>
            <a:spLocks noGrp="1"/>
          </p:cNvSpPr>
          <p:nvPr/>
        </p:nvSpPr>
        <p:spPr>
          <a:xfrm>
            <a:off x="11082528" y="6400800"/>
            <a:ext cx="457200" cy="274320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1275" b="1">
                <a:solidFill>
                  <a:srgbClr val="136F73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200" b="1">
                <a:solidFill>
                  <a:srgbClr val="53D9EE"/>
                </a:solidFill>
                <a:latin typeface="DejaVu Sans"/>
                <a:ea typeface="DejaVu Sans"/>
                <a:cs typeface="DejaVu Sans"/>
              </a:rPr>
              <a:t>10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000000A-0005-4000-8000-000000000000}"/>
              </a:ext>
            </a:extLst>
          </p:cNvPr>
          <p:cNvSpPr>
            <a:spLocks noGrp="1"/>
          </p:cNvSpPr>
          <p:nvPr/>
        </p:nvSpPr>
        <p:spPr>
          <a:xfrm>
            <a:off x="609600" y="1971675"/>
            <a:ext cx="5734050" cy="409575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2250" b="1">
                <a:solidFill>
                  <a:srgbClr val="136F73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2200" b="1">
                <a:solidFill>
                  <a:srgbClr val="53D9EE"/>
                </a:solidFill>
                <a:latin typeface="DejaVu Sans"/>
                <a:ea typeface="DejaVu Sans"/>
                <a:cs typeface="DejaVu Sans"/>
              </a:rPr>
              <a:t>Handover package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000000A-0006-4000-8000-000000000000}"/>
              </a:ext>
            </a:extLst>
          </p:cNvPr>
          <p:cNvSpPr>
            <a:spLocks noGrp="1"/>
          </p:cNvSpPr>
          <p:nvPr/>
        </p:nvSpPr>
        <p:spPr>
          <a:xfrm>
            <a:off x="609600" y="2651760"/>
            <a:ext cx="6675120" cy="3429000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spcAft>
                <a:spcPts val="1000"/>
              </a:spcAft>
              <a:defRPr sz="1875" b="0">
                <a:solidFill>
                  <a:srgbClr val="23383C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875" b="0">
                <a:solidFill>
                  <a:srgbClr val="F3F7FC"/>
                </a:solidFill>
                <a:latin typeface="DejaVu Sans"/>
                <a:ea typeface="DejaVu Sans"/>
                <a:cs typeface="DejaVu Sans"/>
              </a:rPr>
              <a:t>Project report and executive summary</a:t>
            </a:r>
            <a:endParaRPr lang="en-GB" sz="1875" b="0">
              <a:solidFill>
                <a:srgbClr val="23383C"/>
              </a:solidFill>
              <a:latin typeface="DejaVu Sans"/>
              <a:ea typeface="DejaVu Sans"/>
              <a:cs typeface="DejaVu Sans"/>
            </a:endParaRPr>
          </a:p>
          <a:p>
            <a:pPr>
              <a:spcAft>
                <a:spcPts val="1000"/>
              </a:spcAft>
              <a:defRPr sz="1875" b="0">
                <a:solidFill>
                  <a:srgbClr val="23383C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875" b="0">
                <a:solidFill>
                  <a:srgbClr val="F3F7FC"/>
                </a:solidFill>
                <a:latin typeface="DejaVu Sans"/>
                <a:ea typeface="DejaVu Sans"/>
                <a:cs typeface="DejaVu Sans"/>
              </a:rPr>
              <a:t>Building, accessibility and safety assessment</a:t>
            </a:r>
            <a:endParaRPr lang="en-GB" sz="1875" b="0">
              <a:solidFill>
                <a:srgbClr val="23383C"/>
              </a:solidFill>
              <a:latin typeface="DejaVu Sans"/>
              <a:ea typeface="DejaVu Sans"/>
              <a:cs typeface="DejaVu Sans"/>
            </a:endParaRPr>
          </a:p>
          <a:p>
            <a:pPr>
              <a:spcAft>
                <a:spcPts val="1000"/>
              </a:spcAft>
              <a:defRPr sz="1875" b="0">
                <a:solidFill>
                  <a:srgbClr val="23383C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875" b="0">
                <a:solidFill>
                  <a:srgbClr val="F3F7FC"/>
                </a:solidFill>
                <a:latin typeface="DejaVu Sans"/>
                <a:ea typeface="DejaVu Sans"/>
                <a:cs typeface="DejaVu Sans"/>
              </a:rPr>
              <a:t>Sensor schedule and automation design</a:t>
            </a:r>
            <a:endParaRPr lang="en-GB" sz="1875" b="0">
              <a:solidFill>
                <a:srgbClr val="23383C"/>
              </a:solidFill>
              <a:latin typeface="DejaVu Sans"/>
              <a:ea typeface="DejaVu Sans"/>
              <a:cs typeface="DejaVu Sans"/>
            </a:endParaRPr>
          </a:p>
          <a:p>
            <a:pPr>
              <a:spcAft>
                <a:spcPts val="1000"/>
              </a:spcAft>
              <a:defRPr sz="1875" b="0">
                <a:solidFill>
                  <a:srgbClr val="23383C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875" b="0">
                <a:solidFill>
                  <a:srgbClr val="F3F7FC"/>
                </a:solidFill>
                <a:latin typeface="DejaVu Sans"/>
                <a:ea typeface="DejaVu Sans"/>
                <a:cs typeface="DejaVu Sans"/>
              </a:rPr>
              <a:t>Access, privacy and cybersecurity plan</a:t>
            </a:r>
            <a:endParaRPr lang="en-GB" sz="1875" b="0">
              <a:solidFill>
                <a:srgbClr val="23383C"/>
              </a:solidFill>
              <a:latin typeface="DejaVu Sans"/>
              <a:ea typeface="DejaVu Sans"/>
              <a:cs typeface="DejaVu Sans"/>
            </a:endParaRPr>
          </a:p>
          <a:p>
            <a:pPr>
              <a:spcAft>
                <a:spcPts val="1000"/>
              </a:spcAft>
              <a:defRPr sz="1875" b="0">
                <a:solidFill>
                  <a:srgbClr val="23383C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875" b="0">
                <a:solidFill>
                  <a:srgbClr val="F3F7FC"/>
                </a:solidFill>
                <a:latin typeface="DejaVu Sans"/>
                <a:ea typeface="DejaVu Sans"/>
                <a:cs typeface="DejaVu Sans"/>
              </a:rPr>
              <a:t>Programme, tests and defect records</a:t>
            </a:r>
            <a:endParaRPr lang="en-GB" sz="1875" b="0">
              <a:solidFill>
                <a:srgbClr val="23383C"/>
              </a:solidFill>
              <a:latin typeface="DejaVu Sans"/>
              <a:ea typeface="DejaVu Sans"/>
              <a:cs typeface="DejaVu Sans"/>
            </a:endParaRPr>
          </a:p>
          <a:p>
            <a:pPr>
              <a:spcAft>
                <a:spcPts val="1000"/>
              </a:spcAft>
              <a:defRPr sz="1875" b="0">
                <a:solidFill>
                  <a:srgbClr val="23383C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875" b="0">
                <a:solidFill>
                  <a:srgbClr val="F3F7FC"/>
                </a:solidFill>
                <a:latin typeface="DejaVu Sans"/>
                <a:ea typeface="DejaVu Sans"/>
                <a:cs typeface="DejaVu Sans"/>
              </a:rPr>
              <a:t>Training and maintenance plan</a:t>
            </a:r>
            <a:endParaRPr lang="en-GB" sz="1875" b="0">
              <a:solidFill>
                <a:srgbClr val="23383C"/>
              </a:solidFill>
              <a:latin typeface="DejaVu Sans"/>
              <a:ea typeface="DejaVu Sans"/>
              <a:cs typeface="DejaVu Sans"/>
            </a:endParaRPr>
          </a:p>
          <a:p>
            <a:pPr>
              <a:spcAft>
                <a:spcPts val="1000"/>
              </a:spcAft>
              <a:defRPr sz="1875" b="0">
                <a:solidFill>
                  <a:srgbClr val="23383C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875" b="0">
                <a:solidFill>
                  <a:srgbClr val="F3F7FC"/>
                </a:solidFill>
                <a:latin typeface="DejaVu Sans"/>
                <a:ea typeface="DejaVu Sans"/>
                <a:cs typeface="DejaVu Sans"/>
              </a:rPr>
              <a:t>Baseline and performance dashboard</a:t>
            </a:r>
            <a:endParaRPr lang="en-GB" sz="1875" b="0">
              <a:solidFill>
                <a:srgbClr val="23383C"/>
              </a:solidFill>
              <a:latin typeface="DejaVu Sans"/>
              <a:ea typeface="DejaVu Sans"/>
              <a:cs typeface="DejaVu Sans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000000A-0007-4000-8000-000000000000}"/>
              </a:ext>
            </a:extLst>
          </p:cNvPr>
          <p:cNvSpPr>
            <a:spLocks noGrp="1"/>
          </p:cNvSpPr>
          <p:nvPr/>
        </p:nvSpPr>
        <p:spPr>
          <a:xfrm>
            <a:off x="7680960" y="1975104"/>
            <a:ext cx="3749039" cy="1097280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defRPr sz="2700" b="1">
                <a:solidFill>
                  <a:srgbClr val="136F73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2900" b="1">
                <a:solidFill>
                  <a:srgbClr val="53D9EE"/>
                </a:solidFill>
                <a:latin typeface="DejaVu Sans"/>
                <a:ea typeface="DejaVu Sans"/>
                <a:cs typeface="DejaVu Sans"/>
              </a:rPr>
              <a:t>Shared accountability</a:t>
            </a:r>
            <a:endParaRPr sz="2700" b="1">
              <a:solidFill>
                <a:srgbClr val="136F73"/>
              </a:solidFill>
              <a:latin typeface="DejaVu Sans"/>
              <a:ea typeface="DejaVu Sans"/>
              <a:cs typeface="DejaVu Sans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000000A-0008-4000-8000-000000000000}"/>
              </a:ext>
            </a:extLst>
          </p:cNvPr>
          <p:cNvSpPr>
            <a:spLocks noGrp="1"/>
          </p:cNvSpPr>
          <p:nvPr/>
        </p:nvSpPr>
        <p:spPr>
          <a:xfrm>
            <a:off x="7680960" y="3337560"/>
            <a:ext cx="3794760" cy="2697480"/>
          </a:xfrm>
          <a:prstGeom prst="rect">
            <a:avLst/>
          </a:prstGeom>
          <a:noFill/>
          <a:ln w="0">
            <a:noFill/>
          </a:ln>
        </p:spPr>
        <p:txBody>
          <a:bodyPr wrap="square" lIns="0" rIns="0">
            <a:noAutofit/>
          </a:bodyPr>
          <a:lstStyle/>
          <a:p>
            <a:pPr>
              <a:spcAft>
                <a:spcPts val="1200"/>
              </a:spcAft>
              <a:defRPr sz="1875" b="0">
                <a:solidFill>
                  <a:srgbClr val="23383C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875" b="0">
                <a:solidFill>
                  <a:srgbClr val="F3F7FC"/>
                </a:solidFill>
                <a:latin typeface="DejaVu Sans"/>
                <a:ea typeface="DejaVu Sans"/>
                <a:cs typeface="DejaVu Sans"/>
              </a:rPr>
              <a:t>All four members agree scope and criteria.</a:t>
            </a:r>
            <a:endParaRPr lang="en-GB" sz="1875" b="0">
              <a:solidFill>
                <a:srgbClr val="23383C"/>
              </a:solidFill>
              <a:latin typeface="DejaVu Sans"/>
              <a:ea typeface="DejaVu Sans"/>
              <a:cs typeface="DejaVu Sans"/>
            </a:endParaRPr>
          </a:p>
          <a:p>
            <a:pPr>
              <a:spcAft>
                <a:spcPts val="1200"/>
              </a:spcAft>
              <a:defRPr sz="1875" b="0">
                <a:solidFill>
                  <a:srgbClr val="23383C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875" b="0">
                <a:solidFill>
                  <a:srgbClr val="F3F7FC"/>
                </a:solidFill>
                <a:latin typeface="DejaVu Sans"/>
                <a:ea typeface="DejaVu Sans"/>
                <a:cs typeface="DejaVu Sans"/>
              </a:rPr>
              <a:t>Peer-review every workstream.</a:t>
            </a:r>
            <a:endParaRPr lang="en-GB" sz="1875" b="0">
              <a:solidFill>
                <a:srgbClr val="23383C"/>
              </a:solidFill>
              <a:latin typeface="DejaVu Sans"/>
              <a:ea typeface="DejaVu Sans"/>
              <a:cs typeface="DejaVu Sans"/>
            </a:endParaRPr>
          </a:p>
          <a:p>
            <a:pPr>
              <a:spcAft>
                <a:spcPts val="1200"/>
              </a:spcAft>
              <a:defRPr sz="1875" b="0">
                <a:solidFill>
                  <a:srgbClr val="23383C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875" b="0">
                <a:solidFill>
                  <a:srgbClr val="F3F7FC"/>
                </a:solidFill>
                <a:latin typeface="DejaVu Sans"/>
                <a:ea typeface="DejaVu Sans"/>
                <a:cs typeface="DejaVu Sans"/>
              </a:rPr>
              <a:t>Keep decision and test records.</a:t>
            </a:r>
          </a:p>
          <a:p>
            <a:pPr>
              <a:spcAft>
                <a:spcPts val="1200"/>
              </a:spcAft>
              <a:defRPr sz="1875" b="0">
                <a:solidFill>
                  <a:srgbClr val="23383C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875" b="0">
                <a:solidFill>
                  <a:srgbClr val="F3F7FC"/>
                </a:solidFill>
                <a:latin typeface="DejaVu Sans"/>
                <a:ea typeface="DejaVu Sans"/>
                <a:cs typeface="DejaVu Sans"/>
              </a:rPr>
              <a:t>Present results jointly.</a:t>
            </a:r>
            <a:endParaRPr lang="en-GB" sz="1875" b="0">
              <a:solidFill>
                <a:srgbClr val="23383C"/>
              </a:solidFill>
              <a:latin typeface="DejaVu Sans"/>
              <a:ea typeface="DejaVu Sans"/>
              <a:cs typeface="DejaVu Sans"/>
            </a:endParaRPr>
          </a:p>
        </p:txBody>
      </p:sp>
    </p:spTree>
    <p:extLst>
      <p:ext uri="{BB962C8B-B14F-4D97-AF65-F5344CB8AC3E}">
        <p14:creationId xmlns:p14="http://schemas.microsoft.com/office/powerpoint/2010/main" val="1000001"/>
      </p:ext>
    </p:extLst>
  </p:cSld>
  <p:clrMapOvr>
    <a:masterClrMapping/>
  </p:clrMapOvr>
</p:sld>
</file>

<file path=ppt/theme/theme1.xml><?xml version="1.0" encoding="utf-8"?>
<a:theme xmlns:a="http://schemas.openxmlformats.org/drawingml/2006/main" name="ChatGPT">
  <a:themeElements>
    <a:clrScheme name="ChatGPT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Calibri Light"/>
        <a:ea typeface="Calibri Light"/>
        <a:cs typeface="Calibri Light"/>
      </a:majorFont>
      <a:minorFont>
        <a:latin typeface="Calibri"/>
        <a:ea typeface="Calibri"/>
        <a:cs typeface="Calibri"/>
      </a:minorFont>
    </a:fontScheme>
    <a:fmtScheme name="ChatGPT">
      <a:fillStyleLst>
        <a:solidFill>
          <a:schemeClr val="phClr"/>
        </a:solidFill>
        <a:solidFill>
          <a:schemeClr val="dk1"/>
        </a:solidFill>
        <a:solidFill>
          <a:schemeClr val="accent1"/>
        </a:solidFill>
      </a:fillStyleLst>
      <a:lnStyleLst>
        <a:ln w="12700">
          <a:solidFill>
            <a:schemeClr val="phClr"/>
          </a:solidFill>
          <a:prstDash val="solid"/>
        </a:ln>
        <a:ln w="19050">
          <a:solidFill>
            <a:schemeClr val="phClr"/>
          </a:solidFill>
          <a:prstDash val="solid"/>
        </a:ln>
        <a:ln w="25400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19050" dist="9525" dir="5400000">
              <a:srgbClr val="000000">
                <a:alpha val="6000"/>
              </a:srgbClr>
            </a:outerShdw>
          </a:effectLst>
        </a:effectStyle>
        <a:effectStyle>
          <a:effectLst>
            <a:outerShdw blurRad="28575" dist="9525" dir="5400000">
              <a:srgbClr val="000000">
                <a:alpha val="8000"/>
              </a:srgbClr>
            </a:outerShdw>
          </a:effectLst>
        </a:effectStyle>
        <a:effectStyle>
          <a:effectLst>
            <a:outerShdw blurRad="57150" dist="19050" dir="5400000">
              <a:srgbClr val="000000">
                <a:alpha val="10000"/>
              </a:srgbClr>
            </a:outerShdw>
          </a:effectLst>
        </a:effectStyle>
        <a:effectStyle>
          <a:effectLst>
            <a:outerShdw blurRad="114300" dist="38100" dir="5400000">
              <a:srgbClr val="000000">
                <a:alpha val="12000"/>
              </a:srgbClr>
            </a:outerShdw>
          </a:effectLst>
        </a:effectStyle>
        <a:effectStyle>
          <a:effectLst>
            <a:outerShdw blurRad="171450" dist="571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266700" dist="95250" dir="5400000">
              <a:srgbClr val="000000">
                <a:alpha val="24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  <a:satMod val="150000"/>
              </a:schemeClr>
            </a:gs>
            <a:gs pos="50000">
              <a:schemeClr val="phClr">
                <a:tint val="98000"/>
                <a:shade val="90000"/>
                <a:lumMod val="103000"/>
                <a:satMod val="130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6291</Words>
  <Application>Microsoft Office PowerPoint</Application>
  <PresentationFormat>Widescreen</PresentationFormat>
  <Paragraphs>1194</Paragraphs>
  <Slides>13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Aptos</vt:lpstr>
      <vt:lpstr>DejaVu Sans</vt:lpstr>
      <vt:lpstr>ChatGPT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David Larbi</dc:creator>
  <cp:lastModifiedBy>David Larbi</cp:lastModifiedBy>
  <cp:revision>1</cp:revision>
  <dcterms:created xsi:type="dcterms:W3CDTF">2026-10-01T12:05:08Z</dcterms:created>
  <dcterms:modified xsi:type="dcterms:W3CDTF">2026-10-02T09:07:27Z</dcterms:modified>
</cp:coreProperties>
</file>