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43477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71738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62378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9070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2162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2534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3759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97549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32619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55215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01770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59231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89147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41498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41033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13631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08276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1D914-1861-4ECF-9FCE-E4FDE0F29A69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87129-6E44-4DB0-B988-5CF017998E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867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7rvbU29Xu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E9B58E-9FB4-4A80-ACD1-DD5D433323EF}"/>
              </a:ext>
            </a:extLst>
          </p:cNvPr>
          <p:cNvSpPr txBox="1"/>
          <p:nvPr/>
        </p:nvSpPr>
        <p:spPr>
          <a:xfrm>
            <a:off x="374208" y="-12530"/>
            <a:ext cx="6699305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Bacid</a:t>
            </a:r>
            <a:r>
              <a:rPr lang="en-GB" sz="2800" b="1" dirty="0"/>
              <a:t>:</a:t>
            </a:r>
            <a:r>
              <a:rPr lang="en-GB" sz="2800" dirty="0"/>
              <a:t> </a:t>
            </a:r>
            <a:r>
              <a:rPr lang="en-GB" sz="2800" dirty="0" err="1"/>
              <a:t>llawer</a:t>
            </a:r>
            <a:endParaRPr lang="en-GB" sz="2800" dirty="0"/>
          </a:p>
          <a:p>
            <a:endParaRPr lang="en-GB" sz="2800" dirty="0"/>
          </a:p>
          <a:p>
            <a:r>
              <a:rPr lang="en-GB" sz="2800" b="1" dirty="0" err="1"/>
              <a:t>Diwal</a:t>
            </a:r>
            <a:r>
              <a:rPr lang="en-GB" sz="2800" b="1" dirty="0"/>
              <a:t>:</a:t>
            </a:r>
            <a:r>
              <a:rPr lang="en-GB" sz="2800" dirty="0"/>
              <a:t> </a:t>
            </a:r>
            <a:r>
              <a:rPr lang="en-GB" sz="2800" dirty="0" err="1"/>
              <a:t>glaw</a:t>
            </a:r>
            <a:r>
              <a:rPr lang="en-GB" sz="2800" dirty="0"/>
              <a:t> </a:t>
            </a:r>
            <a:r>
              <a:rPr lang="en-GB" sz="2800" dirty="0" err="1"/>
              <a:t>mawr</a:t>
            </a:r>
            <a:endParaRPr lang="en-GB" sz="2800" dirty="0"/>
          </a:p>
          <a:p>
            <a:endParaRPr lang="en-GB" sz="2800" dirty="0"/>
          </a:p>
          <a:p>
            <a:r>
              <a:rPr lang="en-GB" sz="2800" b="1" dirty="0" err="1"/>
              <a:t>Becso</a:t>
            </a:r>
            <a:r>
              <a:rPr lang="en-GB" sz="2800" b="1" dirty="0"/>
              <a:t>: 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boeni</a:t>
            </a:r>
            <a:r>
              <a:rPr lang="en-GB" sz="2800" dirty="0"/>
              <a:t> </a:t>
            </a:r>
          </a:p>
          <a:p>
            <a:endParaRPr lang="en-GB" sz="2800" dirty="0"/>
          </a:p>
          <a:p>
            <a:r>
              <a:rPr lang="en-GB" sz="2800" b="1" dirty="0" err="1"/>
              <a:t>Bwa'r</a:t>
            </a:r>
            <a:r>
              <a:rPr lang="en-GB" sz="2800" b="1" dirty="0"/>
              <a:t> </a:t>
            </a:r>
            <a:r>
              <a:rPr lang="en-GB" sz="2800" b="1" dirty="0" err="1"/>
              <a:t>Drindod</a:t>
            </a:r>
            <a:r>
              <a:rPr lang="en-GB" sz="2800" b="1" dirty="0"/>
              <a:t>:</a:t>
            </a:r>
            <a:r>
              <a:rPr lang="en-GB" sz="2800" dirty="0"/>
              <a:t> 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enfys</a:t>
            </a:r>
            <a:endParaRPr lang="en-GB" sz="2800" dirty="0"/>
          </a:p>
          <a:p>
            <a:endParaRPr lang="en-GB" sz="2800" dirty="0"/>
          </a:p>
          <a:p>
            <a:r>
              <a:rPr lang="en-GB" sz="2800" b="1" dirty="0" err="1"/>
              <a:t>Cachgi</a:t>
            </a:r>
            <a:r>
              <a:rPr lang="en-GB" sz="2800" b="1" dirty="0"/>
              <a:t> </a:t>
            </a:r>
            <a:r>
              <a:rPr lang="en-GB" sz="2800" b="1" dirty="0" err="1"/>
              <a:t>bwm</a:t>
            </a:r>
            <a:r>
              <a:rPr lang="en-GB" sz="2800" b="1" dirty="0"/>
              <a:t>:</a:t>
            </a:r>
            <a:r>
              <a:rPr lang="en-GB" sz="2800" dirty="0"/>
              <a:t> </a:t>
            </a:r>
            <a:r>
              <a:rPr lang="en-GB" sz="2800" i="1" dirty="0"/>
              <a:t>wasp</a:t>
            </a:r>
          </a:p>
          <a:p>
            <a:endParaRPr lang="en-GB" sz="2800" i="1" dirty="0"/>
          </a:p>
          <a:p>
            <a:r>
              <a:rPr lang="en-GB" sz="2800" b="1" dirty="0"/>
              <a:t>Dim Clem:</a:t>
            </a:r>
            <a:r>
              <a:rPr lang="en-GB" sz="2800" dirty="0"/>
              <a:t> Dim </a:t>
            </a:r>
            <a:r>
              <a:rPr lang="en-GB" sz="2800" dirty="0" err="1"/>
              <a:t>syniad</a:t>
            </a:r>
            <a:r>
              <a:rPr lang="en-GB" sz="2800" dirty="0"/>
              <a:t> </a:t>
            </a:r>
          </a:p>
          <a:p>
            <a:endParaRPr lang="en-GB" sz="2800" dirty="0"/>
          </a:p>
          <a:p>
            <a:r>
              <a:rPr lang="en-GB" sz="2800" dirty="0" err="1"/>
              <a:t>Sut</a:t>
            </a:r>
            <a:r>
              <a:rPr lang="en-GB" sz="2800" dirty="0"/>
              <a:t> </a:t>
            </a:r>
            <a:r>
              <a:rPr lang="en-GB" sz="2800" dirty="0" err="1"/>
              <a:t>mae’n</a:t>
            </a:r>
            <a:r>
              <a:rPr lang="en-GB" sz="2800" dirty="0"/>
              <a:t> </a:t>
            </a:r>
            <a:r>
              <a:rPr lang="en-GB" sz="2800" dirty="0" err="1"/>
              <a:t>hongian</a:t>
            </a:r>
            <a:r>
              <a:rPr lang="en-GB" sz="2800" dirty="0"/>
              <a:t>? – </a:t>
            </a:r>
            <a:r>
              <a:rPr lang="en-GB" sz="2800" dirty="0" err="1"/>
              <a:t>sut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mynd</a:t>
            </a:r>
            <a:r>
              <a:rPr lang="en-GB" sz="2800" dirty="0"/>
              <a:t>?</a:t>
            </a:r>
          </a:p>
          <a:p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B65799-24AD-44D3-AC0C-9A167E5B1E06}"/>
              </a:ext>
            </a:extLst>
          </p:cNvPr>
          <p:cNvSpPr txBox="1"/>
          <p:nvPr/>
        </p:nvSpPr>
        <p:spPr>
          <a:xfrm>
            <a:off x="2597426" y="42407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y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FF6EF49-3D48-4263-A87D-7EA41ACEC138}"/>
              </a:ext>
            </a:extLst>
          </p:cNvPr>
          <p:cNvSpPr/>
          <p:nvPr/>
        </p:nvSpPr>
        <p:spPr>
          <a:xfrm flipV="1">
            <a:off x="1656523" y="54738"/>
            <a:ext cx="127220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7EB76B-04F0-48CE-864C-E33479BFC653}"/>
              </a:ext>
            </a:extLst>
          </p:cNvPr>
          <p:cNvSpPr/>
          <p:nvPr/>
        </p:nvSpPr>
        <p:spPr>
          <a:xfrm>
            <a:off x="6096000" y="660016"/>
            <a:ext cx="6096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dirty="0"/>
              <a:t>Taffish:</a:t>
            </a:r>
            <a:r>
              <a:rPr lang="en-GB" sz="2800" dirty="0"/>
              <a:t> </a:t>
            </a:r>
            <a:r>
              <a:rPr lang="en-GB" sz="2800" dirty="0" err="1"/>
              <a:t>losin</a:t>
            </a:r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Toc:</a:t>
            </a:r>
            <a:r>
              <a:rPr lang="en-GB" sz="2800" dirty="0"/>
              <a:t> </a:t>
            </a:r>
            <a:r>
              <a:rPr lang="en-GB" sz="2800" dirty="0" err="1"/>
              <a:t>tost</a:t>
            </a:r>
            <a:r>
              <a:rPr lang="en-GB" sz="2800" dirty="0"/>
              <a:t> a </a:t>
            </a:r>
            <a:r>
              <a:rPr lang="en-GB" sz="2800" dirty="0" err="1"/>
              <a:t>thê</a:t>
            </a:r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Waff:</a:t>
            </a:r>
            <a:r>
              <a:rPr lang="en-GB" sz="2800" dirty="0"/>
              <a:t> 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gyflym</a:t>
            </a:r>
            <a:endParaRPr lang="en-GB" sz="2800" dirty="0"/>
          </a:p>
          <a:p>
            <a:endParaRPr lang="en-GB" sz="2800" dirty="0"/>
          </a:p>
          <a:p>
            <a:r>
              <a:rPr lang="en-GB" sz="2800" b="1" dirty="0" err="1"/>
              <a:t>Wncw</a:t>
            </a:r>
            <a:r>
              <a:rPr lang="en-GB" sz="2800" b="1" dirty="0"/>
              <a:t> </a:t>
            </a:r>
            <a:r>
              <a:rPr lang="en-GB" sz="2800" b="1" dirty="0" err="1"/>
              <a:t>mwncw</a:t>
            </a:r>
            <a:r>
              <a:rPr lang="en-GB" sz="2800" b="1" dirty="0"/>
              <a:t> -</a:t>
            </a:r>
            <a:r>
              <a:rPr lang="de-DE" sz="2800" dirty="0"/>
              <a:t>Ef neu hi fan draw.</a:t>
            </a:r>
            <a:endParaRPr lang="cy-GB" sz="28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D38A68-631B-47F0-801A-D1B8EC10BB2E}"/>
              </a:ext>
            </a:extLst>
          </p:cNvPr>
          <p:cNvSpPr/>
          <p:nvPr/>
        </p:nvSpPr>
        <p:spPr>
          <a:xfrm flipV="1">
            <a:off x="1669374" y="949907"/>
            <a:ext cx="1868955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B835B59-B81D-497B-A421-2C7A864EEC71}"/>
              </a:ext>
            </a:extLst>
          </p:cNvPr>
          <p:cNvSpPr/>
          <p:nvPr/>
        </p:nvSpPr>
        <p:spPr>
          <a:xfrm flipV="1">
            <a:off x="1669374" y="1784000"/>
            <a:ext cx="127220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E767C8-A0A0-40A9-8429-8A8CAAF18100}"/>
              </a:ext>
            </a:extLst>
          </p:cNvPr>
          <p:cNvSpPr/>
          <p:nvPr/>
        </p:nvSpPr>
        <p:spPr>
          <a:xfrm flipV="1">
            <a:off x="3166870" y="2677249"/>
            <a:ext cx="1405129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7F8207-1A67-4C72-8D8D-5F76DB96035C}"/>
              </a:ext>
            </a:extLst>
          </p:cNvPr>
          <p:cNvSpPr/>
          <p:nvPr/>
        </p:nvSpPr>
        <p:spPr>
          <a:xfrm flipV="1">
            <a:off x="2849218" y="3548002"/>
            <a:ext cx="127220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040CD0-5C03-4588-95FD-C6EFA6EE3C02}"/>
              </a:ext>
            </a:extLst>
          </p:cNvPr>
          <p:cNvSpPr/>
          <p:nvPr/>
        </p:nvSpPr>
        <p:spPr>
          <a:xfrm flipV="1">
            <a:off x="2477755" y="4335337"/>
            <a:ext cx="1882209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C39D34-9D2A-4783-BC67-46C58234BB76}"/>
              </a:ext>
            </a:extLst>
          </p:cNvPr>
          <p:cNvSpPr/>
          <p:nvPr/>
        </p:nvSpPr>
        <p:spPr>
          <a:xfrm flipV="1">
            <a:off x="3934895" y="5228586"/>
            <a:ext cx="2532166" cy="4129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2D2E83A-FF8C-4467-8E59-80492E7E5745}"/>
              </a:ext>
            </a:extLst>
          </p:cNvPr>
          <p:cNvSpPr/>
          <p:nvPr/>
        </p:nvSpPr>
        <p:spPr>
          <a:xfrm flipV="1">
            <a:off x="7573619" y="765241"/>
            <a:ext cx="127220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4F514D4-A3EF-40D6-B559-13626AA4E42F}"/>
              </a:ext>
            </a:extLst>
          </p:cNvPr>
          <p:cNvSpPr/>
          <p:nvPr/>
        </p:nvSpPr>
        <p:spPr>
          <a:xfrm flipV="1">
            <a:off x="6937514" y="1622453"/>
            <a:ext cx="1659999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D0ED25B-5559-4E9D-AF5E-17F62A593A39}"/>
              </a:ext>
            </a:extLst>
          </p:cNvPr>
          <p:cNvSpPr/>
          <p:nvPr/>
        </p:nvSpPr>
        <p:spPr>
          <a:xfrm flipV="1">
            <a:off x="7159652" y="2492583"/>
            <a:ext cx="165999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A733A1B-FB4E-4877-B611-A4CCB75E47B6}"/>
              </a:ext>
            </a:extLst>
          </p:cNvPr>
          <p:cNvSpPr/>
          <p:nvPr/>
        </p:nvSpPr>
        <p:spPr>
          <a:xfrm flipV="1">
            <a:off x="8872658" y="3244334"/>
            <a:ext cx="3041045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45746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elsh not">
            <a:extLst>
              <a:ext uri="{FF2B5EF4-FFF2-40B4-BE49-F238E27FC236}">
                <a16:creationId xmlns:a16="http://schemas.microsoft.com/office/drawing/2014/main" id="{AD85C1B5-C2CA-4367-8CE9-A1082D834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504950"/>
            <a:ext cx="7620000" cy="38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question mark">
            <a:extLst>
              <a:ext uri="{FF2B5EF4-FFF2-40B4-BE49-F238E27FC236}">
                <a16:creationId xmlns:a16="http://schemas.microsoft.com/office/drawing/2014/main" id="{4741B7F6-1957-4A21-9020-544DB0D645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151" y="1113182"/>
            <a:ext cx="2056337" cy="359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result for question mark">
            <a:extLst>
              <a:ext uri="{FF2B5EF4-FFF2-40B4-BE49-F238E27FC236}">
                <a16:creationId xmlns:a16="http://schemas.microsoft.com/office/drawing/2014/main" id="{B6D6B187-313B-4BDE-9FDF-577298CBD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1285" y="1209261"/>
            <a:ext cx="2537285" cy="44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767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45A1C-F43A-490F-9E10-34A8735B9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139148"/>
            <a:ext cx="10353761" cy="1073426"/>
          </a:xfrm>
        </p:spPr>
        <p:txBody>
          <a:bodyPr/>
          <a:lstStyle/>
          <a:p>
            <a:r>
              <a:rPr lang="cy-GB" dirty="0"/>
              <a:t>Welsh nOT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0AE3F-D76C-4E65-9C4C-FCD468D25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21" y="851452"/>
            <a:ext cx="10353762" cy="5867400"/>
          </a:xfrm>
        </p:spPr>
        <p:txBody>
          <a:bodyPr>
            <a:normAutofit/>
          </a:bodyPr>
          <a:lstStyle/>
          <a:p>
            <a:r>
              <a:rPr lang="en-GB" sz="2600" dirty="0">
                <a:effectLst/>
              </a:rPr>
              <a:t>Darn o </a:t>
            </a:r>
            <a:r>
              <a:rPr lang="en-GB" sz="2600" dirty="0" err="1">
                <a:effectLst/>
              </a:rPr>
              <a:t>bren</a:t>
            </a:r>
            <a:r>
              <a:rPr lang="en-GB" sz="2600" dirty="0">
                <a:effectLst/>
              </a:rPr>
              <a:t> </a:t>
            </a:r>
            <a:r>
              <a:rPr lang="cy-GB" sz="2600" dirty="0">
                <a:effectLst/>
              </a:rPr>
              <a:t>gyda llythrennau WN wedi ei losgi ar y flaen.</a:t>
            </a:r>
          </a:p>
          <a:p>
            <a:r>
              <a:rPr lang="cy-GB" sz="2600" dirty="0">
                <a:effectLst/>
              </a:rPr>
              <a:t>Disgybl yn gallu ei wisgo amgylch ei gwddf. </a:t>
            </a:r>
          </a:p>
          <a:p>
            <a:r>
              <a:rPr lang="cy-GB" sz="2600" dirty="0">
                <a:effectLst/>
              </a:rPr>
              <a:t>Cafodd ei ddefnyddio mewn ysgolion yn ystod y bedwaredd ganrif ar bymtheg. </a:t>
            </a:r>
          </a:p>
          <a:p>
            <a:r>
              <a:rPr lang="cy-GB" sz="2600" dirty="0">
                <a:effectLst/>
              </a:rPr>
              <a:t>Doedd dim hawl gan ddisgyblion i siarad iaith gyntaf nhw, sef Gymraeg, yn yr ysgol. </a:t>
            </a:r>
          </a:p>
          <a:p>
            <a:r>
              <a:rPr lang="cy-GB" sz="2600" dirty="0">
                <a:effectLst/>
              </a:rPr>
              <a:t>Bydd y disgybl yn cael ei gorfodi i wisgo’r Welsh Not tan fydd disgybl arall yn cael ei dal am siarad Cymraeg. </a:t>
            </a:r>
          </a:p>
          <a:p>
            <a:r>
              <a:rPr lang="cy-GB" sz="2600" dirty="0">
                <a:effectLst/>
              </a:rPr>
              <a:t>Bydd yna cosb o ryw fath.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32571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EB67F61-0FED-4238-9924-E46C4C41EC3D}"/>
              </a:ext>
            </a:extLst>
          </p:cNvPr>
          <p:cNvSpPr/>
          <p:nvPr/>
        </p:nvSpPr>
        <p:spPr>
          <a:xfrm>
            <a:off x="622851" y="446038"/>
            <a:ext cx="10310191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Credu roedd yr Iaith Gymraeg yn beryg i ddatblygiad plant ac felly'r ffordd gorau i sicrhau datblygiad llwyddiannus disgyblion, oedd cael gwared â’r iaith.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Cymraeg gartref - roedd e’n bron yn amhosib cael gwared â’r iaith yn yr ysgol.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Hyderus yn siarad Cymraeg nag oedden nhw yn siarad Saesneg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Parheuodd hyn tan ddechrau'r ugeinfed ganrif.</a:t>
            </a:r>
            <a:endParaRPr lang="en-GB" sz="2800" dirty="0"/>
          </a:p>
        </p:txBody>
      </p:sp>
      <p:pic>
        <p:nvPicPr>
          <p:cNvPr id="2050" name="Picture 2" descr="Image result for welsh not">
            <a:extLst>
              <a:ext uri="{FF2B5EF4-FFF2-40B4-BE49-F238E27FC236}">
                <a16:creationId xmlns:a16="http://schemas.microsoft.com/office/drawing/2014/main" id="{1648D7EF-231A-4CFE-8C12-A4C6D94E4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416" y="3985468"/>
            <a:ext cx="4680321" cy="2611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5672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2F3BC-D26C-41B1-8E05-FEBE35FE0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clip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68148-B80E-4FF2-AF65-678AC4023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https://www.youtube.com/watch?v=H7rvbU29XuE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92847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CF688794-8D13-4D94-84B9-523486F815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" t="762" r="299" b="45666"/>
          <a:stretch/>
        </p:blipFill>
        <p:spPr>
          <a:xfrm>
            <a:off x="212035" y="115956"/>
            <a:ext cx="11767930" cy="6626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546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F10F3-3E61-4C6D-9D53-92669E5F7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Effaith y 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63FFF-5AFF-49AC-856D-13BEBC935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Hyder y disgybl</a:t>
            </a:r>
          </a:p>
          <a:p>
            <a:r>
              <a:rPr lang="cy-GB" dirty="0"/>
              <a:t>Ceisio cael llai o bobl i siarad Cymraeg</a:t>
            </a:r>
          </a:p>
          <a:p>
            <a:r>
              <a:rPr lang="cy-GB" dirty="0"/>
              <a:t>Effeithio addysg disgyblion</a:t>
            </a:r>
          </a:p>
          <a:p>
            <a:r>
              <a:rPr lang="en-GB" dirty="0" err="1">
                <a:effectLst/>
              </a:rPr>
              <a:t>Potreadu’r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iaith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Saesneg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fel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yr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iaith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berffaith</a:t>
            </a:r>
            <a:r>
              <a:rPr lang="en-GB" dirty="0">
                <a:effectLst/>
              </a:rPr>
              <a:t>. </a:t>
            </a:r>
          </a:p>
          <a:p>
            <a:r>
              <a:rPr lang="en-GB" dirty="0" err="1">
                <a:effectLst/>
              </a:rPr>
              <a:t>Drysu</a:t>
            </a:r>
            <a:r>
              <a:rPr lang="en-GB" dirty="0">
                <a:effectLst/>
              </a:rPr>
              <a:t> plant </a:t>
            </a:r>
            <a:endParaRPr lang="cy-GB" dirty="0"/>
          </a:p>
        </p:txBody>
      </p:sp>
      <p:pic>
        <p:nvPicPr>
          <p:cNvPr id="3074" name="Picture 2" descr="Image result for welsh not">
            <a:extLst>
              <a:ext uri="{FF2B5EF4-FFF2-40B4-BE49-F238E27FC236}">
                <a16:creationId xmlns:a16="http://schemas.microsoft.com/office/drawing/2014/main" id="{634C12D6-24B7-41F0-9251-80B989F01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818" y="4221853"/>
            <a:ext cx="7620000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86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9">
            <a:extLst>
              <a:ext uri="{FF2B5EF4-FFF2-40B4-BE49-F238E27FC236}">
                <a16:creationId xmlns:a16="http://schemas.microsoft.com/office/drawing/2014/main" id="{49AB2054-6795-4AC7-8727-0618A7DE5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624879E0-2FD8-4BE9-8A61-E379B87E35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17CE75-3651-492C-9012-9F6AD034A2D8}"/>
              </a:ext>
            </a:extLst>
          </p:cNvPr>
          <p:cNvSpPr/>
          <p:nvPr/>
        </p:nvSpPr>
        <p:spPr>
          <a:xfrm>
            <a:off x="7058798" y="3057842"/>
            <a:ext cx="179070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F1DA68-18CB-4FF0-98FE-BAB927B2239E}"/>
              </a:ext>
            </a:extLst>
          </p:cNvPr>
          <p:cNvSpPr/>
          <p:nvPr/>
        </p:nvSpPr>
        <p:spPr>
          <a:xfrm>
            <a:off x="3108463" y="3090862"/>
            <a:ext cx="179070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47D2236-8107-4922-AA1B-A555C7EE2C9C}"/>
              </a:ext>
            </a:extLst>
          </p:cNvPr>
          <p:cNvSpPr/>
          <p:nvPr/>
        </p:nvSpPr>
        <p:spPr>
          <a:xfrm>
            <a:off x="2394088" y="4829492"/>
            <a:ext cx="179070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199F003-BE70-4BB3-AD72-58247636217B}"/>
              </a:ext>
            </a:extLst>
          </p:cNvPr>
          <p:cNvSpPr/>
          <p:nvPr/>
        </p:nvSpPr>
        <p:spPr>
          <a:xfrm>
            <a:off x="4365763" y="4800917"/>
            <a:ext cx="163830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A1E743B-912A-47FB-823D-2EF2C33F3595}"/>
              </a:ext>
            </a:extLst>
          </p:cNvPr>
          <p:cNvSpPr/>
          <p:nvPr/>
        </p:nvSpPr>
        <p:spPr>
          <a:xfrm>
            <a:off x="6156463" y="4781867"/>
            <a:ext cx="158115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706B833-CBB0-4CDC-9E9D-1D1953AAF674}"/>
              </a:ext>
            </a:extLst>
          </p:cNvPr>
          <p:cNvSpPr/>
          <p:nvPr/>
        </p:nvSpPr>
        <p:spPr>
          <a:xfrm>
            <a:off x="7937638" y="4724717"/>
            <a:ext cx="165735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11D9B2B-4FCF-4F21-979E-68A69E575D43}"/>
              </a:ext>
            </a:extLst>
          </p:cNvPr>
          <p:cNvSpPr/>
          <p:nvPr/>
        </p:nvSpPr>
        <p:spPr>
          <a:xfrm>
            <a:off x="5080138" y="3057842"/>
            <a:ext cx="179070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5A8E14C-7DA5-4C13-A853-D79CDF433913}"/>
              </a:ext>
            </a:extLst>
          </p:cNvPr>
          <p:cNvSpPr/>
          <p:nvPr/>
        </p:nvSpPr>
        <p:spPr>
          <a:xfrm>
            <a:off x="5108713" y="1333817"/>
            <a:ext cx="1790700" cy="11525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539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42132-65B7-4408-B441-1FC44CDD1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398643"/>
            <a:ext cx="10353761" cy="1326321"/>
          </a:xfrm>
        </p:spPr>
        <p:txBody>
          <a:bodyPr>
            <a:normAutofit/>
          </a:bodyPr>
          <a:lstStyle/>
          <a:p>
            <a:r>
              <a:rPr lang="cy-GB" sz="4000" dirty="0"/>
              <a:t>Pa effaith cafodd WN ar addysg disgyblion?</a:t>
            </a:r>
          </a:p>
        </p:txBody>
      </p:sp>
    </p:spTree>
    <p:extLst>
      <p:ext uri="{BB962C8B-B14F-4D97-AF65-F5344CB8AC3E}">
        <p14:creationId xmlns:p14="http://schemas.microsoft.com/office/powerpoint/2010/main" val="6450897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8346F"/>
      </a:dk2>
      <a:lt2>
        <a:srgbClr val="D9A8D2"/>
      </a:lt2>
      <a:accent1>
        <a:srgbClr val="CE57AB"/>
      </a:accent1>
      <a:accent2>
        <a:srgbClr val="8E8EFD"/>
      </a:accent2>
      <a:accent3>
        <a:srgbClr val="7CBCE0"/>
      </a:accent3>
      <a:accent4>
        <a:srgbClr val="70BF9F"/>
      </a:accent4>
      <a:accent5>
        <a:srgbClr val="A5B960"/>
      </a:accent5>
      <a:accent6>
        <a:srgbClr val="D47A57"/>
      </a:accent6>
      <a:hlink>
        <a:srgbClr val="D164DE"/>
      </a:hlink>
      <a:folHlink>
        <a:srgbClr val="BE87C4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D4FE1632-F131-47D3-A814-99E9CD025E2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39</TotalTime>
  <Words>248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Bookman Old Style</vt:lpstr>
      <vt:lpstr>Rockwell</vt:lpstr>
      <vt:lpstr>Damask</vt:lpstr>
      <vt:lpstr>PowerPoint Presentation</vt:lpstr>
      <vt:lpstr>PowerPoint Presentation</vt:lpstr>
      <vt:lpstr>Welsh nOT</vt:lpstr>
      <vt:lpstr>PowerPoint Presentation</vt:lpstr>
      <vt:lpstr>clip</vt:lpstr>
      <vt:lpstr>PowerPoint Presentation</vt:lpstr>
      <vt:lpstr>Effaith y WN</vt:lpstr>
      <vt:lpstr>PowerPoint Presentation</vt:lpstr>
      <vt:lpstr>Pa effaith cafodd WN ar addysg disgyblion?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Gwennan Marsh</dc:creator>
  <cp:lastModifiedBy>Gwennan Marsh</cp:lastModifiedBy>
  <cp:revision>6</cp:revision>
  <dcterms:created xsi:type="dcterms:W3CDTF">2020-01-20T19:26:37Z</dcterms:created>
  <dcterms:modified xsi:type="dcterms:W3CDTF">2020-01-21T09:03:37Z</dcterms:modified>
</cp:coreProperties>
</file>