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1"/>
  </p:notesMasterIdLst>
  <p:handoutMasterIdLst>
    <p:handoutMasterId r:id="rId32"/>
  </p:handoutMasterIdLst>
  <p:sldIdLst>
    <p:sldId id="392" r:id="rId2"/>
    <p:sldId id="394" r:id="rId3"/>
    <p:sldId id="395" r:id="rId4"/>
    <p:sldId id="396" r:id="rId5"/>
    <p:sldId id="397" r:id="rId6"/>
    <p:sldId id="263" r:id="rId7"/>
    <p:sldId id="268" r:id="rId8"/>
    <p:sldId id="269" r:id="rId9"/>
    <p:sldId id="270" r:id="rId10"/>
    <p:sldId id="271" r:id="rId11"/>
    <p:sldId id="321" r:id="rId12"/>
    <p:sldId id="283" r:id="rId13"/>
    <p:sldId id="285" r:id="rId14"/>
    <p:sldId id="322" r:id="rId15"/>
    <p:sldId id="329" r:id="rId16"/>
    <p:sldId id="288" r:id="rId17"/>
    <p:sldId id="330" r:id="rId18"/>
    <p:sldId id="290" r:id="rId19"/>
    <p:sldId id="306" r:id="rId20"/>
    <p:sldId id="393" r:id="rId21"/>
    <p:sldId id="311" r:id="rId22"/>
    <p:sldId id="331" r:id="rId23"/>
    <p:sldId id="313" r:id="rId24"/>
    <p:sldId id="314" r:id="rId25"/>
    <p:sldId id="332" r:id="rId26"/>
    <p:sldId id="317" r:id="rId27"/>
    <p:sldId id="398" r:id="rId28"/>
    <p:sldId id="369" r:id="rId29"/>
    <p:sldId id="391" r:id="rId30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D71B240-96F8-477F-A82F-2D22F8C3C5B8}" v="3" dt="2023-04-02T11:16:31.05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130" autoAdjust="0"/>
    <p:restoredTop sz="69775" autoAdjust="0"/>
  </p:normalViewPr>
  <p:slideViewPr>
    <p:cSldViewPr>
      <p:cViewPr>
        <p:scale>
          <a:sx n="63" d="100"/>
          <a:sy n="63" d="100"/>
        </p:scale>
        <p:origin x="1232" y="27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38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handoutMaster" Target="handoutMasters/handoutMaster1.xml"/><Relationship Id="rId37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ed Asim" userId="463e8671-0eec-4074-8616-21d10d9d1eab" providerId="ADAL" clId="{4D71B240-96F8-477F-A82F-2D22F8C3C5B8}"/>
    <pc:docChg chg="undo custSel addSld delSld modSld">
      <pc:chgData name="Mohamed Asim" userId="463e8671-0eec-4074-8616-21d10d9d1eab" providerId="ADAL" clId="{4D71B240-96F8-477F-A82F-2D22F8C3C5B8}" dt="2023-04-02T11:23:19.482" v="1150" actId="20577"/>
      <pc:docMkLst>
        <pc:docMk/>
      </pc:docMkLst>
      <pc:sldChg chg="del">
        <pc:chgData name="Mohamed Asim" userId="463e8671-0eec-4074-8616-21d10d9d1eab" providerId="ADAL" clId="{4D71B240-96F8-477F-A82F-2D22F8C3C5B8}" dt="2023-04-02T10:25:56.274" v="10" actId="2696"/>
        <pc:sldMkLst>
          <pc:docMk/>
          <pc:sldMk cId="2559735723" sldId="275"/>
        </pc:sldMkLst>
      </pc:sldChg>
      <pc:sldChg chg="del">
        <pc:chgData name="Mohamed Asim" userId="463e8671-0eec-4074-8616-21d10d9d1eab" providerId="ADAL" clId="{4D71B240-96F8-477F-A82F-2D22F8C3C5B8}" dt="2023-04-02T10:17:52.477" v="1" actId="2696"/>
        <pc:sldMkLst>
          <pc:docMk/>
          <pc:sldMk cId="4084546622" sldId="302"/>
        </pc:sldMkLst>
      </pc:sldChg>
      <pc:sldChg chg="del">
        <pc:chgData name="Mohamed Asim" userId="463e8671-0eec-4074-8616-21d10d9d1eab" providerId="ADAL" clId="{4D71B240-96F8-477F-A82F-2D22F8C3C5B8}" dt="2023-04-02T10:17:53.723" v="2" actId="2696"/>
        <pc:sldMkLst>
          <pc:docMk/>
          <pc:sldMk cId="2561478345" sldId="305"/>
        </pc:sldMkLst>
      </pc:sldChg>
      <pc:sldChg chg="modSp mod">
        <pc:chgData name="Mohamed Asim" userId="463e8671-0eec-4074-8616-21d10d9d1eab" providerId="ADAL" clId="{4D71B240-96F8-477F-A82F-2D22F8C3C5B8}" dt="2023-04-02T10:27:14.792" v="13" actId="1036"/>
        <pc:sldMkLst>
          <pc:docMk/>
          <pc:sldMk cId="292040923" sldId="306"/>
        </pc:sldMkLst>
        <pc:picChg chg="mod">
          <ac:chgData name="Mohamed Asim" userId="463e8671-0eec-4074-8616-21d10d9d1eab" providerId="ADAL" clId="{4D71B240-96F8-477F-A82F-2D22F8C3C5B8}" dt="2023-04-02T10:27:14.792" v="13" actId="1036"/>
          <ac:picMkLst>
            <pc:docMk/>
            <pc:sldMk cId="292040923" sldId="306"/>
            <ac:picMk id="9" creationId="{6BA3357F-8FF0-4CDB-B5E1-305A361B5531}"/>
          </ac:picMkLst>
        </pc:picChg>
      </pc:sldChg>
      <pc:sldChg chg="del">
        <pc:chgData name="Mohamed Asim" userId="463e8671-0eec-4074-8616-21d10d9d1eab" providerId="ADAL" clId="{4D71B240-96F8-477F-A82F-2D22F8C3C5B8}" dt="2023-04-02T10:17:51.264" v="0" actId="2696"/>
        <pc:sldMkLst>
          <pc:docMk/>
          <pc:sldMk cId="2265615459" sldId="316"/>
        </pc:sldMkLst>
      </pc:sldChg>
      <pc:sldChg chg="modSp del mod">
        <pc:chgData name="Mohamed Asim" userId="463e8671-0eec-4074-8616-21d10d9d1eab" providerId="ADAL" clId="{4D71B240-96F8-477F-A82F-2D22F8C3C5B8}" dt="2023-04-02T10:23:50.976" v="9" actId="2696"/>
        <pc:sldMkLst>
          <pc:docMk/>
          <pc:sldMk cId="3281727364" sldId="320"/>
        </pc:sldMkLst>
        <pc:picChg chg="mod">
          <ac:chgData name="Mohamed Asim" userId="463e8671-0eec-4074-8616-21d10d9d1eab" providerId="ADAL" clId="{4D71B240-96F8-477F-A82F-2D22F8C3C5B8}" dt="2023-04-02T10:22:53.822" v="8" actId="1036"/>
          <ac:picMkLst>
            <pc:docMk/>
            <pc:sldMk cId="3281727364" sldId="320"/>
            <ac:picMk id="9" creationId="{4987E328-3793-4795-A0AC-4E333790EC38}"/>
          </ac:picMkLst>
        </pc:picChg>
      </pc:sldChg>
      <pc:sldChg chg="del">
        <pc:chgData name="Mohamed Asim" userId="463e8671-0eec-4074-8616-21d10d9d1eab" providerId="ADAL" clId="{4D71B240-96F8-477F-A82F-2D22F8C3C5B8}" dt="2023-04-02T10:17:58.172" v="5" actId="2696"/>
        <pc:sldMkLst>
          <pc:docMk/>
          <pc:sldMk cId="4285216403" sldId="324"/>
        </pc:sldMkLst>
      </pc:sldChg>
      <pc:sldChg chg="del">
        <pc:chgData name="Mohamed Asim" userId="463e8671-0eec-4074-8616-21d10d9d1eab" providerId="ADAL" clId="{4D71B240-96F8-477F-A82F-2D22F8C3C5B8}" dt="2023-04-02T10:17:54.806" v="3" actId="2696"/>
        <pc:sldMkLst>
          <pc:docMk/>
          <pc:sldMk cId="1207930103" sldId="326"/>
        </pc:sldMkLst>
      </pc:sldChg>
      <pc:sldChg chg="del">
        <pc:chgData name="Mohamed Asim" userId="463e8671-0eec-4074-8616-21d10d9d1eab" providerId="ADAL" clId="{4D71B240-96F8-477F-A82F-2D22F8C3C5B8}" dt="2023-04-02T10:17:56.812" v="4" actId="2696"/>
        <pc:sldMkLst>
          <pc:docMk/>
          <pc:sldMk cId="3552083518" sldId="327"/>
        </pc:sldMkLst>
      </pc:sldChg>
      <pc:sldChg chg="del">
        <pc:chgData name="Mohamed Asim" userId="463e8671-0eec-4074-8616-21d10d9d1eab" providerId="ADAL" clId="{4D71B240-96F8-477F-A82F-2D22F8C3C5B8}" dt="2023-04-02T10:25:58.214" v="11" actId="2696"/>
        <pc:sldMkLst>
          <pc:docMk/>
          <pc:sldMk cId="3886602952" sldId="328"/>
        </pc:sldMkLst>
      </pc:sldChg>
      <pc:sldChg chg="del">
        <pc:chgData name="Mohamed Asim" userId="463e8671-0eec-4074-8616-21d10d9d1eab" providerId="ADAL" clId="{4D71B240-96F8-477F-A82F-2D22F8C3C5B8}" dt="2023-04-02T10:26:04.317" v="12" actId="2696"/>
        <pc:sldMkLst>
          <pc:docMk/>
          <pc:sldMk cId="1536389139" sldId="394"/>
        </pc:sldMkLst>
      </pc:sldChg>
      <pc:sldChg chg="modSp new mod">
        <pc:chgData name="Mohamed Asim" userId="463e8671-0eec-4074-8616-21d10d9d1eab" providerId="ADAL" clId="{4D71B240-96F8-477F-A82F-2D22F8C3C5B8}" dt="2023-04-02T10:54:25.941" v="253" actId="15"/>
        <pc:sldMkLst>
          <pc:docMk/>
          <pc:sldMk cId="3198616027" sldId="394"/>
        </pc:sldMkLst>
        <pc:spChg chg="mod">
          <ac:chgData name="Mohamed Asim" userId="463e8671-0eec-4074-8616-21d10d9d1eab" providerId="ADAL" clId="{4D71B240-96F8-477F-A82F-2D22F8C3C5B8}" dt="2023-04-02T10:52:58.881" v="55" actId="20577"/>
          <ac:spMkLst>
            <pc:docMk/>
            <pc:sldMk cId="3198616027" sldId="394"/>
            <ac:spMk id="2" creationId="{B196FCC8-21EF-A0DE-3344-ED292255C999}"/>
          </ac:spMkLst>
        </pc:spChg>
        <pc:spChg chg="mod">
          <ac:chgData name="Mohamed Asim" userId="463e8671-0eec-4074-8616-21d10d9d1eab" providerId="ADAL" clId="{4D71B240-96F8-477F-A82F-2D22F8C3C5B8}" dt="2023-04-02T10:54:25.941" v="253" actId="15"/>
          <ac:spMkLst>
            <pc:docMk/>
            <pc:sldMk cId="3198616027" sldId="394"/>
            <ac:spMk id="3" creationId="{E8EACCAA-FC75-159F-F35C-40E70E9069AE}"/>
          </ac:spMkLst>
        </pc:spChg>
      </pc:sldChg>
      <pc:sldChg chg="modSp new mod">
        <pc:chgData name="Mohamed Asim" userId="463e8671-0eec-4074-8616-21d10d9d1eab" providerId="ADAL" clId="{4D71B240-96F8-477F-A82F-2D22F8C3C5B8}" dt="2023-04-02T10:55:55.895" v="339"/>
        <pc:sldMkLst>
          <pc:docMk/>
          <pc:sldMk cId="1073096815" sldId="395"/>
        </pc:sldMkLst>
        <pc:spChg chg="mod">
          <ac:chgData name="Mohamed Asim" userId="463e8671-0eec-4074-8616-21d10d9d1eab" providerId="ADAL" clId="{4D71B240-96F8-477F-A82F-2D22F8C3C5B8}" dt="2023-04-02T10:55:06.019" v="303" actId="20577"/>
          <ac:spMkLst>
            <pc:docMk/>
            <pc:sldMk cId="1073096815" sldId="395"/>
            <ac:spMk id="2" creationId="{05A3C5ED-3863-2485-9294-A19C2AF8153B}"/>
          </ac:spMkLst>
        </pc:spChg>
        <pc:spChg chg="mod">
          <ac:chgData name="Mohamed Asim" userId="463e8671-0eec-4074-8616-21d10d9d1eab" providerId="ADAL" clId="{4D71B240-96F8-477F-A82F-2D22F8C3C5B8}" dt="2023-04-02T10:55:55.895" v="339"/>
          <ac:spMkLst>
            <pc:docMk/>
            <pc:sldMk cId="1073096815" sldId="395"/>
            <ac:spMk id="3" creationId="{38D6F2C2-AC26-E7B5-0131-CED185B6440C}"/>
          </ac:spMkLst>
        </pc:spChg>
      </pc:sldChg>
      <pc:sldChg chg="del">
        <pc:chgData name="Mohamed Asim" userId="463e8671-0eec-4074-8616-21d10d9d1eab" providerId="ADAL" clId="{4D71B240-96F8-477F-A82F-2D22F8C3C5B8}" dt="2023-04-02T10:17:59.561" v="6" actId="2696"/>
        <pc:sldMkLst>
          <pc:docMk/>
          <pc:sldMk cId="3474898681" sldId="395"/>
        </pc:sldMkLst>
      </pc:sldChg>
      <pc:sldChg chg="modSp new mod">
        <pc:chgData name="Mohamed Asim" userId="463e8671-0eec-4074-8616-21d10d9d1eab" providerId="ADAL" clId="{4D71B240-96F8-477F-A82F-2D22F8C3C5B8}" dt="2023-04-02T10:58:32.345" v="436" actId="20577"/>
        <pc:sldMkLst>
          <pc:docMk/>
          <pc:sldMk cId="413414390" sldId="396"/>
        </pc:sldMkLst>
        <pc:spChg chg="mod">
          <ac:chgData name="Mohamed Asim" userId="463e8671-0eec-4074-8616-21d10d9d1eab" providerId="ADAL" clId="{4D71B240-96F8-477F-A82F-2D22F8C3C5B8}" dt="2023-04-02T10:58:29.159" v="435" actId="20577"/>
          <ac:spMkLst>
            <pc:docMk/>
            <pc:sldMk cId="413414390" sldId="396"/>
            <ac:spMk id="2" creationId="{5CA1EB48-E677-A401-75F2-9105C860AD95}"/>
          </ac:spMkLst>
        </pc:spChg>
        <pc:spChg chg="mod">
          <ac:chgData name="Mohamed Asim" userId="463e8671-0eec-4074-8616-21d10d9d1eab" providerId="ADAL" clId="{4D71B240-96F8-477F-A82F-2D22F8C3C5B8}" dt="2023-04-02T10:58:32.345" v="436" actId="20577"/>
          <ac:spMkLst>
            <pc:docMk/>
            <pc:sldMk cId="413414390" sldId="396"/>
            <ac:spMk id="3" creationId="{065F3218-103B-D8B3-28AF-E50630D52FA3}"/>
          </ac:spMkLst>
        </pc:spChg>
      </pc:sldChg>
      <pc:sldChg chg="addSp modSp new mod">
        <pc:chgData name="Mohamed Asim" userId="463e8671-0eec-4074-8616-21d10d9d1eab" providerId="ADAL" clId="{4D71B240-96F8-477F-A82F-2D22F8C3C5B8}" dt="2023-04-02T11:23:19.482" v="1150" actId="20577"/>
        <pc:sldMkLst>
          <pc:docMk/>
          <pc:sldMk cId="3251705955" sldId="397"/>
        </pc:sldMkLst>
        <pc:spChg chg="mod">
          <ac:chgData name="Mohamed Asim" userId="463e8671-0eec-4074-8616-21d10d9d1eab" providerId="ADAL" clId="{4D71B240-96F8-477F-A82F-2D22F8C3C5B8}" dt="2023-04-02T11:00:58.954" v="450" actId="14100"/>
          <ac:spMkLst>
            <pc:docMk/>
            <pc:sldMk cId="3251705955" sldId="397"/>
            <ac:spMk id="2" creationId="{C6D75BAC-08FE-03B5-9FE1-0A313F6D4262}"/>
          </ac:spMkLst>
        </pc:spChg>
        <pc:spChg chg="mod">
          <ac:chgData name="Mohamed Asim" userId="463e8671-0eec-4074-8616-21d10d9d1eab" providerId="ADAL" clId="{4D71B240-96F8-477F-A82F-2D22F8C3C5B8}" dt="2023-04-02T11:00:37.766" v="446" actId="20577"/>
          <ac:spMkLst>
            <pc:docMk/>
            <pc:sldMk cId="3251705955" sldId="397"/>
            <ac:spMk id="3" creationId="{E62114B4-88C7-9903-D3C7-8B337DB5F60C}"/>
          </ac:spMkLst>
        </pc:spChg>
        <pc:spChg chg="add mod">
          <ac:chgData name="Mohamed Asim" userId="463e8671-0eec-4074-8616-21d10d9d1eab" providerId="ADAL" clId="{4D71B240-96F8-477F-A82F-2D22F8C3C5B8}" dt="2023-04-02T11:23:19.482" v="1150" actId="20577"/>
          <ac:spMkLst>
            <pc:docMk/>
            <pc:sldMk cId="3251705955" sldId="397"/>
            <ac:spMk id="5" creationId="{DC5C2CBB-CC08-FAEC-74FA-E0EC0C3FB816}"/>
          </ac:spMkLst>
        </pc:spChg>
      </pc:sldChg>
      <pc:sldChg chg="modSp new mod">
        <pc:chgData name="Mohamed Asim" userId="463e8671-0eec-4074-8616-21d10d9d1eab" providerId="ADAL" clId="{4D71B240-96F8-477F-A82F-2D22F8C3C5B8}" dt="2023-04-02T11:17:49.325" v="1058" actId="20577"/>
        <pc:sldMkLst>
          <pc:docMk/>
          <pc:sldMk cId="2181034352" sldId="398"/>
        </pc:sldMkLst>
        <pc:spChg chg="mod">
          <ac:chgData name="Mohamed Asim" userId="463e8671-0eec-4074-8616-21d10d9d1eab" providerId="ADAL" clId="{4D71B240-96F8-477F-A82F-2D22F8C3C5B8}" dt="2023-04-02T11:08:58.061" v="508" actId="20577"/>
          <ac:spMkLst>
            <pc:docMk/>
            <pc:sldMk cId="2181034352" sldId="398"/>
            <ac:spMk id="2" creationId="{DC1E3BBA-E08F-6F68-71D7-78EB696C0906}"/>
          </ac:spMkLst>
        </pc:spChg>
        <pc:spChg chg="mod">
          <ac:chgData name="Mohamed Asim" userId="463e8671-0eec-4074-8616-21d10d9d1eab" providerId="ADAL" clId="{4D71B240-96F8-477F-A82F-2D22F8C3C5B8}" dt="2023-04-02T11:17:49.325" v="1058" actId="20577"/>
          <ac:spMkLst>
            <pc:docMk/>
            <pc:sldMk cId="2181034352" sldId="398"/>
            <ac:spMk id="3" creationId="{82128C15-BE08-1A46-00D8-1636C8349997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675721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24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3464867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25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9059272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28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6553572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29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7006348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02/04/2023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02/04/2023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02/04/2023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02/04/2023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02/04/2023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02/04/2023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02/04/2023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02/04/2023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02/04/2023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02/04/2023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02/04/2023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02/04/2023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xpatica.com/uk/working/employment-law/employment-law-uk-104502/#maternity-paternity-pay" TargetMode="External"/><Relationship Id="rId13" Type="http://schemas.openxmlformats.org/officeDocument/2006/relationships/hyperlink" Target="https://www.expatica.com/uk/working/employment-law/employment-law-uk-104502/#discrimination" TargetMode="External"/><Relationship Id="rId18" Type="http://schemas.openxmlformats.org/officeDocument/2006/relationships/hyperlink" Target="https://www.expatica.com/uk/working/employment-law/employment-law-uk-104502/#redundancy" TargetMode="External"/><Relationship Id="rId3" Type="http://schemas.openxmlformats.org/officeDocument/2006/relationships/hyperlink" Target="https://www.expatica.com/uk/working/employment-law/employment-law-uk-104502/#contracts" TargetMode="External"/><Relationship Id="rId21" Type="http://schemas.openxmlformats.org/officeDocument/2006/relationships/hyperlink" Target="https://www.expatica.com/uk/working/employment-law/employment-law-uk-104502/#temporary" TargetMode="External"/><Relationship Id="rId7" Type="http://schemas.openxmlformats.org/officeDocument/2006/relationships/hyperlink" Target="https://www.expatica.com/uk/working/employment-law/employment-law-uk-104502/#holiday-pay" TargetMode="External"/><Relationship Id="rId12" Type="http://schemas.openxmlformats.org/officeDocument/2006/relationships/hyperlink" Target="https://www.expatica.com/uk/working/employment-law/employment-law-uk-104502/#social-security" TargetMode="External"/><Relationship Id="rId17" Type="http://schemas.openxmlformats.org/officeDocument/2006/relationships/hyperlink" Target="https://www.expatica.com/uk/working/employment-law/employment-law-uk-104502/#leaving-voluntarily" TargetMode="External"/><Relationship Id="rId2" Type="http://schemas.openxmlformats.org/officeDocument/2006/relationships/hyperlink" Target="https://www.expatica.com/uk/working/employment-law/employment-law-uk-104502/#foreign-workers" TargetMode="External"/><Relationship Id="rId16" Type="http://schemas.openxmlformats.org/officeDocument/2006/relationships/hyperlink" Target="https://www.expatica.com/uk/working/employment-law/employment-law-uk-104502/#dismissal" TargetMode="External"/><Relationship Id="rId20" Type="http://schemas.openxmlformats.org/officeDocument/2006/relationships/hyperlink" Target="https://www.expatica.com/uk/working/employment-law/employment-law-uk-104502/#merger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xpatica.com/uk/working/employment-law/employment-law-uk-104502/#leave" TargetMode="External"/><Relationship Id="rId11" Type="http://schemas.openxmlformats.org/officeDocument/2006/relationships/hyperlink" Target="https://www.expatica.com/uk/working/employment-law/employment-law-uk-104502/#parental-rights" TargetMode="External"/><Relationship Id="rId5" Type="http://schemas.openxmlformats.org/officeDocument/2006/relationships/hyperlink" Target="https://www.expatica.com/uk/working/employment-law/employment-law-uk-104502/#working-hours" TargetMode="External"/><Relationship Id="rId15" Type="http://schemas.openxmlformats.org/officeDocument/2006/relationships/hyperlink" Target="https://www.expatica.com/uk/working/employment-law/employment-law-uk-104502/#termination" TargetMode="External"/><Relationship Id="rId10" Type="http://schemas.openxmlformats.org/officeDocument/2006/relationships/hyperlink" Target="https://www.expatica.com/uk/working/employment-law/employment-law-uk-104502/#unpaid-leave" TargetMode="External"/><Relationship Id="rId19" Type="http://schemas.openxmlformats.org/officeDocument/2006/relationships/hyperlink" Target="https://www.expatica.com/uk/working/employment-law/employment-law-uk-104502/#retirement" TargetMode="External"/><Relationship Id="rId4" Type="http://schemas.openxmlformats.org/officeDocument/2006/relationships/hyperlink" Target="https://www.expatica.com/uk/working/employment-law/employment-law-uk-104502/#wages" TargetMode="External"/><Relationship Id="rId9" Type="http://schemas.openxmlformats.org/officeDocument/2006/relationships/hyperlink" Target="https://www.expatica.com/uk/working/employment-law/employment-law-uk-104502/#sick-pay" TargetMode="External"/><Relationship Id="rId14" Type="http://schemas.openxmlformats.org/officeDocument/2006/relationships/hyperlink" Target="https://www.expatica.com/uk/working/employment-law/employment-law-uk-104502/#join-a-union" TargetMode="External"/><Relationship Id="rId22" Type="http://schemas.openxmlformats.org/officeDocument/2006/relationships/hyperlink" Target="https://www.expatica.com/uk/working/employment-law/employment-law-uk-104502/#complaints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YaDioZBuPV0" TargetMode="Externa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YaDioZBuPV0?feature=oembed" TargetMode="External"/><Relationship Id="rId4" Type="http://schemas.openxmlformats.org/officeDocument/2006/relationships/image" Target="../media/image5.jpe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LCMB7000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983432" y="3933056"/>
            <a:ext cx="10657184" cy="19959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chemeClr val="bg1"/>
                </a:solidFill>
              </a:rPr>
              <a:t>Week 8</a:t>
            </a:r>
          </a:p>
          <a:p>
            <a:pPr eaLnBrk="1" hangingPunct="1"/>
            <a:r>
              <a:rPr lang="en-GB" altLang="en-US" sz="40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Employee Rights and Labour Relations</a:t>
            </a: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335360" y="2293962"/>
            <a:ext cx="11521280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en-GB" sz="6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Human Resource Management</a:t>
            </a:r>
            <a:endParaRPr lang="en-GB" altLang="en-US" sz="36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30673308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96FCC8-21EF-A0DE-3344-ED292255C9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Session outline and topics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EACCAA-FC75-159F-F35C-40E70E9069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Overview of last week</a:t>
            </a:r>
          </a:p>
          <a:p>
            <a:pPr lvl="1"/>
            <a:r>
              <a:rPr lang="en-GB" dirty="0"/>
              <a:t>Performance management and appraisal</a:t>
            </a:r>
          </a:p>
          <a:p>
            <a:r>
              <a:rPr lang="en-GB" dirty="0"/>
              <a:t>This week – two broad topics</a:t>
            </a:r>
          </a:p>
          <a:p>
            <a:pPr lvl="1"/>
            <a:r>
              <a:rPr lang="en-GB" dirty="0"/>
              <a:t>Employee rights</a:t>
            </a:r>
          </a:p>
          <a:p>
            <a:pPr lvl="1"/>
            <a:r>
              <a:rPr lang="en-GB" dirty="0"/>
              <a:t>Labour relations</a:t>
            </a:r>
          </a:p>
          <a:p>
            <a:r>
              <a:rPr lang="en-GB" dirty="0"/>
              <a:t>Seminar activity</a:t>
            </a:r>
          </a:p>
        </p:txBody>
      </p:sp>
    </p:spTree>
    <p:extLst>
      <p:ext uri="{BB962C8B-B14F-4D97-AF65-F5344CB8AC3E}">
        <p14:creationId xmlns:p14="http://schemas.microsoft.com/office/powerpoint/2010/main" val="31986160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A3C5ED-3863-2485-9294-A19C2AF81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Employee rights – labour laws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D6F2C2-AC26-E7B5-0131-CED185B644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Employment law in the UK</a:t>
            </a:r>
          </a:p>
          <a:p>
            <a:r>
              <a:rPr lang="en-GB" b="0" i="0" dirty="0">
                <a:solidFill>
                  <a:srgbClr val="454545"/>
                </a:solidFill>
                <a:effectLst/>
                <a:latin typeface="Open Sans" panose="020B0606030504020204" pitchFamily="34" charset="0"/>
              </a:rPr>
              <a:t>The UK has a sophisticated set of employment laws that have developed over the years to help protect workers. Regulations are in place governing key areas such as pay, holiday entitlements, and dismissal.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30968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A1EB48-E677-A401-75F2-9105C860AD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Important labour legislations in the UK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5F3218-103B-D8B3-28AF-E50630D52F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454545"/>
                </a:solidFill>
                <a:effectLst/>
                <a:latin typeface="Open Sans" panose="020B0606030504020204" pitchFamily="34" charset="0"/>
              </a:rPr>
              <a:t>Employment Rights Act 1996</a:t>
            </a:r>
            <a:r>
              <a:rPr lang="en-GB" b="0" i="0" dirty="0">
                <a:solidFill>
                  <a:srgbClr val="454545"/>
                </a:solidFill>
                <a:effectLst/>
                <a:latin typeface="Open Sans" panose="020B0606030504020204" pitchFamily="34" charset="0"/>
              </a:rPr>
              <a:t> – an update on previous acts covering rights in dismissal, parental leave and redundancy.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454545"/>
                </a:solidFill>
                <a:effectLst/>
                <a:latin typeface="Open Sans" panose="020B0606030504020204" pitchFamily="34" charset="0"/>
              </a:rPr>
              <a:t>National Minimum Wage Act 1998</a:t>
            </a:r>
            <a:r>
              <a:rPr lang="en-GB" b="0" i="0" dirty="0">
                <a:solidFill>
                  <a:srgbClr val="454545"/>
                </a:solidFill>
                <a:effectLst/>
                <a:latin typeface="Open Sans" panose="020B0606030504020204" pitchFamily="34" charset="0"/>
              </a:rPr>
              <a:t> – introduced a minimum wage in the UK.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454545"/>
                </a:solidFill>
                <a:effectLst/>
                <a:latin typeface="Open Sans" panose="020B0606030504020204" pitchFamily="34" charset="0"/>
              </a:rPr>
              <a:t>Equality Act 2010</a:t>
            </a:r>
            <a:r>
              <a:rPr lang="en-GB" b="0" i="0" dirty="0">
                <a:solidFill>
                  <a:srgbClr val="454545"/>
                </a:solidFill>
                <a:effectLst/>
                <a:latin typeface="Open Sans" panose="020B0606030504020204" pitchFamily="34" charset="0"/>
              </a:rPr>
              <a:t> – strengthened laws on discrimination in the workplace.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4143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D75BAC-08FE-03B5-9FE1-0A313F6D42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64836"/>
          </a:xfrm>
        </p:spPr>
        <p:txBody>
          <a:bodyPr/>
          <a:lstStyle/>
          <a:p>
            <a:r>
              <a:rPr lang="en-GB" dirty="0"/>
              <a:t>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2114B4-88C7-9903-D3C7-8B337DB5F6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C5C2CBB-CC08-FAEC-74FA-E0EC0C3FB816}"/>
              </a:ext>
            </a:extLst>
          </p:cNvPr>
          <p:cNvSpPr txBox="1"/>
          <p:nvPr/>
        </p:nvSpPr>
        <p:spPr>
          <a:xfrm>
            <a:off x="3071664" y="116632"/>
            <a:ext cx="11161240" cy="5509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1600" b="0" i="0" dirty="0">
                <a:solidFill>
                  <a:srgbClr val="454545"/>
                </a:solidFill>
                <a:effectLst/>
                <a:latin typeface="Open Sans" panose="020B0606030504020204" pitchFamily="34" charset="0"/>
              </a:rPr>
              <a:t>.employment law in the UK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600" b="1" i="0" u="none" strike="noStrike" dirty="0">
                <a:solidFill>
                  <a:srgbClr val="156AA0"/>
                </a:solidFill>
                <a:effectLst/>
                <a:latin typeface="Open Sans" panose="020B0606030504020204" pitchFamily="34" charset="0"/>
                <a:hlinkClick r:id="rId2"/>
              </a:rPr>
              <a:t>Foreign workers – your right to work in the UK</a:t>
            </a:r>
            <a:endParaRPr lang="en-GB" sz="1600" b="0" i="0" dirty="0">
              <a:solidFill>
                <a:srgbClr val="454545"/>
              </a:solidFill>
              <a:effectLst/>
              <a:latin typeface="Open Sans" panose="020B0606030504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600" b="1" i="0" u="none" strike="noStrike" dirty="0">
                <a:solidFill>
                  <a:srgbClr val="156AA0"/>
                </a:solidFill>
                <a:effectLst/>
                <a:latin typeface="Open Sans" panose="020B0606030504020204" pitchFamily="34" charset="0"/>
                <a:hlinkClick r:id="rId3"/>
              </a:rPr>
              <a:t>Employment contracts in the UK</a:t>
            </a:r>
            <a:endParaRPr lang="en-GB" sz="1600" b="0" i="0" dirty="0">
              <a:solidFill>
                <a:srgbClr val="454545"/>
              </a:solidFill>
              <a:effectLst/>
              <a:latin typeface="Open Sans" panose="020B0606030504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600" b="1" i="0" u="none" strike="noStrike" dirty="0">
                <a:solidFill>
                  <a:srgbClr val="156AA0"/>
                </a:solidFill>
                <a:effectLst/>
                <a:latin typeface="Open Sans" panose="020B0606030504020204" pitchFamily="34" charset="0"/>
                <a:hlinkClick r:id="rId4"/>
              </a:rPr>
              <a:t>Wages and salary in the UK</a:t>
            </a:r>
            <a:endParaRPr lang="en-GB" sz="1600" b="0" i="0" dirty="0">
              <a:solidFill>
                <a:srgbClr val="454545"/>
              </a:solidFill>
              <a:effectLst/>
              <a:latin typeface="Open Sans" panose="020B0606030504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600" b="1" i="0" u="none" strike="noStrike" dirty="0">
                <a:solidFill>
                  <a:srgbClr val="156AA0"/>
                </a:solidFill>
                <a:effectLst/>
                <a:latin typeface="Open Sans" panose="020B0606030504020204" pitchFamily="34" charset="0"/>
                <a:hlinkClick r:id="rId5"/>
              </a:rPr>
              <a:t>Work hours in the UK</a:t>
            </a:r>
            <a:endParaRPr lang="en-GB" sz="1600" b="0" i="0" dirty="0">
              <a:solidFill>
                <a:srgbClr val="454545"/>
              </a:solidFill>
              <a:effectLst/>
              <a:latin typeface="Open Sans" panose="020B0606030504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600" b="1" i="0" u="none" strike="noStrike" dirty="0">
                <a:solidFill>
                  <a:srgbClr val="156AA0"/>
                </a:solidFill>
                <a:effectLst/>
                <a:latin typeface="Open Sans" panose="020B0606030504020204" pitchFamily="34" charset="0"/>
                <a:hlinkClick r:id="rId6"/>
              </a:rPr>
              <a:t>Paid and unpaid leave in the UK</a:t>
            </a:r>
            <a:endParaRPr lang="en-GB" sz="1600" b="0" i="0" dirty="0">
              <a:solidFill>
                <a:srgbClr val="454545"/>
              </a:solidFill>
              <a:effectLst/>
              <a:latin typeface="Open Sans" panose="020B0606030504020204" pitchFamily="34" charset="0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1600" b="1" i="0" u="none" strike="noStrike" dirty="0">
                <a:solidFill>
                  <a:srgbClr val="156AA0"/>
                </a:solidFill>
                <a:effectLst/>
                <a:latin typeface="Open Sans" panose="020B0606030504020204" pitchFamily="34" charset="0"/>
                <a:hlinkClick r:id="rId7"/>
              </a:rPr>
              <a:t>Holiday pay in the UK</a:t>
            </a:r>
            <a:endParaRPr lang="en-GB" sz="1600" b="0" i="0" dirty="0">
              <a:solidFill>
                <a:srgbClr val="454545"/>
              </a:solidFill>
              <a:effectLst/>
              <a:latin typeface="Open Sans" panose="020B0606030504020204" pitchFamily="34" charset="0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1600" b="1" i="0" u="none" strike="noStrike" dirty="0">
                <a:solidFill>
                  <a:srgbClr val="156AA0"/>
                </a:solidFill>
                <a:effectLst/>
                <a:latin typeface="Open Sans" panose="020B0606030504020204" pitchFamily="34" charset="0"/>
                <a:hlinkClick r:id="rId8"/>
              </a:rPr>
              <a:t>Maternity/paternity pay in the UK</a:t>
            </a:r>
            <a:endParaRPr lang="en-GB" sz="1600" b="0" i="0" dirty="0">
              <a:solidFill>
                <a:srgbClr val="454545"/>
              </a:solidFill>
              <a:effectLst/>
              <a:latin typeface="Open Sans" panose="020B0606030504020204" pitchFamily="34" charset="0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1600" b="1" i="0" u="none" strike="noStrike" dirty="0">
                <a:solidFill>
                  <a:srgbClr val="156AA0"/>
                </a:solidFill>
                <a:effectLst/>
                <a:latin typeface="Open Sans" panose="020B0606030504020204" pitchFamily="34" charset="0"/>
                <a:hlinkClick r:id="rId9"/>
              </a:rPr>
              <a:t>Sick pay in the UK</a:t>
            </a:r>
            <a:endParaRPr lang="en-GB" sz="1600" b="0" i="0" dirty="0">
              <a:solidFill>
                <a:srgbClr val="454545"/>
              </a:solidFill>
              <a:effectLst/>
              <a:latin typeface="Open Sans" panose="020B0606030504020204" pitchFamily="34" charset="0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1600" b="1" i="0" u="none" strike="noStrike" dirty="0">
                <a:solidFill>
                  <a:srgbClr val="156AA0"/>
                </a:solidFill>
                <a:effectLst/>
                <a:latin typeface="Open Sans" panose="020B0606030504020204" pitchFamily="34" charset="0"/>
                <a:hlinkClick r:id="rId10"/>
              </a:rPr>
              <a:t>Unpaid leave in the UK</a:t>
            </a:r>
            <a:endParaRPr lang="en-GB" sz="1600" b="0" i="0" dirty="0">
              <a:solidFill>
                <a:srgbClr val="454545"/>
              </a:solidFill>
              <a:effectLst/>
              <a:latin typeface="Open Sans" panose="020B0606030504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600" b="1" i="0" u="none" strike="noStrike" dirty="0">
                <a:solidFill>
                  <a:srgbClr val="156AA0"/>
                </a:solidFill>
                <a:effectLst/>
                <a:latin typeface="Open Sans" panose="020B0606030504020204" pitchFamily="34" charset="0"/>
                <a:hlinkClick r:id="rId11"/>
              </a:rPr>
              <a:t>Parental rights in the UK</a:t>
            </a:r>
            <a:endParaRPr lang="en-GB" sz="1600" b="0" i="0" dirty="0">
              <a:solidFill>
                <a:srgbClr val="454545"/>
              </a:solidFill>
              <a:effectLst/>
              <a:latin typeface="Open Sans" panose="020B0606030504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600" b="1" i="0" u="none" strike="noStrike" dirty="0">
                <a:solidFill>
                  <a:srgbClr val="156AA0"/>
                </a:solidFill>
                <a:effectLst/>
                <a:latin typeface="Open Sans" panose="020B0606030504020204" pitchFamily="34" charset="0"/>
                <a:hlinkClick r:id="rId12"/>
              </a:rPr>
              <a:t>Social security and tax in the UK</a:t>
            </a:r>
            <a:endParaRPr lang="en-GB" sz="1600" b="0" i="0" dirty="0">
              <a:solidFill>
                <a:srgbClr val="454545"/>
              </a:solidFill>
              <a:effectLst/>
              <a:latin typeface="Open Sans" panose="020B0606030504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600" b="1" i="0" u="none" strike="noStrike" dirty="0">
                <a:solidFill>
                  <a:srgbClr val="156AA0"/>
                </a:solidFill>
                <a:effectLst/>
                <a:latin typeface="Open Sans" panose="020B0606030504020204" pitchFamily="34" charset="0"/>
                <a:hlinkClick r:id="rId13"/>
              </a:rPr>
              <a:t>Protection from discrimination at work in the UK</a:t>
            </a:r>
            <a:endParaRPr lang="en-GB" sz="1600" b="0" i="0" dirty="0">
              <a:solidFill>
                <a:srgbClr val="454545"/>
              </a:solidFill>
              <a:effectLst/>
              <a:latin typeface="Open Sans" panose="020B0606030504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600" b="1" i="0" u="none" strike="noStrike" dirty="0">
                <a:solidFill>
                  <a:srgbClr val="156AA0"/>
                </a:solidFill>
                <a:effectLst/>
                <a:latin typeface="Open Sans" panose="020B0606030504020204" pitchFamily="34" charset="0"/>
                <a:hlinkClick r:id="rId14"/>
              </a:rPr>
              <a:t>Joining a union in the UK</a:t>
            </a:r>
            <a:endParaRPr lang="en-GB" sz="1600" b="0" i="0" dirty="0">
              <a:solidFill>
                <a:srgbClr val="454545"/>
              </a:solidFill>
              <a:effectLst/>
              <a:latin typeface="Open Sans" panose="020B0606030504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600" b="1" i="0" u="none" strike="noStrike" dirty="0">
                <a:solidFill>
                  <a:srgbClr val="156AA0"/>
                </a:solidFill>
                <a:effectLst/>
                <a:latin typeface="Open Sans" panose="020B0606030504020204" pitchFamily="34" charset="0"/>
                <a:hlinkClick r:id="rId15"/>
              </a:rPr>
              <a:t>Terminating the employment relationship in the UK</a:t>
            </a:r>
            <a:endParaRPr lang="en-GB" sz="1600" b="0" i="0" dirty="0">
              <a:solidFill>
                <a:srgbClr val="454545"/>
              </a:solidFill>
              <a:effectLst/>
              <a:latin typeface="Open Sans" panose="020B0606030504020204" pitchFamily="34" charset="0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1600" b="1" i="0" u="none" strike="noStrike" dirty="0">
                <a:solidFill>
                  <a:srgbClr val="156AA0"/>
                </a:solidFill>
                <a:effectLst/>
                <a:latin typeface="Open Sans" panose="020B0606030504020204" pitchFamily="34" charset="0"/>
                <a:hlinkClick r:id="rId16"/>
              </a:rPr>
              <a:t>Dismissal</a:t>
            </a:r>
            <a:endParaRPr lang="en-GB" sz="1600" b="0" i="0" dirty="0">
              <a:solidFill>
                <a:srgbClr val="454545"/>
              </a:solidFill>
              <a:effectLst/>
              <a:latin typeface="Open Sans" panose="020B0606030504020204" pitchFamily="34" charset="0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1600" b="1" i="0" u="none" strike="noStrike" dirty="0">
                <a:solidFill>
                  <a:srgbClr val="156AA0"/>
                </a:solidFill>
                <a:effectLst/>
                <a:latin typeface="Open Sans" panose="020B0606030504020204" pitchFamily="34" charset="0"/>
                <a:hlinkClick r:id="rId17"/>
              </a:rPr>
              <a:t>Leaving a job voluntarily</a:t>
            </a:r>
            <a:endParaRPr lang="en-GB" sz="1600" b="0" i="0" dirty="0">
              <a:solidFill>
                <a:srgbClr val="454545"/>
              </a:solidFill>
              <a:effectLst/>
              <a:latin typeface="Open Sans" panose="020B0606030504020204" pitchFamily="34" charset="0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1600" b="1" i="0" u="none" strike="noStrike" dirty="0">
                <a:solidFill>
                  <a:srgbClr val="156AA0"/>
                </a:solidFill>
                <a:effectLst/>
                <a:latin typeface="Open Sans" panose="020B0606030504020204" pitchFamily="34" charset="0"/>
                <a:hlinkClick r:id="rId18"/>
              </a:rPr>
              <a:t>Redundancy</a:t>
            </a:r>
            <a:endParaRPr lang="en-GB" sz="1600" b="0" i="0" dirty="0">
              <a:solidFill>
                <a:srgbClr val="454545"/>
              </a:solidFill>
              <a:effectLst/>
              <a:latin typeface="Open Sans" panose="020B0606030504020204" pitchFamily="34" charset="0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1600" b="1" i="0" u="none" strike="noStrike" dirty="0">
                <a:solidFill>
                  <a:srgbClr val="156AA0"/>
                </a:solidFill>
                <a:effectLst/>
                <a:latin typeface="Open Sans" panose="020B0606030504020204" pitchFamily="34" charset="0"/>
                <a:hlinkClick r:id="rId19"/>
              </a:rPr>
              <a:t>Retirement</a:t>
            </a:r>
            <a:endParaRPr lang="en-GB" sz="1600" b="0" i="0" dirty="0">
              <a:solidFill>
                <a:srgbClr val="454545"/>
              </a:solidFill>
              <a:effectLst/>
              <a:latin typeface="Open Sans" panose="020B0606030504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600" b="1" i="0" u="none" strike="noStrike" dirty="0">
                <a:solidFill>
                  <a:srgbClr val="156AA0"/>
                </a:solidFill>
                <a:effectLst/>
                <a:latin typeface="Open Sans" panose="020B0606030504020204" pitchFamily="34" charset="0"/>
                <a:hlinkClick r:id="rId20"/>
              </a:rPr>
              <a:t>Company mergers and insolvencies in the UK</a:t>
            </a:r>
            <a:endParaRPr lang="en-GB" sz="1600" b="0" i="0" dirty="0">
              <a:solidFill>
                <a:srgbClr val="454545"/>
              </a:solidFill>
              <a:effectLst/>
              <a:latin typeface="Open Sans" panose="020B0606030504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600" b="1" i="0" u="none" strike="noStrike" dirty="0">
                <a:solidFill>
                  <a:srgbClr val="156AA0"/>
                </a:solidFill>
                <a:effectLst/>
                <a:latin typeface="Open Sans" panose="020B0606030504020204" pitchFamily="34" charset="0"/>
                <a:hlinkClick r:id="rId21"/>
              </a:rPr>
              <a:t>Temporary, part-time, agency, and informal workers in the UK</a:t>
            </a:r>
            <a:endParaRPr lang="en-GB" sz="1600" b="0" i="0" dirty="0">
              <a:solidFill>
                <a:srgbClr val="454545"/>
              </a:solidFill>
              <a:effectLst/>
              <a:latin typeface="Open Sans" panose="020B0606030504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600" b="1" i="0" u="none" strike="noStrike" dirty="0">
                <a:solidFill>
                  <a:srgbClr val="156AA0"/>
                </a:solidFill>
                <a:effectLst/>
                <a:latin typeface="Open Sans" panose="020B0606030504020204" pitchFamily="34" charset="0"/>
                <a:hlinkClick r:id="rId22"/>
              </a:rPr>
              <a:t>Making a complaint as a worker in </a:t>
            </a:r>
            <a:r>
              <a:rPr lang="en-GB" sz="1600" b="1" i="0" u="none" strike="noStrike">
                <a:solidFill>
                  <a:srgbClr val="156AA0"/>
                </a:solidFill>
                <a:effectLst/>
                <a:latin typeface="Open Sans" panose="020B0606030504020204" pitchFamily="34" charset="0"/>
                <a:hlinkClick r:id="rId22"/>
              </a:rPr>
              <a:t>the UK</a:t>
            </a:r>
            <a:endParaRPr lang="en-GB" sz="1600" b="1" i="0" u="none" strike="noStrike" dirty="0">
              <a:solidFill>
                <a:srgbClr val="156AA0"/>
              </a:solidFill>
              <a:effectLst/>
              <a:latin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17059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A chart shows six employee rights, which are: right to due process, right to life and safety, right to free speech, privacy and freedom of conscience which are with limitations, and right to free consent. &#10;&#10;" title="EXHIBIT 9.3 Employee Right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2675" y="980728"/>
            <a:ext cx="7717358" cy="47143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0713" y="136524"/>
            <a:ext cx="10501282" cy="958272"/>
          </a:xfrm>
        </p:spPr>
        <p:txBody>
          <a:bodyPr>
            <a:noAutofit/>
          </a:bodyPr>
          <a:lstStyle/>
          <a:p>
            <a:r>
              <a:rPr lang="en-US" b="1" dirty="0">
                <a:solidFill>
                  <a:srgbClr val="003399"/>
                </a:solidFill>
              </a:rPr>
              <a:t>Commonly Accepted Employee Rights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A940122-496F-4399-8EA6-4FC1E06F65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29738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47900" y="37643"/>
            <a:ext cx="7696200" cy="1143000"/>
          </a:xfrm>
        </p:spPr>
        <p:txBody>
          <a:bodyPr/>
          <a:lstStyle/>
          <a:p>
            <a:r>
              <a:rPr lang="en-US" b="1" dirty="0">
                <a:solidFill>
                  <a:srgbClr val="003399"/>
                </a:solidFill>
              </a:rPr>
              <a:t>Types of Rights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algn="just"/>
            <a:r>
              <a:rPr lang="en-US" sz="3600" dirty="0"/>
              <a:t>Right of Free Consent</a:t>
            </a:r>
          </a:p>
          <a:p>
            <a:pPr lvl="1" algn="just"/>
            <a:r>
              <a:rPr lang="en-US" sz="3200" dirty="0"/>
              <a:t>Employees have the right to know what they’re asked to do and consequences of that action.</a:t>
            </a:r>
          </a:p>
          <a:p>
            <a:pPr lvl="1" algn="just"/>
            <a:r>
              <a:rPr lang="en-US" sz="3200" dirty="0"/>
              <a:t>Employers must ensure employees voluntarily agree to do a particular job or task.</a:t>
            </a:r>
          </a:p>
          <a:p>
            <a:pPr lvl="1" algn="just"/>
            <a:r>
              <a:rPr lang="en-US" sz="3200" dirty="0"/>
              <a:t>Employers who force employees against their will or manipulate them violate employees’ right to free consent.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B0D26F7-14CE-424B-A966-AD8D0F0C151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54321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36524"/>
            <a:ext cx="10972800" cy="1143000"/>
          </a:xfrm>
        </p:spPr>
        <p:txBody>
          <a:bodyPr/>
          <a:lstStyle/>
          <a:p>
            <a:r>
              <a:rPr lang="en-US" b="1" dirty="0">
                <a:solidFill>
                  <a:srgbClr val="003399"/>
                </a:solidFill>
              </a:rPr>
              <a:t>Types of Rights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609600" y="1470484"/>
            <a:ext cx="10972800" cy="3917032"/>
          </a:xfrm>
        </p:spPr>
        <p:txBody>
          <a:bodyPr>
            <a:normAutofit/>
          </a:bodyPr>
          <a:lstStyle/>
          <a:p>
            <a:pPr algn="just"/>
            <a:r>
              <a:rPr lang="en-US" dirty="0"/>
              <a:t> Right to Due Process </a:t>
            </a:r>
          </a:p>
          <a:p>
            <a:pPr lvl="1" algn="just"/>
            <a:r>
              <a:rPr lang="en-US" dirty="0"/>
              <a:t>When employers contemplate disciplinary action, employees have a right to know what they are accused of, any evidence or proof, and the ability to tell their side. Due process avoids false accusations.</a:t>
            </a:r>
          </a:p>
          <a:p>
            <a:pPr algn="just"/>
            <a:r>
              <a:rPr lang="en-US" dirty="0"/>
              <a:t> Right to Life and Safety </a:t>
            </a:r>
          </a:p>
          <a:p>
            <a:pPr lvl="1" algn="just"/>
            <a:r>
              <a:rPr lang="en-US" dirty="0"/>
              <a:t>Employees have the right to be protected from harm to the best of employers’ ability.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9924BA-928C-41BB-A704-B92E016A33E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6303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7732" y="135915"/>
            <a:ext cx="10972800" cy="1143000"/>
          </a:xfrm>
        </p:spPr>
        <p:txBody>
          <a:bodyPr/>
          <a:lstStyle/>
          <a:p>
            <a:r>
              <a:rPr lang="en-US" b="1" dirty="0">
                <a:solidFill>
                  <a:srgbClr val="003399"/>
                </a:solidFill>
              </a:rPr>
              <a:t>Types of Rights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just"/>
            <a:r>
              <a:rPr lang="en-US" dirty="0"/>
              <a:t> </a:t>
            </a:r>
            <a:r>
              <a:rPr lang="en-US" sz="3600" dirty="0"/>
              <a:t>Right of Freedom of Conscience (Limited) </a:t>
            </a:r>
          </a:p>
          <a:p>
            <a:pPr lvl="1" algn="just"/>
            <a:r>
              <a:rPr lang="en-US" sz="3200" dirty="0"/>
              <a:t>Employees should not be asked to do something that violates their values and beliefs as long as these reflect societal norms. </a:t>
            </a:r>
          </a:p>
          <a:p>
            <a:pPr algn="just"/>
            <a:r>
              <a:rPr lang="en-US" sz="3600" dirty="0"/>
              <a:t> Right to Privacy (Limited) </a:t>
            </a:r>
          </a:p>
          <a:p>
            <a:pPr lvl="1" algn="just"/>
            <a:r>
              <a:rPr lang="en-US" sz="3200" dirty="0"/>
              <a:t>The right to privacy protects people from unreasonable or unwarranted intrusions into their personal affairs, unless employers feel they might pose a hazard to others.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054FF57-60C9-4F2C-9318-538F6D45824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7860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36524"/>
            <a:ext cx="10972800" cy="1143000"/>
          </a:xfrm>
        </p:spPr>
        <p:txBody>
          <a:bodyPr/>
          <a:lstStyle/>
          <a:p>
            <a:r>
              <a:rPr lang="en-US" b="1" dirty="0">
                <a:solidFill>
                  <a:srgbClr val="003399"/>
                </a:solidFill>
              </a:rPr>
              <a:t> Types of Rights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609600" y="1470484"/>
            <a:ext cx="10972800" cy="3917032"/>
          </a:xfrm>
        </p:spPr>
        <p:txBody>
          <a:bodyPr/>
          <a:lstStyle/>
          <a:p>
            <a:pPr algn="just"/>
            <a:r>
              <a:rPr lang="en-US" sz="3600" dirty="0"/>
              <a:t> Right to Free Speech (Limited)</a:t>
            </a:r>
          </a:p>
          <a:p>
            <a:pPr lvl="1" algn="just"/>
            <a:r>
              <a:rPr lang="en-US" sz="3200" dirty="0"/>
              <a:t> The First Amendment applies to government agencies limiting speech. </a:t>
            </a:r>
          </a:p>
          <a:p>
            <a:pPr lvl="1" algn="just"/>
            <a:r>
              <a:rPr lang="en-US" sz="3200" dirty="0"/>
              <a:t> In the workplace, individual freedom of speech is limited.  </a:t>
            </a:r>
          </a:p>
          <a:p>
            <a:pPr lvl="1" algn="just"/>
            <a:r>
              <a:rPr lang="en-US" sz="3200" dirty="0"/>
              <a:t> Individuals should still express concerns or discontent with policies without fear of harm.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F30980-04E2-491B-B4FF-3182181AFC1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07172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64183"/>
            <a:ext cx="10972800" cy="1143000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003399"/>
                </a:solidFill>
              </a:rPr>
              <a:t>Discipline Basics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US" dirty="0"/>
              <a:t>Try coaching first</a:t>
            </a:r>
          </a:p>
          <a:p>
            <a:pPr algn="just"/>
            <a:r>
              <a:rPr lang="en-US" b="1" dirty="0"/>
              <a:t>Discipline </a:t>
            </a:r>
            <a:r>
              <a:rPr lang="en-US" dirty="0"/>
              <a:t>is corrective action designed to get employees to meet standards and the code of conduct</a:t>
            </a:r>
          </a:p>
          <a:p>
            <a:pPr algn="just"/>
            <a:r>
              <a:rPr lang="en-US" dirty="0"/>
              <a:t>Common offenses needing discipline are theft, harassment, and safety violations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78308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36524"/>
            <a:ext cx="10972800" cy="1143000"/>
          </a:xfrm>
        </p:spPr>
        <p:txBody>
          <a:bodyPr/>
          <a:lstStyle/>
          <a:p>
            <a:r>
              <a:rPr lang="en-US" b="1" dirty="0">
                <a:solidFill>
                  <a:srgbClr val="003399"/>
                </a:solidFill>
              </a:rPr>
              <a:t>Disciplining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US" dirty="0"/>
              <a:t>The major objective of coaching, counseling, and discipline is to change behavior. </a:t>
            </a:r>
          </a:p>
          <a:p>
            <a:pPr algn="just"/>
            <a:r>
              <a:rPr lang="en-US" dirty="0"/>
              <a:t>Secondary objectives are to maintain authority when challenged and let employees know action will be taken when standing plans or performance requirements are not met. 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72033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7790"/>
            <a:ext cx="10972800" cy="1143000"/>
          </a:xfrm>
        </p:spPr>
        <p:txBody>
          <a:bodyPr/>
          <a:lstStyle/>
          <a:p>
            <a:r>
              <a:rPr lang="en-US" b="1" dirty="0">
                <a:solidFill>
                  <a:srgbClr val="003399"/>
                </a:solidFill>
              </a:rPr>
              <a:t> Just Cause </a:t>
            </a:r>
            <a:r>
              <a:rPr lang="en-US" sz="1800" b="1" dirty="0">
                <a:solidFill>
                  <a:srgbClr val="003399"/>
                </a:solidFill>
              </a:rPr>
              <a:t>(1 of 2)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en-US" dirty="0"/>
              <a:t>Seven Tests of Fairness and Due Process in Disciplinary Actions 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en-US" dirty="0"/>
              <a:t>Did the employee receive fair warning?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en-US" dirty="0"/>
              <a:t>Is the rule reasonably related to the orderly, efficient, and safe operation of the company’s business and expected employee performance?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en-US" dirty="0"/>
              <a:t>Did the employer validate the alleged infraction prior to administering discipline?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52971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7790"/>
            <a:ext cx="10972800" cy="1143000"/>
          </a:xfrm>
        </p:spPr>
        <p:txBody>
          <a:bodyPr/>
          <a:lstStyle/>
          <a:p>
            <a:r>
              <a:rPr lang="en-US" b="1" dirty="0">
                <a:solidFill>
                  <a:srgbClr val="003399"/>
                </a:solidFill>
              </a:rPr>
              <a:t> Just Cause </a:t>
            </a:r>
            <a:r>
              <a:rPr lang="en-US" sz="1800" b="1" dirty="0">
                <a:solidFill>
                  <a:srgbClr val="003399"/>
                </a:solidFill>
              </a:rPr>
              <a:t>(2 of 2)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 algn="just">
              <a:buFont typeface="+mj-lt"/>
              <a:buAutoNum type="arabicPeriod" startAt="4"/>
            </a:pPr>
            <a:r>
              <a:rPr lang="en-US" dirty="0"/>
              <a:t>Was the investigation conducted fairly and objectively? </a:t>
            </a:r>
          </a:p>
          <a:p>
            <a:pPr marL="514350" indent="-514350" algn="just">
              <a:buFont typeface="+mj-lt"/>
              <a:buAutoNum type="arabicPeriod" startAt="4"/>
            </a:pPr>
            <a:r>
              <a:rPr lang="en-US" dirty="0"/>
              <a:t>Was there substantial evidence or proof that the employee was guilty as charged?</a:t>
            </a:r>
          </a:p>
          <a:p>
            <a:pPr marL="514350" indent="-514350" algn="just">
              <a:buFont typeface="+mj-lt"/>
              <a:buAutoNum type="arabicPeriod" startAt="4"/>
            </a:pPr>
            <a:r>
              <a:rPr lang="en-US" dirty="0"/>
              <a:t>Has the company applied its rules, orders, and penalties even-handedly without discrimination?</a:t>
            </a:r>
          </a:p>
          <a:p>
            <a:pPr marL="514350" indent="-514350" algn="just">
              <a:buFont typeface="+mj-lt"/>
              <a:buAutoNum type="arabicPeriod" startAt="4"/>
            </a:pPr>
            <a:r>
              <a:rPr lang="en-US" dirty="0"/>
              <a:t>Was the degree of discipline reasonably related to the seriousness of the employee’s proven offense and record of the employee’s service with the company?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42114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C00976A7-1AA3-4C27-A0FD-55904747DF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400" y="190501"/>
            <a:ext cx="11125200" cy="1143000"/>
          </a:xfrm>
        </p:spPr>
        <p:txBody>
          <a:bodyPr>
            <a:noAutofit/>
          </a:bodyPr>
          <a:lstStyle/>
          <a:p>
            <a:pPr algn="ctr"/>
            <a:r>
              <a:rPr lang="en-US" b="1" dirty="0">
                <a:solidFill>
                  <a:srgbClr val="003399"/>
                </a:solidFill>
              </a:rPr>
              <a:t>Guidelines for Effective Discipline</a:t>
            </a:r>
            <a:endParaRPr lang="en-US" dirty="0">
              <a:solidFill>
                <a:srgbClr val="003399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DF7DF4-B057-4B5E-8925-97FE8F8D00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15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4FD95A1-F95F-4A6D-AFA9-629B297A019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48400758"/>
              </p:ext>
            </p:extLst>
          </p:nvPr>
        </p:nvGraphicFramePr>
        <p:xfrm>
          <a:off x="767408" y="1268760"/>
          <a:ext cx="10814992" cy="4320480"/>
        </p:xfrm>
        <a:graphic>
          <a:graphicData uri="http://schemas.openxmlformats.org/drawingml/2006/table">
            <a:tbl>
              <a:tblPr/>
              <a:tblGrid>
                <a:gridCol w="901971">
                  <a:extLst>
                    <a:ext uri="{9D8B030D-6E8A-4147-A177-3AD203B41FA5}">
                      <a16:colId xmlns:a16="http://schemas.microsoft.com/office/drawing/2014/main" val="72589953"/>
                    </a:ext>
                  </a:extLst>
                </a:gridCol>
                <a:gridCol w="9913021">
                  <a:extLst>
                    <a:ext uri="{9D8B030D-6E8A-4147-A177-3AD203B41FA5}">
                      <a16:colId xmlns:a16="http://schemas.microsoft.com/office/drawing/2014/main" val="3758937716"/>
                    </a:ext>
                  </a:extLst>
                </a:gridCol>
              </a:tblGrid>
              <a:tr h="54006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tabLst>
                          <a:tab pos="2743200" algn="l"/>
                        </a:tabLst>
                      </a:pPr>
                      <a:r>
                        <a:rPr lang="en-US" sz="16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A.</a:t>
                      </a:r>
                      <a:endParaRPr lang="en-IN" sz="16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tabLst>
                          <a:tab pos="2743200" algn="l"/>
                        </a:tabLst>
                      </a:pPr>
                      <a:r>
                        <a:rPr lang="en-US" sz="16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Clearly communicate the standards and code of conduct to all employees.</a:t>
                      </a:r>
                      <a:endParaRPr lang="en-IN" sz="16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73047021"/>
                  </a:ext>
                </a:extLst>
              </a:tr>
              <a:tr h="54006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tabLst>
                          <a:tab pos="2743200" algn="l"/>
                        </a:tabLst>
                      </a:pPr>
                      <a:r>
                        <a:rPr lang="en-US" sz="16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B.</a:t>
                      </a:r>
                      <a:endParaRPr lang="en-IN" sz="16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EF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tabLst>
                          <a:tab pos="2743200" algn="l"/>
                        </a:tabLst>
                      </a:pPr>
                      <a:r>
                        <a:rPr lang="en-US" sz="16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Be sure that the punishment fits the crime.</a:t>
                      </a:r>
                      <a:endParaRPr lang="en-IN" sz="16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E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55899860"/>
                  </a:ext>
                </a:extLst>
              </a:tr>
              <a:tr h="54006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tabLst>
                          <a:tab pos="2743200" algn="l"/>
                        </a:tabLst>
                      </a:pPr>
                      <a:r>
                        <a:rPr lang="en-US" sz="16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C.</a:t>
                      </a:r>
                      <a:endParaRPr lang="en-IN" sz="16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tabLst>
                          <a:tab pos="2743200" algn="l"/>
                        </a:tabLst>
                      </a:pPr>
                      <a:r>
                        <a:rPr lang="en-US" sz="16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Follow the standing plans yourself.</a:t>
                      </a:r>
                      <a:endParaRPr lang="en-IN" sz="16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09018553"/>
                  </a:ext>
                </a:extLst>
              </a:tr>
              <a:tr h="54006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tabLst>
                          <a:tab pos="2743200" algn="l"/>
                        </a:tabLst>
                      </a:pPr>
                      <a:r>
                        <a:rPr lang="en-US" sz="16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D.</a:t>
                      </a:r>
                      <a:endParaRPr lang="en-IN" sz="16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EF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tabLst>
                          <a:tab pos="2743200" algn="l"/>
                        </a:tabLst>
                      </a:pPr>
                      <a:r>
                        <a:rPr lang="en-US" sz="16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Take consistent, impartial action when the rules are broken.</a:t>
                      </a:r>
                      <a:endParaRPr lang="en-IN" sz="16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E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16780793"/>
                  </a:ext>
                </a:extLst>
              </a:tr>
              <a:tr h="54006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tabLst>
                          <a:tab pos="2743200" algn="l"/>
                        </a:tabLst>
                      </a:pPr>
                      <a:r>
                        <a:rPr lang="en-US" sz="16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E.</a:t>
                      </a:r>
                      <a:endParaRPr lang="en-IN" sz="16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tabLst>
                          <a:tab pos="2743200" algn="l"/>
                        </a:tabLst>
                      </a:pPr>
                      <a:r>
                        <a:rPr lang="en-US" sz="16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Discipline immediately, but stay calm and get all the necessary facts before you discipline.</a:t>
                      </a:r>
                      <a:endParaRPr lang="en-IN" sz="16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9394317"/>
                  </a:ext>
                </a:extLst>
              </a:tr>
              <a:tr h="54006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tabLst>
                          <a:tab pos="2743200" algn="l"/>
                        </a:tabLst>
                      </a:pPr>
                      <a:r>
                        <a:rPr lang="en-US" sz="16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F.</a:t>
                      </a:r>
                      <a:endParaRPr lang="en-IN" sz="16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EF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tabLst>
                          <a:tab pos="2743200" algn="l"/>
                        </a:tabLst>
                      </a:pPr>
                      <a:r>
                        <a:rPr lang="en-US" sz="16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Discipline in private.</a:t>
                      </a:r>
                      <a:endParaRPr lang="en-IN" sz="16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E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32271795"/>
                  </a:ext>
                </a:extLst>
              </a:tr>
              <a:tr h="54006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tabLst>
                          <a:tab pos="2743200" algn="l"/>
                        </a:tabLst>
                      </a:pPr>
                      <a:r>
                        <a:rPr lang="en-US" sz="16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G.</a:t>
                      </a:r>
                      <a:endParaRPr lang="en-IN" sz="16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tabLst>
                          <a:tab pos="2743200" algn="l"/>
                        </a:tabLst>
                      </a:pPr>
                      <a:r>
                        <a:rPr lang="en-US" sz="16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Document discipline.</a:t>
                      </a:r>
                      <a:endParaRPr lang="en-IN" sz="16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04485628"/>
                  </a:ext>
                </a:extLst>
              </a:tr>
              <a:tr h="54006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tabLst>
                          <a:tab pos="2743200" algn="l"/>
                        </a:tabLst>
                      </a:pPr>
                      <a:r>
                        <a:rPr lang="en-US" sz="16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H.</a:t>
                      </a:r>
                      <a:endParaRPr lang="en-IN" sz="16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EF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tabLst>
                          <a:tab pos="2743200" algn="l"/>
                        </a:tabLst>
                      </a:pPr>
                      <a:r>
                        <a:rPr lang="en-US" sz="16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When the discipline is over, resume normal relations with the employee.</a:t>
                      </a:r>
                      <a:endParaRPr lang="en-IN" sz="16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E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3791685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9232917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35915"/>
            <a:ext cx="10972800" cy="1143000"/>
          </a:xfrm>
        </p:spPr>
        <p:txBody>
          <a:bodyPr/>
          <a:lstStyle/>
          <a:p>
            <a:r>
              <a:rPr lang="en-US" b="1" dirty="0">
                <a:solidFill>
                  <a:srgbClr val="003399"/>
                </a:solidFill>
              </a:rPr>
              <a:t>Progressive Discipline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4133055"/>
          </a:xfrm>
        </p:spPr>
        <p:txBody>
          <a:bodyPr>
            <a:normAutofit fontScale="92500" lnSpcReduction="10000"/>
          </a:bodyPr>
          <a:lstStyle/>
          <a:p>
            <a:pPr algn="just">
              <a:lnSpc>
                <a:spcPct val="120000"/>
              </a:lnSpc>
            </a:pPr>
            <a:r>
              <a:rPr lang="en-US" sz="2800" dirty="0"/>
              <a:t>With progressive discipline, the employer provides the employee with opportunities to correct poor behavior before termination. </a:t>
            </a:r>
          </a:p>
          <a:p>
            <a:pPr algn="just">
              <a:lnSpc>
                <a:spcPct val="120000"/>
              </a:lnSpc>
            </a:pPr>
            <a:r>
              <a:rPr lang="en-US" sz="2800" dirty="0"/>
              <a:t>Steps: </a:t>
            </a:r>
          </a:p>
          <a:p>
            <a:pPr lvl="1" algn="just">
              <a:lnSpc>
                <a:spcPct val="120000"/>
              </a:lnSpc>
            </a:pPr>
            <a:r>
              <a:rPr lang="en-US" dirty="0"/>
              <a:t>Informal coaching talk</a:t>
            </a:r>
          </a:p>
          <a:p>
            <a:pPr lvl="1" algn="just">
              <a:lnSpc>
                <a:spcPct val="120000"/>
              </a:lnSpc>
            </a:pPr>
            <a:r>
              <a:rPr lang="en-US" dirty="0"/>
              <a:t>Oral warning</a:t>
            </a:r>
          </a:p>
          <a:p>
            <a:pPr lvl="1" algn="just">
              <a:lnSpc>
                <a:spcPct val="120000"/>
              </a:lnSpc>
            </a:pPr>
            <a:r>
              <a:rPr lang="en-US" dirty="0"/>
              <a:t>Written warning</a:t>
            </a:r>
          </a:p>
          <a:p>
            <a:pPr lvl="1" algn="just">
              <a:lnSpc>
                <a:spcPct val="120000"/>
              </a:lnSpc>
            </a:pPr>
            <a:r>
              <a:rPr lang="en-US" dirty="0"/>
              <a:t>Suspension</a:t>
            </a:r>
          </a:p>
          <a:p>
            <a:pPr lvl="1" algn="just">
              <a:lnSpc>
                <a:spcPct val="120000"/>
              </a:lnSpc>
            </a:pPr>
            <a:r>
              <a:rPr lang="en-US" dirty="0"/>
              <a:t>Termination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16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3139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9E5B978A-D94B-400E-BB0C-B5FAB60116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7840" y="155076"/>
            <a:ext cx="8656320" cy="1143000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rgbClr val="003399"/>
                </a:solidFill>
              </a:rPr>
              <a:t>The Discipline Model</a:t>
            </a:r>
            <a:endParaRPr lang="en-US" dirty="0">
              <a:solidFill>
                <a:srgbClr val="003399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36128A-2621-4273-9D68-E91C6F6979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17</a:t>
            </a:fld>
            <a:endParaRPr lang="en-US" dirty="0"/>
          </a:p>
        </p:txBody>
      </p:sp>
      <p:pic>
        <p:nvPicPr>
          <p:cNvPr id="7" name="Picture 6" descr="A block diagram shows discipline model in five steps: Refer to past feedback, ask why the undesired behavior was used, give the discipline, get a commitment to change and develop a plan, and summarize and state the follow-up.&#10;&#10;" title="MODEL 9.2 The Discipline Model">
            <a:extLst>
              <a:ext uri="{FF2B5EF4-FFF2-40B4-BE49-F238E27FC236}">
                <a16:creationId xmlns:a16="http://schemas.microsoft.com/office/drawing/2014/main" id="{1548367A-E83F-4739-B128-12E376C677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982" y="1379385"/>
            <a:ext cx="11798036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6C4E0F7-F86B-4B32-B361-33BB7443C5AE}"/>
              </a:ext>
            </a:extLst>
          </p:cNvPr>
          <p:cNvSpPr txBox="1"/>
          <p:nvPr/>
        </p:nvSpPr>
        <p:spPr>
          <a:xfrm>
            <a:off x="1559496" y="3000415"/>
            <a:ext cx="1015312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US" sz="3200" dirty="0">
                <a:latin typeface="+mj-lt"/>
                <a:cs typeface="Times New Roman" panose="02020603050405020304" pitchFamily="18" charset="0"/>
              </a:rPr>
              <a:t>Refer to past feedback</a:t>
            </a:r>
          </a:p>
          <a:p>
            <a:pPr marL="342900" indent="-342900">
              <a:buAutoNum type="arabicPeriod"/>
            </a:pPr>
            <a:r>
              <a:rPr lang="en-US" sz="3200" dirty="0">
                <a:latin typeface="+mj-lt"/>
                <a:cs typeface="Times New Roman" panose="02020603050405020304" pitchFamily="18" charset="0"/>
              </a:rPr>
              <a:t>Ask why the undesired behavior was used</a:t>
            </a:r>
          </a:p>
          <a:p>
            <a:pPr marL="342900" indent="-342900">
              <a:buAutoNum type="arabicPeriod"/>
            </a:pPr>
            <a:r>
              <a:rPr lang="en-US" sz="3200" dirty="0">
                <a:latin typeface="+mj-lt"/>
                <a:cs typeface="Times New Roman" panose="02020603050405020304" pitchFamily="18" charset="0"/>
              </a:rPr>
              <a:t>Give the discipline</a:t>
            </a:r>
          </a:p>
          <a:p>
            <a:pPr marL="342900" indent="-342900">
              <a:buAutoNum type="arabicPeriod"/>
            </a:pPr>
            <a:r>
              <a:rPr lang="en-US" sz="3200" dirty="0">
                <a:latin typeface="+mj-lt"/>
                <a:cs typeface="Times New Roman" panose="02020603050405020304" pitchFamily="18" charset="0"/>
              </a:rPr>
              <a:t>Get a commitment to change and develop a plan</a:t>
            </a:r>
          </a:p>
          <a:p>
            <a:pPr marL="342900" indent="-342900">
              <a:buAutoNum type="arabicPeriod"/>
            </a:pPr>
            <a:r>
              <a:rPr lang="en-US" sz="3200" dirty="0">
                <a:latin typeface="+mj-lt"/>
                <a:cs typeface="Times New Roman" panose="02020603050405020304" pitchFamily="18" charset="0"/>
              </a:rPr>
              <a:t>Summarize and state the follow-up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AAC7C1BF-21C3-4993-9A3C-FD46C7D4064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053300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89585"/>
            <a:ext cx="10972800" cy="1143000"/>
          </a:xfrm>
        </p:spPr>
        <p:txBody>
          <a:bodyPr/>
          <a:lstStyle/>
          <a:p>
            <a:r>
              <a:rPr lang="en-US" b="1" dirty="0">
                <a:solidFill>
                  <a:srgbClr val="003399"/>
                </a:solidFill>
              </a:rPr>
              <a:t>Termination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US" dirty="0"/>
              <a:t>Necessary when an employee cannot be made into a productive member of the workforce.</a:t>
            </a:r>
          </a:p>
          <a:p>
            <a:pPr algn="just"/>
            <a:r>
              <a:rPr lang="en-US" dirty="0"/>
              <a:t>Causes for dismissal immediately following investigation:</a:t>
            </a:r>
          </a:p>
          <a:p>
            <a:pPr lvl="1" algn="just"/>
            <a:r>
              <a:rPr lang="en-US" b="1" dirty="0"/>
              <a:t>Gross negligence </a:t>
            </a:r>
            <a:r>
              <a:rPr lang="en-US" dirty="0"/>
              <a:t>is a serious failure to exercise care in the work environment.</a:t>
            </a:r>
          </a:p>
          <a:p>
            <a:pPr lvl="1" algn="just"/>
            <a:r>
              <a:rPr lang="en-US" b="1" dirty="0"/>
              <a:t>Serious misconduct </a:t>
            </a:r>
            <a:r>
              <a:rPr lang="en-US" dirty="0"/>
              <a:t>is intentional behavior that can potentially cause great harm to another or the firm.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18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6CED03-EA8A-4E82-9000-3EE3A58FC73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411902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20909"/>
            <a:ext cx="10972800" cy="759819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rgbClr val="003399"/>
                </a:solidFill>
              </a:rPr>
              <a:t>HR's Role in Labour Relations</a:t>
            </a:r>
            <a:endParaRPr lang="en-US" b="1" dirty="0">
              <a:solidFill>
                <a:srgbClr val="003399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19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2211E7-D298-4CC0-BAD4-225FE14157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8B76EBB-E0CF-453F-8C0E-7E4F6CF460E2}"/>
              </a:ext>
            </a:extLst>
          </p:cNvPr>
          <p:cNvSpPr txBox="1"/>
          <p:nvPr/>
        </p:nvSpPr>
        <p:spPr>
          <a:xfrm>
            <a:off x="3047011" y="5445224"/>
            <a:ext cx="609797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400" dirty="0">
                <a:hlinkClick r:id="rId3"/>
              </a:rPr>
              <a:t>https://www.youtube.com/watch?v=YaDioZBuPV0</a:t>
            </a:r>
            <a:endParaRPr lang="en-GB" sz="1400" dirty="0"/>
          </a:p>
          <a:p>
            <a:pPr algn="ctr"/>
            <a:endParaRPr lang="en-GB" sz="1400" dirty="0"/>
          </a:p>
        </p:txBody>
      </p:sp>
      <p:pic>
        <p:nvPicPr>
          <p:cNvPr id="9" name="Online Media 8" title="HR's Role in Labour Relations">
            <a:hlinkClick r:id="" action="ppaction://media"/>
            <a:extLst>
              <a:ext uri="{FF2B5EF4-FFF2-40B4-BE49-F238E27FC236}">
                <a16:creationId xmlns:a16="http://schemas.microsoft.com/office/drawing/2014/main" id="{6BA3357F-8FF0-4CDB-B5E1-305A361B5531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307468" y="961564"/>
            <a:ext cx="9577064" cy="45556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040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20909"/>
            <a:ext cx="10972800" cy="1143000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003399"/>
                </a:solidFill>
              </a:rPr>
              <a:t>Legal Issues in Labor Relations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US" dirty="0"/>
              <a:t>Managers must understand constraints set by labor laws to successfully do their job. </a:t>
            </a:r>
          </a:p>
          <a:p>
            <a:pPr algn="just"/>
            <a:r>
              <a:rPr lang="en-US" dirty="0"/>
              <a:t>Three types of labor relations laws:</a:t>
            </a:r>
          </a:p>
          <a:p>
            <a:pPr lvl="1" algn="just"/>
            <a:r>
              <a:rPr lang="en-US" dirty="0"/>
              <a:t>Laws that deal with unions and unionization</a:t>
            </a:r>
          </a:p>
          <a:p>
            <a:pPr lvl="1" algn="just"/>
            <a:r>
              <a:rPr lang="en-US" dirty="0"/>
              <a:t>Laws that govern how layoffs must be handled</a:t>
            </a:r>
          </a:p>
          <a:p>
            <a:pPr lvl="1" algn="just"/>
            <a:r>
              <a:rPr lang="en-US" dirty="0"/>
              <a:t>Laws that govern collective bargaining</a:t>
            </a:r>
          </a:p>
          <a:p>
            <a:pPr algn="just"/>
            <a:endParaRPr lang="en-US" dirty="0"/>
          </a:p>
          <a:p>
            <a:pPr algn="just"/>
            <a:endParaRPr lang="en-US" dirty="0"/>
          </a:p>
          <a:p>
            <a:pPr algn="just"/>
            <a:endParaRPr lang="en-US" dirty="0"/>
          </a:p>
          <a:p>
            <a:pPr algn="just"/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2211E7-D298-4CC0-BAD4-225FE14157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53137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47900" y="168740"/>
            <a:ext cx="7696200" cy="1143000"/>
          </a:xfrm>
        </p:spPr>
        <p:txBody>
          <a:bodyPr/>
          <a:lstStyle/>
          <a:p>
            <a:r>
              <a:rPr lang="en-US" b="1" dirty="0">
                <a:solidFill>
                  <a:srgbClr val="003399"/>
                </a:solidFill>
              </a:rPr>
              <a:t>Union Organizing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1127448" y="1605004"/>
            <a:ext cx="9937104" cy="4458817"/>
          </a:xfrm>
        </p:spPr>
        <p:txBody>
          <a:bodyPr/>
          <a:lstStyle/>
          <a:p>
            <a:pPr marL="0" indent="0">
              <a:buNone/>
            </a:pPr>
            <a:r>
              <a:rPr lang="en-US" sz="4000" dirty="0"/>
              <a:t>People Join Unions for a Variety of Reasons</a:t>
            </a:r>
          </a:p>
          <a:p>
            <a:pPr lvl="1"/>
            <a:r>
              <a:rPr lang="en-US" sz="3600" dirty="0"/>
              <a:t> Better pay and benefits </a:t>
            </a:r>
          </a:p>
          <a:p>
            <a:pPr lvl="1"/>
            <a:r>
              <a:rPr lang="en-US" sz="3600" dirty="0"/>
              <a:t> Unfair management practices </a:t>
            </a:r>
          </a:p>
          <a:p>
            <a:pPr lvl="1"/>
            <a:r>
              <a:rPr lang="en-US" sz="3600" dirty="0"/>
              <a:t> Poor labor relations </a:t>
            </a:r>
          </a:p>
          <a:p>
            <a:pPr lvl="1"/>
            <a:r>
              <a:rPr lang="en-US" sz="3600" dirty="0"/>
              <a:t> Job security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A1868E-D050-4FE2-9D16-BFD82E40D91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835404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95AC7C24-4B7D-4E27-9A14-370DFEFC43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5075" y="136524"/>
            <a:ext cx="9084259" cy="1006252"/>
          </a:xfrm>
        </p:spPr>
        <p:txBody>
          <a:bodyPr>
            <a:noAutofit/>
          </a:bodyPr>
          <a:lstStyle/>
          <a:p>
            <a:pPr algn="ctr"/>
            <a:r>
              <a:rPr lang="en-US" b="1" dirty="0">
                <a:solidFill>
                  <a:srgbClr val="003399"/>
                </a:solidFill>
              </a:rPr>
              <a:t>The Union Organizing Process</a:t>
            </a:r>
            <a:endParaRPr lang="en-US" dirty="0">
              <a:solidFill>
                <a:srgbClr val="003399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9EF9C0-D68A-4412-ABD8-60124B0B01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22</a:t>
            </a:fld>
            <a:endParaRPr lang="en-US" dirty="0"/>
          </a:p>
        </p:txBody>
      </p:sp>
      <p:pic>
        <p:nvPicPr>
          <p:cNvPr id="6" name="Picture 2" descr="An illustration shows the union organizing process and what stops unionization.&#10;&#10;The union organizing process comprises of five steps as below.&#10;1. Initial organizing activities&#10;2. Signing authorization cards&#10;3. Determining the bargaining unit&#10;4. Election&#10;5. Certification &#10;In the above, the below constraints lead to stop unionization.&#10;a. If 30% of employees do not sign authorization cards, the process ends.&#10;b. In election, if fewer than 50% vote for the union, the process ends.&#10;c. Decertification, union voted out." title="EXHIBIT 9.6 The Union Organizing Process">
            <a:extLst>
              <a:ext uri="{FF2B5EF4-FFF2-40B4-BE49-F238E27FC236}">
                <a16:creationId xmlns:a16="http://schemas.microsoft.com/office/drawing/2014/main" id="{9155FEB4-0361-4D67-A465-D5D81960F8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0105" y="1052736"/>
            <a:ext cx="9425461" cy="4608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5A652E2-D70F-45BC-A60E-90D869F0E94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676147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5900" y="136524"/>
            <a:ext cx="9753600" cy="1143000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003399"/>
                </a:solidFill>
              </a:rPr>
              <a:t>The NO TIPS Rule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609600" y="1279524"/>
            <a:ext cx="11319048" cy="5273677"/>
          </a:xfrm>
        </p:spPr>
        <p:txBody>
          <a:bodyPr>
            <a:normAutofit/>
          </a:bodyPr>
          <a:lstStyle/>
          <a:p>
            <a:pPr algn="just"/>
            <a:r>
              <a:rPr lang="en-US" b="1" dirty="0"/>
              <a:t>No Threats</a:t>
            </a:r>
            <a:r>
              <a:rPr lang="en-US" dirty="0"/>
              <a:t>--Managers cannot threaten that firm will shut down a facility that votes for unionization.</a:t>
            </a:r>
          </a:p>
          <a:p>
            <a:pPr algn="just"/>
            <a:r>
              <a:rPr lang="en-US" b="1" dirty="0"/>
              <a:t>No Interrogations</a:t>
            </a:r>
            <a:r>
              <a:rPr lang="en-US" dirty="0"/>
              <a:t>--Managers cannot ask employees about union organizing activities.</a:t>
            </a:r>
          </a:p>
          <a:p>
            <a:pPr algn="just"/>
            <a:r>
              <a:rPr lang="en-US" b="1" dirty="0"/>
              <a:t>No Promises</a:t>
            </a:r>
            <a:r>
              <a:rPr lang="en-US" dirty="0"/>
              <a:t>--Managers cannot promise employees pay or benefits rewards if they vote against union authorization. </a:t>
            </a:r>
          </a:p>
          <a:p>
            <a:pPr algn="just"/>
            <a:r>
              <a:rPr lang="en-US" b="1" dirty="0"/>
              <a:t>No Spying</a:t>
            </a:r>
            <a:r>
              <a:rPr lang="en-US" dirty="0"/>
              <a:t>--Managers cannot plant spies in union organizing meetings or other activities.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0D538D-880D-4189-9854-9B7496A42D5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667595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156107"/>
            <a:ext cx="11582400" cy="1143000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003399"/>
                </a:solidFill>
              </a:rPr>
              <a:t>Labor Relations and Collective Bargaining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19708" y="1276481"/>
            <a:ext cx="11352584" cy="4312759"/>
          </a:xfrm>
        </p:spPr>
        <p:txBody>
          <a:bodyPr>
            <a:normAutofit/>
          </a:bodyPr>
          <a:lstStyle/>
          <a:p>
            <a:pPr algn="just"/>
            <a:r>
              <a:rPr lang="en-US" b="1" dirty="0"/>
              <a:t>Labor Relations: </a:t>
            </a:r>
            <a:r>
              <a:rPr lang="en-US" dirty="0"/>
              <a:t>Interactions between management and unionized employees</a:t>
            </a:r>
          </a:p>
          <a:p>
            <a:pPr algn="just"/>
            <a:r>
              <a:rPr lang="en-US" b="1" dirty="0"/>
              <a:t>Collective Bargaining: </a:t>
            </a:r>
            <a:r>
              <a:rPr lang="en-US" dirty="0"/>
              <a:t>Negotiation process resulting in a contract between union employees and management that covers employment conditions </a:t>
            </a:r>
          </a:p>
          <a:p>
            <a:pPr algn="just"/>
            <a:r>
              <a:rPr lang="en-US" b="1" dirty="0"/>
              <a:t>Grievance:</a:t>
            </a:r>
            <a:r>
              <a:rPr lang="en-US" dirty="0"/>
              <a:t> Formal complaint concerning pay, working conditions, or violations of other factors in a collective bargaining agreement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C6FC4E-9BA4-4B62-9868-C39AC351B73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416864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F445FBD8-5AD0-4404-8851-48227C8CE0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76" y="190500"/>
            <a:ext cx="11233248" cy="1143000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rgbClr val="003399"/>
                </a:solidFill>
              </a:rPr>
              <a:t>The Employee Complaint Resolution Model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DB173BB-EED2-42A1-96EF-7CCA59B7B0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25</a:t>
            </a:fld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E22886F-A563-4187-8DD5-CA7F70C58701}"/>
              </a:ext>
            </a:extLst>
          </p:cNvPr>
          <p:cNvSpPr txBox="1"/>
          <p:nvPr/>
        </p:nvSpPr>
        <p:spPr>
          <a:xfrm>
            <a:off x="1919536" y="3262242"/>
            <a:ext cx="950505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Listen to the complaint and paraphrase it.</a:t>
            </a:r>
          </a:p>
          <a:p>
            <a:pPr marL="342900" indent="-342900">
              <a:buAutoNum type="arabicPeriod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Have the complainer recommend a solution.</a:t>
            </a:r>
          </a:p>
          <a:p>
            <a:pPr marL="342900" indent="-342900">
              <a:buAutoNum type="arabicPeriod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Schedule time to get all the facts and/or make a decision.</a:t>
            </a:r>
          </a:p>
          <a:p>
            <a:pPr marL="342900" indent="-342900">
              <a:buAutoNum type="arabicPeriod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Develop a plan to resolve the complaint.</a:t>
            </a:r>
          </a:p>
          <a:p>
            <a:pPr marL="342900" indent="-342900">
              <a:buAutoNum type="arabicPeriod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Implement the plan and follow-up.</a:t>
            </a:r>
          </a:p>
        </p:txBody>
      </p:sp>
      <p:pic>
        <p:nvPicPr>
          <p:cNvPr id="8" name="Picture 2" descr="A block diagram shows the employee complaint resolution model in five steps.&#10;&#10;The five steps are listed in sequence below:&#10;1. Listen to the complaint and paraphrase it.&#10;2. Have the complainer recommend a solution.&#10;3. Schedule time to get all the facts and/or make a decision.&#10;4. Develop a plan to resolve the complaint.&#10;5. Implement the plan and follow up.&#10;" title="MODEL 9.3 The Employee Complaint Resolution Model">
            <a:extLst>
              <a:ext uri="{FF2B5EF4-FFF2-40B4-BE49-F238E27FC236}">
                <a16:creationId xmlns:a16="http://schemas.microsoft.com/office/drawing/2014/main" id="{6382E515-6E9E-441E-9971-54A4FD8372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293" y="1348989"/>
            <a:ext cx="11839414" cy="1685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2A3C092-A75A-46FF-B1FE-01FA133C276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397473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159887"/>
            <a:ext cx="9753600" cy="1143000"/>
          </a:xfrm>
        </p:spPr>
        <p:txBody>
          <a:bodyPr/>
          <a:lstStyle/>
          <a:p>
            <a:r>
              <a:rPr lang="en-US" b="1" dirty="0">
                <a:solidFill>
                  <a:srgbClr val="003399"/>
                </a:solidFill>
              </a:rPr>
              <a:t>Trends and Issues in HRM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5272" y="1709936"/>
            <a:ext cx="10781456" cy="2304256"/>
          </a:xfrm>
        </p:spPr>
        <p:txBody>
          <a:bodyPr/>
          <a:lstStyle/>
          <a:p>
            <a:pPr algn="just"/>
            <a:r>
              <a:rPr lang="en-US" dirty="0"/>
              <a:t>Good Feedback Makes a Good Manager</a:t>
            </a:r>
          </a:p>
          <a:p>
            <a:pPr algn="just"/>
            <a:r>
              <a:rPr lang="en-US" dirty="0"/>
              <a:t>Social Media and the Web Continue to Create Managerial Nightmares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A5FE773-EB9F-483B-A13C-4C815DE1FC3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98215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1E3BBA-E08F-6F68-71D7-78EB696C09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Seminar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128C15-BE08-1A46-00D8-1636C83499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268761"/>
            <a:ext cx="10972800" cy="4176464"/>
          </a:xfrm>
        </p:spPr>
        <p:txBody>
          <a:bodyPr/>
          <a:lstStyle/>
          <a:p>
            <a:r>
              <a:rPr lang="en-GB" dirty="0"/>
              <a:t>Work in groups</a:t>
            </a:r>
          </a:p>
          <a:p>
            <a:r>
              <a:rPr lang="en-GB" dirty="0"/>
              <a:t>Compare and contrast </a:t>
            </a:r>
            <a:r>
              <a:rPr lang="en-GB" b="1" dirty="0"/>
              <a:t>UK and your home country </a:t>
            </a:r>
            <a:r>
              <a:rPr lang="en-GB" dirty="0"/>
              <a:t>with respect to the following </a:t>
            </a:r>
          </a:p>
          <a:p>
            <a:pPr lvl="1"/>
            <a:r>
              <a:rPr lang="en-GB" dirty="0"/>
              <a:t>Important Labour legislations </a:t>
            </a:r>
          </a:p>
          <a:p>
            <a:pPr lvl="1"/>
            <a:r>
              <a:rPr lang="en-GB" dirty="0"/>
              <a:t>Working hours</a:t>
            </a:r>
          </a:p>
          <a:p>
            <a:pPr lvl="1"/>
            <a:r>
              <a:rPr lang="en-GB" dirty="0" err="1"/>
              <a:t>Wages&amp;salaries</a:t>
            </a:r>
            <a:r>
              <a:rPr lang="en-GB" dirty="0"/>
              <a:t>/ Holiday pay, maternity/paternity pay/sick pay</a:t>
            </a:r>
          </a:p>
          <a:p>
            <a:pPr lvl="1"/>
            <a:r>
              <a:rPr lang="en-GB" dirty="0"/>
              <a:t>Joining a Union</a:t>
            </a:r>
          </a:p>
          <a:p>
            <a:pPr lvl="1"/>
            <a:r>
              <a:rPr lang="en-GB" dirty="0"/>
              <a:t>Employee termination</a:t>
            </a:r>
          </a:p>
        </p:txBody>
      </p:sp>
    </p:spTree>
    <p:extLst>
      <p:ext uri="{BB962C8B-B14F-4D97-AF65-F5344CB8AC3E}">
        <p14:creationId xmlns:p14="http://schemas.microsoft.com/office/powerpoint/2010/main" val="218103435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Any Questions?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581647-D630-488B-A847-C58C019C65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8248" y="2027237"/>
            <a:ext cx="2573338" cy="280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3">
            <a:extLst>
              <a:ext uri="{FF2B5EF4-FFF2-40B4-BE49-F238E27FC236}">
                <a16:creationId xmlns:a16="http://schemas.microsoft.com/office/drawing/2014/main" id="{A380AC12-6F12-41E4-ADF8-C374BD53E9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31504" y="2954337"/>
            <a:ext cx="4221163" cy="949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algn="ctr" eaLnBrk="1" hangingPunct="1">
              <a:buFont typeface="Symbol" panose="05050102010706020507" pitchFamily="18" charset="2"/>
              <a:buNone/>
            </a:pPr>
            <a:r>
              <a:rPr lang="en-GB" altLang="en-US" sz="4400" dirty="0">
                <a:solidFill>
                  <a:schemeClr val="tx1"/>
                </a:solidFill>
              </a:rPr>
              <a:t>Thank You </a:t>
            </a:r>
            <a:r>
              <a:rPr lang="en-GB" altLang="en-US" sz="4400" dirty="0">
                <a:solidFill>
                  <a:schemeClr val="tx1"/>
                </a:solidFill>
                <a:sym typeface="Wingdings" panose="05000000000000000000" pitchFamily="2" charset="2"/>
              </a:rPr>
              <a:t> </a:t>
            </a: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b="1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US" alt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2539968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Sources: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6BFF820E-EFEA-40D3-B4C4-627FFA8068CE}"/>
              </a:ext>
            </a:extLst>
          </p:cNvPr>
          <p:cNvSpPr txBox="1">
            <a:spLocks/>
          </p:cNvSpPr>
          <p:nvPr/>
        </p:nvSpPr>
        <p:spPr bwMode="auto">
          <a:xfrm>
            <a:off x="731404" y="1376772"/>
            <a:ext cx="10729191" cy="41044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Armstrong, M., 2014. </a:t>
            </a:r>
            <a:r>
              <a:rPr lang="en-GB" sz="1800" i="1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Armstrong’s handbook of human resource management practice</a:t>
            </a: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13</a:t>
            </a:r>
            <a:r>
              <a:rPr lang="en-GB" sz="1800" baseline="300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ed. London, Kogan Page.</a:t>
            </a: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Lussier, R. N. &amp; Hendon, J. R., 2019. </a:t>
            </a: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Fundamentals of Human Resource Management: Functions, Applications, and Skill Development. 2 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ed. London: SAGE Publications, Inc.</a:t>
            </a: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Torrington, D., 2020</a:t>
            </a: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Human resource management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11 ed. Harlow:  Pearson Education.</a:t>
            </a:r>
            <a:endParaRPr lang="en-GB" sz="1700" dirty="0"/>
          </a:p>
          <a:p>
            <a:endParaRPr lang="en-GB" sz="1700" dirty="0"/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256911990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1679</Words>
  <Application>Microsoft Office PowerPoint</Application>
  <PresentationFormat>Widescreen</PresentationFormat>
  <Paragraphs>217</Paragraphs>
  <Slides>29</Slides>
  <Notes>5</Notes>
  <HiddenSlides>0</HiddenSlides>
  <MMClips>1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8" baseType="lpstr">
      <vt:lpstr>Myriad Pro</vt:lpstr>
      <vt:lpstr>Aharoni</vt:lpstr>
      <vt:lpstr>Arial</vt:lpstr>
      <vt:lpstr>Candara</vt:lpstr>
      <vt:lpstr>Open Sans</vt:lpstr>
      <vt:lpstr>Symbol</vt:lpstr>
      <vt:lpstr>Times New Roman</vt:lpstr>
      <vt:lpstr>Verdana</vt:lpstr>
      <vt:lpstr>20140311PresentationUWTSDTemplate</vt:lpstr>
      <vt:lpstr>LCMB7000</vt:lpstr>
      <vt:lpstr>Session outline and topics</vt:lpstr>
      <vt:lpstr>Employee rights – labour laws</vt:lpstr>
      <vt:lpstr>Important labour legislations in the UK</vt:lpstr>
      <vt:lpstr>.</vt:lpstr>
      <vt:lpstr>Commonly Accepted Employee Rights</vt:lpstr>
      <vt:lpstr>Types of Rights</vt:lpstr>
      <vt:lpstr>Types of Rights</vt:lpstr>
      <vt:lpstr>Types of Rights</vt:lpstr>
      <vt:lpstr> Types of Rights</vt:lpstr>
      <vt:lpstr>Discipline Basics</vt:lpstr>
      <vt:lpstr>Disciplining</vt:lpstr>
      <vt:lpstr> Just Cause (1 of 2)</vt:lpstr>
      <vt:lpstr> Just Cause (2 of 2)</vt:lpstr>
      <vt:lpstr>Guidelines for Effective Discipline</vt:lpstr>
      <vt:lpstr>Progressive Discipline</vt:lpstr>
      <vt:lpstr>The Discipline Model</vt:lpstr>
      <vt:lpstr>Termination</vt:lpstr>
      <vt:lpstr>HR's Role in Labour Relations</vt:lpstr>
      <vt:lpstr>Legal Issues in Labor Relations </vt:lpstr>
      <vt:lpstr>Union Organizing </vt:lpstr>
      <vt:lpstr>The Union Organizing Process</vt:lpstr>
      <vt:lpstr>The NO TIPS Rule</vt:lpstr>
      <vt:lpstr>Labor Relations and Collective Bargaining</vt:lpstr>
      <vt:lpstr>The Employee Complaint Resolution Model</vt:lpstr>
      <vt:lpstr>Trends and Issues in HRM</vt:lpstr>
      <vt:lpstr>Seminar ACTIVITY</vt:lpstr>
      <vt:lpstr>Any Questions?</vt:lpstr>
      <vt:lpstr>Sources: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LCMB7014</dc:title>
  <dc:creator>Hossein Shokri (Doctoral Researcher)</dc:creator>
  <cp:lastModifiedBy>Mohamed Asim</cp:lastModifiedBy>
  <cp:revision>71</cp:revision>
  <dcterms:created xsi:type="dcterms:W3CDTF">2020-09-30T03:06:41Z</dcterms:created>
  <dcterms:modified xsi:type="dcterms:W3CDTF">2023-04-02T11:23:21Z</dcterms:modified>
</cp:coreProperties>
</file>