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2"/>
  </p:notesMasterIdLst>
  <p:handoutMasterIdLst>
    <p:handoutMasterId r:id="rId23"/>
  </p:handoutMasterIdLst>
  <p:sldIdLst>
    <p:sldId id="272" r:id="rId2"/>
    <p:sldId id="273" r:id="rId3"/>
    <p:sldId id="299" r:id="rId4"/>
    <p:sldId id="301" r:id="rId5"/>
    <p:sldId id="263" r:id="rId6"/>
    <p:sldId id="298" r:id="rId7"/>
    <p:sldId id="305" r:id="rId8"/>
    <p:sldId id="284" r:id="rId9"/>
    <p:sldId id="300" r:id="rId10"/>
    <p:sldId id="302" r:id="rId11"/>
    <p:sldId id="303" r:id="rId12"/>
    <p:sldId id="306" r:id="rId13"/>
    <p:sldId id="307" r:id="rId14"/>
    <p:sldId id="308" r:id="rId15"/>
    <p:sldId id="310" r:id="rId16"/>
    <p:sldId id="311" r:id="rId17"/>
    <p:sldId id="312" r:id="rId18"/>
    <p:sldId id="315" r:id="rId19"/>
    <p:sldId id="304" r:id="rId20"/>
    <p:sldId id="282"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D1D8B7"/>
    <a:srgbClr val="A09D79"/>
    <a:srgbClr val="AD5C4D"/>
    <a:srgbClr val="543E35"/>
    <a:srgbClr val="637700"/>
    <a:srgbClr val="FFF4ED"/>
    <a:srgbClr val="5E6A76"/>
    <a:srgbClr val="F8F3F0"/>
    <a:srgbClr val="D7D1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436" autoAdjust="0"/>
    <p:restoredTop sz="94830"/>
  </p:normalViewPr>
  <p:slideViewPr>
    <p:cSldViewPr snapToGrid="0">
      <p:cViewPr varScale="1">
        <p:scale>
          <a:sx n="85" d="100"/>
          <a:sy n="85" d="100"/>
        </p:scale>
        <p:origin x="72" y="225"/>
      </p:cViewPr>
      <p:guideLst>
        <p:guide orient="horz" pos="528"/>
        <p:guide pos="3864"/>
        <p:guide orient="horz" pos="1272"/>
        <p:guide orient="horz" pos="2312"/>
        <p:guide orient="horz" pos="1944"/>
        <p:guide orient="horz" pos="2328"/>
      </p:guideLst>
    </p:cSldViewPr>
  </p:slideViewPr>
  <p:outlineViewPr>
    <p:cViewPr>
      <p:scale>
        <a:sx n="33" d="100"/>
        <a:sy n="33" d="100"/>
      </p:scale>
      <p:origin x="0" y="0"/>
    </p:cViewPr>
  </p:outlineViewPr>
  <p:notesTextViewPr>
    <p:cViewPr>
      <p:scale>
        <a:sx n="135" d="100"/>
        <a:sy n="135" d="100"/>
      </p:scale>
      <p:origin x="0" y="0"/>
    </p:cViewPr>
  </p:notesTextViewPr>
  <p:notesViewPr>
    <p:cSldViewPr snapToGrid="0">
      <p:cViewPr varScale="1">
        <p:scale>
          <a:sx n="58" d="100"/>
          <a:sy n="58" d="100"/>
        </p:scale>
        <p:origin x="324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28" Type="http://schemas.microsoft.com/office/2018/10/relationships/authors" Target="author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AE6F21-F9AA-B804-F44A-0E1CBE7D10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D913024-4032-4B4F-8680-09D5E08EDB6E}" type="datetimeFigureOut">
              <a:rPr lang="en-US" smtClean="0"/>
              <a:t>5/9/2023</a:t>
            </a:fld>
            <a:endParaRPr lang="en-US"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9E357A0-8177-46BC-BFCE-19D99E3453CC}" type="slidenum">
              <a:rPr lang="en-US" smtClean="0"/>
              <a:t>‹#›</a:t>
            </a:fld>
            <a:endParaRPr lang="en-US"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AE225E-43E0-7047-8ADB-DD9EBB41B4D0}" type="datetimeFigureOut">
              <a:rPr lang="en-US" noProof="0" smtClean="0"/>
              <a:t>5/9/2023</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366290-4595-5745-A50F-D5EC13BAC604}" type="slidenum">
              <a:rPr lang="en-US" noProof="0" smtClean="0"/>
              <a:t>‹#›</a:t>
            </a:fld>
            <a:endParaRPr lang="en-US"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smtClean="0"/>
              <a:t>2</a:t>
            </a:fld>
            <a:endParaRPr lang="en-US" dirty="0"/>
          </a:p>
        </p:txBody>
      </p:sp>
    </p:spTree>
    <p:extLst>
      <p:ext uri="{BB962C8B-B14F-4D97-AF65-F5344CB8AC3E}">
        <p14:creationId xmlns:p14="http://schemas.microsoft.com/office/powerpoint/2010/main" val="29157298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reeform: Shape 6">
            <a:extLst>
              <a:ext uri="{FF2B5EF4-FFF2-40B4-BE49-F238E27FC236}">
                <a16:creationId xmlns:a16="http://schemas.microsoft.com/office/drawing/2014/main" id="{EF359D7C-AC03-77FE-CA1D-B96B46B08D16}"/>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a:lstStyle>
            <a:lvl1pPr marL="0" indent="0" algn="ctr">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3" name="Freeform: Shape 22">
            <a:extLst>
              <a:ext uri="{FF2B5EF4-FFF2-40B4-BE49-F238E27FC236}">
                <a16:creationId xmlns:a16="http://schemas.microsoft.com/office/drawing/2014/main" id="{84B8E19A-569B-855B-EBF8-C02F2998ABC8}"/>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3727954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chemeClr val="bg2"/>
        </a:solidFill>
        <a:effectLst/>
      </p:bgPr>
    </p:bg>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D8C351DE-CA9A-93E5-2E6E-0921FA2D688A}"/>
              </a:ext>
            </a:extLst>
          </p:cNvPr>
          <p:cNvSpPr/>
          <p:nvPr userDrawn="1"/>
        </p:nvSpPr>
        <p:spPr>
          <a:xfrm>
            <a:off x="0" y="0"/>
            <a:ext cx="7067730" cy="6858000"/>
          </a:xfrm>
          <a:custGeom>
            <a:avLst/>
            <a:gdLst>
              <a:gd name="connsiteX0" fmla="*/ 0 w 7067730"/>
              <a:gd name="connsiteY0" fmla="*/ 0 h 6858000"/>
              <a:gd name="connsiteX1" fmla="*/ 5624908 w 7067730"/>
              <a:gd name="connsiteY1" fmla="*/ 0 h 6858000"/>
              <a:gd name="connsiteX2" fmla="*/ 5747835 w 7067730"/>
              <a:gd name="connsiteY2" fmla="*/ 66359 h 6858000"/>
              <a:gd name="connsiteX3" fmla="*/ 6800990 w 7067730"/>
              <a:gd name="connsiteY3" fmla="*/ 1269725 h 6858000"/>
              <a:gd name="connsiteX4" fmla="*/ 6967801 w 7067730"/>
              <a:gd name="connsiteY4" fmla="*/ 3184523 h 6858000"/>
              <a:gd name="connsiteX5" fmla="*/ 5549878 w 7067730"/>
              <a:gd name="connsiteY5" fmla="*/ 4821851 h 6858000"/>
              <a:gd name="connsiteX6" fmla="*/ 4818374 w 7067730"/>
              <a:gd name="connsiteY6" fmla="*/ 5001158 h 6858000"/>
              <a:gd name="connsiteX7" fmla="*/ 3297849 w 7067730"/>
              <a:gd name="connsiteY7" fmla="*/ 5605778 h 6858000"/>
              <a:gd name="connsiteX8" fmla="*/ 2299274 w 7067730"/>
              <a:gd name="connsiteY8" fmla="*/ 6672529 h 6858000"/>
              <a:gd name="connsiteX9" fmla="*/ 2190713 w 7067730"/>
              <a:gd name="connsiteY9" fmla="*/ 6840787 h 6858000"/>
              <a:gd name="connsiteX10" fmla="*/ 2180046 w 7067730"/>
              <a:gd name="connsiteY10" fmla="*/ 6858000 h 6858000"/>
              <a:gd name="connsiteX11" fmla="*/ 0 w 706773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67730" h="6858000">
                <a:moveTo>
                  <a:pt x="0" y="0"/>
                </a:moveTo>
                <a:lnTo>
                  <a:pt x="5624908" y="0"/>
                </a:lnTo>
                <a:lnTo>
                  <a:pt x="5747835" y="66359"/>
                </a:lnTo>
                <a:cubicBezTo>
                  <a:pt x="6191694" y="338566"/>
                  <a:pt x="6550372" y="730462"/>
                  <a:pt x="6800990" y="1269725"/>
                </a:cubicBezTo>
                <a:cubicBezTo>
                  <a:pt x="7073654" y="1856367"/>
                  <a:pt x="7151634" y="2496371"/>
                  <a:pt x="6967801" y="3184523"/>
                </a:cubicBezTo>
                <a:cubicBezTo>
                  <a:pt x="6752318" y="3991449"/>
                  <a:pt x="6266657" y="4528124"/>
                  <a:pt x="5549878" y="4821851"/>
                </a:cubicBezTo>
                <a:cubicBezTo>
                  <a:pt x="5310251" y="4920015"/>
                  <a:pt x="5064169" y="4955733"/>
                  <a:pt x="4818374" y="5001158"/>
                </a:cubicBezTo>
                <a:cubicBezTo>
                  <a:pt x="4287053" y="5099178"/>
                  <a:pt x="3773566" y="5274085"/>
                  <a:pt x="3297849" y="5605778"/>
                </a:cubicBezTo>
                <a:cubicBezTo>
                  <a:pt x="2897243" y="5884873"/>
                  <a:pt x="2575429" y="6252666"/>
                  <a:pt x="2299274" y="6672529"/>
                </a:cubicBezTo>
                <a:cubicBezTo>
                  <a:pt x="2260727" y="6731138"/>
                  <a:pt x="2224651" y="6787110"/>
                  <a:pt x="2190713" y="6840787"/>
                </a:cubicBezTo>
                <a:lnTo>
                  <a:pt x="218004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704384" y="2788521"/>
            <a:ext cx="6229530" cy="1325563"/>
          </a:xfrm>
        </p:spPr>
        <p:txBody>
          <a:bodyPr/>
          <a:lstStyle>
            <a:lvl1pPr algn="ctr">
              <a:defRPr>
                <a:solidFill>
                  <a:schemeClr val="accent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7790688" y="1170432"/>
            <a:ext cx="4133088" cy="4351338"/>
          </a:xfrm>
        </p:spPr>
        <p:txBody>
          <a:bodyPr/>
          <a:lstStyle>
            <a:lvl1pPr marL="0" indent="0" algn="r">
              <a:buNone/>
              <a:defRPr sz="2400" cap="all" baseline="0"/>
            </a:lvl1pPr>
            <a:lvl2pPr marL="457200" indent="0" algn="r">
              <a:buNone/>
              <a:defRPr sz="1800">
                <a:latin typeface="+mj-lt"/>
              </a:defRPr>
            </a:lvl2pPr>
            <a:lvl3pPr marL="914400" indent="0" algn="r">
              <a:buNone/>
              <a:defRPr/>
            </a:lvl3pPr>
            <a:lvl4pPr marL="1371600" indent="0" algn="r">
              <a:buNone/>
              <a:defRPr/>
            </a:lvl4pPr>
            <a:lvl5pPr marL="1828800" indent="0" algn="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5" name="Freeform: Shape 24">
            <a:extLst>
              <a:ext uri="{FF2B5EF4-FFF2-40B4-BE49-F238E27FC236}">
                <a16:creationId xmlns:a16="http://schemas.microsoft.com/office/drawing/2014/main" id="{070813B7-403A-9A3E-5E5C-44C1680DE4C3}"/>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182937281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6502620" cy="676656"/>
          </a:xfrm>
        </p:spPr>
        <p:txBody>
          <a:bodyPr anchor="b"/>
          <a:lstStyle>
            <a:lvl1pPr>
              <a:defRPr sz="4800"/>
            </a:lvl1pPr>
          </a:lstStyle>
          <a:p>
            <a:r>
              <a:rPr lang="en-US" dirty="0"/>
              <a:t>click to edit master title style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a:normAutofit/>
          </a:bodyPr>
          <a:lstStyle>
            <a:lvl1pPr marL="0" indent="0">
              <a:lnSpc>
                <a:spcPct val="100000"/>
              </a:lnSpc>
              <a:spcBef>
                <a:spcPts val="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pic>
        <p:nvPicPr>
          <p:cNvPr id="9" name="Picture 8" descr="Shape, circle&#10;&#10;Description automatically generated">
            <a:extLst>
              <a:ext uri="{FF2B5EF4-FFF2-40B4-BE49-F238E27FC236}">
                <a16:creationId xmlns:a16="http://schemas.microsoft.com/office/drawing/2014/main" id="{B5ED90D1-D640-D115-6711-35DE812FC014}"/>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815470" y="0"/>
            <a:ext cx="4376530" cy="601840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anchor="ctr">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a:lstStyle/>
          <a:p>
            <a:fld id="{58FB4751-880F-D840-AAA9-3A15815CC996}" type="slidenum">
              <a:rPr lang="en-US" smtClean="0"/>
              <a:t>‹#›</a:t>
            </a:fld>
            <a:endParaRPr lang="en-US" dirty="0"/>
          </a:p>
        </p:txBody>
      </p:sp>
    </p:spTree>
    <p:extLst>
      <p:ext uri="{BB962C8B-B14F-4D97-AF65-F5344CB8AC3E}">
        <p14:creationId xmlns:p14="http://schemas.microsoft.com/office/powerpoint/2010/main" val="3920489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6"/>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D6B97A1A-D605-738D-8C08-D97B3BBB5274}"/>
              </a:ext>
            </a:extLst>
          </p:cNvPr>
          <p:cNvSpPr/>
          <p:nvPr userDrawn="1"/>
        </p:nvSpPr>
        <p:spPr>
          <a:xfrm>
            <a:off x="1" y="1454554"/>
            <a:ext cx="7279953" cy="540344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5B033E79-37B9-73B6-FED8-8DF23954CCE8}"/>
              </a:ext>
            </a:extLst>
          </p:cNvPr>
          <p:cNvSpPr>
            <a:spLocks noGrp="1"/>
          </p:cNvSpPr>
          <p:nvPr>
            <p:ph type="title" hasCustomPrompt="1"/>
          </p:nvPr>
        </p:nvSpPr>
        <p:spPr>
          <a:xfrm>
            <a:off x="2560320" y="3078480"/>
            <a:ext cx="4840641" cy="1773555"/>
          </a:xfrm>
        </p:spPr>
        <p:txBody>
          <a:bodyPr anchor="b"/>
          <a:lstStyle>
            <a:lvl1pPr>
              <a:defRPr sz="6000">
                <a:solidFill>
                  <a:schemeClr val="accent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05721041-CFF4-58F6-F8DE-DFDCD6CC6303}"/>
              </a:ext>
            </a:extLst>
          </p:cNvPr>
          <p:cNvSpPr>
            <a:spLocks noGrp="1"/>
          </p:cNvSpPr>
          <p:nvPr>
            <p:ph type="body" idx="1"/>
          </p:nvPr>
        </p:nvSpPr>
        <p:spPr>
          <a:xfrm>
            <a:off x="2560320" y="4852035"/>
            <a:ext cx="4840641" cy="551411"/>
          </a:xfrm>
        </p:spPr>
        <p:txBody>
          <a:bodyPr/>
          <a:lstStyle>
            <a:lvl1pPr marL="0" indent="0">
              <a:buNone/>
              <a:defRPr sz="240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9" name="Freeform: Shape 18">
            <a:extLst>
              <a:ext uri="{FF2B5EF4-FFF2-40B4-BE49-F238E27FC236}">
                <a16:creationId xmlns:a16="http://schemas.microsoft.com/office/drawing/2014/main" id="{1CC49F1D-4E95-A334-0DE1-5115637E40AF}"/>
              </a:ext>
            </a:extLst>
          </p:cNvPr>
          <p:cNvSpPr/>
          <p:nvPr userDrawn="1"/>
        </p:nvSpPr>
        <p:spPr>
          <a:xfrm>
            <a:off x="1" y="1"/>
            <a:ext cx="5306847" cy="4114703"/>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Shape 12">
            <a:extLst>
              <a:ext uri="{FF2B5EF4-FFF2-40B4-BE49-F238E27FC236}">
                <a16:creationId xmlns:a16="http://schemas.microsoft.com/office/drawing/2014/main" id="{B560DF2B-C95A-F8F1-E64F-37BCABFF8014}"/>
              </a:ext>
            </a:extLst>
          </p:cNvPr>
          <p:cNvSpPr/>
          <p:nvPr userDrawn="1"/>
        </p:nvSpPr>
        <p:spPr>
          <a:xfrm>
            <a:off x="5790280" y="0"/>
            <a:ext cx="6401718" cy="6857999"/>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Lst>
          </p:cNvPr>
          <p:cNvSpPr/>
          <p:nvPr userDrawn="1"/>
        </p:nvSpPr>
        <p:spPr>
          <a:xfrm>
            <a:off x="4749567" y="5750376"/>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A6011814-D2B8-5264-367E-302C5338E1E6}"/>
              </a:ext>
            </a:extLst>
          </p:cNvPr>
          <p:cNvSpPr/>
          <p:nvPr userDrawn="1"/>
        </p:nvSpPr>
        <p:spPr>
          <a:xfrm>
            <a:off x="8645826" y="0"/>
            <a:ext cx="3546175" cy="4669896"/>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3" name="Freeform: Shape 22">
            <a:extLst>
              <a:ext uri="{FF2B5EF4-FFF2-40B4-BE49-F238E27FC236}">
                <a16:creationId xmlns:a16="http://schemas.microsoft.com/office/drawing/2014/main" id="{58E452E6-C959-CF06-5BE1-AC6D28707FCB}"/>
              </a:ext>
            </a:extLst>
          </p:cNvPr>
          <p:cNvSpPr/>
          <p:nvPr userDrawn="1"/>
        </p:nvSpPr>
        <p:spPr>
          <a:xfrm>
            <a:off x="9843584" y="1681979"/>
            <a:ext cx="2357774" cy="5185045"/>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576072" y="1901952"/>
            <a:ext cx="9363456"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spTree>
    <p:extLst>
      <p:ext uri="{BB962C8B-B14F-4D97-AF65-F5344CB8AC3E}">
        <p14:creationId xmlns:p14="http://schemas.microsoft.com/office/powerpoint/2010/main" val="211128599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al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9363456"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13" name="Freeform: Shape 12">
            <a:extLst>
              <a:ext uri="{FF2B5EF4-FFF2-40B4-BE49-F238E27FC236}">
                <a16:creationId xmlns:a16="http://schemas.microsoft.com/office/drawing/2014/main" id="{B05A86D8-26B0-1ADB-0CE2-B445D2A2866D}"/>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1641332740"/>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alt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3" name="Freeform: Shape 22">
            <a:extLst>
              <a:ext uri="{FF2B5EF4-FFF2-40B4-BE49-F238E27FC236}">
                <a16:creationId xmlns:a16="http://schemas.microsoft.com/office/drawing/2014/main" id="{943F013D-932D-1E7D-D22E-294313461200}"/>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10515600"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6"/>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Freeform: Shape 36">
            <a:extLst>
              <a:ext uri="{FF2B5EF4-FFF2-40B4-BE49-F238E27FC236}">
                <a16:creationId xmlns:a16="http://schemas.microsoft.com/office/drawing/2014/main" id="{5199B7A0-EDB8-5A2D-0096-78B259F81F83}"/>
              </a:ext>
            </a:extLst>
          </p:cNvPr>
          <p:cNvSpPr/>
          <p:nvPr userDrawn="1"/>
        </p:nvSpPr>
        <p:spPr>
          <a:xfrm>
            <a:off x="8485589" y="1618811"/>
            <a:ext cx="3706413" cy="5229819"/>
          </a:xfrm>
          <a:custGeom>
            <a:avLst/>
            <a:gdLst>
              <a:gd name="connsiteX0" fmla="*/ 3324222 w 3706413"/>
              <a:gd name="connsiteY0" fmla="*/ 5028685 h 5229819"/>
              <a:gd name="connsiteX1" fmla="*/ 2393353 w 3706413"/>
              <a:gd name="connsiteY1" fmla="*/ 5115550 h 5229819"/>
              <a:gd name="connsiteX2" fmla="*/ 2867479 w 3706413"/>
              <a:gd name="connsiteY2" fmla="*/ 5174972 h 5229819"/>
              <a:gd name="connsiteX3" fmla="*/ 3648886 w 3706413"/>
              <a:gd name="connsiteY3" fmla="*/ 5092281 h 5229819"/>
              <a:gd name="connsiteX4" fmla="*/ 3702503 w 3706413"/>
              <a:gd name="connsiteY4" fmla="*/ 5073259 h 5229819"/>
              <a:gd name="connsiteX5" fmla="*/ 3324222 w 3706413"/>
              <a:gd name="connsiteY5" fmla="*/ 5028685 h 5229819"/>
              <a:gd name="connsiteX6" fmla="*/ 2943802 w 3706413"/>
              <a:gd name="connsiteY6" fmla="*/ 4819637 h 5229819"/>
              <a:gd name="connsiteX7" fmla="*/ 2790751 w 3706413"/>
              <a:gd name="connsiteY7" fmla="*/ 4847576 h 5229819"/>
              <a:gd name="connsiteX8" fmla="*/ 2434897 w 3706413"/>
              <a:gd name="connsiteY8" fmla="*/ 5031577 h 5229819"/>
              <a:gd name="connsiteX9" fmla="*/ 2951768 w 3706413"/>
              <a:gd name="connsiteY9" fmla="*/ 4976098 h 5229819"/>
              <a:gd name="connsiteX10" fmla="*/ 3475392 w 3706413"/>
              <a:gd name="connsiteY10" fmla="*/ 4962373 h 5229819"/>
              <a:gd name="connsiteX11" fmla="*/ 2943802 w 3706413"/>
              <a:gd name="connsiteY11" fmla="*/ 4819637 h 5229819"/>
              <a:gd name="connsiteX12" fmla="*/ 2984957 w 3706413"/>
              <a:gd name="connsiteY12" fmla="*/ 4764199 h 5229819"/>
              <a:gd name="connsiteX13" fmla="*/ 3085247 w 3706413"/>
              <a:gd name="connsiteY13" fmla="*/ 4783935 h 5229819"/>
              <a:gd name="connsiteX14" fmla="*/ 3570306 w 3706413"/>
              <a:gd name="connsiteY14" fmla="*/ 4942005 h 5229819"/>
              <a:gd name="connsiteX15" fmla="*/ 3706413 w 3706413"/>
              <a:gd name="connsiteY15" fmla="*/ 4985431 h 5229819"/>
              <a:gd name="connsiteX16" fmla="*/ 3706413 w 3706413"/>
              <a:gd name="connsiteY16" fmla="*/ 5138759 h 5229819"/>
              <a:gd name="connsiteX17" fmla="*/ 3666470 w 3706413"/>
              <a:gd name="connsiteY17" fmla="*/ 5143575 h 5229819"/>
              <a:gd name="connsiteX18" fmla="*/ 2893424 w 3706413"/>
              <a:gd name="connsiteY18" fmla="*/ 5222073 h 5229819"/>
              <a:gd name="connsiteX19" fmla="*/ 2386859 w 3706413"/>
              <a:gd name="connsiteY19" fmla="*/ 5181967 h 5229819"/>
              <a:gd name="connsiteX20" fmla="*/ 2246076 w 3706413"/>
              <a:gd name="connsiteY20" fmla="*/ 5123402 h 5229819"/>
              <a:gd name="connsiteX21" fmla="*/ 2334992 w 3706413"/>
              <a:gd name="connsiteY21" fmla="*/ 5028470 h 5229819"/>
              <a:gd name="connsiteX22" fmla="*/ 2693848 w 3706413"/>
              <a:gd name="connsiteY22" fmla="*/ 4824451 h 5229819"/>
              <a:gd name="connsiteX23" fmla="*/ 2984957 w 3706413"/>
              <a:gd name="connsiteY23" fmla="*/ 4764199 h 5229819"/>
              <a:gd name="connsiteX24" fmla="*/ 3087942 w 3706413"/>
              <a:gd name="connsiteY24" fmla="*/ 4378606 h 5229819"/>
              <a:gd name="connsiteX25" fmla="*/ 3296563 w 3706413"/>
              <a:gd name="connsiteY25" fmla="*/ 4500490 h 5229819"/>
              <a:gd name="connsiteX26" fmla="*/ 3087942 w 3706413"/>
              <a:gd name="connsiteY26" fmla="*/ 4378606 h 5229819"/>
              <a:gd name="connsiteX27" fmla="*/ 3244519 w 3706413"/>
              <a:gd name="connsiteY27" fmla="*/ 4342061 h 5229819"/>
              <a:gd name="connsiteX28" fmla="*/ 3437633 w 3706413"/>
              <a:gd name="connsiteY28" fmla="*/ 4493328 h 5229819"/>
              <a:gd name="connsiteX29" fmla="*/ 3244519 w 3706413"/>
              <a:gd name="connsiteY29" fmla="*/ 4342061 h 5229819"/>
              <a:gd name="connsiteX30" fmla="*/ 1907604 w 3706413"/>
              <a:gd name="connsiteY30" fmla="*/ 4339664 h 5229819"/>
              <a:gd name="connsiteX31" fmla="*/ 1879113 w 3706413"/>
              <a:gd name="connsiteY31" fmla="*/ 4342926 h 5229819"/>
              <a:gd name="connsiteX32" fmla="*/ 1921270 w 3706413"/>
              <a:gd name="connsiteY32" fmla="*/ 4376988 h 5229819"/>
              <a:gd name="connsiteX33" fmla="*/ 2647281 w 3706413"/>
              <a:gd name="connsiteY33" fmla="*/ 4614572 h 5229819"/>
              <a:gd name="connsiteX34" fmla="*/ 3196930 w 3706413"/>
              <a:gd name="connsiteY34" fmla="*/ 4588044 h 5229819"/>
              <a:gd name="connsiteX35" fmla="*/ 3203019 w 3706413"/>
              <a:gd name="connsiteY35" fmla="*/ 4560918 h 5229819"/>
              <a:gd name="connsiteX36" fmla="*/ 2985083 w 3706413"/>
              <a:gd name="connsiteY36" fmla="*/ 4485238 h 5229819"/>
              <a:gd name="connsiteX37" fmla="*/ 2708626 w 3706413"/>
              <a:gd name="connsiteY37" fmla="*/ 4418017 h 5229819"/>
              <a:gd name="connsiteX38" fmla="*/ 2620844 w 3706413"/>
              <a:gd name="connsiteY38" fmla="*/ 4430706 h 5229819"/>
              <a:gd name="connsiteX39" fmla="*/ 2540001 w 3706413"/>
              <a:gd name="connsiteY39" fmla="*/ 4424025 h 5229819"/>
              <a:gd name="connsiteX40" fmla="*/ 1907604 w 3706413"/>
              <a:gd name="connsiteY40" fmla="*/ 4339664 h 5229819"/>
              <a:gd name="connsiteX41" fmla="*/ 2257356 w 3706413"/>
              <a:gd name="connsiteY41" fmla="*/ 4262588 h 5229819"/>
              <a:gd name="connsiteX42" fmla="*/ 2122814 w 3706413"/>
              <a:gd name="connsiteY42" fmla="*/ 4273357 h 5229819"/>
              <a:gd name="connsiteX43" fmla="*/ 2427819 w 3706413"/>
              <a:gd name="connsiteY43" fmla="*/ 4316623 h 5229819"/>
              <a:gd name="connsiteX44" fmla="*/ 2495745 w 3706413"/>
              <a:gd name="connsiteY44" fmla="*/ 4323417 h 5229819"/>
              <a:gd name="connsiteX45" fmla="*/ 2842012 w 3706413"/>
              <a:gd name="connsiteY45" fmla="*/ 4396980 h 5229819"/>
              <a:gd name="connsiteX46" fmla="*/ 2946172 w 3706413"/>
              <a:gd name="connsiteY46" fmla="*/ 4417967 h 5229819"/>
              <a:gd name="connsiteX47" fmla="*/ 2257356 w 3706413"/>
              <a:gd name="connsiteY47" fmla="*/ 4262588 h 5229819"/>
              <a:gd name="connsiteX48" fmla="*/ 2658537 w 3706413"/>
              <a:gd name="connsiteY48" fmla="*/ 3869558 h 5229819"/>
              <a:gd name="connsiteX49" fmla="*/ 2641175 w 3706413"/>
              <a:gd name="connsiteY49" fmla="*/ 3888643 h 5229819"/>
              <a:gd name="connsiteX50" fmla="*/ 3126479 w 3706413"/>
              <a:gd name="connsiteY50" fmla="*/ 4335544 h 5229819"/>
              <a:gd name="connsiteX51" fmla="*/ 3143670 w 3706413"/>
              <a:gd name="connsiteY51" fmla="*/ 4314908 h 5229819"/>
              <a:gd name="connsiteX52" fmla="*/ 2658537 w 3706413"/>
              <a:gd name="connsiteY52" fmla="*/ 3869558 h 5229819"/>
              <a:gd name="connsiteX53" fmla="*/ 2688997 w 3706413"/>
              <a:gd name="connsiteY53" fmla="*/ 3810128 h 5229819"/>
              <a:gd name="connsiteX54" fmla="*/ 3092476 w 3706413"/>
              <a:gd name="connsiteY54" fmla="*/ 4164235 h 5229819"/>
              <a:gd name="connsiteX55" fmla="*/ 3421465 w 3706413"/>
              <a:gd name="connsiteY55" fmla="*/ 4408668 h 5229819"/>
              <a:gd name="connsiteX56" fmla="*/ 3516150 w 3706413"/>
              <a:gd name="connsiteY56" fmla="*/ 4477687 h 5229819"/>
              <a:gd name="connsiteX57" fmla="*/ 2688997 w 3706413"/>
              <a:gd name="connsiteY57" fmla="*/ 3810128 h 5229819"/>
              <a:gd name="connsiteX58" fmla="*/ 2629101 w 3706413"/>
              <a:gd name="connsiteY58" fmla="*/ 3729983 h 5229819"/>
              <a:gd name="connsiteX59" fmla="*/ 2725377 w 3706413"/>
              <a:gd name="connsiteY59" fmla="*/ 3746294 h 5229819"/>
              <a:gd name="connsiteX60" fmla="*/ 3013384 w 3706413"/>
              <a:gd name="connsiteY60" fmla="*/ 3891324 h 5229819"/>
              <a:gd name="connsiteX61" fmla="*/ 3660848 w 3706413"/>
              <a:gd name="connsiteY61" fmla="*/ 4551031 h 5229819"/>
              <a:gd name="connsiteX62" fmla="*/ 3704859 w 3706413"/>
              <a:gd name="connsiteY62" fmla="*/ 4609717 h 5229819"/>
              <a:gd name="connsiteX63" fmla="*/ 3706413 w 3706413"/>
              <a:gd name="connsiteY63" fmla="*/ 4611184 h 5229819"/>
              <a:gd name="connsiteX64" fmla="*/ 3706413 w 3706413"/>
              <a:gd name="connsiteY64" fmla="*/ 4755886 h 5229819"/>
              <a:gd name="connsiteX65" fmla="*/ 3552833 w 3706413"/>
              <a:gd name="connsiteY65" fmla="*/ 4689924 h 5229819"/>
              <a:gd name="connsiteX66" fmla="*/ 3369302 w 3706413"/>
              <a:gd name="connsiteY66" fmla="*/ 4619536 h 5229819"/>
              <a:gd name="connsiteX67" fmla="*/ 3276509 w 3706413"/>
              <a:gd name="connsiteY67" fmla="*/ 4622882 h 5229819"/>
              <a:gd name="connsiteX68" fmla="*/ 2657957 w 3706413"/>
              <a:gd name="connsiteY68" fmla="*/ 4674486 h 5229819"/>
              <a:gd name="connsiteX69" fmla="*/ 1891952 w 3706413"/>
              <a:gd name="connsiteY69" fmla="*/ 4426992 h 5229819"/>
              <a:gd name="connsiteX70" fmla="*/ 1839998 w 3706413"/>
              <a:gd name="connsiteY70" fmla="*/ 4399458 h 5229819"/>
              <a:gd name="connsiteX71" fmla="*/ 1897411 w 3706413"/>
              <a:gd name="connsiteY71" fmla="*/ 4275071 h 5229819"/>
              <a:gd name="connsiteX72" fmla="*/ 2271660 w 3706413"/>
              <a:gd name="connsiteY72" fmla="*/ 4202654 h 5229819"/>
              <a:gd name="connsiteX73" fmla="*/ 2860369 w 3706413"/>
              <a:gd name="connsiteY73" fmla="*/ 4283351 h 5229819"/>
              <a:gd name="connsiteX74" fmla="*/ 2986729 w 3706413"/>
              <a:gd name="connsiteY74" fmla="*/ 4338210 h 5229819"/>
              <a:gd name="connsiteX75" fmla="*/ 2815025 w 3706413"/>
              <a:gd name="connsiteY75" fmla="*/ 4191559 h 5229819"/>
              <a:gd name="connsiteX76" fmla="*/ 2550431 w 3706413"/>
              <a:gd name="connsiteY76" fmla="*/ 3844543 h 5229819"/>
              <a:gd name="connsiteX77" fmla="*/ 2629101 w 3706413"/>
              <a:gd name="connsiteY77" fmla="*/ 3729983 h 5229819"/>
              <a:gd name="connsiteX78" fmla="*/ 3397898 w 3706413"/>
              <a:gd name="connsiteY78" fmla="*/ 3668670 h 5229819"/>
              <a:gd name="connsiteX79" fmla="*/ 3449283 w 3706413"/>
              <a:gd name="connsiteY79" fmla="*/ 3681369 h 5229819"/>
              <a:gd name="connsiteX80" fmla="*/ 3627665 w 3706413"/>
              <a:gd name="connsiteY80" fmla="*/ 3763001 h 5229819"/>
              <a:gd name="connsiteX81" fmla="*/ 3706413 w 3706413"/>
              <a:gd name="connsiteY81" fmla="*/ 3805642 h 5229819"/>
              <a:gd name="connsiteX82" fmla="*/ 3706413 w 3706413"/>
              <a:gd name="connsiteY82" fmla="*/ 3865937 h 5229819"/>
              <a:gd name="connsiteX83" fmla="*/ 3673535 w 3706413"/>
              <a:gd name="connsiteY83" fmla="*/ 3844482 h 5229819"/>
              <a:gd name="connsiteX84" fmla="*/ 3391447 w 3706413"/>
              <a:gd name="connsiteY84" fmla="*/ 3744577 h 5229819"/>
              <a:gd name="connsiteX85" fmla="*/ 3623365 w 3706413"/>
              <a:gd name="connsiteY85" fmla="*/ 3988607 h 5229819"/>
              <a:gd name="connsiteX86" fmla="*/ 3645161 w 3706413"/>
              <a:gd name="connsiteY86" fmla="*/ 3992335 h 5229819"/>
              <a:gd name="connsiteX87" fmla="*/ 3669623 w 3706413"/>
              <a:gd name="connsiteY87" fmla="*/ 3952050 h 5229819"/>
              <a:gd name="connsiteX88" fmla="*/ 3706413 w 3706413"/>
              <a:gd name="connsiteY88" fmla="*/ 3970469 h 5229819"/>
              <a:gd name="connsiteX89" fmla="*/ 3706413 w 3706413"/>
              <a:gd name="connsiteY89" fmla="*/ 4112777 h 5229819"/>
              <a:gd name="connsiteX90" fmla="*/ 3499463 w 3706413"/>
              <a:gd name="connsiteY90" fmla="*/ 3964991 h 5229819"/>
              <a:gd name="connsiteX91" fmla="*/ 3355004 w 3706413"/>
              <a:gd name="connsiteY91" fmla="*/ 3805641 h 5229819"/>
              <a:gd name="connsiteX92" fmla="*/ 3350639 w 3706413"/>
              <a:gd name="connsiteY92" fmla="*/ 3695270 h 5229819"/>
              <a:gd name="connsiteX93" fmla="*/ 3397898 w 3706413"/>
              <a:gd name="connsiteY93" fmla="*/ 3668670 h 5229819"/>
              <a:gd name="connsiteX94" fmla="*/ 2911098 w 3706413"/>
              <a:gd name="connsiteY94" fmla="*/ 3440435 h 5229819"/>
              <a:gd name="connsiteX95" fmla="*/ 2828048 w 3706413"/>
              <a:gd name="connsiteY95" fmla="*/ 3443932 h 5229819"/>
              <a:gd name="connsiteX96" fmla="*/ 2509409 w 3706413"/>
              <a:gd name="connsiteY96" fmla="*/ 3495655 h 5229819"/>
              <a:gd name="connsiteX97" fmla="*/ 2147895 w 3706413"/>
              <a:gd name="connsiteY97" fmla="*/ 3514483 h 5229819"/>
              <a:gd name="connsiteX98" fmla="*/ 2003552 w 3706413"/>
              <a:gd name="connsiteY98" fmla="*/ 3520439 h 5229819"/>
              <a:gd name="connsiteX99" fmla="*/ 2246830 w 3706413"/>
              <a:gd name="connsiteY99" fmla="*/ 3622276 h 5229819"/>
              <a:gd name="connsiteX100" fmla="*/ 2835671 w 3706413"/>
              <a:gd name="connsiteY100" fmla="*/ 3548747 h 5229819"/>
              <a:gd name="connsiteX101" fmla="*/ 2998953 w 3706413"/>
              <a:gd name="connsiteY101" fmla="*/ 3464237 h 5229819"/>
              <a:gd name="connsiteX102" fmla="*/ 2995075 w 3706413"/>
              <a:gd name="connsiteY102" fmla="*/ 3442088 h 5229819"/>
              <a:gd name="connsiteX103" fmla="*/ 2911098 w 3706413"/>
              <a:gd name="connsiteY103" fmla="*/ 3440435 h 5229819"/>
              <a:gd name="connsiteX104" fmla="*/ 2690666 w 3706413"/>
              <a:gd name="connsiteY104" fmla="*/ 3299672 h 5229819"/>
              <a:gd name="connsiteX105" fmla="*/ 2476905 w 3706413"/>
              <a:gd name="connsiteY105" fmla="*/ 3324782 h 5229819"/>
              <a:gd name="connsiteX106" fmla="*/ 2094849 w 3706413"/>
              <a:gd name="connsiteY106" fmla="*/ 3447220 h 5229819"/>
              <a:gd name="connsiteX107" fmla="*/ 2483888 w 3706413"/>
              <a:gd name="connsiteY107" fmla="*/ 3440295 h 5229819"/>
              <a:gd name="connsiteX108" fmla="*/ 3014076 w 3706413"/>
              <a:gd name="connsiteY108" fmla="*/ 3366305 h 5229819"/>
              <a:gd name="connsiteX109" fmla="*/ 2904378 w 3706413"/>
              <a:gd name="connsiteY109" fmla="*/ 3324561 h 5229819"/>
              <a:gd name="connsiteX110" fmla="*/ 2690666 w 3706413"/>
              <a:gd name="connsiteY110" fmla="*/ 3299672 h 5229819"/>
              <a:gd name="connsiteX111" fmla="*/ 2367226 w 3706413"/>
              <a:gd name="connsiteY111" fmla="*/ 2661486 h 5229819"/>
              <a:gd name="connsiteX112" fmla="*/ 2207259 w 3706413"/>
              <a:gd name="connsiteY112" fmla="*/ 2694665 h 5229819"/>
              <a:gd name="connsiteX113" fmla="*/ 2179723 w 3706413"/>
              <a:gd name="connsiteY113" fmla="*/ 2818255 h 5229819"/>
              <a:gd name="connsiteX114" fmla="*/ 2514888 w 3706413"/>
              <a:gd name="connsiteY114" fmla="*/ 3048475 h 5229819"/>
              <a:gd name="connsiteX115" fmla="*/ 3189423 w 3706413"/>
              <a:gd name="connsiteY115" fmla="*/ 3180218 h 5229819"/>
              <a:gd name="connsiteX116" fmla="*/ 2232937 w 3706413"/>
              <a:gd name="connsiteY116" fmla="*/ 2769088 h 5229819"/>
              <a:gd name="connsiteX117" fmla="*/ 2352619 w 3706413"/>
              <a:gd name="connsiteY117" fmla="*/ 2743180 h 5229819"/>
              <a:gd name="connsiteX118" fmla="*/ 2721589 w 3706413"/>
              <a:gd name="connsiteY118" fmla="*/ 2876160 h 5229819"/>
              <a:gd name="connsiteX119" fmla="*/ 3060914 w 3706413"/>
              <a:gd name="connsiteY119" fmla="*/ 3014259 h 5229819"/>
              <a:gd name="connsiteX120" fmla="*/ 2965264 w 3706413"/>
              <a:gd name="connsiteY120" fmla="*/ 2935323 h 5229819"/>
              <a:gd name="connsiteX121" fmla="*/ 2367226 w 3706413"/>
              <a:gd name="connsiteY121" fmla="*/ 2661486 h 5229819"/>
              <a:gd name="connsiteX122" fmla="*/ 3210311 w 3706413"/>
              <a:gd name="connsiteY122" fmla="*/ 2079941 h 5229819"/>
              <a:gd name="connsiteX123" fmla="*/ 3306643 w 3706413"/>
              <a:gd name="connsiteY123" fmla="*/ 2095643 h 5229819"/>
              <a:gd name="connsiteX124" fmla="*/ 3675942 w 3706413"/>
              <a:gd name="connsiteY124" fmla="*/ 2418868 h 5229819"/>
              <a:gd name="connsiteX125" fmla="*/ 3706413 w 3706413"/>
              <a:gd name="connsiteY125" fmla="*/ 2484145 h 5229819"/>
              <a:gd name="connsiteX126" fmla="*/ 3706413 w 3706413"/>
              <a:gd name="connsiteY126" fmla="*/ 2627274 h 5229819"/>
              <a:gd name="connsiteX127" fmla="*/ 3681303 w 3706413"/>
              <a:gd name="connsiteY127" fmla="*/ 2546191 h 5229819"/>
              <a:gd name="connsiteX128" fmla="*/ 3407314 w 3706413"/>
              <a:gd name="connsiteY128" fmla="*/ 2211574 h 5229819"/>
              <a:gd name="connsiteX129" fmla="*/ 3381875 w 3706413"/>
              <a:gd name="connsiteY129" fmla="*/ 2214291 h 5229819"/>
              <a:gd name="connsiteX130" fmla="*/ 3584397 w 3706413"/>
              <a:gd name="connsiteY130" fmla="*/ 2615085 h 5229819"/>
              <a:gd name="connsiteX131" fmla="*/ 3706413 w 3706413"/>
              <a:gd name="connsiteY131" fmla="*/ 2824803 h 5229819"/>
              <a:gd name="connsiteX132" fmla="*/ 3706413 w 3706413"/>
              <a:gd name="connsiteY132" fmla="*/ 2949791 h 5229819"/>
              <a:gd name="connsiteX133" fmla="*/ 3298059 w 3706413"/>
              <a:gd name="connsiteY133" fmla="*/ 2192604 h 5229819"/>
              <a:gd name="connsiteX134" fmla="*/ 3453791 w 3706413"/>
              <a:gd name="connsiteY134" fmla="*/ 2686289 h 5229819"/>
              <a:gd name="connsiteX135" fmla="*/ 3706413 w 3706413"/>
              <a:gd name="connsiteY135" fmla="*/ 3036627 h 5229819"/>
              <a:gd name="connsiteX136" fmla="*/ 3706413 w 3706413"/>
              <a:gd name="connsiteY136" fmla="*/ 3122698 h 5229819"/>
              <a:gd name="connsiteX137" fmla="*/ 3584914 w 3706413"/>
              <a:gd name="connsiteY137" fmla="*/ 2963314 h 5229819"/>
              <a:gd name="connsiteX138" fmla="*/ 3404251 w 3706413"/>
              <a:gd name="connsiteY138" fmla="*/ 2718261 h 5229819"/>
              <a:gd name="connsiteX139" fmla="*/ 3291617 w 3706413"/>
              <a:gd name="connsiteY139" fmla="*/ 2490995 h 5229819"/>
              <a:gd name="connsiteX140" fmla="*/ 3218538 w 3706413"/>
              <a:gd name="connsiteY140" fmla="*/ 2205701 h 5229819"/>
              <a:gd name="connsiteX141" fmla="*/ 3210311 w 3706413"/>
              <a:gd name="connsiteY141" fmla="*/ 2079941 h 5229819"/>
              <a:gd name="connsiteX142" fmla="*/ 1350946 w 3706413"/>
              <a:gd name="connsiteY142" fmla="*/ 1631006 h 5229819"/>
              <a:gd name="connsiteX143" fmla="*/ 1004901 w 3706413"/>
              <a:gd name="connsiteY143" fmla="*/ 1697258 h 5229819"/>
              <a:gd name="connsiteX144" fmla="*/ 955407 w 3706413"/>
              <a:gd name="connsiteY144" fmla="*/ 1725240 h 5229819"/>
              <a:gd name="connsiteX145" fmla="*/ 1056827 w 3706413"/>
              <a:gd name="connsiteY145" fmla="*/ 1829253 h 5229819"/>
              <a:gd name="connsiteX146" fmla="*/ 1626585 w 3706413"/>
              <a:gd name="connsiteY146" fmla="*/ 2030287 h 5229819"/>
              <a:gd name="connsiteX147" fmla="*/ 2214811 w 3706413"/>
              <a:gd name="connsiteY147" fmla="*/ 2140743 h 5229819"/>
              <a:gd name="connsiteX148" fmla="*/ 2475442 w 3706413"/>
              <a:gd name="connsiteY148" fmla="*/ 2220115 h 5229819"/>
              <a:gd name="connsiteX149" fmla="*/ 1255641 w 3706413"/>
              <a:gd name="connsiteY149" fmla="*/ 1766864 h 5229819"/>
              <a:gd name="connsiteX150" fmla="*/ 1305929 w 3706413"/>
              <a:gd name="connsiteY150" fmla="*/ 1722974 h 5229819"/>
              <a:gd name="connsiteX151" fmla="*/ 2002915 w 3706413"/>
              <a:gd name="connsiteY151" fmla="*/ 1923946 h 5229819"/>
              <a:gd name="connsiteX152" fmla="*/ 2449662 w 3706413"/>
              <a:gd name="connsiteY152" fmla="*/ 2126020 h 5229819"/>
              <a:gd name="connsiteX153" fmla="*/ 2505028 w 3706413"/>
              <a:gd name="connsiteY153" fmla="*/ 2142789 h 5229819"/>
              <a:gd name="connsiteX154" fmla="*/ 2446175 w 3706413"/>
              <a:gd name="connsiteY154" fmla="*/ 2082091 h 5229819"/>
              <a:gd name="connsiteX155" fmla="*/ 2312648 w 3706413"/>
              <a:gd name="connsiteY155" fmla="*/ 1997116 h 5229819"/>
              <a:gd name="connsiteX156" fmla="*/ 1350946 w 3706413"/>
              <a:gd name="connsiteY156" fmla="*/ 1631006 h 5229819"/>
              <a:gd name="connsiteX157" fmla="*/ 2656659 w 3706413"/>
              <a:gd name="connsiteY157" fmla="*/ 1238775 h 5229819"/>
              <a:gd name="connsiteX158" fmla="*/ 2625436 w 3706413"/>
              <a:gd name="connsiteY158" fmla="*/ 1397072 h 5229819"/>
              <a:gd name="connsiteX159" fmla="*/ 2875161 w 3706413"/>
              <a:gd name="connsiteY159" fmla="*/ 2321650 h 5229819"/>
              <a:gd name="connsiteX160" fmla="*/ 2925722 w 3706413"/>
              <a:gd name="connsiteY160" fmla="*/ 2392692 h 5229819"/>
              <a:gd name="connsiteX161" fmla="*/ 2811462 w 3706413"/>
              <a:gd name="connsiteY161" fmla="*/ 1947758 h 5229819"/>
              <a:gd name="connsiteX162" fmla="*/ 2718919 w 3706413"/>
              <a:gd name="connsiteY162" fmla="*/ 1497019 h 5229819"/>
              <a:gd name="connsiteX163" fmla="*/ 2753255 w 3706413"/>
              <a:gd name="connsiteY163" fmla="*/ 1529176 h 5229819"/>
              <a:gd name="connsiteX164" fmla="*/ 2881379 w 3706413"/>
              <a:gd name="connsiteY164" fmla="*/ 2022317 h 5229819"/>
              <a:gd name="connsiteX165" fmla="*/ 2996393 w 3706413"/>
              <a:gd name="connsiteY165" fmla="*/ 2365005 h 5229819"/>
              <a:gd name="connsiteX166" fmla="*/ 3100133 w 3706413"/>
              <a:gd name="connsiteY166" fmla="*/ 2512233 h 5229819"/>
              <a:gd name="connsiteX167" fmla="*/ 3079545 w 3706413"/>
              <a:gd name="connsiteY167" fmla="*/ 1967247 h 5229819"/>
              <a:gd name="connsiteX168" fmla="*/ 2899475 w 3706413"/>
              <a:gd name="connsiteY168" fmla="*/ 1449951 h 5229819"/>
              <a:gd name="connsiteX169" fmla="*/ 2656659 w 3706413"/>
              <a:gd name="connsiteY169" fmla="*/ 1238775 h 5229819"/>
              <a:gd name="connsiteX170" fmla="*/ 3706413 w 3706413"/>
              <a:gd name="connsiteY170" fmla="*/ 1137947 h 5229819"/>
              <a:gd name="connsiteX171" fmla="*/ 3706413 w 3706413"/>
              <a:gd name="connsiteY171" fmla="*/ 1243206 h 5229819"/>
              <a:gd name="connsiteX172" fmla="*/ 3696802 w 3706413"/>
              <a:gd name="connsiteY172" fmla="*/ 1277693 h 5229819"/>
              <a:gd name="connsiteX173" fmla="*/ 3654274 w 3706413"/>
              <a:gd name="connsiteY173" fmla="*/ 1577573 h 5229819"/>
              <a:gd name="connsiteX174" fmla="*/ 3690859 w 3706413"/>
              <a:gd name="connsiteY174" fmla="*/ 1995668 h 5229819"/>
              <a:gd name="connsiteX175" fmla="*/ 3706413 w 3706413"/>
              <a:gd name="connsiteY175" fmla="*/ 2066513 h 5229819"/>
              <a:gd name="connsiteX176" fmla="*/ 3706413 w 3706413"/>
              <a:gd name="connsiteY176" fmla="*/ 2262940 h 5229819"/>
              <a:gd name="connsiteX177" fmla="*/ 3657271 w 3706413"/>
              <a:gd name="connsiteY177" fmla="*/ 2111802 h 5229819"/>
              <a:gd name="connsiteX178" fmla="*/ 3602351 w 3706413"/>
              <a:gd name="connsiteY178" fmla="*/ 1469850 h 5229819"/>
              <a:gd name="connsiteX179" fmla="*/ 3678488 w 3706413"/>
              <a:gd name="connsiteY179" fmla="*/ 1166299 h 5229819"/>
              <a:gd name="connsiteX180" fmla="*/ 1367798 w 3706413"/>
              <a:gd name="connsiteY180" fmla="*/ 807514 h 5229819"/>
              <a:gd name="connsiteX181" fmla="*/ 1321670 w 3706413"/>
              <a:gd name="connsiteY181" fmla="*/ 812743 h 5229819"/>
              <a:gd name="connsiteX182" fmla="*/ 1326427 w 3706413"/>
              <a:gd name="connsiteY182" fmla="*/ 995044 h 5229819"/>
              <a:gd name="connsiteX183" fmla="*/ 1646715 w 3706413"/>
              <a:gd name="connsiteY183" fmla="*/ 1403714 h 5229819"/>
              <a:gd name="connsiteX184" fmla="*/ 1699020 w 3706413"/>
              <a:gd name="connsiteY184" fmla="*/ 1462003 h 5229819"/>
              <a:gd name="connsiteX185" fmla="*/ 2128129 w 3706413"/>
              <a:gd name="connsiteY185" fmla="*/ 1776540 h 5229819"/>
              <a:gd name="connsiteX186" fmla="*/ 2153908 w 3706413"/>
              <a:gd name="connsiteY186" fmla="*/ 1776925 h 5229819"/>
              <a:gd name="connsiteX187" fmla="*/ 1447891 w 3706413"/>
              <a:gd name="connsiteY187" fmla="*/ 949010 h 5229819"/>
              <a:gd name="connsiteX188" fmla="*/ 1451500 w 3706413"/>
              <a:gd name="connsiteY188" fmla="*/ 904772 h 5229819"/>
              <a:gd name="connsiteX189" fmla="*/ 1824226 w 3706413"/>
              <a:gd name="connsiteY189" fmla="*/ 1311217 h 5229819"/>
              <a:gd name="connsiteX190" fmla="*/ 2204689 w 3706413"/>
              <a:gd name="connsiteY190" fmla="*/ 1730927 h 5229819"/>
              <a:gd name="connsiteX191" fmla="*/ 1890667 w 3706413"/>
              <a:gd name="connsiteY191" fmla="*/ 1206353 h 5229819"/>
              <a:gd name="connsiteX192" fmla="*/ 1627192 w 3706413"/>
              <a:gd name="connsiteY192" fmla="*/ 933479 h 5229819"/>
              <a:gd name="connsiteX193" fmla="*/ 1367798 w 3706413"/>
              <a:gd name="connsiteY193" fmla="*/ 807514 h 5229819"/>
              <a:gd name="connsiteX194" fmla="*/ 283580 w 3706413"/>
              <a:gd name="connsiteY194" fmla="*/ 681216 h 5229819"/>
              <a:gd name="connsiteX195" fmla="*/ 110348 w 3706413"/>
              <a:gd name="connsiteY195" fmla="*/ 708025 h 5229819"/>
              <a:gd name="connsiteX196" fmla="*/ 85723 w 3706413"/>
              <a:gd name="connsiteY196" fmla="*/ 819576 h 5229819"/>
              <a:gd name="connsiteX197" fmla="*/ 199932 w 3706413"/>
              <a:gd name="connsiteY197" fmla="*/ 893664 h 5229819"/>
              <a:gd name="connsiteX198" fmla="*/ 740736 w 3706413"/>
              <a:gd name="connsiteY198" fmla="*/ 1064235 h 5229819"/>
              <a:gd name="connsiteX199" fmla="*/ 1110528 w 3706413"/>
              <a:gd name="connsiteY199" fmla="*/ 1146285 h 5229819"/>
              <a:gd name="connsiteX200" fmla="*/ 459412 w 3706413"/>
              <a:gd name="connsiteY200" fmla="*/ 885372 h 5229819"/>
              <a:gd name="connsiteX201" fmla="*/ 543138 w 3706413"/>
              <a:gd name="connsiteY201" fmla="*/ 845601 h 5229819"/>
              <a:gd name="connsiteX202" fmla="*/ 910153 w 3706413"/>
              <a:gd name="connsiteY202" fmla="*/ 948610 h 5229819"/>
              <a:gd name="connsiteX203" fmla="*/ 966399 w 3706413"/>
              <a:gd name="connsiteY203" fmla="*/ 962382 h 5229819"/>
              <a:gd name="connsiteX204" fmla="*/ 283580 w 3706413"/>
              <a:gd name="connsiteY204" fmla="*/ 681216 h 5229819"/>
              <a:gd name="connsiteX205" fmla="*/ 1590373 w 3706413"/>
              <a:gd name="connsiteY205" fmla="*/ 207352 h 5229819"/>
              <a:gd name="connsiteX206" fmla="*/ 1849000 w 3706413"/>
              <a:gd name="connsiteY206" fmla="*/ 1052202 h 5229819"/>
              <a:gd name="connsiteX207" fmla="*/ 1897521 w 3706413"/>
              <a:gd name="connsiteY207" fmla="*/ 1104633 h 5229819"/>
              <a:gd name="connsiteX208" fmla="*/ 1590373 w 3706413"/>
              <a:gd name="connsiteY208" fmla="*/ 207352 h 5229819"/>
              <a:gd name="connsiteX209" fmla="*/ 1477590 w 3706413"/>
              <a:gd name="connsiteY209" fmla="*/ 196987 h 5229819"/>
              <a:gd name="connsiteX210" fmla="*/ 1734197 w 3706413"/>
              <a:gd name="connsiteY210" fmla="*/ 915385 h 5229819"/>
              <a:gd name="connsiteX211" fmla="*/ 1477590 w 3706413"/>
              <a:gd name="connsiteY211" fmla="*/ 196987 h 5229819"/>
              <a:gd name="connsiteX212" fmla="*/ 1520807 w 3706413"/>
              <a:gd name="connsiteY212" fmla="*/ 401 h 5229819"/>
              <a:gd name="connsiteX213" fmla="*/ 1959261 w 3706413"/>
              <a:gd name="connsiteY213" fmla="*/ 1004279 h 5229819"/>
              <a:gd name="connsiteX214" fmla="*/ 1999831 w 3706413"/>
              <a:gd name="connsiteY214" fmla="*/ 1233302 h 5229819"/>
              <a:gd name="connsiteX215" fmla="*/ 2119085 w 3706413"/>
              <a:gd name="connsiteY215" fmla="*/ 1423964 h 5229819"/>
              <a:gd name="connsiteX216" fmla="*/ 2335471 w 3706413"/>
              <a:gd name="connsiteY216" fmla="*/ 1850384 h 5229819"/>
              <a:gd name="connsiteX217" fmla="*/ 2392591 w 3706413"/>
              <a:gd name="connsiteY217" fmla="*/ 1951489 h 5229819"/>
              <a:gd name="connsiteX218" fmla="*/ 2748943 w 3706413"/>
              <a:gd name="connsiteY218" fmla="*/ 2303364 h 5229819"/>
              <a:gd name="connsiteX219" fmla="*/ 2806241 w 3706413"/>
              <a:gd name="connsiteY219" fmla="*/ 2339964 h 5229819"/>
              <a:gd name="connsiteX220" fmla="*/ 2679338 w 3706413"/>
              <a:gd name="connsiteY220" fmla="*/ 2010074 h 5229819"/>
              <a:gd name="connsiteX221" fmla="*/ 2606989 w 3706413"/>
              <a:gd name="connsiteY221" fmla="*/ 1775538 h 5229819"/>
              <a:gd name="connsiteX222" fmla="*/ 2582155 w 3706413"/>
              <a:gd name="connsiteY222" fmla="*/ 1309760 h 5229819"/>
              <a:gd name="connsiteX223" fmla="*/ 2592851 w 3706413"/>
              <a:gd name="connsiteY223" fmla="*/ 1261833 h 5229819"/>
              <a:gd name="connsiteX224" fmla="*/ 2718128 w 3706413"/>
              <a:gd name="connsiteY224" fmla="*/ 1210907 h 5229819"/>
              <a:gd name="connsiteX225" fmla="*/ 2951511 w 3706413"/>
              <a:gd name="connsiteY225" fmla="*/ 1441852 h 5229819"/>
              <a:gd name="connsiteX226" fmla="*/ 3160173 w 3706413"/>
              <a:gd name="connsiteY226" fmla="*/ 2233223 h 5229819"/>
              <a:gd name="connsiteX227" fmla="*/ 3158785 w 3706413"/>
              <a:gd name="connsiteY227" fmla="*/ 2488422 h 5229819"/>
              <a:gd name="connsiteX228" fmla="*/ 3209364 w 3706413"/>
              <a:gd name="connsiteY228" fmla="*/ 2753645 h 5229819"/>
              <a:gd name="connsiteX229" fmla="*/ 3471364 w 3706413"/>
              <a:gd name="connsiteY229" fmla="*/ 3105660 h 5229819"/>
              <a:gd name="connsiteX230" fmla="*/ 3623977 w 3706413"/>
              <a:gd name="connsiteY230" fmla="*/ 3294563 h 5229819"/>
              <a:gd name="connsiteX231" fmla="*/ 3706413 w 3706413"/>
              <a:gd name="connsiteY231" fmla="*/ 3401612 h 5229819"/>
              <a:gd name="connsiteX232" fmla="*/ 3706413 w 3706413"/>
              <a:gd name="connsiteY232" fmla="*/ 3545638 h 5229819"/>
              <a:gd name="connsiteX233" fmla="*/ 3608502 w 3706413"/>
              <a:gd name="connsiteY233" fmla="*/ 3503365 h 5229819"/>
              <a:gd name="connsiteX234" fmla="*/ 3297560 w 3706413"/>
              <a:gd name="connsiteY234" fmla="*/ 3451338 h 5229819"/>
              <a:gd name="connsiteX235" fmla="*/ 3006185 w 3706413"/>
              <a:gd name="connsiteY235" fmla="*/ 3521395 h 5229819"/>
              <a:gd name="connsiteX236" fmla="*/ 2745224 w 3706413"/>
              <a:gd name="connsiteY236" fmla="*/ 3629721 h 5229819"/>
              <a:gd name="connsiteX237" fmla="*/ 2266244 w 3706413"/>
              <a:gd name="connsiteY237" fmla="*/ 3673727 h 5229819"/>
              <a:gd name="connsiteX238" fmla="*/ 1968615 w 3706413"/>
              <a:gd name="connsiteY238" fmla="*/ 3585320 h 5229819"/>
              <a:gd name="connsiteX239" fmla="*/ 1898396 w 3706413"/>
              <a:gd name="connsiteY239" fmla="*/ 3500287 h 5229819"/>
              <a:gd name="connsiteX240" fmla="*/ 1989083 w 3706413"/>
              <a:gd name="connsiteY240" fmla="*/ 3427016 h 5229819"/>
              <a:gd name="connsiteX241" fmla="*/ 2389567 w 3706413"/>
              <a:gd name="connsiteY241" fmla="*/ 3290809 h 5229819"/>
              <a:gd name="connsiteX242" fmla="*/ 3205300 w 3706413"/>
              <a:gd name="connsiteY242" fmla="*/ 3375769 h 5229819"/>
              <a:gd name="connsiteX243" fmla="*/ 3240592 w 3706413"/>
              <a:gd name="connsiteY243" fmla="*/ 3390188 h 5229819"/>
              <a:gd name="connsiteX244" fmla="*/ 3590446 w 3706413"/>
              <a:gd name="connsiteY244" fmla="*/ 3433644 h 5229819"/>
              <a:gd name="connsiteX245" fmla="*/ 3581651 w 3706413"/>
              <a:gd name="connsiteY245" fmla="*/ 3418443 h 5229819"/>
              <a:gd name="connsiteX246" fmla="*/ 3371466 w 3706413"/>
              <a:gd name="connsiteY246" fmla="*/ 3338517 h 5229819"/>
              <a:gd name="connsiteX247" fmla="*/ 3329835 w 3706413"/>
              <a:gd name="connsiteY247" fmla="*/ 3315870 h 5229819"/>
              <a:gd name="connsiteX248" fmla="*/ 3091307 w 3706413"/>
              <a:gd name="connsiteY248" fmla="*/ 3229805 h 5229819"/>
              <a:gd name="connsiteX249" fmla="*/ 2723879 w 3706413"/>
              <a:gd name="connsiteY249" fmla="*/ 3162709 h 5229819"/>
              <a:gd name="connsiteX250" fmla="*/ 2203034 w 3706413"/>
              <a:gd name="connsiteY250" fmla="*/ 2922890 h 5229819"/>
              <a:gd name="connsiteX251" fmla="*/ 2101110 w 3706413"/>
              <a:gd name="connsiteY251" fmla="*/ 2793332 h 5229819"/>
              <a:gd name="connsiteX252" fmla="*/ 2116325 w 3706413"/>
              <a:gd name="connsiteY252" fmla="*/ 2687419 h 5229819"/>
              <a:gd name="connsiteX253" fmla="*/ 2319352 w 3706413"/>
              <a:gd name="connsiteY253" fmla="*/ 2601737 h 5229819"/>
              <a:gd name="connsiteX254" fmla="*/ 2766163 w 3706413"/>
              <a:gd name="connsiteY254" fmla="*/ 2737145 h 5229819"/>
              <a:gd name="connsiteX255" fmla="*/ 2974746 w 3706413"/>
              <a:gd name="connsiteY255" fmla="*/ 2866399 h 5229819"/>
              <a:gd name="connsiteX256" fmla="*/ 3252625 w 3706413"/>
              <a:gd name="connsiteY256" fmla="*/ 3111944 h 5229819"/>
              <a:gd name="connsiteX257" fmla="*/ 3398162 w 3706413"/>
              <a:gd name="connsiteY257" fmla="*/ 3234826 h 5229819"/>
              <a:gd name="connsiteX258" fmla="*/ 3566326 w 3706413"/>
              <a:gd name="connsiteY258" fmla="*/ 3338157 h 5229819"/>
              <a:gd name="connsiteX259" fmla="*/ 3542324 w 3706413"/>
              <a:gd name="connsiteY259" fmla="*/ 3269103 h 5229819"/>
              <a:gd name="connsiteX260" fmla="*/ 3361463 w 3706413"/>
              <a:gd name="connsiteY260" fmla="*/ 3048843 h 5229819"/>
              <a:gd name="connsiteX261" fmla="*/ 2760231 w 3706413"/>
              <a:gd name="connsiteY261" fmla="*/ 2387604 h 5229819"/>
              <a:gd name="connsiteX262" fmla="*/ 2690109 w 3706413"/>
              <a:gd name="connsiteY262" fmla="*/ 2343136 h 5229819"/>
              <a:gd name="connsiteX263" fmla="*/ 2584945 w 3706413"/>
              <a:gd name="connsiteY263" fmla="*/ 2319604 h 5229819"/>
              <a:gd name="connsiteX264" fmla="*/ 2476459 w 3706413"/>
              <a:gd name="connsiteY264" fmla="*/ 2274585 h 5229819"/>
              <a:gd name="connsiteX265" fmla="*/ 1635021 w 3706413"/>
              <a:gd name="connsiteY265" fmla="*/ 2080790 h 5229819"/>
              <a:gd name="connsiteX266" fmla="*/ 994284 w 3706413"/>
              <a:gd name="connsiteY266" fmla="*/ 1848426 h 5229819"/>
              <a:gd name="connsiteX267" fmla="*/ 900907 w 3706413"/>
              <a:gd name="connsiteY267" fmla="*/ 1722986 h 5229819"/>
              <a:gd name="connsiteX268" fmla="*/ 1019942 w 3706413"/>
              <a:gd name="connsiteY268" fmla="*/ 1634959 h 5229819"/>
              <a:gd name="connsiteX269" fmla="*/ 1436756 w 3706413"/>
              <a:gd name="connsiteY269" fmla="*/ 1581585 h 5229819"/>
              <a:gd name="connsiteX270" fmla="*/ 1745065 w 3706413"/>
              <a:gd name="connsiteY270" fmla="*/ 1615304 h 5229819"/>
              <a:gd name="connsiteX271" fmla="*/ 1601192 w 3706413"/>
              <a:gd name="connsiteY271" fmla="*/ 1445865 h 5229819"/>
              <a:gd name="connsiteX272" fmla="*/ 1401935 w 3706413"/>
              <a:gd name="connsiteY272" fmla="*/ 1322332 h 5229819"/>
              <a:gd name="connsiteX273" fmla="*/ 1350058 w 3706413"/>
              <a:gd name="connsiteY273" fmla="*/ 1304329 h 5229819"/>
              <a:gd name="connsiteX274" fmla="*/ 1196299 w 3706413"/>
              <a:gd name="connsiteY274" fmla="*/ 1267380 h 5229819"/>
              <a:gd name="connsiteX275" fmla="*/ 1010774 w 3706413"/>
              <a:gd name="connsiteY275" fmla="*/ 1183133 h 5229819"/>
              <a:gd name="connsiteX276" fmla="*/ 762606 w 3706413"/>
              <a:gd name="connsiteY276" fmla="*/ 1122658 h 5229819"/>
              <a:gd name="connsiteX277" fmla="*/ 154893 w 3706413"/>
              <a:gd name="connsiteY277" fmla="*/ 930327 h 5229819"/>
              <a:gd name="connsiteX278" fmla="*/ 41348 w 3706413"/>
              <a:gd name="connsiteY278" fmla="*/ 855682 h 5229819"/>
              <a:gd name="connsiteX279" fmla="*/ 71618 w 3706413"/>
              <a:gd name="connsiteY279" fmla="*/ 669959 h 5229819"/>
              <a:gd name="connsiteX280" fmla="*/ 192882 w 3706413"/>
              <a:gd name="connsiteY280" fmla="*/ 633126 h 5229819"/>
              <a:gd name="connsiteX281" fmla="*/ 753661 w 3706413"/>
              <a:gd name="connsiteY281" fmla="*/ 741211 h 5229819"/>
              <a:gd name="connsiteX282" fmla="*/ 1255776 w 3706413"/>
              <a:gd name="connsiteY282" fmla="*/ 1147472 h 5229819"/>
              <a:gd name="connsiteX283" fmla="*/ 1455766 w 3706413"/>
              <a:gd name="connsiteY283" fmla="*/ 1276598 h 5229819"/>
              <a:gd name="connsiteX284" fmla="*/ 1288932 w 3706413"/>
              <a:gd name="connsiteY284" fmla="*/ 1033280 h 5229819"/>
              <a:gd name="connsiteX285" fmla="*/ 1232411 w 3706413"/>
              <a:gd name="connsiteY285" fmla="*/ 880301 h 5229819"/>
              <a:gd name="connsiteX286" fmla="*/ 1384570 w 3706413"/>
              <a:gd name="connsiteY286" fmla="*/ 733996 h 5229819"/>
              <a:gd name="connsiteX287" fmla="*/ 1507746 w 3706413"/>
              <a:gd name="connsiteY287" fmla="*/ 755398 h 5229819"/>
              <a:gd name="connsiteX288" fmla="*/ 1477350 w 3706413"/>
              <a:gd name="connsiteY288" fmla="*/ 678725 h 5229819"/>
              <a:gd name="connsiteX289" fmla="*/ 1417151 w 3706413"/>
              <a:gd name="connsiteY289" fmla="*/ 168105 h 5229819"/>
              <a:gd name="connsiteX290" fmla="*/ 1520807 w 3706413"/>
              <a:gd name="connsiteY290"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3706413" h="5229819">
                <a:moveTo>
                  <a:pt x="3324222" y="5028685"/>
                </a:moveTo>
                <a:cubicBezTo>
                  <a:pt x="2914191" y="5017649"/>
                  <a:pt x="2457659" y="5092074"/>
                  <a:pt x="2393353" y="5115550"/>
                </a:cubicBezTo>
                <a:cubicBezTo>
                  <a:pt x="2431157" y="5160603"/>
                  <a:pt x="2707409" y="5188478"/>
                  <a:pt x="2867479" y="5174972"/>
                </a:cubicBezTo>
                <a:cubicBezTo>
                  <a:pt x="3128478" y="5152984"/>
                  <a:pt x="3388566" y="5120472"/>
                  <a:pt x="3648886" y="5092281"/>
                </a:cubicBezTo>
                <a:cubicBezTo>
                  <a:pt x="3667175" y="5090483"/>
                  <a:pt x="3685179" y="5084973"/>
                  <a:pt x="3702503" y="5073259"/>
                </a:cubicBezTo>
                <a:cubicBezTo>
                  <a:pt x="3592409" y="5045537"/>
                  <a:pt x="3460899" y="5032363"/>
                  <a:pt x="3324222" y="5028685"/>
                </a:cubicBezTo>
                <a:close/>
                <a:moveTo>
                  <a:pt x="2943802" y="4819637"/>
                </a:moveTo>
                <a:cubicBezTo>
                  <a:pt x="2893293" y="4817421"/>
                  <a:pt x="2839830" y="4831234"/>
                  <a:pt x="2790751" y="4847576"/>
                </a:cubicBezTo>
                <a:cubicBezTo>
                  <a:pt x="2669496" y="4887789"/>
                  <a:pt x="2461044" y="5000040"/>
                  <a:pt x="2434897" y="5031577"/>
                </a:cubicBezTo>
                <a:cubicBezTo>
                  <a:pt x="2484364" y="5038618"/>
                  <a:pt x="2785484" y="4986917"/>
                  <a:pt x="2951768" y="4976098"/>
                </a:cubicBezTo>
                <a:cubicBezTo>
                  <a:pt x="3119274" y="4965385"/>
                  <a:pt x="3287249" y="4966695"/>
                  <a:pt x="3475392" y="4962373"/>
                </a:cubicBezTo>
                <a:cubicBezTo>
                  <a:pt x="3291674" y="4892417"/>
                  <a:pt x="3125043" y="4827317"/>
                  <a:pt x="2943802" y="4819637"/>
                </a:cubicBezTo>
                <a:close/>
                <a:moveTo>
                  <a:pt x="2984957" y="4764199"/>
                </a:moveTo>
                <a:cubicBezTo>
                  <a:pt x="3018240" y="4767408"/>
                  <a:pt x="3051712" y="4773969"/>
                  <a:pt x="3085247" y="4783935"/>
                </a:cubicBezTo>
                <a:cubicBezTo>
                  <a:pt x="3248124" y="4832427"/>
                  <a:pt x="3408749" y="4889020"/>
                  <a:pt x="3570306" y="4942005"/>
                </a:cubicBezTo>
                <a:lnTo>
                  <a:pt x="3706413" y="4985431"/>
                </a:lnTo>
                <a:lnTo>
                  <a:pt x="3706413" y="5138759"/>
                </a:lnTo>
                <a:lnTo>
                  <a:pt x="3666470" y="5143575"/>
                </a:lnTo>
                <a:cubicBezTo>
                  <a:pt x="3408699" y="5170758"/>
                  <a:pt x="3151374" y="5199821"/>
                  <a:pt x="2893424" y="5222073"/>
                </a:cubicBez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3087942" y="4378606"/>
                </a:moveTo>
                <a:cubicBezTo>
                  <a:pt x="3144748" y="4441586"/>
                  <a:pt x="3195973" y="4512072"/>
                  <a:pt x="3296563" y="4500490"/>
                </a:cubicBezTo>
                <a:cubicBezTo>
                  <a:pt x="3227004" y="4460065"/>
                  <a:pt x="3157778" y="4419362"/>
                  <a:pt x="3087942" y="4378606"/>
                </a:cubicBezTo>
                <a:close/>
                <a:moveTo>
                  <a:pt x="3244519" y="4342061"/>
                </a:moveTo>
                <a:cubicBezTo>
                  <a:pt x="3237398" y="4401665"/>
                  <a:pt x="3296048" y="4447292"/>
                  <a:pt x="3437633" y="4493328"/>
                </a:cubicBezTo>
                <a:cubicBezTo>
                  <a:pt x="3374983" y="4444284"/>
                  <a:pt x="3312334" y="4395239"/>
                  <a:pt x="3244519" y="4342061"/>
                </a:cubicBezTo>
                <a:close/>
                <a:moveTo>
                  <a:pt x="1907604" y="4339664"/>
                </a:move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832100" y="4658202"/>
                  <a:pt x="3016629" y="4649574"/>
                  <a:pt x="3196930" y="4588044"/>
                </a:cubicBezTo>
                <a:cubicBezTo>
                  <a:pt x="3198959" y="4579002"/>
                  <a:pt x="3200989" y="4569960"/>
                  <a:pt x="3203019" y="4560918"/>
                </a:cubicBezTo>
                <a:cubicBezTo>
                  <a:pt x="3130559" y="4535912"/>
                  <a:pt x="3058809" y="450635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88997" y="3810128"/>
                </a:moveTo>
                <a:cubicBezTo>
                  <a:pt x="2831670" y="3941058"/>
                  <a:pt x="2937046" y="4076752"/>
                  <a:pt x="3092476" y="4164235"/>
                </a:cubicBezTo>
                <a:cubicBezTo>
                  <a:pt x="3210716" y="4230989"/>
                  <a:pt x="3312281" y="4326412"/>
                  <a:pt x="3421465" y="4408668"/>
                </a:cubicBezTo>
                <a:cubicBezTo>
                  <a:pt x="3449123" y="4429493"/>
                  <a:pt x="3477776" y="4449483"/>
                  <a:pt x="3516150" y="4477687"/>
                </a:cubicBezTo>
                <a:cubicBezTo>
                  <a:pt x="3438660" y="4249159"/>
                  <a:pt x="2930483" y="3834999"/>
                  <a:pt x="2688997" y="3810128"/>
                </a:cubicBezTo>
                <a:close/>
                <a:moveTo>
                  <a:pt x="2629101" y="3729983"/>
                </a:moveTo>
                <a:cubicBezTo>
                  <a:pt x="2661589" y="3730947"/>
                  <a:pt x="2697073" y="3732787"/>
                  <a:pt x="2725377" y="3746294"/>
                </a:cubicBezTo>
                <a:cubicBezTo>
                  <a:pt x="2822777" y="3791583"/>
                  <a:pt x="2920786" y="3836926"/>
                  <a:pt x="3013384" y="3891324"/>
                </a:cubicBezTo>
                <a:cubicBezTo>
                  <a:pt x="3287958" y="4052706"/>
                  <a:pt x="3483613" y="4293294"/>
                  <a:pt x="3660848" y="4551031"/>
                </a:cubicBezTo>
                <a:cubicBezTo>
                  <a:pt x="3674449" y="4570948"/>
                  <a:pt x="3688952" y="4591098"/>
                  <a:pt x="3704859" y="4609717"/>
                </a:cubicBezTo>
                <a:lnTo>
                  <a:pt x="3706413" y="4611184"/>
                </a:lnTo>
                <a:lnTo>
                  <a:pt x="3706413" y="4755886"/>
                </a:lnTo>
                <a:lnTo>
                  <a:pt x="3552833" y="4689924"/>
                </a:lnTo>
                <a:cubicBezTo>
                  <a:pt x="3492107" y="4665524"/>
                  <a:pt x="3430822" y="4642291"/>
                  <a:pt x="3369302" y="4619536"/>
                </a:cubicBezTo>
                <a:cubicBezTo>
                  <a:pt x="3337176" y="4607541"/>
                  <a:pt x="3310571" y="4609543"/>
                  <a:pt x="3276509" y="4622882"/>
                </a:cubicBezTo>
                <a:cubicBezTo>
                  <a:pt x="3075959" y="4701405"/>
                  <a:pt x="2866571" y="4723552"/>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3397898" y="3668670"/>
                </a:moveTo>
                <a:cubicBezTo>
                  <a:pt x="3415283" y="3667983"/>
                  <a:pt x="3433355" y="3673847"/>
                  <a:pt x="3449283" y="3681369"/>
                </a:cubicBezTo>
                <a:cubicBezTo>
                  <a:pt x="3508306" y="3708900"/>
                  <a:pt x="3568531" y="3734999"/>
                  <a:pt x="3627665" y="3763001"/>
                </a:cubicBezTo>
                <a:lnTo>
                  <a:pt x="3706413" y="3805642"/>
                </a:lnTo>
                <a:lnTo>
                  <a:pt x="3706413" y="3865937"/>
                </a:lnTo>
                <a:lnTo>
                  <a:pt x="3673535" y="3844482"/>
                </a:lnTo>
                <a:cubicBezTo>
                  <a:pt x="3568081" y="3782444"/>
                  <a:pt x="3464597" y="3742260"/>
                  <a:pt x="3391447" y="3744577"/>
                </a:cubicBezTo>
                <a:cubicBezTo>
                  <a:pt x="3445826" y="3859271"/>
                  <a:pt x="3536464" y="3928863"/>
                  <a:pt x="3623365" y="3988607"/>
                </a:cubicBezTo>
                <a:cubicBezTo>
                  <a:pt x="3638783" y="3991476"/>
                  <a:pt x="3644443" y="3993502"/>
                  <a:pt x="3645161" y="3992335"/>
                </a:cubicBezTo>
                <a:cubicBezTo>
                  <a:pt x="3651900" y="3982164"/>
                  <a:pt x="3658083" y="3971330"/>
                  <a:pt x="3669623" y="3952050"/>
                </a:cubicBezTo>
                <a:lnTo>
                  <a:pt x="3706413" y="3970469"/>
                </a:lnTo>
                <a:lnTo>
                  <a:pt x="3706413" y="4112777"/>
                </a:lnTo>
                <a:lnTo>
                  <a:pt x="3499463" y="3964991"/>
                </a:lnTo>
                <a:cubicBezTo>
                  <a:pt x="3444087" y="3920570"/>
                  <a:pt x="3399487" y="3862025"/>
                  <a:pt x="3355004" y="3805641"/>
                </a:cubicBezTo>
                <a:cubicBezTo>
                  <a:pt x="3329592" y="3773334"/>
                  <a:pt x="3324339" y="3732017"/>
                  <a:pt x="3350639" y="3695270"/>
                </a:cubicBezTo>
                <a:cubicBezTo>
                  <a:pt x="3363817" y="3676592"/>
                  <a:pt x="3380514" y="3669356"/>
                  <a:pt x="3397898" y="3668670"/>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367226" y="2661486"/>
                </a:move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728972" y="3136419"/>
                  <a:pt x="2958854" y="3153527"/>
                  <a:pt x="3189423" y="3180218"/>
                </a:cubicBezTo>
                <a:cubicBezTo>
                  <a:pt x="2893454" y="2996709"/>
                  <a:pt x="2335267" y="2789917"/>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lose/>
                <a:moveTo>
                  <a:pt x="3210311" y="2079941"/>
                </a:moveTo>
                <a:cubicBezTo>
                  <a:pt x="3256248" y="2071316"/>
                  <a:pt x="3282832" y="2083445"/>
                  <a:pt x="3306643" y="2095643"/>
                </a:cubicBezTo>
                <a:cubicBezTo>
                  <a:pt x="3457298" y="2173726"/>
                  <a:pt x="3595565" y="2272144"/>
                  <a:pt x="3675942" y="2418868"/>
                </a:cubicBezTo>
                <a:lnTo>
                  <a:pt x="3706413" y="2484145"/>
                </a:lnTo>
                <a:lnTo>
                  <a:pt x="3706413" y="2627274"/>
                </a:lnTo>
                <a:lnTo>
                  <a:pt x="3681303" y="2546191"/>
                </a:lnTo>
                <a:cubicBezTo>
                  <a:pt x="3633669" y="2400434"/>
                  <a:pt x="3529701" y="2297429"/>
                  <a:pt x="3407314" y="2211574"/>
                </a:cubicBezTo>
                <a:cubicBezTo>
                  <a:pt x="3394822" y="2203428"/>
                  <a:pt x="3390274" y="2202727"/>
                  <a:pt x="3381875" y="2214291"/>
                </a:cubicBezTo>
                <a:cubicBezTo>
                  <a:pt x="3440248" y="2353295"/>
                  <a:pt x="3510385" y="2485252"/>
                  <a:pt x="3584397" y="2615085"/>
                </a:cubicBezTo>
                <a:lnTo>
                  <a:pt x="3706413" y="2824803"/>
                </a:lnTo>
                <a:lnTo>
                  <a:pt x="3706413" y="2949791"/>
                </a:lnTo>
                <a:lnTo>
                  <a:pt x="3298059" y="2192604"/>
                </a:lnTo>
                <a:cubicBezTo>
                  <a:pt x="3309571" y="2371494"/>
                  <a:pt x="3349665" y="2539950"/>
                  <a:pt x="3453791" y="2686289"/>
                </a:cubicBezTo>
                <a:lnTo>
                  <a:pt x="3706413" y="3036627"/>
                </a:lnTo>
                <a:lnTo>
                  <a:pt x="3706413" y="3122698"/>
                </a:lnTo>
                <a:lnTo>
                  <a:pt x="3584914" y="2963314"/>
                </a:lnTo>
                <a:cubicBezTo>
                  <a:pt x="3523540" y="2882503"/>
                  <a:pt x="3462823" y="2801211"/>
                  <a:pt x="3404251" y="2718261"/>
                </a:cubicBezTo>
                <a:cubicBezTo>
                  <a:pt x="3355914" y="2649869"/>
                  <a:pt x="3319635" y="2570229"/>
                  <a:pt x="3291617" y="2490995"/>
                </a:cubicBezTo>
                <a:cubicBezTo>
                  <a:pt x="3258912" y="2398760"/>
                  <a:pt x="3239555" y="2301534"/>
                  <a:pt x="3218538" y="2205701"/>
                </a:cubicBezTo>
                <a:cubicBezTo>
                  <a:pt x="3210690" y="2169382"/>
                  <a:pt x="3196515" y="2083051"/>
                  <a:pt x="3210311" y="2079941"/>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3706413" y="1137947"/>
                </a:moveTo>
                <a:lnTo>
                  <a:pt x="3706413" y="1243206"/>
                </a:lnTo>
                <a:lnTo>
                  <a:pt x="3696802" y="1277693"/>
                </a:lnTo>
                <a:cubicBezTo>
                  <a:pt x="3680907" y="1377402"/>
                  <a:pt x="3652651" y="1477886"/>
                  <a:pt x="3654274" y="1577573"/>
                </a:cubicBezTo>
                <a:cubicBezTo>
                  <a:pt x="3656218" y="1718766"/>
                  <a:pt x="3665324" y="1858888"/>
                  <a:pt x="3690859" y="1995668"/>
                </a:cubicBezTo>
                <a:lnTo>
                  <a:pt x="3706413" y="2066513"/>
                </a:lnTo>
                <a:lnTo>
                  <a:pt x="3706413" y="2262940"/>
                </a:lnTo>
                <a:lnTo>
                  <a:pt x="3657271" y="2111802"/>
                </a:lnTo>
                <a:cubicBezTo>
                  <a:pt x="3602913" y="1902824"/>
                  <a:pt x="3586529" y="1687624"/>
                  <a:pt x="3602351" y="1469850"/>
                </a:cubicBezTo>
                <a:cubicBezTo>
                  <a:pt x="3609765" y="1370484"/>
                  <a:pt x="3619982" y="1243361"/>
                  <a:pt x="3678488" y="1166299"/>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67861" y="1693097"/>
                  <a:pt x="3162162" y="1950423"/>
                  <a:pt x="3160173" y="2233223"/>
                </a:cubicBezTo>
                <a:cubicBezTo>
                  <a:pt x="3159710" y="2318290"/>
                  <a:pt x="3160467" y="2403461"/>
                  <a:pt x="3158785" y="2488422"/>
                </a:cubicBezTo>
                <a:cubicBezTo>
                  <a:pt x="3157064" y="2580754"/>
                  <a:pt x="3152464" y="2674373"/>
                  <a:pt x="3209364" y="2753645"/>
                </a:cubicBezTo>
                <a:cubicBezTo>
                  <a:pt x="3294741" y="2872248"/>
                  <a:pt x="3378737" y="2992575"/>
                  <a:pt x="3471364" y="3105660"/>
                </a:cubicBezTo>
                <a:cubicBezTo>
                  <a:pt x="3522667" y="3168317"/>
                  <a:pt x="3573704" y="3231163"/>
                  <a:pt x="3623977" y="3294563"/>
                </a:cubicBezTo>
                <a:lnTo>
                  <a:pt x="3706413" y="3401612"/>
                </a:lnTo>
                <a:lnTo>
                  <a:pt x="3706413" y="3545638"/>
                </a:lnTo>
                <a:lnTo>
                  <a:pt x="3608502" y="3503365"/>
                </a:lnTo>
                <a:cubicBezTo>
                  <a:pt x="3508306" y="3468520"/>
                  <a:pt x="3402344" y="3454867"/>
                  <a:pt x="3297560" y="3451338"/>
                </a:cubicBezTo>
                <a:cubicBezTo>
                  <a:pt x="3200096" y="3448443"/>
                  <a:pt x="3098687" y="3465792"/>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673305" y="3202887"/>
                  <a:pt x="2945358" y="3236545"/>
                  <a:pt x="3205300" y="3375769"/>
                </a:cubicBezTo>
                <a:cubicBezTo>
                  <a:pt x="3216457" y="3381649"/>
                  <a:pt x="3228116" y="3388802"/>
                  <a:pt x="3240592" y="3390188"/>
                </a:cubicBezTo>
                <a:cubicBezTo>
                  <a:pt x="3356935" y="3405469"/>
                  <a:pt x="3473717" y="3419252"/>
                  <a:pt x="3590446" y="3433644"/>
                </a:cubicBezTo>
                <a:cubicBezTo>
                  <a:pt x="3587550" y="3428171"/>
                  <a:pt x="3585759" y="3420642"/>
                  <a:pt x="3581651" y="3418443"/>
                </a:cubicBezTo>
                <a:cubicBezTo>
                  <a:pt x="3514494" y="3385601"/>
                  <a:pt x="3468935" y="3296248"/>
                  <a:pt x="3371466" y="3338517"/>
                </a:cubicBezTo>
                <a:cubicBezTo>
                  <a:pt x="3362827" y="3342379"/>
                  <a:pt x="3344983" y="3321787"/>
                  <a:pt x="3329835" y="3315870"/>
                </a:cubicBezTo>
                <a:cubicBezTo>
                  <a:pt x="3250433" y="3285961"/>
                  <a:pt x="3173178" y="3249173"/>
                  <a:pt x="3091307" y="3229805"/>
                </a:cubicBez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ubicBezTo>
                  <a:pt x="2479864" y="2611004"/>
                  <a:pt x="2629308" y="2651575"/>
                  <a:pt x="2766163" y="2737145"/>
                </a:cubicBezTo>
                <a:cubicBezTo>
                  <a:pt x="2835451" y="2780619"/>
                  <a:pt x="2910653" y="2816308"/>
                  <a:pt x="2974746" y="2866399"/>
                </a:cubicBezTo>
                <a:cubicBezTo>
                  <a:pt x="3072827" y="2942164"/>
                  <a:pt x="3175565" y="3017411"/>
                  <a:pt x="3252625" y="3111944"/>
                </a:cubicBezTo>
                <a:cubicBezTo>
                  <a:pt x="3296437" y="3165505"/>
                  <a:pt x="3346021" y="3198980"/>
                  <a:pt x="3398162" y="3234826"/>
                </a:cubicBezTo>
                <a:cubicBezTo>
                  <a:pt x="3452356" y="3271772"/>
                  <a:pt x="3510364" y="3303824"/>
                  <a:pt x="3566326" y="3338157"/>
                </a:cubicBezTo>
                <a:cubicBezTo>
                  <a:pt x="3566137" y="3305573"/>
                  <a:pt x="3555890" y="3285945"/>
                  <a:pt x="3542324" y="3269103"/>
                </a:cubicBezTo>
                <a:cubicBezTo>
                  <a:pt x="3482498" y="3195108"/>
                  <a:pt x="3424664" y="3119443"/>
                  <a:pt x="3361463" y="3048843"/>
                </a:cubicBezTo>
                <a:cubicBezTo>
                  <a:pt x="3162306" y="2827002"/>
                  <a:pt x="2961767" y="2606885"/>
                  <a:pt x="2760231" y="2387604"/>
                </a:cubicBez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bg1">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pic>
        <p:nvPicPr>
          <p:cNvPr id="26" name="Graphic 25">
            <a:extLst>
              <a:ext uri="{FF2B5EF4-FFF2-40B4-BE49-F238E27FC236}">
                <a16:creationId xmlns:a16="http://schemas.microsoft.com/office/drawing/2014/main" id="{9A083F98-8E0D-14F8-CA40-D0B5AB8037E2}"/>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tretch>
            <a:fillRect/>
          </a:stretch>
        </p:blipFill>
        <p:spPr>
          <a:xfrm>
            <a:off x="1411582" y="447749"/>
            <a:ext cx="2330685" cy="1898712"/>
          </a:xfrm>
          <a:prstGeom prst="rect">
            <a:avLst/>
          </a:prstGeom>
        </p:spPr>
      </p:pic>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p:nvPr>
        </p:nvSpPr>
        <p:spPr>
          <a:xfrm>
            <a:off x="3278188" y="2740025"/>
            <a:ext cx="5688012" cy="2028825"/>
          </a:xfrm>
        </p:spPr>
        <p:txBody>
          <a:bodyPr>
            <a:normAutofit/>
          </a:bodyPr>
          <a:lstStyle>
            <a:lvl1pPr marL="0" indent="0" algn="ctr">
              <a:lnSpc>
                <a:spcPct val="100000"/>
              </a:lnSpc>
              <a:spcBef>
                <a:spcPts val="0"/>
              </a:spcBef>
              <a:buNone/>
              <a:defRPr sz="2400"/>
            </a:lvl1pPr>
          </a:lstStyle>
          <a:p>
            <a:pPr lvl="0"/>
            <a:r>
              <a:rPr lang="en-US"/>
              <a:t>Click to edit Master text styles</a:t>
            </a:r>
          </a:p>
        </p:txBody>
      </p:sp>
      <p:sp>
        <p:nvSpPr>
          <p:cNvPr id="2" name="Title 1">
            <a:extLst>
              <a:ext uri="{FF2B5EF4-FFF2-40B4-BE49-F238E27FC236}">
                <a16:creationId xmlns:a16="http://schemas.microsoft.com/office/drawing/2014/main" id="{867817C7-4A09-9188-0BD5-838E3AD61F1A}"/>
              </a:ext>
            </a:extLst>
          </p:cNvPr>
          <p:cNvSpPr>
            <a:spLocks noGrp="1"/>
          </p:cNvSpPr>
          <p:nvPr>
            <p:ph type="title"/>
          </p:nvPr>
        </p:nvSpPr>
        <p:spPr>
          <a:xfrm>
            <a:off x="838200" y="1901952"/>
            <a:ext cx="10515600" cy="466344"/>
          </a:xfrm>
        </p:spPr>
        <p:txBody>
          <a:bodyPr/>
          <a:lstStyle>
            <a:lvl1pPr algn="ctr">
              <a:defRPr sz="2400" cap="all" baseline="0">
                <a:latin typeface="Gill Sans Nova" panose="020B0602020104020203" pitchFamily="34" charset="0"/>
              </a:defRPr>
            </a:lvl1pPr>
          </a:lstStyle>
          <a:p>
            <a:r>
              <a:rPr lang="en-US"/>
              <a:t>Click to edit Master title style</a:t>
            </a:r>
            <a:endParaRPr lang="en-US" dirty="0"/>
          </a:p>
        </p:txBody>
      </p:sp>
      <p:sp>
        <p:nvSpPr>
          <p:cNvPr id="22" name="Freeform: Shape 21">
            <a:extLst>
              <a:ext uri="{FF2B5EF4-FFF2-40B4-BE49-F238E27FC236}">
                <a16:creationId xmlns:a16="http://schemas.microsoft.com/office/drawing/2014/main" id="{83712F38-4391-A499-56E2-8F095A506D08}"/>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AA6350AA-EC6F-8D22-E7C8-E49FBD7689EB}"/>
              </a:ext>
            </a:extLst>
          </p:cNvPr>
          <p:cNvSpPr/>
          <p:nvPr userDrawn="1"/>
        </p:nvSpPr>
        <p:spPr>
          <a:xfrm>
            <a:off x="2032253" y="592989"/>
            <a:ext cx="8339975" cy="501645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39975" h="5016456">
                <a:moveTo>
                  <a:pt x="3848638" y="256"/>
                </a:moveTo>
                <a:cubicBezTo>
                  <a:pt x="4570927" y="7508"/>
                  <a:pt x="5235778" y="169337"/>
                  <a:pt x="5854939" y="453958"/>
                </a:cubicBezTo>
                <a:cubicBezTo>
                  <a:pt x="6501988" y="751448"/>
                  <a:pt x="7048323" y="1162477"/>
                  <a:pt x="7528125" y="1647586"/>
                </a:cubicBezTo>
                <a:cubicBezTo>
                  <a:pt x="7683482" y="1804666"/>
                  <a:pt x="7835477" y="1964795"/>
                  <a:pt x="7964917" y="2141444"/>
                </a:cubicBezTo>
                <a:cubicBezTo>
                  <a:pt x="8291332" y="2586851"/>
                  <a:pt x="8426919" y="3084911"/>
                  <a:pt x="8282443" y="3652263"/>
                </a:cubicBezTo>
                <a:cubicBezTo>
                  <a:pt x="8184226" y="4038024"/>
                  <a:pt x="7971744" y="4372053"/>
                  <a:pt x="7614819" y="4625329"/>
                </a:cubicBezTo>
                <a:cubicBezTo>
                  <a:pt x="7196329" y="4922350"/>
                  <a:pt x="6753706" y="4984477"/>
                  <a:pt x="6295036" y="4840094"/>
                </a:cubicBezTo>
                <a:cubicBezTo>
                  <a:pt x="6141710" y="4791809"/>
                  <a:pt x="6009670" y="4711390"/>
                  <a:pt x="5873978" y="4635681"/>
                </a:cubicBezTo>
                <a:cubicBezTo>
                  <a:pt x="5580727" y="4471947"/>
                  <a:pt x="5266011" y="4351689"/>
                  <a:pt x="4908200" y="4320645"/>
                </a:cubicBezTo>
                <a:cubicBezTo>
                  <a:pt x="4606973" y="4294394"/>
                  <a:pt x="4308924" y="4341330"/>
                  <a:pt x="4012453" y="4430992"/>
                </a:cubicBezTo>
                <a:cubicBezTo>
                  <a:pt x="3681382" y="4531125"/>
                  <a:pt x="3492158" y="4613858"/>
                  <a:pt x="3293564" y="4694916"/>
                </a:cubicBezTo>
                <a:cubicBezTo>
                  <a:pt x="3072864" y="4785027"/>
                  <a:pt x="1763329" y="5319409"/>
                  <a:pt x="900660" y="4775642"/>
                </a:cubicBezTo>
                <a:cubicBezTo>
                  <a:pt x="668340" y="4629189"/>
                  <a:pt x="505436" y="4428533"/>
                  <a:pt x="464143" y="4374943"/>
                </a:cubicBezTo>
                <a:cubicBezTo>
                  <a:pt x="281748" y="4138098"/>
                  <a:pt x="171990" y="3867355"/>
                  <a:pt x="100508" y="3580002"/>
                </a:cubicBezTo>
                <a:cubicBezTo>
                  <a:pt x="19663" y="3254689"/>
                  <a:pt x="-6201" y="2919423"/>
                  <a:pt x="1210" y="2578945"/>
                </a:cubicBezTo>
                <a:cubicBezTo>
                  <a:pt x="10675" y="2138785"/>
                  <a:pt x="197522" y="1745167"/>
                  <a:pt x="500797" y="1384103"/>
                </a:cubicBezTo>
                <a:cubicBezTo>
                  <a:pt x="730656" y="1110427"/>
                  <a:pt x="1007021" y="882615"/>
                  <a:pt x="1318314" y="689794"/>
                </a:cubicBezTo>
                <a:cubicBezTo>
                  <a:pt x="1444924" y="611408"/>
                  <a:pt x="1573572" y="537328"/>
                  <a:pt x="1708401" y="472905"/>
                </a:cubicBezTo>
                <a:cubicBezTo>
                  <a:pt x="2394802" y="145037"/>
                  <a:pt x="3108888" y="-7126"/>
                  <a:pt x="3848638" y="256"/>
                </a:cubicBezTo>
                <a:close/>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28" name="Freeform: Shape 27">
            <a:extLst>
              <a:ext uri="{FF2B5EF4-FFF2-40B4-BE49-F238E27FC236}">
                <a16:creationId xmlns:a16="http://schemas.microsoft.com/office/drawing/2014/main" id="{B1BA04E2-C77D-D0F1-EC03-2F832DFA5498}"/>
              </a:ext>
            </a:extLst>
          </p:cNvPr>
          <p:cNvSpPr>
            <a:spLocks/>
          </p:cNvSpPr>
          <p:nvPr userDrawn="1"/>
        </p:nvSpPr>
        <p:spPr>
          <a:xfrm>
            <a:off x="0" y="1641237"/>
            <a:ext cx="12192000" cy="5216762"/>
          </a:xfrm>
          <a:custGeom>
            <a:avLst/>
            <a:gdLst>
              <a:gd name="connsiteX0" fmla="*/ 1849560 w 12192000"/>
              <a:gd name="connsiteY0" fmla="*/ 803 h 5216762"/>
              <a:gd name="connsiteX1" fmla="*/ 2779308 w 12192000"/>
              <a:gd name="connsiteY1" fmla="*/ 191654 h 5216762"/>
              <a:gd name="connsiteX2" fmla="*/ 3529993 w 12192000"/>
              <a:gd name="connsiteY2" fmla="*/ 614650 h 5216762"/>
              <a:gd name="connsiteX3" fmla="*/ 5271920 w 12192000"/>
              <a:gd name="connsiteY3" fmla="*/ 1300408 h 5216762"/>
              <a:gd name="connsiteX4" fmla="*/ 6940105 w 12192000"/>
              <a:gd name="connsiteY4" fmla="*/ 1192018 h 5216762"/>
              <a:gd name="connsiteX5" fmla="*/ 8301823 w 12192000"/>
              <a:gd name="connsiteY5" fmla="*/ 780730 h 5216762"/>
              <a:gd name="connsiteX6" fmla="*/ 12120288 w 12192000"/>
              <a:gd name="connsiteY6" fmla="*/ 561429 h 5216762"/>
              <a:gd name="connsiteX7" fmla="*/ 12192000 w 12192000"/>
              <a:gd name="connsiteY7" fmla="*/ 591187 h 5216762"/>
              <a:gd name="connsiteX8" fmla="*/ 12192000 w 12192000"/>
              <a:gd name="connsiteY8" fmla="*/ 5216762 h 5216762"/>
              <a:gd name="connsiteX9" fmla="*/ 0 w 12192000"/>
              <a:gd name="connsiteY9" fmla="*/ 5216762 h 5216762"/>
              <a:gd name="connsiteX10" fmla="*/ 0 w 12192000"/>
              <a:gd name="connsiteY10" fmla="*/ 671712 h 5216762"/>
              <a:gd name="connsiteX11" fmla="*/ 66994 w 12192000"/>
              <a:gd name="connsiteY11" fmla="*/ 616810 h 5216762"/>
              <a:gd name="connsiteX12" fmla="*/ 314608 w 12192000"/>
              <a:gd name="connsiteY12" fmla="*/ 447849 h 5216762"/>
              <a:gd name="connsiteX13" fmla="*/ 1849560 w 12192000"/>
              <a:gd name="connsiteY13" fmla="*/ 803 h 5216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5216762">
                <a:moveTo>
                  <a:pt x="1849560" y="803"/>
                </a:moveTo>
                <a:cubicBezTo>
                  <a:pt x="2158708" y="8598"/>
                  <a:pt x="2468821" y="73153"/>
                  <a:pt x="2779308" y="191654"/>
                </a:cubicBezTo>
                <a:cubicBezTo>
                  <a:pt x="3056080" y="297323"/>
                  <a:pt x="3289358" y="460148"/>
                  <a:pt x="3529993" y="614650"/>
                </a:cubicBezTo>
                <a:cubicBezTo>
                  <a:pt x="4050027" y="948769"/>
                  <a:pt x="4615367" y="1204778"/>
                  <a:pt x="5271920" y="1300408"/>
                </a:cubicBezTo>
                <a:cubicBezTo>
                  <a:pt x="5824635"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5216762"/>
                </a:lnTo>
                <a:lnTo>
                  <a:pt x="0" y="5216762"/>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535984"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444123"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352262"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260401"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77863" y="5175504"/>
            <a:ext cx="2423160" cy="365760"/>
          </a:xfrm>
        </p:spPr>
        <p:txBody>
          <a:bodyPr anchor="b">
            <a:noAutofit/>
          </a:bodyPr>
          <a:lstStyle>
            <a:lvl1pPr marL="0" indent="0" algn="ctr">
              <a:lnSpc>
                <a:spcPct val="100000"/>
              </a:lnSpc>
              <a:spcBef>
                <a:spcPts val="0"/>
              </a:spcBef>
              <a:buNone/>
              <a:defRPr sz="1800" cap="all" baseline="0">
                <a:latin typeface="Gill Sans Nova" panose="020B0602020104020203" pitchFamily="34" charset="0"/>
              </a:defRPr>
            </a:lvl1pPr>
          </a:lstStyle>
          <a:p>
            <a:pPr lv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44123" y="5175504"/>
            <a:ext cx="2423160" cy="365760"/>
          </a:xfrm>
        </p:spPr>
        <p:txBody>
          <a:bodyPr anchor="b">
            <a:noAutofit/>
          </a:bodyPr>
          <a:lstStyle>
            <a:lvl1pPr marL="0" indent="0" algn="ctr">
              <a:lnSpc>
                <a:spcPct val="100000"/>
              </a:lnSpc>
              <a:spcBef>
                <a:spcPts val="0"/>
              </a:spcBef>
              <a:buNone/>
              <a:defRPr sz="1800" cap="all" baseline="0">
                <a:latin typeface="Gill Sans Nova" panose="020B0602020104020203" pitchFamily="34" charset="0"/>
              </a:defRPr>
            </a:lvl1pPr>
          </a:lstStyle>
          <a:p>
            <a:pPr lv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434931" y="5175504"/>
            <a:ext cx="2423160" cy="365760"/>
          </a:xfrm>
        </p:spPr>
        <p:txBody>
          <a:bodyPr anchor="b">
            <a:noAutofit/>
          </a:bodyPr>
          <a:lstStyle>
            <a:lvl1pPr marL="0" indent="0" algn="ctr">
              <a:lnSpc>
                <a:spcPct val="100000"/>
              </a:lnSpc>
              <a:spcBef>
                <a:spcPts val="0"/>
              </a:spcBef>
              <a:buNone/>
              <a:defRPr sz="1800" cap="all" baseline="0">
                <a:latin typeface="Gill Sans Nova" panose="020B0602020104020203" pitchFamily="34" charset="0"/>
              </a:defRPr>
            </a:lvl1pPr>
          </a:lstStyle>
          <a:p>
            <a:pPr lv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9260401" y="5175504"/>
            <a:ext cx="2423160" cy="365760"/>
          </a:xfrm>
        </p:spPr>
        <p:txBody>
          <a:bodyPr anchor="b">
            <a:noAutofit/>
          </a:bodyPr>
          <a:lstStyle>
            <a:lvl1pPr marL="0" indent="0" algn="ctr">
              <a:lnSpc>
                <a:spcPct val="100000"/>
              </a:lnSpc>
              <a:spcBef>
                <a:spcPts val="0"/>
              </a:spcBef>
              <a:buNone/>
              <a:defRPr sz="1800" cap="all" baseline="0">
                <a:latin typeface="Gill Sans Nova" panose="020B0602020104020203" pitchFamily="34" charset="0"/>
              </a:defRPr>
            </a:lvl1pPr>
          </a:lstStyle>
          <a:p>
            <a:pPr lv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77863" y="5550408"/>
            <a:ext cx="2423160" cy="365760"/>
          </a:xfrm>
        </p:spPr>
        <p:txBody>
          <a:bodyPr anchor="t">
            <a:noAutofit/>
          </a:bodyPr>
          <a:lstStyle>
            <a:lvl1pPr marL="0" indent="0" algn="ctr">
              <a:lnSpc>
                <a:spcPct val="100000"/>
              </a:lnSpc>
              <a:spcBef>
                <a:spcPts val="0"/>
              </a:spcBef>
              <a:buNone/>
              <a:defRPr sz="1800" cap="none" baseline="0"/>
            </a:lvl1pPr>
          </a:lstStyle>
          <a:p>
            <a:pPr lvl="0"/>
            <a:r>
              <a:rPr lang="en-US" dirty="0"/>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44123" y="5550408"/>
            <a:ext cx="2423160" cy="365760"/>
          </a:xfrm>
        </p:spPr>
        <p:txBody>
          <a:bodyPr anchor="t">
            <a:noAutofit/>
          </a:bodyPr>
          <a:lstStyle>
            <a:lvl1pPr marL="0" indent="0" algn="ctr">
              <a:lnSpc>
                <a:spcPct val="100000"/>
              </a:lnSpc>
              <a:spcBef>
                <a:spcPts val="0"/>
              </a:spcBef>
              <a:buNone/>
              <a:defRPr sz="1800" cap="none" baseline="0"/>
            </a:lvl1pPr>
          </a:lstStyle>
          <a:p>
            <a:pPr lvl="0"/>
            <a:r>
              <a:rPr lang="en-US" dirty="0"/>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434931" y="5550408"/>
            <a:ext cx="2423160" cy="365760"/>
          </a:xfrm>
        </p:spPr>
        <p:txBody>
          <a:bodyPr anchor="t">
            <a:noAutofit/>
          </a:bodyPr>
          <a:lstStyle>
            <a:lvl1pPr marL="0" indent="0" algn="ctr">
              <a:lnSpc>
                <a:spcPct val="100000"/>
              </a:lnSpc>
              <a:spcBef>
                <a:spcPts val="0"/>
              </a:spcBef>
              <a:buNone/>
              <a:defRPr sz="1800" cap="none" baseline="0"/>
            </a:lvl1pPr>
          </a:lstStyle>
          <a:p>
            <a:pPr lvl="0"/>
            <a:r>
              <a:rPr lang="en-US" dirty="0"/>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9260401" y="5550408"/>
            <a:ext cx="2423160" cy="365760"/>
          </a:xfrm>
        </p:spPr>
        <p:txBody>
          <a:bodyPr anchor="t">
            <a:noAutofit/>
          </a:bodyPr>
          <a:lstStyle>
            <a:lvl1pPr marL="0" indent="0" algn="ctr">
              <a:lnSpc>
                <a:spcPct val="100000"/>
              </a:lnSpc>
              <a:spcBef>
                <a:spcPts val="0"/>
              </a:spcBef>
              <a:buNone/>
              <a:defRPr sz="1800" cap="none" baseline="0"/>
            </a:lvl1pPr>
          </a:lstStyle>
          <a:p>
            <a:pPr lvl="0"/>
            <a:r>
              <a:rPr lang="en-US" dirty="0"/>
              <a:t>click to edit master text styles</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18" name="Freeform: Shape 17">
            <a:extLst>
              <a:ext uri="{FF2B5EF4-FFF2-40B4-BE49-F238E27FC236}">
                <a16:creationId xmlns:a16="http://schemas.microsoft.com/office/drawing/2014/main" id="{F0A8F0DB-3D3D-DC0F-84AC-4386B58AD6E5}"/>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lumMod val="60000"/>
              <a:lumOff val="40000"/>
              <a:alpha val="27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283071543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11C6679A-1B60-DCCD-7295-255649B92C60}"/>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1207008"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986784"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766560"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546336"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33259" y="3392424"/>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19764" y="3392424"/>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206269" y="3392424"/>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8992774" y="3392424"/>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33259" y="3584448"/>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19764" y="3584448"/>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206269" y="3584448"/>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8992774" y="3584448"/>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2" name="Picture Placeholder 38">
            <a:extLst>
              <a:ext uri="{FF2B5EF4-FFF2-40B4-BE49-F238E27FC236}">
                <a16:creationId xmlns:a16="http://schemas.microsoft.com/office/drawing/2014/main" id="{08C258FA-3031-35D9-6558-64BA58554EF4}"/>
              </a:ext>
            </a:extLst>
          </p:cNvPr>
          <p:cNvSpPr>
            <a:spLocks noGrp="1"/>
          </p:cNvSpPr>
          <p:nvPr>
            <p:ph type="pic" sz="quarter" idx="25"/>
          </p:nvPr>
        </p:nvSpPr>
        <p:spPr>
          <a:xfrm>
            <a:off x="1207008"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3" name="Picture Placeholder 39">
            <a:extLst>
              <a:ext uri="{FF2B5EF4-FFF2-40B4-BE49-F238E27FC236}">
                <a16:creationId xmlns:a16="http://schemas.microsoft.com/office/drawing/2014/main" id="{465869E5-C0B6-69BE-1E2D-A4496F633D25}"/>
              </a:ext>
            </a:extLst>
          </p:cNvPr>
          <p:cNvSpPr>
            <a:spLocks noGrp="1"/>
          </p:cNvSpPr>
          <p:nvPr>
            <p:ph type="pic" sz="quarter" idx="26"/>
          </p:nvPr>
        </p:nvSpPr>
        <p:spPr>
          <a:xfrm>
            <a:off x="3986784"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7" name="Picture Placeholder 40">
            <a:extLst>
              <a:ext uri="{FF2B5EF4-FFF2-40B4-BE49-F238E27FC236}">
                <a16:creationId xmlns:a16="http://schemas.microsoft.com/office/drawing/2014/main" id="{601870D8-4080-BDC3-CD50-097B328E1789}"/>
              </a:ext>
            </a:extLst>
          </p:cNvPr>
          <p:cNvSpPr>
            <a:spLocks noGrp="1"/>
          </p:cNvSpPr>
          <p:nvPr>
            <p:ph type="pic" sz="quarter" idx="27"/>
          </p:nvPr>
        </p:nvSpPr>
        <p:spPr>
          <a:xfrm>
            <a:off x="6766560"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8" name="Picture Placeholder 41">
            <a:extLst>
              <a:ext uri="{FF2B5EF4-FFF2-40B4-BE49-F238E27FC236}">
                <a16:creationId xmlns:a16="http://schemas.microsoft.com/office/drawing/2014/main" id="{B4779DAA-6424-E58D-2CC8-7DE922E2AFDA}"/>
              </a:ext>
            </a:extLst>
          </p:cNvPr>
          <p:cNvSpPr>
            <a:spLocks noGrp="1"/>
          </p:cNvSpPr>
          <p:nvPr>
            <p:ph type="pic" sz="quarter" idx="28"/>
          </p:nvPr>
        </p:nvSpPr>
        <p:spPr>
          <a:xfrm>
            <a:off x="9546336"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ctr">
            <a:noAutofit/>
          </a:bodyPr>
          <a:lstStyle>
            <a:lvl1pPr marL="0" indent="0" algn="ctr">
              <a:buNone/>
              <a:defRPr sz="1800">
                <a:solidFill>
                  <a:schemeClr val="accent1"/>
                </a:solidFill>
              </a:defRPr>
            </a:lvl1pPr>
          </a:lstStyle>
          <a:p>
            <a:r>
              <a:rPr lang="en-US"/>
              <a:t>Click icon to add picture</a:t>
            </a:r>
            <a:endParaRPr lang="en-US" dirty="0"/>
          </a:p>
        </p:txBody>
      </p:sp>
      <p:sp>
        <p:nvSpPr>
          <p:cNvPr id="9" name="Text Placeholder 46">
            <a:extLst>
              <a:ext uri="{FF2B5EF4-FFF2-40B4-BE49-F238E27FC236}">
                <a16:creationId xmlns:a16="http://schemas.microsoft.com/office/drawing/2014/main" id="{1732A3A5-B50F-7A5D-DA66-644509A99987}"/>
              </a:ext>
            </a:extLst>
          </p:cNvPr>
          <p:cNvSpPr>
            <a:spLocks noGrp="1"/>
          </p:cNvSpPr>
          <p:nvPr>
            <p:ph type="body" sz="quarter" idx="29"/>
          </p:nvPr>
        </p:nvSpPr>
        <p:spPr>
          <a:xfrm>
            <a:off x="633259" y="6062472"/>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10" name="Text Placeholder 46">
            <a:extLst>
              <a:ext uri="{FF2B5EF4-FFF2-40B4-BE49-F238E27FC236}">
                <a16:creationId xmlns:a16="http://schemas.microsoft.com/office/drawing/2014/main" id="{87CC578C-FDBD-2BD2-8930-A795C0A8D1FC}"/>
              </a:ext>
            </a:extLst>
          </p:cNvPr>
          <p:cNvSpPr>
            <a:spLocks noGrp="1"/>
          </p:cNvSpPr>
          <p:nvPr>
            <p:ph type="body" sz="quarter" idx="30"/>
          </p:nvPr>
        </p:nvSpPr>
        <p:spPr>
          <a:xfrm>
            <a:off x="3419764" y="6062472"/>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11" name="Text Placeholder 46">
            <a:extLst>
              <a:ext uri="{FF2B5EF4-FFF2-40B4-BE49-F238E27FC236}">
                <a16:creationId xmlns:a16="http://schemas.microsoft.com/office/drawing/2014/main" id="{6CE31252-6548-7D94-98E5-E652CED78F27}"/>
              </a:ext>
            </a:extLst>
          </p:cNvPr>
          <p:cNvSpPr>
            <a:spLocks noGrp="1"/>
          </p:cNvSpPr>
          <p:nvPr>
            <p:ph type="body" sz="quarter" idx="31"/>
          </p:nvPr>
        </p:nvSpPr>
        <p:spPr>
          <a:xfrm>
            <a:off x="6206269" y="6062472"/>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12" name="Text Placeholder 46">
            <a:extLst>
              <a:ext uri="{FF2B5EF4-FFF2-40B4-BE49-F238E27FC236}">
                <a16:creationId xmlns:a16="http://schemas.microsoft.com/office/drawing/2014/main" id="{2C4E0AF4-17FD-BEAA-BDD9-806DC564D2F7}"/>
              </a:ext>
            </a:extLst>
          </p:cNvPr>
          <p:cNvSpPr>
            <a:spLocks noGrp="1"/>
          </p:cNvSpPr>
          <p:nvPr>
            <p:ph type="body" sz="quarter" idx="32"/>
          </p:nvPr>
        </p:nvSpPr>
        <p:spPr>
          <a:xfrm>
            <a:off x="8992774" y="6062472"/>
            <a:ext cx="2423160" cy="310896"/>
          </a:xfrm>
        </p:spPr>
        <p:txBody>
          <a:bodyPr anchor="b">
            <a:noAutofit/>
          </a:bodyPr>
          <a:lstStyle>
            <a:lvl1pPr marL="0" indent="0" algn="ctr">
              <a:lnSpc>
                <a:spcPct val="100000"/>
              </a:lnSpc>
              <a:spcBef>
                <a:spcPts val="0"/>
              </a:spcBef>
              <a:buNone/>
              <a:defRPr sz="1400" cap="all" baseline="0">
                <a:latin typeface="Gill Sans Nova" panose="020B0602020104020203" pitchFamily="34" charset="0"/>
              </a:defRPr>
            </a:lvl1pPr>
          </a:lstStyle>
          <a:p>
            <a:pPr lvl="0"/>
            <a:r>
              <a:rPr lang="en-US"/>
              <a:t>Click to edit Master text styles</a:t>
            </a:r>
          </a:p>
        </p:txBody>
      </p:sp>
      <p:sp>
        <p:nvSpPr>
          <p:cNvPr id="13" name="Text Placeholder 46">
            <a:extLst>
              <a:ext uri="{FF2B5EF4-FFF2-40B4-BE49-F238E27FC236}">
                <a16:creationId xmlns:a16="http://schemas.microsoft.com/office/drawing/2014/main" id="{35C6F103-92F0-87A2-E3CC-656E2EF3E365}"/>
              </a:ext>
            </a:extLst>
          </p:cNvPr>
          <p:cNvSpPr>
            <a:spLocks noGrp="1"/>
          </p:cNvSpPr>
          <p:nvPr>
            <p:ph type="body" sz="quarter" idx="33" hasCustomPrompt="1"/>
          </p:nvPr>
        </p:nvSpPr>
        <p:spPr>
          <a:xfrm>
            <a:off x="633259" y="6254496"/>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14" name="Text Placeholder 46">
            <a:extLst>
              <a:ext uri="{FF2B5EF4-FFF2-40B4-BE49-F238E27FC236}">
                <a16:creationId xmlns:a16="http://schemas.microsoft.com/office/drawing/2014/main" id="{C30881DE-F3FC-C690-BFCB-9EF66A5EB141}"/>
              </a:ext>
            </a:extLst>
          </p:cNvPr>
          <p:cNvSpPr>
            <a:spLocks noGrp="1"/>
          </p:cNvSpPr>
          <p:nvPr>
            <p:ph type="body" sz="quarter" idx="34" hasCustomPrompt="1"/>
          </p:nvPr>
        </p:nvSpPr>
        <p:spPr>
          <a:xfrm>
            <a:off x="3419764" y="6254496"/>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15" name="Text Placeholder 46">
            <a:extLst>
              <a:ext uri="{FF2B5EF4-FFF2-40B4-BE49-F238E27FC236}">
                <a16:creationId xmlns:a16="http://schemas.microsoft.com/office/drawing/2014/main" id="{971AAA9F-B007-79B3-0B99-BE5131FC81F3}"/>
              </a:ext>
            </a:extLst>
          </p:cNvPr>
          <p:cNvSpPr>
            <a:spLocks noGrp="1"/>
          </p:cNvSpPr>
          <p:nvPr>
            <p:ph type="body" sz="quarter" idx="35" hasCustomPrompt="1"/>
          </p:nvPr>
        </p:nvSpPr>
        <p:spPr>
          <a:xfrm>
            <a:off x="6206269" y="6254496"/>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
        <p:nvSpPr>
          <p:cNvPr id="16" name="Text Placeholder 46">
            <a:extLst>
              <a:ext uri="{FF2B5EF4-FFF2-40B4-BE49-F238E27FC236}">
                <a16:creationId xmlns:a16="http://schemas.microsoft.com/office/drawing/2014/main" id="{EDC1B84D-1134-2679-FDF4-5B93BE5F27E8}"/>
              </a:ext>
            </a:extLst>
          </p:cNvPr>
          <p:cNvSpPr>
            <a:spLocks noGrp="1"/>
          </p:cNvSpPr>
          <p:nvPr>
            <p:ph type="body" sz="quarter" idx="36" hasCustomPrompt="1"/>
          </p:nvPr>
        </p:nvSpPr>
        <p:spPr>
          <a:xfrm>
            <a:off x="8992774" y="6254496"/>
            <a:ext cx="2423160" cy="310896"/>
          </a:xfrm>
        </p:spPr>
        <p:txBody>
          <a:bodyPr anchor="t">
            <a:noAutofit/>
          </a:bodyPr>
          <a:lstStyle>
            <a:lvl1pPr marL="0" indent="0" algn="ctr">
              <a:lnSpc>
                <a:spcPct val="100000"/>
              </a:lnSpc>
              <a:spcBef>
                <a:spcPts val="0"/>
              </a:spcBef>
              <a:buNone/>
              <a:defRPr sz="1400" cap="none" baseline="0"/>
            </a:lvl1pPr>
          </a:lstStyle>
          <a:p>
            <a:pPr lvl="0"/>
            <a:r>
              <a:rPr lang="en-US" dirty="0"/>
              <a:t>click to edit master text styles</a:t>
            </a:r>
          </a:p>
        </p:txBody>
      </p:sp>
    </p:spTree>
    <p:extLst>
      <p:ext uri="{BB962C8B-B14F-4D97-AF65-F5344CB8AC3E}">
        <p14:creationId xmlns:p14="http://schemas.microsoft.com/office/powerpoint/2010/main" val="170490853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7523198" y="2771729"/>
            <a:ext cx="2140237" cy="472905"/>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3447610" y="4196051"/>
            <a:ext cx="2006301" cy="453702"/>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2793467" y="1387752"/>
            <a:ext cx="6622719" cy="73316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3174568" y="5351805"/>
            <a:ext cx="5263840" cy="686047"/>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p:nvPr>
        </p:nvSpPr>
        <p:spPr>
          <a:xfrm>
            <a:off x="8135812" y="49372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p:nvPr>
        </p:nvSpPr>
        <p:spPr>
          <a:xfrm>
            <a:off x="740470" y="1647132"/>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p:nvPr>
        </p:nvSpPr>
        <p:spPr>
          <a:xfrm>
            <a:off x="4592321" y="2722253"/>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p:nvPr>
        </p:nvSpPr>
        <p:spPr>
          <a:xfrm>
            <a:off x="8224696" y="4198707"/>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p:nvPr>
        </p:nvSpPr>
        <p:spPr>
          <a:xfrm>
            <a:off x="630126" y="4301905"/>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Autofit/>
          </a:bodyPr>
          <a:lstStyle>
            <a:lvl1pPr marL="0" indent="0" algn="ctr">
              <a:lnSpc>
                <a:spcPct val="100000"/>
              </a:lnSpc>
              <a:spcBef>
                <a:spcPts val="0"/>
              </a:spcBef>
              <a:buNone/>
              <a:defRPr sz="2000" cap="all" baseline="0">
                <a:latin typeface="Gill Sans Nova" panose="020B0602020104020203" pitchFamily="34" charset="0"/>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576072" y="704088"/>
            <a:ext cx="10515600" cy="676656"/>
          </a:xfrm>
        </p:spPr>
        <p:txBody>
          <a:bodyPr/>
          <a:lstStyle>
            <a:lvl1pPr>
              <a:defRPr sz="4800"/>
            </a:lvl1pPr>
          </a:lstStyle>
          <a:p>
            <a:r>
              <a:rPr lang="en-US" dirty="0"/>
              <a:t>click to edit master title style	</a:t>
            </a:r>
          </a:p>
        </p:txBody>
      </p:sp>
    </p:spTree>
    <p:extLst>
      <p:ext uri="{BB962C8B-B14F-4D97-AF65-F5344CB8AC3E}">
        <p14:creationId xmlns:p14="http://schemas.microsoft.com/office/powerpoint/2010/main" val="3021782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6"/>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350008"/>
            <a:ext cx="6464808" cy="1097280"/>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a:lstStyle>
            <a:lvl1pPr>
              <a:defRPr>
                <a:solidFill>
                  <a:schemeClr val="accent1"/>
                </a:solidFill>
              </a:defRPr>
            </a:lvl1pPr>
          </a:lstStyle>
          <a:p>
            <a:r>
              <a:rPr lang="en-US" dirty="0"/>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a:lstStyle>
            <a:lvl1pPr>
              <a:defRPr>
                <a:solidFill>
                  <a:schemeClr val="accent1"/>
                </a:solidFill>
              </a:defRPr>
            </a:lvl1pPr>
          </a:lstStyle>
          <a:p>
            <a:fld id="{58FB4751-880F-D840-AAA9-3A15815CC996}" type="slidenum">
              <a:rPr lang="en-US" smtClean="0"/>
              <a:pPr/>
              <a:t>‹#›</a:t>
            </a:fld>
            <a:endParaRPr lang="en-US" dirty="0"/>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6464808" cy="402336"/>
          </a:xfrm>
        </p:spPr>
        <p:txBody>
          <a:bodyPr anchor="b">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576072" y="3557016"/>
            <a:ext cx="6464808" cy="402336"/>
          </a:xfrm>
        </p:spPr>
        <p:txBody>
          <a:bodyPr anchor="b">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576072" y="3995928"/>
            <a:ext cx="6464808" cy="1097280"/>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576072" y="704088"/>
            <a:ext cx="10515600" cy="676656"/>
          </a:xfrm>
        </p:spPr>
        <p:txBody>
          <a:bodyPr/>
          <a:lstStyle>
            <a:lvl1pPr>
              <a:defRPr sz="4800">
                <a:solidFill>
                  <a:schemeClr val="accent1"/>
                </a:solidFill>
              </a:defRPr>
            </a:lvl1pPr>
          </a:lstStyle>
          <a:p>
            <a:r>
              <a:rPr lang="en-US" dirty="0"/>
              <a:t>click to edit master title style	</a:t>
            </a:r>
          </a:p>
        </p:txBody>
      </p:sp>
      <p:cxnSp>
        <p:nvCxnSpPr>
          <p:cNvPr id="10" name="Straight Connector 9">
            <a:extLst>
              <a:ext uri="{FF2B5EF4-FFF2-40B4-BE49-F238E27FC236}">
                <a16:creationId xmlns:a16="http://schemas.microsoft.com/office/drawing/2014/main" id="{D6E0E53F-80E4-D83A-8BC2-C22ED75540F5}"/>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512927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hree Column">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8828D144-1FB6-D637-B87C-40F583744264}"/>
              </a:ext>
            </a:extLst>
          </p:cNvPr>
          <p:cNvSpPr/>
          <p:nvPr userDrawn="1"/>
        </p:nvSpPr>
        <p:spPr>
          <a:xfrm>
            <a:off x="621728" y="4724605"/>
            <a:ext cx="8993194" cy="2133395"/>
          </a:xfrm>
          <a:custGeom>
            <a:avLst/>
            <a:gdLst>
              <a:gd name="connsiteX0" fmla="*/ 5641082 w 8993194"/>
              <a:gd name="connsiteY0" fmla="*/ 28 h 2133395"/>
              <a:gd name="connsiteX1" fmla="*/ 7193214 w 8993194"/>
              <a:gd name="connsiteY1" fmla="*/ 351682 h 2133395"/>
              <a:gd name="connsiteX2" fmla="*/ 8571267 w 8993194"/>
              <a:gd name="connsiteY2" fmla="*/ 1470873 h 2133395"/>
              <a:gd name="connsiteX3" fmla="*/ 8974398 w 8993194"/>
              <a:gd name="connsiteY3" fmla="*/ 2088483 h 2133395"/>
              <a:gd name="connsiteX4" fmla="*/ 8993194 w 8993194"/>
              <a:gd name="connsiteY4" fmla="*/ 2133395 h 2133395"/>
              <a:gd name="connsiteX5" fmla="*/ 0 w 8993194"/>
              <a:gd name="connsiteY5" fmla="*/ 2133395 h 2133395"/>
              <a:gd name="connsiteX6" fmla="*/ 11196 w 8993194"/>
              <a:gd name="connsiteY6" fmla="*/ 2060835 h 2133395"/>
              <a:gd name="connsiteX7" fmla="*/ 69995 w 8993194"/>
              <a:gd name="connsiteY7" fmla="*/ 1875975 h 2133395"/>
              <a:gd name="connsiteX8" fmla="*/ 2326551 w 8993194"/>
              <a:gd name="connsiteY8" fmla="*/ 649790 h 2133395"/>
              <a:gd name="connsiteX9" fmla="*/ 5641082 w 8993194"/>
              <a:gd name="connsiteY9" fmla="*/ 28 h 213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93194" h="2133395">
                <a:moveTo>
                  <a:pt x="5641082" y="28"/>
                </a:moveTo>
                <a:cubicBezTo>
                  <a:pt x="6185920" y="1961"/>
                  <a:pt x="6687031" y="105621"/>
                  <a:pt x="7193214" y="351682"/>
                </a:cubicBezTo>
                <a:cubicBezTo>
                  <a:pt x="7883521" y="687280"/>
                  <a:pt x="8326622" y="1163018"/>
                  <a:pt x="8571267" y="1470873"/>
                </a:cubicBezTo>
                <a:cubicBezTo>
                  <a:pt x="8698040" y="1621267"/>
                  <a:pt x="8852271" y="1830686"/>
                  <a:pt x="8974398" y="2088483"/>
                </a:cubicBezTo>
                <a:lnTo>
                  <a:pt x="8993194" y="2133395"/>
                </a:lnTo>
                <a:lnTo>
                  <a:pt x="0" y="2133395"/>
                </a:lnTo>
                <a:lnTo>
                  <a:pt x="11196" y="2060835"/>
                </a:lnTo>
                <a:cubicBezTo>
                  <a:pt x="25372" y="1999506"/>
                  <a:pt x="44664" y="1937726"/>
                  <a:pt x="69995" y="1875975"/>
                </a:cubicBezTo>
                <a:cubicBezTo>
                  <a:pt x="225713" y="1496052"/>
                  <a:pt x="611237" y="1115228"/>
                  <a:pt x="2326551" y="649790"/>
                </a:cubicBezTo>
                <a:cubicBezTo>
                  <a:pt x="3703485" y="276164"/>
                  <a:pt x="4733017" y="-3192"/>
                  <a:pt x="5641082" y="28"/>
                </a:cubicBezTo>
                <a:close/>
              </a:path>
            </a:pathLst>
          </a:custGeom>
          <a:solidFill>
            <a:schemeClr val="tx2">
              <a:alpha val="73000"/>
            </a:schemeClr>
          </a:solidFill>
          <a:ln w="32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E0C9BA38-182F-E517-B1E9-240E6B50C03F}"/>
              </a:ext>
            </a:extLst>
          </p:cNvPr>
          <p:cNvSpPr/>
          <p:nvPr userDrawn="1"/>
        </p:nvSpPr>
        <p:spPr>
          <a:xfrm>
            <a:off x="0" y="-1"/>
            <a:ext cx="12192000" cy="6858000"/>
          </a:xfrm>
          <a:custGeom>
            <a:avLst/>
            <a:gdLst>
              <a:gd name="connsiteX0" fmla="*/ 0 w 12192000"/>
              <a:gd name="connsiteY0" fmla="*/ 0 h 6858000"/>
              <a:gd name="connsiteX1" fmla="*/ 6775177 w 12192000"/>
              <a:gd name="connsiteY1" fmla="*/ 0 h 6858000"/>
              <a:gd name="connsiteX2" fmla="*/ 7219800 w 12192000"/>
              <a:gd name="connsiteY2" fmla="*/ 111673 h 6858000"/>
              <a:gd name="connsiteX3" fmla="*/ 11749026 w 12192000"/>
              <a:gd name="connsiteY3" fmla="*/ 1996374 h 6858000"/>
              <a:gd name="connsiteX4" fmla="*/ 12192000 w 12192000"/>
              <a:gd name="connsiteY4" fmla="*/ 2276886 h 6858000"/>
              <a:gd name="connsiteX5" fmla="*/ 12192000 w 12192000"/>
              <a:gd name="connsiteY5" fmla="*/ 6858000 h 6858000"/>
              <a:gd name="connsiteX6" fmla="*/ 0 w 1219200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0" y="0"/>
                </a:moveTo>
                <a:lnTo>
                  <a:pt x="6775177" y="0"/>
                </a:lnTo>
                <a:lnTo>
                  <a:pt x="7219800" y="111673"/>
                </a:lnTo>
                <a:cubicBezTo>
                  <a:pt x="8893020" y="564143"/>
                  <a:pt x="10439967" y="1209336"/>
                  <a:pt x="11749026" y="1996374"/>
                </a:cubicBezTo>
                <a:lnTo>
                  <a:pt x="12192000" y="2276886"/>
                </a:lnTo>
                <a:lnTo>
                  <a:pt x="12192000" y="6858000"/>
                </a:lnTo>
                <a:lnTo>
                  <a:pt x="0" y="6858000"/>
                </a:lnTo>
                <a:close/>
              </a:path>
            </a:pathLst>
          </a:custGeom>
          <a:solidFill>
            <a:schemeClr val="accent5">
              <a:alpha val="62000"/>
            </a:schemeClr>
          </a:solidFill>
          <a:ln w="1001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3529584" cy="402336"/>
          </a:xfrm>
        </p:spPr>
        <p:txBody>
          <a:bodyPr anchor="ctr">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505075"/>
            <a:ext cx="2944368" cy="3684588"/>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4782312" y="1911096"/>
            <a:ext cx="3529584" cy="402336"/>
          </a:xfrm>
        </p:spPr>
        <p:txBody>
          <a:bodyPr anchor="ctr">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4782312" y="2505075"/>
            <a:ext cx="2944368" cy="3684588"/>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a:lstStyle>
            <a:lvl1pPr>
              <a:defRPr>
                <a:solidFill>
                  <a:schemeClr val="accent1"/>
                </a:solidFill>
              </a:defRPr>
            </a:lvl1pPr>
          </a:lstStyle>
          <a:p>
            <a:r>
              <a:rPr lang="en-US" dirty="0"/>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a:lstStyle>
            <a:lvl1pPr>
              <a:defRPr>
                <a:solidFill>
                  <a:schemeClr val="accent1"/>
                </a:solidFill>
              </a:defRPr>
            </a:lvl1pPr>
          </a:lstStyle>
          <a:p>
            <a:fld id="{58FB4751-880F-D840-AAA9-3A15815CC996}" type="slidenum">
              <a:rPr lang="en-US" smtClean="0"/>
              <a:pPr/>
              <a:t>‹#›</a:t>
            </a:fld>
            <a:endParaRPr lang="en-US" dirty="0"/>
          </a:p>
        </p:txBody>
      </p:sp>
      <p:sp>
        <p:nvSpPr>
          <p:cNvPr id="29" name="Title 1">
            <a:extLst>
              <a:ext uri="{FF2B5EF4-FFF2-40B4-BE49-F238E27FC236}">
                <a16:creationId xmlns:a16="http://schemas.microsoft.com/office/drawing/2014/main" id="{D5CC739F-0299-DDC6-C35D-22282FF85CD2}"/>
              </a:ext>
            </a:extLst>
          </p:cNvPr>
          <p:cNvSpPr>
            <a:spLocks noGrp="1"/>
          </p:cNvSpPr>
          <p:nvPr>
            <p:ph type="title" hasCustomPrompt="1"/>
          </p:nvPr>
        </p:nvSpPr>
        <p:spPr>
          <a:xfrm>
            <a:off x="576072" y="704088"/>
            <a:ext cx="10515600" cy="676656"/>
          </a:xfrm>
        </p:spPr>
        <p:txBody>
          <a:bodyPr/>
          <a:lstStyle>
            <a:lvl1pPr>
              <a:defRPr sz="4800">
                <a:solidFill>
                  <a:schemeClr val="accent1"/>
                </a:solidFill>
              </a:defRPr>
            </a:lvl1pPr>
          </a:lstStyle>
          <a:p>
            <a:r>
              <a:rPr lang="en-US" dirty="0"/>
              <a:t>click to edit master title style	</a:t>
            </a:r>
          </a:p>
        </p:txBody>
      </p:sp>
      <p:sp>
        <p:nvSpPr>
          <p:cNvPr id="30" name="Text Placeholder 4">
            <a:extLst>
              <a:ext uri="{FF2B5EF4-FFF2-40B4-BE49-F238E27FC236}">
                <a16:creationId xmlns:a16="http://schemas.microsoft.com/office/drawing/2014/main" id="{A2DF7EFD-1FC1-E7B0-3A5D-171FFD6F0DCF}"/>
              </a:ext>
            </a:extLst>
          </p:cNvPr>
          <p:cNvSpPr>
            <a:spLocks noGrp="1"/>
          </p:cNvSpPr>
          <p:nvPr>
            <p:ph type="body" sz="quarter" idx="13"/>
          </p:nvPr>
        </p:nvSpPr>
        <p:spPr>
          <a:xfrm>
            <a:off x="8860536" y="1911096"/>
            <a:ext cx="2944368" cy="402336"/>
          </a:xfrm>
        </p:spPr>
        <p:txBody>
          <a:bodyPr anchor="ctr">
            <a:normAutofit/>
          </a:bodyPr>
          <a:lstStyle>
            <a:lvl1pPr marL="0" indent="0">
              <a:buNone/>
              <a:defRPr sz="2000" b="0" cap="all" baseline="0">
                <a:solidFill>
                  <a:schemeClr val="accent1"/>
                </a:solidFill>
                <a:latin typeface="Gill Sans Nova" panose="020B0602020104020203"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Content Placeholder 5">
            <a:extLst>
              <a:ext uri="{FF2B5EF4-FFF2-40B4-BE49-F238E27FC236}">
                <a16:creationId xmlns:a16="http://schemas.microsoft.com/office/drawing/2014/main" id="{0733DE00-8CA6-606F-16DB-4372C1E5BD67}"/>
              </a:ext>
            </a:extLst>
          </p:cNvPr>
          <p:cNvSpPr>
            <a:spLocks noGrp="1"/>
          </p:cNvSpPr>
          <p:nvPr>
            <p:ph sz="quarter" idx="14"/>
          </p:nvPr>
        </p:nvSpPr>
        <p:spPr>
          <a:xfrm>
            <a:off x="8860536" y="2492438"/>
            <a:ext cx="2944368" cy="3684588"/>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3" name="Straight Connector 32">
            <a:extLst>
              <a:ext uri="{FF2B5EF4-FFF2-40B4-BE49-F238E27FC236}">
                <a16:creationId xmlns:a16="http://schemas.microsoft.com/office/drawing/2014/main" id="{E90718B6-F0C0-E7EE-D41F-B5CE6A11D721}"/>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486270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alt">
    <p:bg>
      <p:bgPr>
        <a:solidFill>
          <a:schemeClr val="bg2"/>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8430A716-DF40-A710-4FC7-CCCA4BD957F8}"/>
              </a:ext>
            </a:extLst>
          </p:cNvPr>
          <p:cNvSpPr/>
          <p:nvPr userDrawn="1"/>
        </p:nvSpPr>
        <p:spPr>
          <a:xfrm>
            <a:off x="6323595" y="0"/>
            <a:ext cx="5868404" cy="6164034"/>
          </a:xfrm>
          <a:custGeom>
            <a:avLst/>
            <a:gdLst>
              <a:gd name="connsiteX0" fmla="*/ 12513 w 5868404"/>
              <a:gd name="connsiteY0" fmla="*/ 0 h 6164034"/>
              <a:gd name="connsiteX1" fmla="*/ 4439184 w 5868404"/>
              <a:gd name="connsiteY1" fmla="*/ 0 h 6164034"/>
              <a:gd name="connsiteX2" fmla="*/ 4449003 w 5868404"/>
              <a:gd name="connsiteY2" fmla="*/ 15092 h 6164034"/>
              <a:gd name="connsiteX3" fmla="*/ 5223238 w 5868404"/>
              <a:gd name="connsiteY3" fmla="*/ 739839 h 6164034"/>
              <a:gd name="connsiteX4" fmla="*/ 5836159 w 5868404"/>
              <a:gd name="connsiteY4" fmla="*/ 1102187 h 6164034"/>
              <a:gd name="connsiteX5" fmla="*/ 5868404 w 5868404"/>
              <a:gd name="connsiteY5" fmla="*/ 1119251 h 6164034"/>
              <a:gd name="connsiteX6" fmla="*/ 5868404 w 5868404"/>
              <a:gd name="connsiteY6" fmla="*/ 6067695 h 6164034"/>
              <a:gd name="connsiteX7" fmla="*/ 5685224 w 5868404"/>
              <a:gd name="connsiteY7" fmla="*/ 6111753 h 6164034"/>
              <a:gd name="connsiteX8" fmla="*/ 5084251 w 5868404"/>
              <a:gd name="connsiteY8" fmla="*/ 6163884 h 6164034"/>
              <a:gd name="connsiteX9" fmla="*/ 3836104 w 5868404"/>
              <a:gd name="connsiteY9" fmla="*/ 5943053 h 6164034"/>
              <a:gd name="connsiteX10" fmla="*/ 3344911 w 5868404"/>
              <a:gd name="connsiteY10" fmla="*/ 5752757 h 6164034"/>
              <a:gd name="connsiteX11" fmla="*/ 1304345 w 5868404"/>
              <a:gd name="connsiteY11" fmla="*/ 4176227 h 6164034"/>
              <a:gd name="connsiteX12" fmla="*/ 209588 w 5868404"/>
              <a:gd name="connsiteY12" fmla="*/ 2032696 h 6164034"/>
              <a:gd name="connsiteX13" fmla="*/ 2035 w 5868404"/>
              <a:gd name="connsiteY13" fmla="*/ 234989 h 6164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68404" h="6164034">
                <a:moveTo>
                  <a:pt x="12513" y="0"/>
                </a:moveTo>
                <a:lnTo>
                  <a:pt x="4439184" y="0"/>
                </a:lnTo>
                <a:lnTo>
                  <a:pt x="4449003" y="15092"/>
                </a:lnTo>
                <a:cubicBezTo>
                  <a:pt x="4651567" y="305845"/>
                  <a:pt x="4918507" y="539411"/>
                  <a:pt x="5223238" y="739839"/>
                </a:cubicBezTo>
                <a:cubicBezTo>
                  <a:pt x="5478465" y="907701"/>
                  <a:pt x="5664764" y="1010975"/>
                  <a:pt x="5836159" y="1102187"/>
                </a:cubicBezTo>
                <a:lnTo>
                  <a:pt x="5868404" y="1119251"/>
                </a:lnTo>
                <a:lnTo>
                  <a:pt x="5868404" y="6067695"/>
                </a:lnTo>
                <a:lnTo>
                  <a:pt x="5685224" y="6111753"/>
                </a:lnTo>
                <a:cubicBezTo>
                  <a:pt x="5494197" y="6149567"/>
                  <a:pt x="5293292" y="6165797"/>
                  <a:pt x="5084251" y="6163884"/>
                </a:cubicBezTo>
                <a:cubicBezTo>
                  <a:pt x="4661736" y="6160033"/>
                  <a:pt x="4246092" y="6080257"/>
                  <a:pt x="3836104" y="5943053"/>
                </a:cubicBezTo>
                <a:cubicBezTo>
                  <a:pt x="3669389" y="5887220"/>
                  <a:pt x="3505068" y="5826356"/>
                  <a:pt x="3344911" y="5752757"/>
                </a:cubicBezTo>
                <a:cubicBezTo>
                  <a:pt x="2529656" y="5377996"/>
                  <a:pt x="1853875" y="4847882"/>
                  <a:pt x="1304345" y="4176227"/>
                </a:cubicBezTo>
                <a:cubicBezTo>
                  <a:pt x="767829" y="3520395"/>
                  <a:pt x="415519" y="2801547"/>
                  <a:pt x="209588" y="2032696"/>
                </a:cubicBezTo>
                <a:cubicBezTo>
                  <a:pt x="48218" y="1430059"/>
                  <a:pt x="-12290" y="831033"/>
                  <a:pt x="2035" y="234989"/>
                </a:cubicBezTo>
                <a:close/>
              </a:path>
            </a:pathLst>
          </a:custGeom>
          <a:solidFill>
            <a:schemeClr val="accent5">
              <a:alpha val="86000"/>
            </a:schemeClr>
          </a:solidFill>
          <a:ln w="346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a:normAutofit/>
          </a:bodyPr>
          <a:lstStyle>
            <a:lvl1pPr marL="0" indent="0">
              <a:lnSpc>
                <a:spcPct val="100000"/>
              </a:lnSpc>
              <a:spcBef>
                <a:spcPts val="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9144000" cy="676656"/>
          </a:xfrm>
        </p:spPr>
        <p:txBody>
          <a:bodyPr anchor="b"/>
          <a:lstStyle>
            <a:lvl1pPr>
              <a:defRPr sz="4800"/>
            </a:lvl1pPr>
          </a:lstStyle>
          <a:p>
            <a:r>
              <a:rPr lang="en-US" dirty="0"/>
              <a:t>click to edit master title style</a:t>
            </a:r>
          </a:p>
        </p:txBody>
      </p:sp>
      <p:sp>
        <p:nvSpPr>
          <p:cNvPr id="48" name="Freeform: Shape 47">
            <a:extLst>
              <a:ext uri="{FF2B5EF4-FFF2-40B4-BE49-F238E27FC236}">
                <a16:creationId xmlns:a16="http://schemas.microsoft.com/office/drawing/2014/main" id="{EACA9FF1-6A56-9028-20F7-293A5DAC2547}"/>
              </a:ext>
            </a:extLst>
          </p:cNvPr>
          <p:cNvSpPr/>
          <p:nvPr userDrawn="1"/>
        </p:nvSpPr>
        <p:spPr>
          <a:xfrm>
            <a:off x="5964144" y="640336"/>
            <a:ext cx="6243203" cy="5137129"/>
          </a:xfrm>
          <a:custGeom>
            <a:avLst/>
            <a:gdLst>
              <a:gd name="connsiteX0" fmla="*/ 4889012 w 6277387"/>
              <a:gd name="connsiteY0" fmla="*/ 662 h 5139475"/>
              <a:gd name="connsiteX1" fmla="*/ 5445687 w 6277387"/>
              <a:gd name="connsiteY1" fmla="*/ 20567 h 5139475"/>
              <a:gd name="connsiteX2" fmla="*/ 6007952 w 6277387"/>
              <a:gd name="connsiteY2" fmla="*/ 99852 h 5139475"/>
              <a:gd name="connsiteX3" fmla="*/ 6277387 w 6277387"/>
              <a:gd name="connsiteY3" fmla="*/ 161058 h 5139475"/>
              <a:gd name="connsiteX4" fmla="*/ 6277387 w 6277387"/>
              <a:gd name="connsiteY4" fmla="*/ 5139475 h 5139475"/>
              <a:gd name="connsiteX5" fmla="*/ 6189863 w 6277387"/>
              <a:gd name="connsiteY5" fmla="*/ 5129509 h 5139475"/>
              <a:gd name="connsiteX6" fmla="*/ 4906960 w 6277387"/>
              <a:gd name="connsiteY6" fmla="*/ 4685637 h 5139475"/>
              <a:gd name="connsiteX7" fmla="*/ 4226890 w 6277387"/>
              <a:gd name="connsiteY7" fmla="*/ 4354477 h 5139475"/>
              <a:gd name="connsiteX8" fmla="*/ 3327755 w 6277387"/>
              <a:gd name="connsiteY8" fmla="*/ 4156387 h 5139475"/>
              <a:gd name="connsiteX9" fmla="*/ 2255512 w 6277387"/>
              <a:gd name="connsiteY9" fmla="*/ 4368944 h 5139475"/>
              <a:gd name="connsiteX10" fmla="*/ 1772151 w 6277387"/>
              <a:gd name="connsiteY10" fmla="*/ 4527459 h 5139475"/>
              <a:gd name="connsiteX11" fmla="*/ 459735 w 6277387"/>
              <a:gd name="connsiteY11" fmla="*/ 4184363 h 5139475"/>
              <a:gd name="connsiteX12" fmla="*/ 608 w 6277387"/>
              <a:gd name="connsiteY12" fmla="*/ 3162067 h 5139475"/>
              <a:gd name="connsiteX13" fmla="*/ 686493 w 6277387"/>
              <a:gd name="connsiteY13" fmla="*/ 1710481 h 5139475"/>
              <a:gd name="connsiteX14" fmla="*/ 1254673 w 6277387"/>
              <a:gd name="connsiteY14" fmla="*/ 1269348 h 5139475"/>
              <a:gd name="connsiteX15" fmla="*/ 3265771 w 6277387"/>
              <a:gd name="connsiteY15" fmla="*/ 265022 h 5139475"/>
              <a:gd name="connsiteX16" fmla="*/ 4889012 w 6277387"/>
              <a:gd name="connsiteY16" fmla="*/ 662 h 5139475"/>
              <a:gd name="connsiteX0" fmla="*/ 6277387 w 6368827"/>
              <a:gd name="connsiteY0" fmla="*/ 161058 h 5139475"/>
              <a:gd name="connsiteX1" fmla="*/ 6277387 w 6368827"/>
              <a:gd name="connsiteY1" fmla="*/ 5139475 h 5139475"/>
              <a:gd name="connsiteX2" fmla="*/ 6189863 w 6368827"/>
              <a:gd name="connsiteY2" fmla="*/ 5129509 h 5139475"/>
              <a:gd name="connsiteX3" fmla="*/ 4906960 w 6368827"/>
              <a:gd name="connsiteY3" fmla="*/ 4685637 h 5139475"/>
              <a:gd name="connsiteX4" fmla="*/ 4226890 w 6368827"/>
              <a:gd name="connsiteY4" fmla="*/ 4354477 h 5139475"/>
              <a:gd name="connsiteX5" fmla="*/ 3327755 w 6368827"/>
              <a:gd name="connsiteY5" fmla="*/ 4156387 h 5139475"/>
              <a:gd name="connsiteX6" fmla="*/ 2255512 w 6368827"/>
              <a:gd name="connsiteY6" fmla="*/ 4368944 h 5139475"/>
              <a:gd name="connsiteX7" fmla="*/ 1772151 w 6368827"/>
              <a:gd name="connsiteY7" fmla="*/ 4527459 h 5139475"/>
              <a:gd name="connsiteX8" fmla="*/ 459735 w 6368827"/>
              <a:gd name="connsiteY8" fmla="*/ 4184363 h 5139475"/>
              <a:gd name="connsiteX9" fmla="*/ 608 w 6368827"/>
              <a:gd name="connsiteY9" fmla="*/ 3162067 h 5139475"/>
              <a:gd name="connsiteX10" fmla="*/ 686493 w 6368827"/>
              <a:gd name="connsiteY10" fmla="*/ 1710481 h 5139475"/>
              <a:gd name="connsiteX11" fmla="*/ 1254673 w 6368827"/>
              <a:gd name="connsiteY11" fmla="*/ 1269348 h 5139475"/>
              <a:gd name="connsiteX12" fmla="*/ 3265771 w 6368827"/>
              <a:gd name="connsiteY12" fmla="*/ 265022 h 5139475"/>
              <a:gd name="connsiteX13" fmla="*/ 4889012 w 6368827"/>
              <a:gd name="connsiteY13" fmla="*/ 662 h 5139475"/>
              <a:gd name="connsiteX14" fmla="*/ 5445687 w 6368827"/>
              <a:gd name="connsiteY14" fmla="*/ 20567 h 5139475"/>
              <a:gd name="connsiteX15" fmla="*/ 6007952 w 6368827"/>
              <a:gd name="connsiteY15" fmla="*/ 99852 h 5139475"/>
              <a:gd name="connsiteX16" fmla="*/ 6368827 w 6368827"/>
              <a:gd name="connsiteY16" fmla="*/ 252498 h 5139475"/>
              <a:gd name="connsiteX0" fmla="*/ 6277387 w 6368827"/>
              <a:gd name="connsiteY0" fmla="*/ 5139475 h 5139475"/>
              <a:gd name="connsiteX1" fmla="*/ 6189863 w 6368827"/>
              <a:gd name="connsiteY1" fmla="*/ 5129509 h 5139475"/>
              <a:gd name="connsiteX2" fmla="*/ 4906960 w 6368827"/>
              <a:gd name="connsiteY2" fmla="*/ 4685637 h 5139475"/>
              <a:gd name="connsiteX3" fmla="*/ 4226890 w 6368827"/>
              <a:gd name="connsiteY3" fmla="*/ 4354477 h 5139475"/>
              <a:gd name="connsiteX4" fmla="*/ 3327755 w 6368827"/>
              <a:gd name="connsiteY4" fmla="*/ 4156387 h 5139475"/>
              <a:gd name="connsiteX5" fmla="*/ 2255512 w 6368827"/>
              <a:gd name="connsiteY5" fmla="*/ 4368944 h 5139475"/>
              <a:gd name="connsiteX6" fmla="*/ 1772151 w 6368827"/>
              <a:gd name="connsiteY6" fmla="*/ 4527459 h 5139475"/>
              <a:gd name="connsiteX7" fmla="*/ 459735 w 6368827"/>
              <a:gd name="connsiteY7" fmla="*/ 4184363 h 5139475"/>
              <a:gd name="connsiteX8" fmla="*/ 608 w 6368827"/>
              <a:gd name="connsiteY8" fmla="*/ 3162067 h 5139475"/>
              <a:gd name="connsiteX9" fmla="*/ 686493 w 6368827"/>
              <a:gd name="connsiteY9" fmla="*/ 1710481 h 5139475"/>
              <a:gd name="connsiteX10" fmla="*/ 1254673 w 6368827"/>
              <a:gd name="connsiteY10" fmla="*/ 1269348 h 5139475"/>
              <a:gd name="connsiteX11" fmla="*/ 3265771 w 6368827"/>
              <a:gd name="connsiteY11" fmla="*/ 265022 h 5139475"/>
              <a:gd name="connsiteX12" fmla="*/ 4889012 w 6368827"/>
              <a:gd name="connsiteY12" fmla="*/ 662 h 5139475"/>
              <a:gd name="connsiteX13" fmla="*/ 5445687 w 6368827"/>
              <a:gd name="connsiteY13" fmla="*/ 20567 h 5139475"/>
              <a:gd name="connsiteX14" fmla="*/ 6007952 w 6368827"/>
              <a:gd name="connsiteY14" fmla="*/ 99852 h 5139475"/>
              <a:gd name="connsiteX15" fmla="*/ 6368827 w 6368827"/>
              <a:gd name="connsiteY15" fmla="*/ 252498 h 5139475"/>
              <a:gd name="connsiteX0" fmla="*/ 6189863 w 6368827"/>
              <a:gd name="connsiteY0" fmla="*/ 5129509 h 5129509"/>
              <a:gd name="connsiteX1" fmla="*/ 4906960 w 6368827"/>
              <a:gd name="connsiteY1" fmla="*/ 4685637 h 5129509"/>
              <a:gd name="connsiteX2" fmla="*/ 4226890 w 6368827"/>
              <a:gd name="connsiteY2" fmla="*/ 4354477 h 5129509"/>
              <a:gd name="connsiteX3" fmla="*/ 3327755 w 6368827"/>
              <a:gd name="connsiteY3" fmla="*/ 4156387 h 5129509"/>
              <a:gd name="connsiteX4" fmla="*/ 2255512 w 6368827"/>
              <a:gd name="connsiteY4" fmla="*/ 4368944 h 5129509"/>
              <a:gd name="connsiteX5" fmla="*/ 1772151 w 6368827"/>
              <a:gd name="connsiteY5" fmla="*/ 4527459 h 5129509"/>
              <a:gd name="connsiteX6" fmla="*/ 459735 w 6368827"/>
              <a:gd name="connsiteY6" fmla="*/ 4184363 h 5129509"/>
              <a:gd name="connsiteX7" fmla="*/ 608 w 6368827"/>
              <a:gd name="connsiteY7" fmla="*/ 3162067 h 5129509"/>
              <a:gd name="connsiteX8" fmla="*/ 686493 w 6368827"/>
              <a:gd name="connsiteY8" fmla="*/ 1710481 h 5129509"/>
              <a:gd name="connsiteX9" fmla="*/ 1254673 w 6368827"/>
              <a:gd name="connsiteY9" fmla="*/ 1269348 h 5129509"/>
              <a:gd name="connsiteX10" fmla="*/ 3265771 w 6368827"/>
              <a:gd name="connsiteY10" fmla="*/ 265022 h 5129509"/>
              <a:gd name="connsiteX11" fmla="*/ 4889012 w 6368827"/>
              <a:gd name="connsiteY11" fmla="*/ 662 h 5129509"/>
              <a:gd name="connsiteX12" fmla="*/ 5445687 w 6368827"/>
              <a:gd name="connsiteY12" fmla="*/ 20567 h 5129509"/>
              <a:gd name="connsiteX13" fmla="*/ 6007952 w 6368827"/>
              <a:gd name="connsiteY13" fmla="*/ 99852 h 5129509"/>
              <a:gd name="connsiteX14" fmla="*/ 6368827 w 6368827"/>
              <a:gd name="connsiteY14" fmla="*/ 252498 h 5129509"/>
              <a:gd name="connsiteX0" fmla="*/ 6189863 w 6189863"/>
              <a:gd name="connsiteY0" fmla="*/ 5129509 h 5129509"/>
              <a:gd name="connsiteX1" fmla="*/ 4906960 w 6189863"/>
              <a:gd name="connsiteY1" fmla="*/ 4685637 h 5129509"/>
              <a:gd name="connsiteX2" fmla="*/ 4226890 w 6189863"/>
              <a:gd name="connsiteY2" fmla="*/ 4354477 h 5129509"/>
              <a:gd name="connsiteX3" fmla="*/ 3327755 w 6189863"/>
              <a:gd name="connsiteY3" fmla="*/ 4156387 h 5129509"/>
              <a:gd name="connsiteX4" fmla="*/ 2255512 w 6189863"/>
              <a:gd name="connsiteY4" fmla="*/ 4368944 h 5129509"/>
              <a:gd name="connsiteX5" fmla="*/ 1772151 w 6189863"/>
              <a:gd name="connsiteY5" fmla="*/ 4527459 h 5129509"/>
              <a:gd name="connsiteX6" fmla="*/ 459735 w 6189863"/>
              <a:gd name="connsiteY6" fmla="*/ 4184363 h 5129509"/>
              <a:gd name="connsiteX7" fmla="*/ 608 w 6189863"/>
              <a:gd name="connsiteY7" fmla="*/ 3162067 h 5129509"/>
              <a:gd name="connsiteX8" fmla="*/ 686493 w 6189863"/>
              <a:gd name="connsiteY8" fmla="*/ 1710481 h 5129509"/>
              <a:gd name="connsiteX9" fmla="*/ 1254673 w 6189863"/>
              <a:gd name="connsiteY9" fmla="*/ 1269348 h 5129509"/>
              <a:gd name="connsiteX10" fmla="*/ 3265771 w 6189863"/>
              <a:gd name="connsiteY10" fmla="*/ 265022 h 5129509"/>
              <a:gd name="connsiteX11" fmla="*/ 4889012 w 6189863"/>
              <a:gd name="connsiteY11" fmla="*/ 662 h 5129509"/>
              <a:gd name="connsiteX12" fmla="*/ 5445687 w 6189863"/>
              <a:gd name="connsiteY12" fmla="*/ 20567 h 5129509"/>
              <a:gd name="connsiteX13" fmla="*/ 6007952 w 6189863"/>
              <a:gd name="connsiteY13" fmla="*/ 99852 h 5129509"/>
              <a:gd name="connsiteX0" fmla="*/ 6220343 w 6220343"/>
              <a:gd name="connsiteY0" fmla="*/ 5133319 h 5133319"/>
              <a:gd name="connsiteX1" fmla="*/ 4906960 w 6220343"/>
              <a:gd name="connsiteY1" fmla="*/ 4685637 h 5133319"/>
              <a:gd name="connsiteX2" fmla="*/ 4226890 w 6220343"/>
              <a:gd name="connsiteY2" fmla="*/ 4354477 h 5133319"/>
              <a:gd name="connsiteX3" fmla="*/ 3327755 w 6220343"/>
              <a:gd name="connsiteY3" fmla="*/ 4156387 h 5133319"/>
              <a:gd name="connsiteX4" fmla="*/ 2255512 w 6220343"/>
              <a:gd name="connsiteY4" fmla="*/ 4368944 h 5133319"/>
              <a:gd name="connsiteX5" fmla="*/ 1772151 w 6220343"/>
              <a:gd name="connsiteY5" fmla="*/ 4527459 h 5133319"/>
              <a:gd name="connsiteX6" fmla="*/ 459735 w 6220343"/>
              <a:gd name="connsiteY6" fmla="*/ 4184363 h 5133319"/>
              <a:gd name="connsiteX7" fmla="*/ 608 w 6220343"/>
              <a:gd name="connsiteY7" fmla="*/ 3162067 h 5133319"/>
              <a:gd name="connsiteX8" fmla="*/ 686493 w 6220343"/>
              <a:gd name="connsiteY8" fmla="*/ 1710481 h 5133319"/>
              <a:gd name="connsiteX9" fmla="*/ 1254673 w 6220343"/>
              <a:gd name="connsiteY9" fmla="*/ 1269348 h 5133319"/>
              <a:gd name="connsiteX10" fmla="*/ 3265771 w 6220343"/>
              <a:gd name="connsiteY10" fmla="*/ 265022 h 5133319"/>
              <a:gd name="connsiteX11" fmla="*/ 4889012 w 6220343"/>
              <a:gd name="connsiteY11" fmla="*/ 662 h 5133319"/>
              <a:gd name="connsiteX12" fmla="*/ 5445687 w 6220343"/>
              <a:gd name="connsiteY12" fmla="*/ 20567 h 5133319"/>
              <a:gd name="connsiteX13" fmla="*/ 6007952 w 6220343"/>
              <a:gd name="connsiteY13" fmla="*/ 99852 h 5133319"/>
              <a:gd name="connsiteX0" fmla="*/ 6243203 w 6243203"/>
              <a:gd name="connsiteY0" fmla="*/ 5137129 h 5137129"/>
              <a:gd name="connsiteX1" fmla="*/ 4906960 w 6243203"/>
              <a:gd name="connsiteY1" fmla="*/ 4685637 h 5137129"/>
              <a:gd name="connsiteX2" fmla="*/ 4226890 w 6243203"/>
              <a:gd name="connsiteY2" fmla="*/ 4354477 h 5137129"/>
              <a:gd name="connsiteX3" fmla="*/ 3327755 w 6243203"/>
              <a:gd name="connsiteY3" fmla="*/ 4156387 h 5137129"/>
              <a:gd name="connsiteX4" fmla="*/ 2255512 w 6243203"/>
              <a:gd name="connsiteY4" fmla="*/ 4368944 h 5137129"/>
              <a:gd name="connsiteX5" fmla="*/ 1772151 w 6243203"/>
              <a:gd name="connsiteY5" fmla="*/ 4527459 h 5137129"/>
              <a:gd name="connsiteX6" fmla="*/ 459735 w 6243203"/>
              <a:gd name="connsiteY6" fmla="*/ 4184363 h 5137129"/>
              <a:gd name="connsiteX7" fmla="*/ 608 w 6243203"/>
              <a:gd name="connsiteY7" fmla="*/ 3162067 h 5137129"/>
              <a:gd name="connsiteX8" fmla="*/ 686493 w 6243203"/>
              <a:gd name="connsiteY8" fmla="*/ 1710481 h 5137129"/>
              <a:gd name="connsiteX9" fmla="*/ 1254673 w 6243203"/>
              <a:gd name="connsiteY9" fmla="*/ 1269348 h 5137129"/>
              <a:gd name="connsiteX10" fmla="*/ 3265771 w 6243203"/>
              <a:gd name="connsiteY10" fmla="*/ 265022 h 5137129"/>
              <a:gd name="connsiteX11" fmla="*/ 4889012 w 6243203"/>
              <a:gd name="connsiteY11" fmla="*/ 662 h 5137129"/>
              <a:gd name="connsiteX12" fmla="*/ 5445687 w 6243203"/>
              <a:gd name="connsiteY12" fmla="*/ 20567 h 5137129"/>
              <a:gd name="connsiteX13" fmla="*/ 6007952 w 6243203"/>
              <a:gd name="connsiteY13" fmla="*/ 99852 h 5137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43203" h="5137129">
                <a:moveTo>
                  <a:pt x="6243203" y="5137129"/>
                </a:moveTo>
                <a:cubicBezTo>
                  <a:pt x="5616824" y="5044500"/>
                  <a:pt x="5243012" y="4816079"/>
                  <a:pt x="4906960" y="4685637"/>
                </a:cubicBezTo>
                <a:cubicBezTo>
                  <a:pt x="4570908" y="4555195"/>
                  <a:pt x="4545156" y="4485964"/>
                  <a:pt x="4226890" y="4354477"/>
                </a:cubicBezTo>
                <a:cubicBezTo>
                  <a:pt x="3941888" y="4236738"/>
                  <a:pt x="3645130" y="4160793"/>
                  <a:pt x="3327755" y="4156387"/>
                </a:cubicBezTo>
                <a:cubicBezTo>
                  <a:pt x="2950795" y="4151018"/>
                  <a:pt x="2597217" y="4237561"/>
                  <a:pt x="2255512" y="4368944"/>
                </a:cubicBezTo>
                <a:cubicBezTo>
                  <a:pt x="2097412" y="4429682"/>
                  <a:pt x="1941970" y="4495413"/>
                  <a:pt x="1772151" y="4527459"/>
                </a:cubicBezTo>
                <a:cubicBezTo>
                  <a:pt x="1264158" y="4623269"/>
                  <a:pt x="821661" y="4517923"/>
                  <a:pt x="459735" y="4184363"/>
                </a:cubicBezTo>
                <a:cubicBezTo>
                  <a:pt x="151042" y="3899922"/>
                  <a:pt x="10681" y="3550667"/>
                  <a:pt x="608" y="3162067"/>
                </a:cubicBezTo>
                <a:cubicBezTo>
                  <a:pt x="-14234" y="2590537"/>
                  <a:pt x="243808" y="2115100"/>
                  <a:pt x="686493" y="1710481"/>
                </a:cubicBezTo>
                <a:cubicBezTo>
                  <a:pt x="862046" y="1550006"/>
                  <a:pt x="1056985" y="1408011"/>
                  <a:pt x="1254673" y="1269348"/>
                </a:cubicBezTo>
                <a:cubicBezTo>
                  <a:pt x="1865209" y="841116"/>
                  <a:pt x="2526920" y="492284"/>
                  <a:pt x="3265771" y="265022"/>
                </a:cubicBezTo>
                <a:cubicBezTo>
                  <a:pt x="3796018" y="101956"/>
                  <a:pt x="4336451" y="9282"/>
                  <a:pt x="4889012" y="662"/>
                </a:cubicBezTo>
                <a:cubicBezTo>
                  <a:pt x="5073199" y="-2211"/>
                  <a:pt x="5258733" y="4255"/>
                  <a:pt x="5445687" y="20567"/>
                </a:cubicBezTo>
                <a:cubicBezTo>
                  <a:pt x="5637159" y="37284"/>
                  <a:pt x="5824611" y="63631"/>
                  <a:pt x="6007952" y="9985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2" name="Picture Placeholder 41">
            <a:extLst>
              <a:ext uri="{FF2B5EF4-FFF2-40B4-BE49-F238E27FC236}">
                <a16:creationId xmlns:a16="http://schemas.microsoft.com/office/drawing/2014/main" id="{B453377C-B4A0-8E9A-D4DC-D42364826344}"/>
              </a:ext>
            </a:extLst>
          </p:cNvPr>
          <p:cNvSpPr>
            <a:spLocks noGrp="1"/>
          </p:cNvSpPr>
          <p:nvPr>
            <p:ph type="pic" idx="1"/>
          </p:nvPr>
        </p:nvSpPr>
        <p:spPr>
          <a:xfrm>
            <a:off x="6646264" y="0"/>
            <a:ext cx="5545736" cy="606309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solidFill>
            <a:srgbClr val="D1D8B7"/>
          </a:solidFill>
        </p:spPr>
        <p:txBody>
          <a:bodyPr wrap="square" anchor="ctr">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extLst>
      <p:ext uri="{BB962C8B-B14F-4D97-AF65-F5344CB8AC3E}">
        <p14:creationId xmlns:p14="http://schemas.microsoft.com/office/powerpoint/2010/main" val="23369190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BC3B985-E244-9B94-5C9B-8ED7DCD699F7}"/>
              </a:ext>
            </a:extLst>
          </p:cNvPr>
          <p:cNvSpPr/>
          <p:nvPr userDrawn="1"/>
        </p:nvSpPr>
        <p:spPr>
          <a:xfrm>
            <a:off x="0" y="2090206"/>
            <a:ext cx="5025692" cy="4767794"/>
          </a:xfrm>
          <a:custGeom>
            <a:avLst/>
            <a:gdLst>
              <a:gd name="connsiteX0" fmla="*/ 0 w 5025692"/>
              <a:gd name="connsiteY0" fmla="*/ 0 h 4767794"/>
              <a:gd name="connsiteX1" fmla="*/ 83822 w 5025692"/>
              <a:gd name="connsiteY1" fmla="*/ 8977 h 4767794"/>
              <a:gd name="connsiteX2" fmla="*/ 1007423 w 5025692"/>
              <a:gd name="connsiteY2" fmla="*/ 603530 h 4767794"/>
              <a:gd name="connsiteX3" fmla="*/ 1196014 w 5025692"/>
              <a:gd name="connsiteY3" fmla="*/ 998698 h 4767794"/>
              <a:gd name="connsiteX4" fmla="*/ 1720031 w 5025692"/>
              <a:gd name="connsiteY4" fmla="*/ 1792671 h 4767794"/>
              <a:gd name="connsiteX5" fmla="*/ 2445357 w 5025692"/>
              <a:gd name="connsiteY5" fmla="*/ 2234883 h 4767794"/>
              <a:gd name="connsiteX6" fmla="*/ 3131728 w 5025692"/>
              <a:gd name="connsiteY6" fmla="*/ 2461621 h 4767794"/>
              <a:gd name="connsiteX7" fmla="*/ 4942117 w 5025692"/>
              <a:gd name="connsiteY7" fmla="*/ 3799387 h 4767794"/>
              <a:gd name="connsiteX8" fmla="*/ 5025401 w 5025692"/>
              <a:gd name="connsiteY8" fmla="*/ 4347030 h 4767794"/>
              <a:gd name="connsiteX9" fmla="*/ 4964911 w 5025692"/>
              <a:gd name="connsiteY9" fmla="*/ 4754079 h 4767794"/>
              <a:gd name="connsiteX10" fmla="*/ 4960464 w 5025692"/>
              <a:gd name="connsiteY10" fmla="*/ 4767794 h 4767794"/>
              <a:gd name="connsiteX11" fmla="*/ 0 w 5025692"/>
              <a:gd name="connsiteY11" fmla="*/ 4767794 h 4767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25692" h="4767794">
                <a:moveTo>
                  <a:pt x="0" y="0"/>
                </a:moveTo>
                <a:lnTo>
                  <a:pt x="83822" y="8977"/>
                </a:lnTo>
                <a:cubicBezTo>
                  <a:pt x="481513" y="73066"/>
                  <a:pt x="786941" y="276937"/>
                  <a:pt x="1007423" y="603530"/>
                </a:cubicBezTo>
                <a:cubicBezTo>
                  <a:pt x="1091644" y="728317"/>
                  <a:pt x="1141084" y="864163"/>
                  <a:pt x="1196014" y="998698"/>
                </a:cubicBezTo>
                <a:cubicBezTo>
                  <a:pt x="1314658" y="1289535"/>
                  <a:pt x="1474956" y="1561126"/>
                  <a:pt x="1720031" y="1792671"/>
                </a:cubicBezTo>
                <a:cubicBezTo>
                  <a:pt x="1926283" y="1987685"/>
                  <a:pt x="2173702" y="2127358"/>
                  <a:pt x="2445357" y="2234883"/>
                </a:cubicBezTo>
                <a:cubicBezTo>
                  <a:pt x="2748724" y="2354951"/>
                  <a:pt x="2937273" y="2404939"/>
                  <a:pt x="3131728" y="2461621"/>
                </a:cubicBezTo>
                <a:cubicBezTo>
                  <a:pt x="3347847" y="2524590"/>
                  <a:pt x="4630019" y="2898435"/>
                  <a:pt x="4942117" y="3799387"/>
                </a:cubicBezTo>
                <a:cubicBezTo>
                  <a:pt x="5026156" y="4042026"/>
                  <a:pt x="5026847" y="4283761"/>
                  <a:pt x="5025401" y="4347030"/>
                </a:cubicBezTo>
                <a:cubicBezTo>
                  <a:pt x="5022168" y="4486810"/>
                  <a:pt x="5000521" y="4622184"/>
                  <a:pt x="4964911" y="4754079"/>
                </a:cubicBezTo>
                <a:lnTo>
                  <a:pt x="4960464" y="4767794"/>
                </a:lnTo>
                <a:lnTo>
                  <a:pt x="0" y="4767794"/>
                </a:ln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70432"/>
            <a:ext cx="9144000" cy="2387600"/>
          </a:xfrm>
        </p:spPr>
        <p:txBody>
          <a:bodyPr anchor="b"/>
          <a:lstStyle>
            <a:lvl1pPr algn="ctr">
              <a:defRPr sz="6000"/>
            </a:lvl1pPr>
          </a:lstStyle>
          <a:p>
            <a:r>
              <a:rPr lang="en-US" dirty="0"/>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a:lstStyle>
            <a:lvl1pPr marL="0" indent="0" algn="ctr">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6" name="Freeform: Shape 15">
            <a:extLst>
              <a:ext uri="{FF2B5EF4-FFF2-40B4-BE49-F238E27FC236}">
                <a16:creationId xmlns:a16="http://schemas.microsoft.com/office/drawing/2014/main" id="{EA01FE67-785F-1A9A-BBBD-4F9A419AC158}"/>
              </a:ext>
            </a:extLst>
          </p:cNvPr>
          <p:cNvSpPr/>
          <p:nvPr userDrawn="1"/>
        </p:nvSpPr>
        <p:spPr>
          <a:xfrm>
            <a:off x="6173514" y="1"/>
            <a:ext cx="6018487" cy="5788889"/>
          </a:xfrm>
          <a:custGeom>
            <a:avLst/>
            <a:gdLst>
              <a:gd name="connsiteX0" fmla="*/ 156534 w 6018487"/>
              <a:gd name="connsiteY0" fmla="*/ 0 h 5788889"/>
              <a:gd name="connsiteX1" fmla="*/ 6018487 w 6018487"/>
              <a:gd name="connsiteY1" fmla="*/ 0 h 5788889"/>
              <a:gd name="connsiteX2" fmla="*/ 6018487 w 6018487"/>
              <a:gd name="connsiteY2" fmla="*/ 5323590 h 5788889"/>
              <a:gd name="connsiteX3" fmla="*/ 5932782 w 6018487"/>
              <a:gd name="connsiteY3" fmla="*/ 5397450 h 5788889"/>
              <a:gd name="connsiteX4" fmla="*/ 891863 w 6018487"/>
              <a:gd name="connsiteY4" fmla="*/ 3868392 h 5788889"/>
              <a:gd name="connsiteX5" fmla="*/ 113848 w 6018487"/>
              <a:gd name="connsiteY5" fmla="*/ 143186 h 578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8487" h="5788889">
                <a:moveTo>
                  <a:pt x="156534" y="0"/>
                </a:moveTo>
                <a:lnTo>
                  <a:pt x="6018487" y="0"/>
                </a:lnTo>
                <a:lnTo>
                  <a:pt x="6018487" y="5323590"/>
                </a:lnTo>
                <a:lnTo>
                  <a:pt x="5932782" y="5397450"/>
                </a:lnTo>
                <a:cubicBezTo>
                  <a:pt x="4753122" y="6286614"/>
                  <a:pt x="2167835" y="5612225"/>
                  <a:pt x="891863" y="3868392"/>
                </a:cubicBezTo>
                <a:cubicBezTo>
                  <a:pt x="139136" y="2839633"/>
                  <a:pt x="-193253" y="1390444"/>
                  <a:pt x="113848" y="143186"/>
                </a:cubicBez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5" name="Freeform: Shape 24">
            <a:extLst>
              <a:ext uri="{FF2B5EF4-FFF2-40B4-BE49-F238E27FC236}">
                <a16:creationId xmlns:a16="http://schemas.microsoft.com/office/drawing/2014/main" id="{BF7A62BA-11D3-585A-8CBD-5E0FB4DE522D}"/>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16571584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2FAB7-6DDF-86AA-6FF5-4EBD6234F25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576071" y="704088"/>
            <a:ext cx="9144000" cy="676656"/>
          </a:xfrm>
        </p:spPr>
        <p:txBody>
          <a:bodyPr anchor="b"/>
          <a:lstStyle>
            <a:lvl1pPr>
              <a:defRPr sz="4800"/>
            </a:lvl1pPr>
          </a:lstStyle>
          <a:p>
            <a:r>
              <a:rPr lang="en-US" dirty="0"/>
              <a:t>click to edit master title style</a:t>
            </a:r>
          </a:p>
        </p:txBody>
      </p:sp>
    </p:spTree>
    <p:extLst>
      <p:ext uri="{BB962C8B-B14F-4D97-AF65-F5344CB8AC3E}">
        <p14:creationId xmlns:p14="http://schemas.microsoft.com/office/powerpoint/2010/main" val="13617423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a:lstStyle/>
          <a:p>
            <a:r>
              <a:rPr lang="en-US" dirty="0"/>
              <a:t>20XX</a:t>
            </a:r>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a:lstStyle/>
          <a:p>
            <a:fld id="{58FB4751-880F-D840-AAA9-3A15815CC996}" type="slidenum">
              <a:rPr lang="en-US" smtClean="0"/>
              <a:t>‹#›</a:t>
            </a:fld>
            <a:endParaRPr lang="en-US" dirty="0"/>
          </a:p>
        </p:txBody>
      </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576071" y="704088"/>
            <a:ext cx="9144000" cy="676656"/>
          </a:xfrm>
        </p:spPr>
        <p:txBody>
          <a:bodyPr anchor="b"/>
          <a:lstStyle>
            <a:lvl1pPr>
              <a:defRPr sz="4800"/>
            </a:lvl1pPr>
          </a:lstStyle>
          <a:p>
            <a:r>
              <a:rPr lang="en-US" dirty="0"/>
              <a:t>click to edit master title style</a:t>
            </a:r>
          </a:p>
        </p:txBody>
      </p:sp>
    </p:spTree>
    <p:extLst>
      <p:ext uri="{BB962C8B-B14F-4D97-AF65-F5344CB8AC3E}">
        <p14:creationId xmlns:p14="http://schemas.microsoft.com/office/powerpoint/2010/main" val="4364174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CA1E289D-5AB0-EF69-573E-509925B56AD3}"/>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1" name="Freeform: Shape 10">
            <a:extLst>
              <a:ext uri="{FF2B5EF4-FFF2-40B4-BE49-F238E27FC236}">
                <a16:creationId xmlns:a16="http://schemas.microsoft.com/office/drawing/2014/main" id="{46B8D33D-94BC-23EE-0691-9CC4E4CFE33B}"/>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6CE7DD89-FEA2-9BBA-778E-4E9F25BE143B}"/>
              </a:ext>
            </a:extLst>
          </p:cNvPr>
          <p:cNvSpPr>
            <a:spLocks noGrp="1"/>
          </p:cNvSpPr>
          <p:nvPr>
            <p:ph type="title" hasCustomPrompt="1"/>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2854D77E-556E-0A77-D94A-FEE6C449305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964CE25-BC90-F218-081D-1F318A66E6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061380-5630-29CD-5357-ECACB77A7FAC}"/>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F77E390A-17CB-4BA8-9C29-A42E9C0A493B}"/>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AE7B19B5-A87D-987E-D2A1-00BF3335EF8E}"/>
              </a:ext>
            </a:extLst>
          </p:cNvPr>
          <p:cNvSpPr>
            <a:spLocks noGrp="1"/>
          </p:cNvSpPr>
          <p:nvPr>
            <p:ph type="sldNum" sz="quarter" idx="12"/>
          </p:nvPr>
        </p:nvSpPr>
        <p:spPr/>
        <p:txBody>
          <a:bodyPr/>
          <a:lstStyle/>
          <a:p>
            <a:fld id="{58FB4751-880F-D840-AAA9-3A15815CC996}" type="slidenum">
              <a:rPr lang="en-US" smtClean="0"/>
              <a:t>‹#›</a:t>
            </a:fld>
            <a:endParaRPr lang="en-US" dirty="0"/>
          </a:p>
        </p:txBody>
      </p:sp>
    </p:spTree>
    <p:extLst>
      <p:ext uri="{BB962C8B-B14F-4D97-AF65-F5344CB8AC3E}">
        <p14:creationId xmlns:p14="http://schemas.microsoft.com/office/powerpoint/2010/main" val="495225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sz="1400">
                <a:solidFill>
                  <a:schemeClr val="tx1"/>
                </a:solidFill>
              </a:defRPr>
            </a:lvl1pPr>
          </a:lstStyle>
          <a:p>
            <a:r>
              <a:rPr lang="en-US" dirty="0"/>
              <a:t>20XX</a:t>
            </a:r>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sz="1400">
                <a:solidFill>
                  <a:schemeClr val="tx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027664" y="6464808"/>
            <a:ext cx="987552" cy="310896"/>
          </a:xfrm>
          <a:prstGeom prst="rect">
            <a:avLst/>
          </a:prstGeom>
        </p:spPr>
        <p:txBody>
          <a:bodyPr vert="horz" lIns="91440" tIns="45720" rIns="91440" bIns="45720" rtlCol="0" anchor="ctr"/>
          <a:lstStyle>
            <a:lvl1pPr algn="r">
              <a:defRPr sz="1400">
                <a:solidFill>
                  <a:schemeClr val="tx1"/>
                </a:solidFill>
              </a:defRPr>
            </a:lvl1pPr>
          </a:lstStyle>
          <a:p>
            <a:fld id="{58FB4751-880F-D840-AAA9-3A15815CC996}" type="slidenum">
              <a:rPr lang="en-US" smtClean="0"/>
              <a:pPr/>
              <a:t>‹#›</a:t>
            </a:fld>
            <a:endParaRPr lang="en-US" dirty="0"/>
          </a:p>
        </p:txBody>
      </p:sp>
      <p:cxnSp>
        <p:nvCxnSpPr>
          <p:cNvPr id="8" name="Straight Connector 7">
            <a:extLst>
              <a:ext uri="{FF2B5EF4-FFF2-40B4-BE49-F238E27FC236}">
                <a16:creationId xmlns:a16="http://schemas.microsoft.com/office/drawing/2014/main" id="{AA994521-4157-D242-5242-0C3BD99E8EA8}"/>
              </a:ext>
            </a:extLst>
          </p:cNvPr>
          <p:cNvCxnSpPr>
            <a:cxnSpLocks/>
          </p:cNvCxnSpPr>
          <p:nvPr userDrawn="1"/>
        </p:nvCxnSpPr>
        <p:spPr>
          <a:xfrm>
            <a:off x="0" y="6324600"/>
            <a:ext cx="12192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49" r:id="rId1"/>
    <p:sldLayoutId id="2147483658" r:id="rId2"/>
    <p:sldLayoutId id="2147483657" r:id="rId3"/>
    <p:sldLayoutId id="2147483651" r:id="rId4"/>
    <p:sldLayoutId id="2147483659" r:id="rId5"/>
    <p:sldLayoutId id="2147483660" r:id="rId6"/>
    <p:sldLayoutId id="2147483664" r:id="rId7"/>
    <p:sldLayoutId id="2147483661" r:id="rId8"/>
    <p:sldLayoutId id="2147483662" r:id="rId9"/>
    <p:sldLayoutId id="2147483663" r:id="rId10"/>
    <p:sldLayoutId id="2147483654" r:id="rId11"/>
    <p:sldLayoutId id="2147483653" r:id="rId12"/>
    <p:sldLayoutId id="2147483667" r:id="rId13"/>
    <p:sldLayoutId id="2147483665" r:id="rId14"/>
    <p:sldLayoutId id="2147483666" r:id="rId15"/>
    <p:sldLayoutId id="2147483652" r:id="rId16"/>
    <p:sldLayoutId id="2147483655" r:id="rId17"/>
    <p:sldLayoutId id="2147483656" r:id="rId18"/>
  </p:sldLayoutIdLst>
  <p:hf hdr="0"/>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hyperlink" Target="https://www.mind.org.uk/information-support/tips-for-everyday-living/nature-and-mental-health/how-nature-benefits-mental-health/" TargetMode="Externa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forestbathe.co.uk/forest-bathing/what-is-shinrin-yoku/" TargetMode="Externa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3" Type="http://schemas.openxmlformats.org/officeDocument/2006/relationships/hyperlink" Target="https://www.actionforchildren.org.uk/blog/is-youth-mental-health-getting-better-or-worse/?gad=1&amp;gclid=Cj0KCQjwu-KiBhCsARIsAPztUF1iDP-eqXFwKt4GtaNWsTsI_mvL0gZvteCq33sk802yduLTWsMGkSkaAgmaEALw_wcB" TargetMode="External"/><Relationship Id="rId2" Type="http://schemas.openxmlformats.org/officeDocument/2006/relationships/hyperlink" Target="https://www.derbyshire.gov.uk/social-health/health-and-wellbeing/mental-health-and-wellbeing/five-ways-to-wellbeing/five-ways-to-wellbeing-young-people/five-ways-to-wellbeing-for-young-people.aspx" TargetMode="External"/><Relationship Id="rId1" Type="http://schemas.openxmlformats.org/officeDocument/2006/relationships/slideLayout" Target="../slideLayouts/slideLayout6.xml"/><Relationship Id="rId6" Type="http://schemas.openxmlformats.org/officeDocument/2006/relationships/hyperlink" Target="https://www.unicef.org.uk/wp-content/uploads/2016/08/unicef-convention-rights-child-uncrc.pdf" TargetMode="External"/><Relationship Id="rId5" Type="http://schemas.openxmlformats.org/officeDocument/2006/relationships/hyperlink" Target="https://www.mind.org.uk/information-support/tips-for-everyday-living/nature-and-mental-health/how-nature-benefits-mental-health/" TargetMode="External"/><Relationship Id="rId4" Type="http://schemas.openxmlformats.org/officeDocument/2006/relationships/hyperlink" Target="https://www.scouts.scot/news-events/news/positive-futures-outdoor-youth-work-and-mental-health-in-young-people/"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doi.org/10.4324/9781315750941" TargetMode="External"/><Relationship Id="rId7" Type="http://schemas.openxmlformats.org/officeDocument/2006/relationships/hyperlink" Target="https://www.gov.wales/sites/default/files/publications/2021-10/well-being-future-generations-wales-act-2015-the-essentials-2021.pdf" TargetMode="External"/><Relationship Id="rId2" Type="http://schemas.openxmlformats.org/officeDocument/2006/relationships/hyperlink" Target="https://www.scouts.scot/news-events/news/positive-futures-outdoor-youth-work-and-mental-health-in-young-people/" TargetMode="External"/><Relationship Id="rId1" Type="http://schemas.openxmlformats.org/officeDocument/2006/relationships/slideLayout" Target="../slideLayouts/slideLayout7.xml"/><Relationship Id="rId6" Type="http://schemas.openxmlformats.org/officeDocument/2006/relationships/hyperlink" Target="https://thewellbeingnetwork.ie/" TargetMode="External"/><Relationship Id="rId5" Type="http://schemas.openxmlformats.org/officeDocument/2006/relationships/hyperlink" Target="https://www.theguardian.com/environment/2019/jun/08/forest-bathing-japanese-practice-in-west-wellbeing" TargetMode="External"/><Relationship Id="rId4" Type="http://schemas.openxmlformats.org/officeDocument/2006/relationships/hyperlink" Target="https://www.mind.org.uk/information-support/tips-for-everyday-living/nature-and-mental-health/how-nature-benefits-mental-heal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8BB83-CA62-C813-5584-9F9C32557A2B}"/>
              </a:ext>
            </a:extLst>
          </p:cNvPr>
          <p:cNvSpPr>
            <a:spLocks noGrp="1"/>
          </p:cNvSpPr>
          <p:nvPr>
            <p:ph type="ctrTitle"/>
          </p:nvPr>
        </p:nvSpPr>
        <p:spPr/>
        <p:txBody>
          <a:bodyPr/>
          <a:lstStyle/>
          <a:p>
            <a:r>
              <a:rPr lang="en-US" dirty="0"/>
              <a:t>ECYW6004</a:t>
            </a:r>
          </a:p>
        </p:txBody>
      </p:sp>
      <p:sp>
        <p:nvSpPr>
          <p:cNvPr id="3" name="Subtitle 2">
            <a:extLst>
              <a:ext uri="{FF2B5EF4-FFF2-40B4-BE49-F238E27FC236}">
                <a16:creationId xmlns:a16="http://schemas.microsoft.com/office/drawing/2014/main" id="{CA0D2251-7AFE-1B36-778C-D116EDBB7FDE}"/>
              </a:ext>
            </a:extLst>
          </p:cNvPr>
          <p:cNvSpPr>
            <a:spLocks noGrp="1"/>
          </p:cNvSpPr>
          <p:nvPr>
            <p:ph type="subTitle" idx="1"/>
          </p:nvPr>
        </p:nvSpPr>
        <p:spPr/>
        <p:txBody>
          <a:bodyPr/>
          <a:lstStyle/>
          <a:p>
            <a:r>
              <a:rPr lang="en-US" dirty="0"/>
              <a:t>09.05.23</a:t>
            </a:r>
          </a:p>
        </p:txBody>
      </p:sp>
    </p:spTree>
    <p:extLst>
      <p:ext uri="{BB962C8B-B14F-4D97-AF65-F5344CB8AC3E}">
        <p14:creationId xmlns:p14="http://schemas.microsoft.com/office/powerpoint/2010/main" val="4175365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5878135-3F5C-BB53-0082-122956799B79}"/>
              </a:ext>
            </a:extLst>
          </p:cNvPr>
          <p:cNvSpPr>
            <a:spLocks noGrp="1"/>
          </p:cNvSpPr>
          <p:nvPr>
            <p:ph type="title"/>
          </p:nvPr>
        </p:nvSpPr>
        <p:spPr/>
        <p:txBody>
          <a:bodyPr/>
          <a:lstStyle/>
          <a:p>
            <a:r>
              <a:rPr lang="en-US" dirty="0"/>
              <a:t>Lecture Focus</a:t>
            </a:r>
          </a:p>
        </p:txBody>
      </p:sp>
      <p:graphicFrame>
        <p:nvGraphicFramePr>
          <p:cNvPr id="2" name="Table 4">
            <a:extLst>
              <a:ext uri="{FF2B5EF4-FFF2-40B4-BE49-F238E27FC236}">
                <a16:creationId xmlns:a16="http://schemas.microsoft.com/office/drawing/2014/main" id="{14883AB6-E6D8-70A9-3CCB-61E120FC6000}"/>
              </a:ext>
            </a:extLst>
          </p:cNvPr>
          <p:cNvGraphicFramePr>
            <a:graphicFrameLocks noGrp="1"/>
          </p:cNvGraphicFramePr>
          <p:nvPr>
            <p:ph idx="1"/>
            <p:extLst>
              <p:ext uri="{D42A27DB-BD31-4B8C-83A1-F6EECF244321}">
                <p14:modId xmlns:p14="http://schemas.microsoft.com/office/powerpoint/2010/main" val="601483842"/>
              </p:ext>
            </p:extLst>
          </p:nvPr>
        </p:nvGraphicFramePr>
        <p:xfrm>
          <a:off x="7780230" y="991710"/>
          <a:ext cx="4132263" cy="5020772"/>
        </p:xfrm>
        <a:graphic>
          <a:graphicData uri="http://schemas.openxmlformats.org/drawingml/2006/table">
            <a:tbl>
              <a:tblPr firstRow="1" bandRow="1"/>
              <a:tblGrid>
                <a:gridCol w="4132263">
                  <a:extLst>
                    <a:ext uri="{9D8B030D-6E8A-4147-A177-3AD203B41FA5}">
                      <a16:colId xmlns:a16="http://schemas.microsoft.com/office/drawing/2014/main" val="1563570424"/>
                    </a:ext>
                  </a:extLst>
                </a:gridCol>
              </a:tblGrid>
              <a:tr h="574665">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400" dirty="0">
                          <a:latin typeface="+mn-lt"/>
                        </a:rPr>
                        <a:t>Summary of last Tuesday’s findings</a:t>
                      </a:r>
                    </a:p>
                  </a:txBody>
                  <a:tcPr>
                    <a:lnL w="12700" cmpd="sng">
                      <a:noFill/>
                      <a:prstDash val="solid"/>
                    </a:lnL>
                    <a:lnR w="12700" cmpd="sng">
                      <a:noFill/>
                      <a:prstDash val="solid"/>
                    </a:lnR>
                    <a:lnT w="12700" cmpd="sng">
                      <a:noFill/>
                      <a:prstDash val="soli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89471877"/>
                  </a:ext>
                </a:extLst>
              </a:tr>
              <a:tr h="630924">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400" dirty="0">
                          <a:latin typeface="+mn-lt"/>
                          <a:cs typeface="Gill Sans Light" panose="020B0302020104020203" pitchFamily="34" charset="-79"/>
                        </a:rPr>
                        <a:t>Directed Study feedback</a:t>
                      </a:r>
                      <a:endParaRPr lang="en-US" sz="2400" kern="1200" dirty="0">
                        <a:solidFill>
                          <a:schemeClr val="tx1"/>
                        </a:solidFill>
                        <a:latin typeface="+mn-lt"/>
                        <a:ea typeface="+mn-ea"/>
                        <a:cs typeface="+mn-cs"/>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836238222"/>
                  </a:ext>
                </a:extLst>
              </a:tr>
              <a:tr h="437865">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2400" kern="1200" dirty="0">
                          <a:solidFill>
                            <a:schemeClr val="tx1"/>
                          </a:solidFill>
                          <a:effectLst/>
                          <a:latin typeface="+mn-lt"/>
                          <a:ea typeface="+mn-ea"/>
                          <a:cs typeface="+mn-cs"/>
                        </a:rPr>
                        <a:t>How can engaging in nature and in physical and mental fitness combat toxicity?</a:t>
                      </a:r>
                      <a:endParaRPr lang="en-US" sz="2400" kern="1200" dirty="0">
                        <a:solidFill>
                          <a:schemeClr val="tx1"/>
                        </a:solidFill>
                        <a:latin typeface="+mn-lt"/>
                        <a:ea typeface="+mn-ea"/>
                        <a:cs typeface="+mn-cs"/>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824452646"/>
                  </a:ext>
                </a:extLst>
              </a:tr>
              <a:tr h="606421">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400" dirty="0">
                          <a:latin typeface="+mn-lt"/>
                          <a:cs typeface="Gill Sans Light" panose="020B0302020104020203" pitchFamily="34" charset="-79"/>
                        </a:rPr>
                        <a:t>Group Work</a:t>
                      </a:r>
                      <a:endParaRPr lang="en-US" sz="2400" kern="1200" dirty="0">
                        <a:solidFill>
                          <a:schemeClr val="tx1"/>
                        </a:solidFill>
                        <a:latin typeface="+mn-lt"/>
                        <a:ea typeface="+mn-ea"/>
                        <a:cs typeface="+mn-cs"/>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390977400"/>
                  </a:ext>
                </a:extLst>
              </a:tr>
              <a:tr h="583027">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400" dirty="0">
                          <a:latin typeface="+mn-lt"/>
                          <a:cs typeface="Gill Sans Light" panose="020B0302020104020203" pitchFamily="34" charset="-79"/>
                        </a:rPr>
                        <a:t>Further Seminar Guidance </a:t>
                      </a:r>
                      <a:endParaRPr lang="en-US" sz="2400" kern="1200" dirty="0">
                        <a:solidFill>
                          <a:schemeClr val="tx1"/>
                        </a:solidFill>
                        <a:latin typeface="+mj-lt"/>
                        <a:ea typeface="+mn-ea"/>
                        <a:cs typeface="+mn-cs"/>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056376589"/>
                  </a:ext>
                </a:extLst>
              </a:tr>
              <a:tr h="675757">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400" dirty="0">
                          <a:latin typeface="+mn-lt"/>
                          <a:cs typeface="Gill Sans Light" panose="020B0302020104020203" pitchFamily="34" charset="-79"/>
                        </a:rPr>
                        <a:t>Time in your groups/personal study time for your Seminar preparation </a:t>
                      </a:r>
                      <a:endParaRPr lang="en-US" sz="2400" kern="1200" dirty="0">
                        <a:solidFill>
                          <a:schemeClr val="tx1"/>
                        </a:solidFill>
                        <a:latin typeface="+mj-lt"/>
                        <a:ea typeface="+mn-ea"/>
                        <a:cs typeface="+mn-cs"/>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129405078"/>
                  </a:ext>
                </a:extLst>
              </a:tr>
            </a:tbl>
          </a:graphicData>
        </a:graphic>
      </p:graphicFrame>
    </p:spTree>
    <p:extLst>
      <p:ext uri="{BB962C8B-B14F-4D97-AF65-F5344CB8AC3E}">
        <p14:creationId xmlns:p14="http://schemas.microsoft.com/office/powerpoint/2010/main" val="3474133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2789A5E0-F025-ED55-8F0A-E3A707F85913}"/>
              </a:ext>
            </a:extLst>
          </p:cNvPr>
          <p:cNvSpPr>
            <a:spLocks noGrp="1"/>
          </p:cNvSpPr>
          <p:nvPr>
            <p:ph type="title"/>
          </p:nvPr>
        </p:nvSpPr>
        <p:spPr>
          <a:xfrm>
            <a:off x="2387234" y="-409321"/>
            <a:ext cx="10000150" cy="1600200"/>
          </a:xfrm>
        </p:spPr>
        <p:txBody>
          <a:bodyPr anchor="b">
            <a:normAutofit/>
          </a:bodyPr>
          <a:lstStyle/>
          <a:p>
            <a:r>
              <a:rPr lang="en-GB" dirty="0"/>
              <a:t>Summary of last Tuesday’s discussions</a:t>
            </a:r>
          </a:p>
        </p:txBody>
      </p:sp>
      <p:sp>
        <p:nvSpPr>
          <p:cNvPr id="2" name="Content Placeholder 1">
            <a:extLst>
              <a:ext uri="{FF2B5EF4-FFF2-40B4-BE49-F238E27FC236}">
                <a16:creationId xmlns:a16="http://schemas.microsoft.com/office/drawing/2014/main" id="{BA5D8FC4-E8C2-43FC-E603-35D85F397101}"/>
              </a:ext>
            </a:extLst>
          </p:cNvPr>
          <p:cNvSpPr>
            <a:spLocks noGrp="1"/>
          </p:cNvSpPr>
          <p:nvPr>
            <p:ph idx="1"/>
          </p:nvPr>
        </p:nvSpPr>
        <p:spPr>
          <a:xfrm>
            <a:off x="928292" y="1466860"/>
            <a:ext cx="10335416" cy="5037123"/>
          </a:xfrm>
        </p:spPr>
        <p:txBody>
          <a:bodyPr>
            <a:normAutofit lnSpcReduction="10000"/>
          </a:bodyPr>
          <a:lstStyle/>
          <a:p>
            <a:pPr marL="0" indent="0">
              <a:buNone/>
            </a:pPr>
            <a:r>
              <a:rPr lang="en-GB" sz="2400" dirty="0"/>
              <a:t>The 6 social aspects as noted by Palmer (2015) impact on children and young people in a number of ways, leading to what she refers to as childhood becoming increasingly toxic for a number of children:</a:t>
            </a:r>
          </a:p>
          <a:p>
            <a:pPr marL="0" indent="0">
              <a:buNone/>
            </a:pPr>
            <a:endParaRPr lang="en-GB" sz="1600" dirty="0"/>
          </a:p>
          <a:p>
            <a:pPr lvl="1"/>
            <a:r>
              <a:rPr lang="en-GB" sz="2400" dirty="0"/>
              <a:t>Children and young people are </a:t>
            </a:r>
            <a:r>
              <a:rPr lang="en-GB" sz="2400" b="1" dirty="0"/>
              <a:t>spending less time outdoors </a:t>
            </a:r>
            <a:r>
              <a:rPr lang="en-GB" sz="2400" dirty="0"/>
              <a:t>– resulting in lack of imagination, not developing ‘risk’, impacts their wellbeing, decrease in confidence, lack of socialisation, struggle to deal with their mental health, not developing resilience, less opportunities to build and form relationships</a:t>
            </a:r>
          </a:p>
          <a:p>
            <a:pPr lvl="1"/>
            <a:r>
              <a:rPr lang="en-GB" sz="2400" dirty="0"/>
              <a:t>Children and young people are becoming consumers at a young age due to the </a:t>
            </a:r>
            <a:r>
              <a:rPr lang="en-GB" sz="2400" b="1" dirty="0"/>
              <a:t>commercialisation of childhood.  </a:t>
            </a:r>
            <a:r>
              <a:rPr lang="en-GB" sz="2400" dirty="0"/>
              <a:t>Pressure on parents, children grow up too quickly, highlights their self-awareness </a:t>
            </a:r>
          </a:p>
          <a:p>
            <a:pPr lvl="1"/>
            <a:r>
              <a:rPr lang="en-GB" sz="2400" dirty="0"/>
              <a:t>The </a:t>
            </a:r>
            <a:r>
              <a:rPr lang="en-GB" sz="2400" b="1" dirty="0"/>
              <a:t>schoolification of early childhood </a:t>
            </a:r>
            <a:r>
              <a:rPr lang="en-GB" sz="2400" dirty="0"/>
              <a:t>results in missing out on other important aspects such as play, socialisation, the rigidity of education at an early age reduces the opportunity for experiential learning, long hours away from home in some instances </a:t>
            </a:r>
          </a:p>
          <a:p>
            <a:pPr marL="914400" lvl="1" indent="-457200">
              <a:buFont typeface="+mj-lt"/>
              <a:buAutoNum type="arabicPeriod"/>
            </a:pPr>
            <a:endParaRPr lang="en-GB" sz="2000" dirty="0"/>
          </a:p>
          <a:p>
            <a:pPr lvl="1"/>
            <a:endParaRPr lang="en-GB" sz="2000" dirty="0"/>
          </a:p>
          <a:p>
            <a:endParaRPr lang="en-GB" sz="2000" dirty="0"/>
          </a:p>
        </p:txBody>
      </p:sp>
    </p:spTree>
    <p:extLst>
      <p:ext uri="{BB962C8B-B14F-4D97-AF65-F5344CB8AC3E}">
        <p14:creationId xmlns:p14="http://schemas.microsoft.com/office/powerpoint/2010/main" val="42710412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2789A5E0-F025-ED55-8F0A-E3A707F85913}"/>
              </a:ext>
            </a:extLst>
          </p:cNvPr>
          <p:cNvSpPr>
            <a:spLocks noGrp="1"/>
          </p:cNvSpPr>
          <p:nvPr>
            <p:ph type="title"/>
          </p:nvPr>
        </p:nvSpPr>
        <p:spPr>
          <a:xfrm>
            <a:off x="2387234" y="-409321"/>
            <a:ext cx="10000150" cy="1600200"/>
          </a:xfrm>
        </p:spPr>
        <p:txBody>
          <a:bodyPr anchor="b">
            <a:normAutofit/>
          </a:bodyPr>
          <a:lstStyle/>
          <a:p>
            <a:r>
              <a:rPr lang="en-GB" dirty="0"/>
              <a:t>Summary of last Tuesday’s discussions</a:t>
            </a:r>
          </a:p>
        </p:txBody>
      </p:sp>
      <p:sp>
        <p:nvSpPr>
          <p:cNvPr id="2" name="Content Placeholder 1">
            <a:extLst>
              <a:ext uri="{FF2B5EF4-FFF2-40B4-BE49-F238E27FC236}">
                <a16:creationId xmlns:a16="http://schemas.microsoft.com/office/drawing/2014/main" id="{BA5D8FC4-E8C2-43FC-E603-35D85F397101}"/>
              </a:ext>
            </a:extLst>
          </p:cNvPr>
          <p:cNvSpPr>
            <a:spLocks noGrp="1"/>
          </p:cNvSpPr>
          <p:nvPr>
            <p:ph idx="1"/>
          </p:nvPr>
        </p:nvSpPr>
        <p:spPr>
          <a:xfrm>
            <a:off x="726338" y="1650884"/>
            <a:ext cx="10335416" cy="5037123"/>
          </a:xfrm>
        </p:spPr>
        <p:txBody>
          <a:bodyPr>
            <a:normAutofit fontScale="92500" lnSpcReduction="20000"/>
          </a:bodyPr>
          <a:lstStyle/>
          <a:p>
            <a:pPr lvl="1"/>
            <a:r>
              <a:rPr lang="en-GB" sz="2600" b="1" dirty="0"/>
              <a:t>Screen saturation </a:t>
            </a:r>
            <a:r>
              <a:rPr lang="en-GB" sz="2600" dirty="0"/>
              <a:t>results in sleep-deprivation, feeling argumentative, opens up bullying in new ways, creates a world which isn’t real, loneliness for some, social exclusion, reduces face to face interaction, no socialisation, not out playing with their friends and connecting with them in that way, leads to low mood, depression, irregular sleep patterns, the development of habits that can be hard to break</a:t>
            </a:r>
          </a:p>
          <a:p>
            <a:pPr lvl="1"/>
            <a:r>
              <a:rPr lang="en-GB" sz="2600" dirty="0"/>
              <a:t>It is a hyper-competitive education system with challenges linked to </a:t>
            </a:r>
            <a:r>
              <a:rPr lang="en-GB" sz="2600" b="1" dirty="0"/>
              <a:t>tests, targets and education.  </a:t>
            </a:r>
            <a:r>
              <a:rPr lang="en-GB" sz="2600" dirty="0"/>
              <a:t>Added stress to wellbeing with too much pressure to achieve and perform.  Lives are pressured enough without the need to be the best.  Increases anxiety among children and young people, the separation of peer groups (due to being placed in ‘sets’) can impact negatively on some young people, fun is taken out of learning, school doesn’t prepare them for real life</a:t>
            </a:r>
          </a:p>
          <a:p>
            <a:pPr lvl="1"/>
            <a:r>
              <a:rPr lang="en-GB" sz="2600" dirty="0"/>
              <a:t>The </a:t>
            </a:r>
            <a:r>
              <a:rPr lang="en-GB" sz="2600" b="1" dirty="0"/>
              <a:t>decline of listening, language and communication skills </a:t>
            </a:r>
            <a:r>
              <a:rPr lang="en-GB" sz="2600" dirty="0"/>
              <a:t>can be attributed to a combination of the other social factors noted by Palmer (2015).  Additionally, a lack of family interaction can have an impact, along with too much focus on screentime – often resulting in shortened attention span – and also limits the opportunities to communicate</a:t>
            </a:r>
          </a:p>
          <a:p>
            <a:pPr lvl="1"/>
            <a:endParaRPr lang="en-GB" sz="1800" dirty="0"/>
          </a:p>
          <a:p>
            <a:endParaRPr lang="en-GB" sz="2000" dirty="0"/>
          </a:p>
        </p:txBody>
      </p:sp>
    </p:spTree>
    <p:extLst>
      <p:ext uri="{BB962C8B-B14F-4D97-AF65-F5344CB8AC3E}">
        <p14:creationId xmlns:p14="http://schemas.microsoft.com/office/powerpoint/2010/main" val="18836653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F5768EFB-B317-47EA-C969-D365EB136882}"/>
              </a:ext>
            </a:extLst>
          </p:cNvPr>
          <p:cNvSpPr>
            <a:spLocks noGrp="1"/>
          </p:cNvSpPr>
          <p:nvPr>
            <p:ph type="title"/>
          </p:nvPr>
        </p:nvSpPr>
        <p:spPr/>
        <p:txBody>
          <a:bodyPr/>
          <a:lstStyle/>
          <a:p>
            <a:r>
              <a:rPr lang="en-US" dirty="0"/>
              <a:t>Directed Study feedback</a:t>
            </a:r>
          </a:p>
        </p:txBody>
      </p:sp>
      <p:sp>
        <p:nvSpPr>
          <p:cNvPr id="16" name="Text Placeholder 15">
            <a:extLst>
              <a:ext uri="{FF2B5EF4-FFF2-40B4-BE49-F238E27FC236}">
                <a16:creationId xmlns:a16="http://schemas.microsoft.com/office/drawing/2014/main" id="{BB801EE7-C3C0-5B30-EB9B-2C995032EE99}"/>
              </a:ext>
            </a:extLst>
          </p:cNvPr>
          <p:cNvSpPr>
            <a:spLocks noGrp="1"/>
          </p:cNvSpPr>
          <p:nvPr>
            <p:ph type="body" sz="quarter" idx="13"/>
          </p:nvPr>
        </p:nvSpPr>
        <p:spPr/>
        <p:txBody>
          <a:bodyPr>
            <a:normAutofit fontScale="92500"/>
          </a:bodyPr>
          <a:lstStyle/>
          <a:p>
            <a:pPr algn="just"/>
            <a:r>
              <a:rPr lang="en-GB" dirty="0"/>
              <a:t>Research and consider how engaging in nature can combat toxicity…</a:t>
            </a:r>
          </a:p>
          <a:p>
            <a:pPr algn="just"/>
            <a:endParaRPr lang="en-GB" dirty="0"/>
          </a:p>
          <a:p>
            <a:pPr algn="just"/>
            <a:r>
              <a:rPr lang="en-GB" dirty="0"/>
              <a:t>Research and consider how engaging with physical and mental fitness can combat toxicity…</a:t>
            </a:r>
          </a:p>
          <a:p>
            <a:endParaRPr lang="en-US" dirty="0"/>
          </a:p>
        </p:txBody>
      </p:sp>
    </p:spTree>
    <p:extLst>
      <p:ext uri="{BB962C8B-B14F-4D97-AF65-F5344CB8AC3E}">
        <p14:creationId xmlns:p14="http://schemas.microsoft.com/office/powerpoint/2010/main" val="10967174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E239605-B069-1C12-8859-1561D3700A3A}"/>
              </a:ext>
            </a:extLst>
          </p:cNvPr>
          <p:cNvSpPr>
            <a:spLocks noGrp="1"/>
          </p:cNvSpPr>
          <p:nvPr>
            <p:ph type="title"/>
          </p:nvPr>
        </p:nvSpPr>
        <p:spPr>
          <a:xfrm>
            <a:off x="576071" y="704088"/>
            <a:ext cx="10802414" cy="676656"/>
          </a:xfrm>
        </p:spPr>
        <p:txBody>
          <a:bodyPr/>
          <a:lstStyle/>
          <a:p>
            <a:r>
              <a:rPr lang="en-GB" sz="4800" b="1" kern="1200" dirty="0">
                <a:solidFill>
                  <a:schemeClr val="tx1"/>
                </a:solidFill>
                <a:effectLst/>
                <a:latin typeface="+mn-lt"/>
                <a:ea typeface="+mn-ea"/>
                <a:cs typeface="+mn-cs"/>
              </a:rPr>
              <a:t>How can nature combat toxicity?</a:t>
            </a:r>
            <a:endParaRPr lang="en-GB" dirty="0"/>
          </a:p>
        </p:txBody>
      </p:sp>
      <p:sp>
        <p:nvSpPr>
          <p:cNvPr id="7" name="TextBox 6">
            <a:extLst>
              <a:ext uri="{FF2B5EF4-FFF2-40B4-BE49-F238E27FC236}">
                <a16:creationId xmlns:a16="http://schemas.microsoft.com/office/drawing/2014/main" id="{08420389-BEBE-36E3-E542-212D2784EFD7}"/>
              </a:ext>
            </a:extLst>
          </p:cNvPr>
          <p:cNvSpPr txBox="1"/>
          <p:nvPr/>
        </p:nvSpPr>
        <p:spPr>
          <a:xfrm>
            <a:off x="742274" y="1471103"/>
            <a:ext cx="10636211" cy="4801314"/>
          </a:xfrm>
          <a:prstGeom prst="rect">
            <a:avLst/>
          </a:prstGeom>
          <a:noFill/>
        </p:spPr>
        <p:txBody>
          <a:bodyPr wrap="square">
            <a:spAutoFit/>
          </a:bodyPr>
          <a:lstStyle/>
          <a:p>
            <a:r>
              <a:rPr lang="en-GB" dirty="0"/>
              <a:t>There is much written about how nature can impact positively on our health as a whole.</a:t>
            </a:r>
          </a:p>
          <a:p>
            <a:endParaRPr lang="en-GB" dirty="0"/>
          </a:p>
          <a:p>
            <a:r>
              <a:rPr lang="en-GB" dirty="0"/>
              <a:t>For example, according to Mind (2021, p. 2) “spending time in green space or bringing nature into your everyday life can benefit both your mental and physical wellbeing. For example, doing things like growing food or flowers, exercising outdoors or being around animals can have lots of positive effects. It can:</a:t>
            </a:r>
          </a:p>
          <a:p>
            <a:endParaRPr lang="en-GB" dirty="0"/>
          </a:p>
          <a:p>
            <a:pPr marL="285750" indent="-285750">
              <a:buFont typeface="Arial" panose="020B0604020202020204" pitchFamily="34" charset="0"/>
              <a:buChar char="•"/>
            </a:pPr>
            <a:r>
              <a:rPr lang="en-GB" dirty="0"/>
              <a:t>improve your mood</a:t>
            </a:r>
          </a:p>
          <a:p>
            <a:pPr marL="285750" indent="-285750">
              <a:buFont typeface="Arial" panose="020B0604020202020204" pitchFamily="34" charset="0"/>
              <a:buChar char="•"/>
            </a:pPr>
            <a:r>
              <a:rPr lang="en-GB" dirty="0"/>
              <a:t>reduce feelings of stress or anger</a:t>
            </a:r>
          </a:p>
          <a:p>
            <a:pPr marL="285750" indent="-285750">
              <a:buFont typeface="Arial" panose="020B0604020202020204" pitchFamily="34" charset="0"/>
              <a:buChar char="•"/>
            </a:pPr>
            <a:r>
              <a:rPr lang="en-GB" dirty="0"/>
              <a:t>help you take time out and feel more relaxed</a:t>
            </a:r>
          </a:p>
          <a:p>
            <a:pPr marL="285750" indent="-285750">
              <a:buFont typeface="Arial" panose="020B0604020202020204" pitchFamily="34" charset="0"/>
              <a:buChar char="•"/>
            </a:pPr>
            <a:r>
              <a:rPr lang="en-GB" dirty="0"/>
              <a:t>improve your physical health</a:t>
            </a:r>
          </a:p>
          <a:p>
            <a:pPr marL="285750" indent="-285750">
              <a:buFont typeface="Arial" panose="020B0604020202020204" pitchFamily="34" charset="0"/>
              <a:buChar char="•"/>
            </a:pPr>
            <a:r>
              <a:rPr lang="en-GB" dirty="0"/>
              <a:t>improve your confidence and self-esteem</a:t>
            </a:r>
          </a:p>
          <a:p>
            <a:pPr marL="285750" indent="-285750">
              <a:buFont typeface="Arial" panose="020B0604020202020204" pitchFamily="34" charset="0"/>
              <a:buChar char="•"/>
            </a:pPr>
            <a:r>
              <a:rPr lang="en-GB" dirty="0"/>
              <a:t>help you be more active</a:t>
            </a:r>
          </a:p>
          <a:p>
            <a:pPr marL="285750" indent="-285750">
              <a:buFont typeface="Arial" panose="020B0604020202020204" pitchFamily="34" charset="0"/>
              <a:buChar char="•"/>
            </a:pPr>
            <a:r>
              <a:rPr lang="en-GB" dirty="0"/>
              <a:t>help you meet and get to know new people</a:t>
            </a:r>
          </a:p>
          <a:p>
            <a:pPr marL="285750" indent="-285750">
              <a:buFont typeface="Arial" panose="020B0604020202020204" pitchFamily="34" charset="0"/>
              <a:buChar char="•"/>
            </a:pPr>
            <a:r>
              <a:rPr lang="en-GB" dirty="0"/>
              <a:t>connect you to your local community</a:t>
            </a:r>
          </a:p>
          <a:p>
            <a:pPr marL="285750" indent="-285750">
              <a:buFont typeface="Arial" panose="020B0604020202020204" pitchFamily="34" charset="0"/>
              <a:buChar char="•"/>
            </a:pPr>
            <a:r>
              <a:rPr lang="en-GB" dirty="0"/>
              <a:t>reduce loneliness</a:t>
            </a:r>
          </a:p>
          <a:p>
            <a:pPr marL="285750" indent="-285750">
              <a:buFont typeface="Arial" panose="020B0604020202020204" pitchFamily="34" charset="0"/>
              <a:buChar char="•"/>
            </a:pPr>
            <a:r>
              <a:rPr lang="en-GB" dirty="0"/>
              <a:t>help you feel more connected to nature</a:t>
            </a:r>
          </a:p>
          <a:p>
            <a:pPr marL="285750" indent="-285750">
              <a:buFont typeface="Arial" panose="020B0604020202020204" pitchFamily="34" charset="0"/>
              <a:buChar char="•"/>
            </a:pPr>
            <a:r>
              <a:rPr lang="en-GB" dirty="0"/>
              <a:t>provide peer support.”  				                 </a:t>
            </a:r>
            <a:r>
              <a:rPr lang="en-GB" sz="1100" dirty="0"/>
              <a:t>Figure 1: The Wellbeing Network, 2018</a:t>
            </a:r>
            <a:endParaRPr lang="en-GB" dirty="0"/>
          </a:p>
        </p:txBody>
      </p:sp>
      <p:pic>
        <p:nvPicPr>
          <p:cNvPr id="8" name="Picture 7">
            <a:extLst>
              <a:ext uri="{FF2B5EF4-FFF2-40B4-BE49-F238E27FC236}">
                <a16:creationId xmlns:a16="http://schemas.microsoft.com/office/drawing/2014/main" id="{DF6F16DE-952B-80C0-5148-DE3B5E143087}"/>
              </a:ext>
            </a:extLst>
          </p:cNvPr>
          <p:cNvPicPr>
            <a:picLocks noChangeAspect="1"/>
          </p:cNvPicPr>
          <p:nvPr/>
        </p:nvPicPr>
        <p:blipFill>
          <a:blip r:embed="rId2"/>
          <a:stretch>
            <a:fillRect/>
          </a:stretch>
        </p:blipFill>
        <p:spPr>
          <a:xfrm>
            <a:off x="6987223" y="3259343"/>
            <a:ext cx="2796296" cy="2396825"/>
          </a:xfrm>
          <a:prstGeom prst="rect">
            <a:avLst/>
          </a:prstGeom>
        </p:spPr>
      </p:pic>
      <p:sp>
        <p:nvSpPr>
          <p:cNvPr id="9" name="Arrow: Left-Right 8">
            <a:extLst>
              <a:ext uri="{FF2B5EF4-FFF2-40B4-BE49-F238E27FC236}">
                <a16:creationId xmlns:a16="http://schemas.microsoft.com/office/drawing/2014/main" id="{7EA73733-1E9E-839E-25F3-9725A0A2495B}"/>
              </a:ext>
            </a:extLst>
          </p:cNvPr>
          <p:cNvSpPr/>
          <p:nvPr/>
        </p:nvSpPr>
        <p:spPr>
          <a:xfrm>
            <a:off x="5253611" y="4532732"/>
            <a:ext cx="1447333" cy="336589"/>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73107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E239605-B069-1C12-8859-1561D3700A3A}"/>
              </a:ext>
            </a:extLst>
          </p:cNvPr>
          <p:cNvSpPr>
            <a:spLocks noGrp="1"/>
          </p:cNvSpPr>
          <p:nvPr>
            <p:ph type="title"/>
          </p:nvPr>
        </p:nvSpPr>
        <p:spPr>
          <a:xfrm>
            <a:off x="576071" y="704088"/>
            <a:ext cx="10802414" cy="676656"/>
          </a:xfrm>
        </p:spPr>
        <p:txBody>
          <a:bodyPr/>
          <a:lstStyle/>
          <a:p>
            <a:r>
              <a:rPr lang="en-GB" sz="4800" b="1" kern="1200" dirty="0">
                <a:solidFill>
                  <a:schemeClr val="tx1"/>
                </a:solidFill>
                <a:effectLst/>
                <a:latin typeface="+mn-lt"/>
                <a:ea typeface="+mn-ea"/>
                <a:cs typeface="+mn-cs"/>
              </a:rPr>
              <a:t>How to spend more time in nature</a:t>
            </a:r>
            <a:endParaRPr lang="en-GB" dirty="0"/>
          </a:p>
        </p:txBody>
      </p:sp>
      <p:sp>
        <p:nvSpPr>
          <p:cNvPr id="7" name="TextBox 6">
            <a:extLst>
              <a:ext uri="{FF2B5EF4-FFF2-40B4-BE49-F238E27FC236}">
                <a16:creationId xmlns:a16="http://schemas.microsoft.com/office/drawing/2014/main" id="{08420389-BEBE-36E3-E542-212D2784EFD7}"/>
              </a:ext>
            </a:extLst>
          </p:cNvPr>
          <p:cNvSpPr txBox="1"/>
          <p:nvPr/>
        </p:nvSpPr>
        <p:spPr>
          <a:xfrm>
            <a:off x="742274" y="1471103"/>
            <a:ext cx="10636211" cy="6186309"/>
          </a:xfrm>
          <a:prstGeom prst="rect">
            <a:avLst/>
          </a:prstGeom>
          <a:noFill/>
        </p:spPr>
        <p:txBody>
          <a:bodyPr wrap="square">
            <a:spAutoFit/>
          </a:bodyPr>
          <a:lstStyle/>
          <a:p>
            <a:pPr algn="l"/>
            <a:r>
              <a:rPr lang="en-GB" dirty="0"/>
              <a:t>Mind (2021, pp. 9-10) suggests ways in which you can prepare to spend more time in nature, as follows:</a:t>
            </a:r>
          </a:p>
          <a:p>
            <a:pPr algn="l"/>
            <a:endParaRPr lang="en-GB" dirty="0"/>
          </a:p>
          <a:p>
            <a:pPr marL="285750" indent="-285750" algn="l">
              <a:buFont typeface="Arial" panose="020B0604020202020204" pitchFamily="34" charset="0"/>
              <a:buChar char="•"/>
            </a:pPr>
            <a:r>
              <a:rPr lang="en-GB" b="1" dirty="0"/>
              <a:t>Ask for support:</a:t>
            </a:r>
            <a:r>
              <a:rPr lang="en-GB" dirty="0"/>
              <a:t> </a:t>
            </a:r>
          </a:p>
          <a:p>
            <a:pPr marL="742950" lvl="1" indent="-285750">
              <a:buFont typeface="Arial" panose="020B0604020202020204" pitchFamily="34" charset="0"/>
              <a:buChar char="•"/>
            </a:pPr>
            <a:r>
              <a:rPr lang="en-GB" dirty="0"/>
              <a:t>For example, if you feel anxious in new places or social situations, you could ask someone you trust to go with you at first.</a:t>
            </a:r>
          </a:p>
          <a:p>
            <a:pPr marL="285750" indent="-285750" algn="l">
              <a:buFont typeface="Arial" panose="020B0604020202020204" pitchFamily="34" charset="0"/>
              <a:buChar char="•"/>
            </a:pPr>
            <a:r>
              <a:rPr lang="en-GB" b="1" dirty="0"/>
              <a:t>Plan ahead:</a:t>
            </a:r>
            <a:endParaRPr lang="en-GB" dirty="0"/>
          </a:p>
          <a:p>
            <a:pPr marL="742950" lvl="1" indent="-285750">
              <a:buFont typeface="Arial" panose="020B0604020202020204" pitchFamily="34" charset="0"/>
              <a:buChar char="•"/>
            </a:pPr>
            <a:r>
              <a:rPr lang="en-GB" dirty="0"/>
              <a:t>Check the weather forecast and think about things you might need. This could include warm or waterproof clothing, sun protection, a water bottle or a map.</a:t>
            </a:r>
          </a:p>
          <a:p>
            <a:pPr marL="285750" indent="-285750" algn="l">
              <a:buFont typeface="Arial" panose="020B0604020202020204" pitchFamily="34" charset="0"/>
              <a:buChar char="•"/>
            </a:pPr>
            <a:r>
              <a:rPr lang="en-GB" b="1" dirty="0"/>
              <a:t>Fit nature into your routine:</a:t>
            </a:r>
          </a:p>
          <a:p>
            <a:pPr marL="742950" lvl="1" indent="-285750">
              <a:buFont typeface="Arial" panose="020B0604020202020204" pitchFamily="34" charset="0"/>
              <a:buChar char="•"/>
            </a:pPr>
            <a:r>
              <a:rPr lang="en-GB" dirty="0"/>
              <a:t>Spend time in nature doing things that you already do. For example, you could make a phone call while going for a walk in nature. Or you could study, work or exercise outdoors rather than indoors.</a:t>
            </a:r>
          </a:p>
          <a:p>
            <a:pPr marL="285750" indent="-285750" algn="l">
              <a:buFont typeface="Arial" panose="020B0604020202020204" pitchFamily="34" charset="0"/>
              <a:buChar char="•"/>
            </a:pPr>
            <a:r>
              <a:rPr lang="en-GB" b="1" dirty="0"/>
              <a:t>Think about timing:</a:t>
            </a:r>
          </a:p>
          <a:p>
            <a:pPr marL="742950" lvl="1" indent="-285750">
              <a:buFont typeface="Arial" panose="020B0604020202020204" pitchFamily="34" charset="0"/>
              <a:buChar char="•"/>
            </a:pPr>
            <a:r>
              <a:rPr lang="en-GB" dirty="0"/>
              <a:t>If you live in a busy area, you may want to go out at when it’s quieter. Or you may feel safer going out when there are more people around.</a:t>
            </a:r>
          </a:p>
          <a:p>
            <a:pPr algn="l"/>
            <a:endParaRPr lang="en-GB" dirty="0"/>
          </a:p>
          <a:p>
            <a:pPr algn="l"/>
            <a:endParaRPr lang="en-GB" dirty="0"/>
          </a:p>
          <a:p>
            <a:pPr algn="l"/>
            <a:endParaRPr lang="en-GB" dirty="0"/>
          </a:p>
          <a:p>
            <a:pPr algn="l"/>
            <a:endParaRPr lang="en-GB" dirty="0"/>
          </a:p>
          <a:p>
            <a:pPr algn="l"/>
            <a:endParaRPr lang="en-GB" dirty="0"/>
          </a:p>
          <a:p>
            <a:pPr algn="l"/>
            <a:endParaRPr lang="en-GB" dirty="0"/>
          </a:p>
          <a:p>
            <a:pPr algn="l">
              <a:buFont typeface="Arial" panose="020B0604020202020204" pitchFamily="34" charset="0"/>
              <a:buChar char="•"/>
            </a:pPr>
            <a:endParaRPr lang="en-GB" dirty="0"/>
          </a:p>
          <a:p>
            <a:r>
              <a:rPr lang="en-GB" dirty="0"/>
              <a:t>			</a:t>
            </a:r>
          </a:p>
        </p:txBody>
      </p:sp>
    </p:spTree>
    <p:extLst>
      <p:ext uri="{BB962C8B-B14F-4D97-AF65-F5344CB8AC3E}">
        <p14:creationId xmlns:p14="http://schemas.microsoft.com/office/powerpoint/2010/main" val="13018388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7131953E-FEB5-583E-3527-E4983C369B1A}"/>
              </a:ext>
            </a:extLst>
          </p:cNvPr>
          <p:cNvSpPr>
            <a:spLocks noGrp="1"/>
          </p:cNvSpPr>
          <p:nvPr>
            <p:ph type="body" sz="quarter" idx="13"/>
          </p:nvPr>
        </p:nvSpPr>
        <p:spPr/>
        <p:txBody>
          <a:bodyPr/>
          <a:lstStyle/>
          <a:p>
            <a:pPr algn="just"/>
            <a:r>
              <a:rPr lang="en-GB" dirty="0"/>
              <a:t>You can find out more from Mind at this link: </a:t>
            </a:r>
            <a:r>
              <a:rPr lang="en-GB" dirty="0">
                <a:hlinkClick r:id="rId2"/>
              </a:rPr>
              <a:t>How nature benefits mental health – Mind</a:t>
            </a:r>
            <a:endParaRPr lang="en-GB" dirty="0"/>
          </a:p>
          <a:p>
            <a:pPr algn="just"/>
            <a:endParaRPr lang="en-GB" dirty="0"/>
          </a:p>
          <a:p>
            <a:pPr algn="just"/>
            <a:r>
              <a:rPr lang="en-GB" dirty="0"/>
              <a:t>Or, please see the pdf version of this information which is saved on Moodle</a:t>
            </a:r>
          </a:p>
        </p:txBody>
      </p:sp>
    </p:spTree>
    <p:extLst>
      <p:ext uri="{BB962C8B-B14F-4D97-AF65-F5344CB8AC3E}">
        <p14:creationId xmlns:p14="http://schemas.microsoft.com/office/powerpoint/2010/main" val="8304595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08420389-BEBE-36E3-E542-212D2784EFD7}"/>
              </a:ext>
            </a:extLst>
          </p:cNvPr>
          <p:cNvSpPr txBox="1"/>
          <p:nvPr/>
        </p:nvSpPr>
        <p:spPr>
          <a:xfrm>
            <a:off x="777894" y="762890"/>
            <a:ext cx="10636211" cy="6432530"/>
          </a:xfrm>
          <a:prstGeom prst="rect">
            <a:avLst/>
          </a:prstGeom>
          <a:noFill/>
        </p:spPr>
        <p:txBody>
          <a:bodyPr wrap="square">
            <a:spAutoFit/>
          </a:bodyPr>
          <a:lstStyle/>
          <a:p>
            <a:r>
              <a:rPr lang="en-GB" sz="2000" b="0" i="0" dirty="0">
                <a:effectLst/>
              </a:rPr>
              <a:t>Aldous (2023, np) notes how “it has long been agreed that getting outside, being in open spaces and getting fresh air have a positive impact on how you are feeling. Getting in and around trees and woodlands is better still. Being around trees, or even just being able to see them, can reduce your blood pressure by 10 percent. GPs in the UK are now prescribing time outdoors as a remedy to improve mental health, and in Japan ‘Forest Bathing’ has become a popular wellness activity”.</a:t>
            </a:r>
          </a:p>
          <a:p>
            <a:endParaRPr lang="en-GB" dirty="0"/>
          </a:p>
          <a:p>
            <a:endParaRPr lang="en-GB" dirty="0"/>
          </a:p>
          <a:p>
            <a:r>
              <a:rPr lang="en-GB" sz="2800" dirty="0"/>
              <a:t>“</a:t>
            </a:r>
            <a:r>
              <a:rPr lang="en-GB" sz="2800" dirty="0" err="1"/>
              <a:t>Shinrin-yoku</a:t>
            </a:r>
            <a:r>
              <a:rPr lang="en-GB" sz="2800" dirty="0"/>
              <a:t>”</a:t>
            </a:r>
          </a:p>
          <a:p>
            <a:pPr algn="just"/>
            <a:r>
              <a:rPr lang="en-GB" sz="1400" dirty="0">
                <a:hlinkClick r:id="rId2"/>
              </a:rPr>
              <a:t>Find out more here</a:t>
            </a:r>
            <a:endParaRPr lang="en-GB" sz="1400" dirty="0"/>
          </a:p>
          <a:p>
            <a:endParaRPr lang="en-GB" dirty="0"/>
          </a:p>
          <a:p>
            <a:endParaRPr lang="en-GB" dirty="0"/>
          </a:p>
          <a:p>
            <a:endParaRPr lang="en-GB" dirty="0"/>
          </a:p>
          <a:p>
            <a:endParaRPr lang="en-GB" dirty="0"/>
          </a:p>
          <a:p>
            <a:endParaRPr lang="en-GB" dirty="0"/>
          </a:p>
          <a:p>
            <a:endParaRPr lang="en-GB" dirty="0"/>
          </a:p>
          <a:p>
            <a:pPr algn="r"/>
            <a:endParaRPr lang="en-GB" dirty="0"/>
          </a:p>
          <a:p>
            <a:pPr algn="r"/>
            <a:endParaRPr lang="en-GB" dirty="0"/>
          </a:p>
          <a:p>
            <a:pPr algn="r"/>
            <a:endParaRPr lang="en-GB" dirty="0"/>
          </a:p>
          <a:p>
            <a:pPr algn="ctr"/>
            <a:r>
              <a:rPr lang="en-GB" dirty="0"/>
              <a:t>   Figure 2: Murdo MacLeod/The Observer, 2019</a:t>
            </a:r>
          </a:p>
          <a:p>
            <a:endParaRPr lang="en-GB" dirty="0"/>
          </a:p>
          <a:p>
            <a:endParaRPr lang="en-GB" dirty="0"/>
          </a:p>
          <a:p>
            <a:endParaRPr lang="en-GB" dirty="0"/>
          </a:p>
        </p:txBody>
      </p:sp>
      <p:pic>
        <p:nvPicPr>
          <p:cNvPr id="2" name="Picture 1">
            <a:extLst>
              <a:ext uri="{FF2B5EF4-FFF2-40B4-BE49-F238E27FC236}">
                <a16:creationId xmlns:a16="http://schemas.microsoft.com/office/drawing/2014/main" id="{66A9AC1C-28D4-D918-B09F-99FD1546DC54}"/>
              </a:ext>
            </a:extLst>
          </p:cNvPr>
          <p:cNvPicPr>
            <a:picLocks noChangeAspect="1"/>
          </p:cNvPicPr>
          <p:nvPr/>
        </p:nvPicPr>
        <p:blipFill>
          <a:blip r:embed="rId3"/>
          <a:stretch>
            <a:fillRect/>
          </a:stretch>
        </p:blipFill>
        <p:spPr>
          <a:xfrm>
            <a:off x="3594938" y="2670272"/>
            <a:ext cx="5142369" cy="3085421"/>
          </a:xfrm>
          <a:prstGeom prst="rect">
            <a:avLst/>
          </a:prstGeom>
        </p:spPr>
      </p:pic>
    </p:spTree>
    <p:extLst>
      <p:ext uri="{BB962C8B-B14F-4D97-AF65-F5344CB8AC3E}">
        <p14:creationId xmlns:p14="http://schemas.microsoft.com/office/powerpoint/2010/main" val="34326625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4">
            <a:extLst>
              <a:ext uri="{FF2B5EF4-FFF2-40B4-BE49-F238E27FC236}">
                <a16:creationId xmlns:a16="http://schemas.microsoft.com/office/drawing/2014/main" id="{D39AF61D-4FEC-3677-FA7F-A95C3ED297CE}"/>
              </a:ext>
            </a:extLst>
          </p:cNvPr>
          <p:cNvSpPr>
            <a:spLocks noGrp="1"/>
          </p:cNvSpPr>
          <p:nvPr>
            <p:ph type="title"/>
          </p:nvPr>
        </p:nvSpPr>
        <p:spPr>
          <a:xfrm>
            <a:off x="2212309" y="-364732"/>
            <a:ext cx="9211007" cy="1600200"/>
          </a:xfrm>
        </p:spPr>
        <p:txBody>
          <a:bodyPr vert="horz" lIns="91440" tIns="45720" rIns="91440" bIns="45720" rtlCol="0" anchor="b">
            <a:normAutofit/>
          </a:bodyPr>
          <a:lstStyle/>
          <a:p>
            <a:r>
              <a:rPr lang="en-US" sz="2700" b="1" kern="1200" dirty="0">
                <a:effectLst/>
                <a:latin typeface="+mn-lt"/>
                <a:ea typeface="+mj-ea"/>
                <a:cs typeface="+mj-cs"/>
              </a:rPr>
              <a:t>How can engaging in physical and mental fitness combat toxicity?</a:t>
            </a:r>
            <a:endParaRPr lang="en-US" sz="2700" kern="1200" dirty="0">
              <a:latin typeface="+mn-lt"/>
              <a:ea typeface="+mj-ea"/>
              <a:cs typeface="+mj-cs"/>
            </a:endParaRPr>
          </a:p>
        </p:txBody>
      </p:sp>
      <p:pic>
        <p:nvPicPr>
          <p:cNvPr id="4" name="Picture 3" descr="A group of colorful speech bubbles&#10;&#10;Description automatically generated with low confidence">
            <a:extLst>
              <a:ext uri="{FF2B5EF4-FFF2-40B4-BE49-F238E27FC236}">
                <a16:creationId xmlns:a16="http://schemas.microsoft.com/office/drawing/2014/main" id="{93A55D13-FD4C-6E52-3F69-112B0CAE64CD}"/>
              </a:ext>
            </a:extLst>
          </p:cNvPr>
          <p:cNvPicPr>
            <a:picLocks noChangeAspect="1"/>
          </p:cNvPicPr>
          <p:nvPr/>
        </p:nvPicPr>
        <p:blipFill>
          <a:blip r:embed="rId2"/>
          <a:stretch>
            <a:fillRect/>
          </a:stretch>
        </p:blipFill>
        <p:spPr>
          <a:xfrm>
            <a:off x="9174491" y="1764768"/>
            <a:ext cx="2131075" cy="1827397"/>
          </a:xfrm>
          <a:prstGeom prst="rect">
            <a:avLst/>
          </a:prstGeom>
          <a:noFill/>
        </p:spPr>
      </p:pic>
      <p:sp>
        <p:nvSpPr>
          <p:cNvPr id="7" name="TextBox 6">
            <a:extLst>
              <a:ext uri="{FF2B5EF4-FFF2-40B4-BE49-F238E27FC236}">
                <a16:creationId xmlns:a16="http://schemas.microsoft.com/office/drawing/2014/main" id="{08420389-BEBE-36E3-E542-212D2784EFD7}"/>
              </a:ext>
            </a:extLst>
          </p:cNvPr>
          <p:cNvSpPr txBox="1"/>
          <p:nvPr/>
        </p:nvSpPr>
        <p:spPr>
          <a:xfrm>
            <a:off x="934327" y="1502795"/>
            <a:ext cx="7810548" cy="5965827"/>
          </a:xfrm>
          <a:prstGeom prst="rect">
            <a:avLst/>
          </a:prstGeom>
        </p:spPr>
        <p:txBody>
          <a:bodyPr vert="horz" lIns="91440" tIns="45720" rIns="91440" bIns="45720" rtlCol="0">
            <a:normAutofit fontScale="55000" lnSpcReduction="20000"/>
          </a:bodyPr>
          <a:lstStyle/>
          <a:p>
            <a:pPr marL="342900" indent="-342900" algn="just">
              <a:lnSpc>
                <a:spcPct val="90000"/>
              </a:lnSpc>
              <a:spcBef>
                <a:spcPts val="1000"/>
              </a:spcBef>
              <a:buFont typeface="Arial" panose="020B0604020202020204" pitchFamily="34" charset="0"/>
              <a:buChar char="•"/>
            </a:pPr>
            <a:r>
              <a:rPr lang="en-US" sz="3800" kern="1200" dirty="0">
                <a:latin typeface="+mn-lt"/>
                <a:ea typeface="+mn-ea"/>
                <a:cs typeface="+mn-cs"/>
              </a:rPr>
              <a:t>Nature promotes stress recovery, protects from future stresses and improves concentration and ability to think clearly. </a:t>
            </a:r>
          </a:p>
          <a:p>
            <a:pPr marL="342900" indent="-342900" algn="just">
              <a:lnSpc>
                <a:spcPct val="90000"/>
              </a:lnSpc>
              <a:spcBef>
                <a:spcPts val="1000"/>
              </a:spcBef>
              <a:buFont typeface="Arial" panose="020B0604020202020204" pitchFamily="34" charset="0"/>
              <a:buChar char="•"/>
            </a:pPr>
            <a:r>
              <a:rPr lang="en-US" sz="3800" kern="1200" dirty="0">
                <a:latin typeface="+mn-lt"/>
                <a:ea typeface="+mn-ea"/>
                <a:cs typeface="+mn-cs"/>
              </a:rPr>
              <a:t>It is also well established that regular physical activity has both physical and psychological health benefits. Therefore, knowing that both physical activity and nature independently enhance health, the term Green Exercise was coined to signify the synergistic health benefits derived from being active in green or natural places (Pretty et al., 2005 </a:t>
            </a:r>
            <a:r>
              <a:rPr lang="en-US" sz="3800" i="1" kern="1200" dirty="0">
                <a:latin typeface="+mn-lt"/>
                <a:ea typeface="+mn-ea"/>
                <a:cs typeface="+mn-cs"/>
              </a:rPr>
              <a:t>cited in </a:t>
            </a:r>
            <a:r>
              <a:rPr lang="en-US" sz="3800" kern="1200" dirty="0">
                <a:latin typeface="+mn-lt"/>
                <a:ea typeface="+mn-ea"/>
                <a:cs typeface="+mn-cs"/>
              </a:rPr>
              <a:t>Barton et al 2016, p. 27).</a:t>
            </a:r>
          </a:p>
          <a:p>
            <a:pPr marL="342900" indent="-342900" algn="just">
              <a:lnSpc>
                <a:spcPct val="90000"/>
              </a:lnSpc>
              <a:spcBef>
                <a:spcPts val="1000"/>
              </a:spcBef>
              <a:buFont typeface="Arial" panose="020B0604020202020204" pitchFamily="34" charset="0"/>
              <a:buChar char="•"/>
            </a:pPr>
            <a:r>
              <a:rPr lang="en-US" sz="3800" kern="1200" dirty="0">
                <a:latin typeface="+mn-lt"/>
                <a:ea typeface="+mn-ea"/>
                <a:cs typeface="+mn-cs"/>
              </a:rPr>
              <a:t>According to Barton et al (2016, p. 29), “i</a:t>
            </a:r>
            <a:r>
              <a:rPr lang="en-US" sz="3800" b="0" i="0" kern="1200" dirty="0">
                <a:effectLst/>
                <a:latin typeface="+mn-lt"/>
                <a:ea typeface="+mn-ea"/>
                <a:cs typeface="+mn-cs"/>
              </a:rPr>
              <a:t>n a review of studies comparing indoor and outdoor physical activity, Thompson Coon et al. (2011) found that compared with walking indoors, outdoor walking was associated with more positive mood, increased self-esteem, vitality, energy and pleasure; alongside reductions in frustration, worry, confusion, depression and tiredness. Running outside was also associated with less anxiety, depression, anger and hostility than running indoors (Thompson Coon et al., 2011)”. </a:t>
            </a:r>
          </a:p>
          <a:p>
            <a:pPr marL="342900" indent="-342900" algn="just">
              <a:lnSpc>
                <a:spcPct val="90000"/>
              </a:lnSpc>
              <a:spcBef>
                <a:spcPts val="1000"/>
              </a:spcBef>
              <a:buFont typeface="Arial" panose="020B0604020202020204" pitchFamily="34" charset="0"/>
              <a:buChar char="•"/>
            </a:pPr>
            <a:r>
              <a:rPr lang="en-US" sz="3800" b="0" i="0" kern="1200" dirty="0">
                <a:effectLst/>
                <a:latin typeface="+mn-lt"/>
                <a:ea typeface="+mn-ea"/>
                <a:cs typeface="+mn-cs"/>
              </a:rPr>
              <a:t>“Natural environments promote physical activity and social contact which in turn also improve health and well- being” (</a:t>
            </a:r>
            <a:r>
              <a:rPr lang="en-US" sz="3800" kern="1200" dirty="0">
                <a:latin typeface="+mn-lt"/>
                <a:ea typeface="+mn-ea"/>
                <a:cs typeface="+mn-cs"/>
              </a:rPr>
              <a:t>Barton et al 2016, p. 35).</a:t>
            </a:r>
          </a:p>
          <a:p>
            <a:pPr>
              <a:lnSpc>
                <a:spcPct val="90000"/>
              </a:lnSpc>
              <a:spcBef>
                <a:spcPts val="1000"/>
              </a:spcBef>
            </a:pPr>
            <a:endParaRPr lang="en-US" sz="1000" b="0" i="0" kern="1200" dirty="0">
              <a:effectLst/>
              <a:latin typeface="+mn-lt"/>
              <a:ea typeface="+mn-ea"/>
              <a:cs typeface="+mn-cs"/>
            </a:endParaRPr>
          </a:p>
          <a:p>
            <a:pPr>
              <a:lnSpc>
                <a:spcPct val="90000"/>
              </a:lnSpc>
              <a:spcBef>
                <a:spcPts val="1000"/>
              </a:spcBef>
            </a:pPr>
            <a:br>
              <a:rPr lang="en-US" sz="1000" kern="1200" dirty="0">
                <a:latin typeface="+mn-lt"/>
                <a:ea typeface="+mn-ea"/>
                <a:cs typeface="+mn-cs"/>
              </a:rPr>
            </a:br>
            <a:br>
              <a:rPr lang="en-US" sz="1000" kern="1200" dirty="0">
                <a:latin typeface="+mn-lt"/>
                <a:ea typeface="+mn-ea"/>
                <a:cs typeface="+mn-cs"/>
              </a:rPr>
            </a:br>
            <a:endParaRPr lang="en-US" sz="1000" kern="1200" dirty="0">
              <a:latin typeface="+mn-lt"/>
              <a:ea typeface="+mn-ea"/>
              <a:cs typeface="+mn-cs"/>
            </a:endParaRPr>
          </a:p>
          <a:p>
            <a:pPr>
              <a:lnSpc>
                <a:spcPct val="90000"/>
              </a:lnSpc>
              <a:spcBef>
                <a:spcPts val="1000"/>
              </a:spcBef>
            </a:pPr>
            <a:endParaRPr lang="en-US" sz="1000" kern="1200" dirty="0">
              <a:latin typeface="+mn-lt"/>
              <a:ea typeface="+mn-ea"/>
              <a:cs typeface="+mn-cs"/>
            </a:endParaRPr>
          </a:p>
        </p:txBody>
      </p:sp>
      <p:sp>
        <p:nvSpPr>
          <p:cNvPr id="6" name="TextBox 5">
            <a:extLst>
              <a:ext uri="{FF2B5EF4-FFF2-40B4-BE49-F238E27FC236}">
                <a16:creationId xmlns:a16="http://schemas.microsoft.com/office/drawing/2014/main" id="{FB7802B6-211A-6518-684F-CEC04BB19F8C}"/>
              </a:ext>
            </a:extLst>
          </p:cNvPr>
          <p:cNvSpPr txBox="1"/>
          <p:nvPr/>
        </p:nvSpPr>
        <p:spPr>
          <a:xfrm>
            <a:off x="8935795" y="3638724"/>
            <a:ext cx="6103480" cy="276999"/>
          </a:xfrm>
          <a:prstGeom prst="rect">
            <a:avLst/>
          </a:prstGeom>
          <a:noFill/>
        </p:spPr>
        <p:txBody>
          <a:bodyPr wrap="square">
            <a:spAutoFit/>
          </a:bodyPr>
          <a:lstStyle/>
          <a:p>
            <a:pPr algn="just"/>
            <a:r>
              <a:rPr lang="en-GB" sz="1200" dirty="0"/>
              <a:t>Figure 1: The Wellbeing Network, 2018</a:t>
            </a:r>
          </a:p>
        </p:txBody>
      </p:sp>
    </p:spTree>
    <p:extLst>
      <p:ext uri="{BB962C8B-B14F-4D97-AF65-F5344CB8AC3E}">
        <p14:creationId xmlns:p14="http://schemas.microsoft.com/office/powerpoint/2010/main" val="6966513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5A706ED-55C5-BD6C-7756-7FB4EAD2E10F}"/>
              </a:ext>
            </a:extLst>
          </p:cNvPr>
          <p:cNvSpPr>
            <a:spLocks noGrp="1"/>
          </p:cNvSpPr>
          <p:nvPr>
            <p:ph type="title"/>
          </p:nvPr>
        </p:nvSpPr>
        <p:spPr>
          <a:xfrm>
            <a:off x="1984135" y="788235"/>
            <a:ext cx="9144000" cy="676656"/>
          </a:xfrm>
        </p:spPr>
        <p:txBody>
          <a:bodyPr/>
          <a:lstStyle/>
          <a:p>
            <a:r>
              <a:rPr lang="en-GB" b="1" dirty="0">
                <a:latin typeface="+mn-lt"/>
              </a:rPr>
              <a:t>Green Education…</a:t>
            </a:r>
          </a:p>
        </p:txBody>
      </p:sp>
      <p:sp>
        <p:nvSpPr>
          <p:cNvPr id="7" name="TextBox 6">
            <a:extLst>
              <a:ext uri="{FF2B5EF4-FFF2-40B4-BE49-F238E27FC236}">
                <a16:creationId xmlns:a16="http://schemas.microsoft.com/office/drawing/2014/main" id="{B8B16C79-596C-1662-674E-73025F90CF41}"/>
              </a:ext>
            </a:extLst>
          </p:cNvPr>
          <p:cNvSpPr txBox="1"/>
          <p:nvPr/>
        </p:nvSpPr>
        <p:spPr>
          <a:xfrm>
            <a:off x="643389" y="2060470"/>
            <a:ext cx="10048920" cy="4062651"/>
          </a:xfrm>
          <a:prstGeom prst="rect">
            <a:avLst/>
          </a:prstGeom>
          <a:noFill/>
        </p:spPr>
        <p:txBody>
          <a:bodyPr wrap="square">
            <a:spAutoFit/>
          </a:bodyPr>
          <a:lstStyle/>
          <a:p>
            <a:pPr marL="285750" indent="-285750">
              <a:buFont typeface="Arial" panose="020B0604020202020204" pitchFamily="34" charset="0"/>
              <a:buChar char="•"/>
            </a:pPr>
            <a:r>
              <a:rPr lang="en-GB" sz="2400" dirty="0"/>
              <a:t>Also called outdoor learning, learning outside the classroom, outdoor education, and learning in natural environments</a:t>
            </a:r>
          </a:p>
          <a:p>
            <a:pPr marL="285750" indent="-285750">
              <a:buFont typeface="Arial" panose="020B0604020202020204" pitchFamily="34" charset="0"/>
              <a:buChar char="•"/>
            </a:pPr>
            <a:r>
              <a:rPr lang="en-GB" sz="2400" dirty="0"/>
              <a:t>It extends beyond learning about the natural environment and developing positive environmental attitudes.</a:t>
            </a:r>
          </a:p>
          <a:p>
            <a:pPr marL="285750" indent="-285750">
              <a:buFont typeface="Arial" panose="020B0604020202020204" pitchFamily="34" charset="0"/>
              <a:buChar char="•"/>
            </a:pPr>
            <a:r>
              <a:rPr lang="en-GB" sz="2400" dirty="0"/>
              <a:t>It is “a situated natural and cultural context for learning any subject or skill, which brings </a:t>
            </a:r>
            <a:r>
              <a:rPr lang="en-GB" sz="2400" u="sng" dirty="0"/>
              <a:t>greater opportunities</a:t>
            </a:r>
            <a:r>
              <a:rPr lang="en-GB" sz="2400" dirty="0"/>
              <a:t> for people to trial different ways of being and learning than when indoors” (Waite, 2013; Waite and Pratt, 2015 </a:t>
            </a:r>
            <a:r>
              <a:rPr lang="en-GB" sz="2400" i="1" dirty="0"/>
              <a:t>cited in </a:t>
            </a:r>
            <a:r>
              <a:rPr lang="en-GB" sz="2400" dirty="0"/>
              <a:t>Barton et al 2016, p. 53, </a:t>
            </a:r>
            <a:r>
              <a:rPr lang="en-GB" sz="2400" u="sng" dirty="0"/>
              <a:t>emphasis added</a:t>
            </a:r>
            <a:r>
              <a:rPr lang="en-GB" sz="2400" dirty="0"/>
              <a:t>).</a:t>
            </a:r>
          </a:p>
          <a:p>
            <a:pPr marL="285750" indent="-285750">
              <a:buFont typeface="Arial" panose="020B0604020202020204" pitchFamily="34" charset="0"/>
              <a:buChar char="•"/>
            </a:pPr>
            <a:r>
              <a:rPr lang="en-GB" sz="2400" dirty="0"/>
              <a:t>Do you see links here to what we do in our roles as informal and non-formal educators?</a:t>
            </a:r>
          </a:p>
          <a:p>
            <a:endParaRPr lang="en-GB" dirty="0"/>
          </a:p>
        </p:txBody>
      </p:sp>
    </p:spTree>
    <p:extLst>
      <p:ext uri="{BB962C8B-B14F-4D97-AF65-F5344CB8AC3E}">
        <p14:creationId xmlns:p14="http://schemas.microsoft.com/office/powerpoint/2010/main" val="35514984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09333-D508-32ED-F947-CB55F3A8DE8C}"/>
              </a:ext>
            </a:extLst>
          </p:cNvPr>
          <p:cNvSpPr>
            <a:spLocks noGrp="1"/>
          </p:cNvSpPr>
          <p:nvPr>
            <p:ph type="title"/>
          </p:nvPr>
        </p:nvSpPr>
        <p:spPr>
          <a:xfrm>
            <a:off x="1668646" y="128954"/>
            <a:ext cx="6084643" cy="1600200"/>
          </a:xfrm>
        </p:spPr>
        <p:txBody>
          <a:bodyPr anchor="b">
            <a:normAutofit/>
          </a:bodyPr>
          <a:lstStyle/>
          <a:p>
            <a:r>
              <a:rPr lang="en-GB" b="1" dirty="0"/>
              <a:t>Considering Youth Work </a:t>
            </a:r>
            <a:br>
              <a:rPr lang="en-GB" b="1" dirty="0"/>
            </a:br>
            <a:r>
              <a:rPr lang="en-GB" b="1" dirty="0"/>
              <a:t>and Wider Policy…</a:t>
            </a:r>
          </a:p>
        </p:txBody>
      </p:sp>
      <p:pic>
        <p:nvPicPr>
          <p:cNvPr id="18" name="Picture Placeholder 17" descr="A picture containing text, map, screenshot, circle&#10;&#10;Description automatically generated">
            <a:extLst>
              <a:ext uri="{FF2B5EF4-FFF2-40B4-BE49-F238E27FC236}">
                <a16:creationId xmlns:a16="http://schemas.microsoft.com/office/drawing/2014/main" id="{3A0F3A9A-B151-F6EE-7584-4024E43F1001}"/>
              </a:ext>
            </a:extLst>
          </p:cNvPr>
          <p:cNvPicPr>
            <a:picLocks noGrp="1" noChangeAspect="1"/>
          </p:cNvPicPr>
          <p:nvPr>
            <p:ph idx="1"/>
          </p:nvPr>
        </p:nvPicPr>
        <p:blipFill>
          <a:blip r:embed="rId2"/>
          <a:stretch>
            <a:fillRect/>
          </a:stretch>
        </p:blipFill>
        <p:spPr>
          <a:xfrm>
            <a:off x="7481033" y="1096108"/>
            <a:ext cx="3871179" cy="3871179"/>
          </a:xfrm>
          <a:noFill/>
        </p:spPr>
      </p:pic>
      <p:sp>
        <p:nvSpPr>
          <p:cNvPr id="17" name="Content Placeholder 2">
            <a:extLst>
              <a:ext uri="{FF2B5EF4-FFF2-40B4-BE49-F238E27FC236}">
                <a16:creationId xmlns:a16="http://schemas.microsoft.com/office/drawing/2014/main" id="{CB07BD43-21E7-B785-CF19-74B08362D530}"/>
              </a:ext>
            </a:extLst>
          </p:cNvPr>
          <p:cNvSpPr>
            <a:spLocks noGrp="1"/>
          </p:cNvSpPr>
          <p:nvPr>
            <p:ph type="body" sz="half" idx="2"/>
          </p:nvPr>
        </p:nvSpPr>
        <p:spPr>
          <a:xfrm>
            <a:off x="390769" y="2057400"/>
            <a:ext cx="6877539" cy="4343400"/>
          </a:xfrm>
        </p:spPr>
        <p:txBody>
          <a:bodyPr>
            <a:normAutofit/>
          </a:bodyPr>
          <a:lstStyle/>
          <a:p>
            <a:pPr marL="285750" indent="-285750">
              <a:spcAft>
                <a:spcPts val="600"/>
              </a:spcAft>
              <a:buFont typeface="Arial" panose="020B0604020202020204" pitchFamily="34" charset="0"/>
              <a:buChar char="•"/>
            </a:pPr>
            <a:r>
              <a:rPr lang="en-GB" sz="1800" dirty="0"/>
              <a:t>“At its core, youth work provides safe environments and supports the development and well-being of young people” (WG, 2019, p. 5)</a:t>
            </a:r>
          </a:p>
          <a:p>
            <a:pPr marL="285750" indent="-285750">
              <a:spcAft>
                <a:spcPts val="600"/>
              </a:spcAft>
              <a:buFont typeface="Arial" panose="020B0604020202020204" pitchFamily="34" charset="0"/>
              <a:buChar char="•"/>
            </a:pPr>
            <a:r>
              <a:rPr lang="en-GB" sz="1800" dirty="0"/>
              <a:t>Youth Work has a role to play in “ensuring equity in physical and mental health outcomes by supporting young people to make healthy lifestyle choices and signposting them to support” (WG, 2019, p. 24)</a:t>
            </a:r>
          </a:p>
          <a:p>
            <a:pPr marL="285750" indent="-285750">
              <a:spcAft>
                <a:spcPts val="600"/>
              </a:spcAft>
              <a:buFont typeface="Arial" panose="020B0604020202020204" pitchFamily="34" charset="0"/>
              <a:buChar char="•"/>
            </a:pPr>
            <a:r>
              <a:rPr lang="en-GB" sz="1800" dirty="0"/>
              <a:t>Well-being of Future Generations (Wales) Act 2015 (WG, 2015) outlines clear goals as can be seen in Figure 3</a:t>
            </a:r>
          </a:p>
          <a:p>
            <a:pPr marL="285750" indent="-285750">
              <a:spcAft>
                <a:spcPts val="600"/>
              </a:spcAft>
              <a:buFont typeface="Arial" panose="020B0604020202020204" pitchFamily="34" charset="0"/>
              <a:buChar char="•"/>
            </a:pPr>
            <a:r>
              <a:rPr lang="en-GB" sz="1800" dirty="0"/>
              <a:t>UNCRC Article 24: Every child has the right to the best possible health. Governments must provide good quality health care, clean water, nutritious food, and a clean environment and education on health and well-being so that children can stay healthy. Richer countries must help poorer countries achieve this.</a:t>
            </a:r>
          </a:p>
          <a:p>
            <a:pPr>
              <a:spcAft>
                <a:spcPts val="600"/>
              </a:spcAft>
            </a:pPr>
            <a:endParaRPr lang="en-GB" dirty="0"/>
          </a:p>
          <a:p>
            <a:pPr>
              <a:spcAft>
                <a:spcPts val="600"/>
              </a:spcAft>
            </a:pPr>
            <a:endParaRPr lang="en-GB" dirty="0"/>
          </a:p>
        </p:txBody>
      </p:sp>
      <p:sp>
        <p:nvSpPr>
          <p:cNvPr id="19" name="TextBox 18">
            <a:extLst>
              <a:ext uri="{FF2B5EF4-FFF2-40B4-BE49-F238E27FC236}">
                <a16:creationId xmlns:a16="http://schemas.microsoft.com/office/drawing/2014/main" id="{E8575CAD-1E27-22A8-DA2A-429044C62DF8}"/>
              </a:ext>
            </a:extLst>
          </p:cNvPr>
          <p:cNvSpPr txBox="1"/>
          <p:nvPr/>
        </p:nvSpPr>
        <p:spPr>
          <a:xfrm>
            <a:off x="8440616" y="5072184"/>
            <a:ext cx="2461846" cy="369332"/>
          </a:xfrm>
          <a:prstGeom prst="rect">
            <a:avLst/>
          </a:prstGeom>
          <a:noFill/>
        </p:spPr>
        <p:txBody>
          <a:bodyPr wrap="square" rtlCol="0">
            <a:spAutoFit/>
          </a:bodyPr>
          <a:lstStyle/>
          <a:p>
            <a:r>
              <a:rPr lang="en-GB" dirty="0"/>
              <a:t>Figure 3: WG, 2015</a:t>
            </a:r>
          </a:p>
        </p:txBody>
      </p:sp>
    </p:spTree>
    <p:extLst>
      <p:ext uri="{BB962C8B-B14F-4D97-AF65-F5344CB8AC3E}">
        <p14:creationId xmlns:p14="http://schemas.microsoft.com/office/powerpoint/2010/main" val="15081126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88B5EBDD-4F41-8559-4951-CF38A6FE5941}"/>
              </a:ext>
            </a:extLst>
          </p:cNvPr>
          <p:cNvSpPr>
            <a:spLocks noGrp="1"/>
          </p:cNvSpPr>
          <p:nvPr>
            <p:ph type="body" sz="quarter" idx="13"/>
          </p:nvPr>
        </p:nvSpPr>
        <p:spPr>
          <a:xfrm>
            <a:off x="3180861" y="2208580"/>
            <a:ext cx="6353114" cy="3012097"/>
          </a:xfrm>
        </p:spPr>
        <p:txBody>
          <a:bodyPr>
            <a:normAutofit/>
          </a:bodyPr>
          <a:lstStyle/>
          <a:p>
            <a:pPr algn="just"/>
            <a:r>
              <a:rPr lang="en-GB" dirty="0"/>
              <a:t>In your groups, think of three activities that can be used in your Youth Work practice that will promote young people’s </a:t>
            </a:r>
            <a:r>
              <a:rPr lang="en-GB" sz="2400" kern="1200" dirty="0">
                <a:solidFill>
                  <a:schemeClr val="tx1"/>
                </a:solidFill>
                <a:effectLst/>
                <a:latin typeface="+mn-lt"/>
                <a:ea typeface="+mn-ea"/>
                <a:cs typeface="+mn-cs"/>
              </a:rPr>
              <a:t>engagement in nature, and promote their physical and mental fitness.  Consider how these activities link to Youth Work policy.  You will introduce all three activities to your fellow students, and choose 1 activity to deliver today! </a:t>
            </a:r>
            <a:endParaRPr lang="en-GB" dirty="0"/>
          </a:p>
        </p:txBody>
      </p:sp>
      <p:sp>
        <p:nvSpPr>
          <p:cNvPr id="8" name="Title 7">
            <a:extLst>
              <a:ext uri="{FF2B5EF4-FFF2-40B4-BE49-F238E27FC236}">
                <a16:creationId xmlns:a16="http://schemas.microsoft.com/office/drawing/2014/main" id="{D416D444-B698-805E-5077-17F267B17B22}"/>
              </a:ext>
            </a:extLst>
          </p:cNvPr>
          <p:cNvSpPr>
            <a:spLocks noGrp="1"/>
          </p:cNvSpPr>
          <p:nvPr>
            <p:ph type="title"/>
          </p:nvPr>
        </p:nvSpPr>
        <p:spPr>
          <a:xfrm>
            <a:off x="838200" y="1253275"/>
            <a:ext cx="10515600" cy="466344"/>
          </a:xfrm>
        </p:spPr>
        <p:txBody>
          <a:bodyPr/>
          <a:lstStyle/>
          <a:p>
            <a:r>
              <a:rPr lang="en-GB" dirty="0"/>
              <a:t>Group work</a:t>
            </a:r>
          </a:p>
        </p:txBody>
      </p:sp>
    </p:spTree>
    <p:extLst>
      <p:ext uri="{BB962C8B-B14F-4D97-AF65-F5344CB8AC3E}">
        <p14:creationId xmlns:p14="http://schemas.microsoft.com/office/powerpoint/2010/main" val="39115063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3A1BE-40E8-35C9-42B0-C7684A436907}"/>
              </a:ext>
            </a:extLst>
          </p:cNvPr>
          <p:cNvSpPr>
            <a:spLocks noGrp="1"/>
          </p:cNvSpPr>
          <p:nvPr>
            <p:ph type="title"/>
          </p:nvPr>
        </p:nvSpPr>
        <p:spPr/>
        <p:txBody>
          <a:bodyPr/>
          <a:lstStyle/>
          <a:p>
            <a:r>
              <a:rPr lang="en-GB" b="1" dirty="0">
                <a:latin typeface="+mn-lt"/>
              </a:rPr>
              <a:t>Seminar Recap</a:t>
            </a:r>
          </a:p>
        </p:txBody>
      </p:sp>
      <p:sp>
        <p:nvSpPr>
          <p:cNvPr id="3" name="Text Placeholder 2">
            <a:extLst>
              <a:ext uri="{FF2B5EF4-FFF2-40B4-BE49-F238E27FC236}">
                <a16:creationId xmlns:a16="http://schemas.microsoft.com/office/drawing/2014/main" id="{F7CD9597-7045-DD54-0332-385F00131454}"/>
              </a:ext>
            </a:extLst>
          </p:cNvPr>
          <p:cNvSpPr>
            <a:spLocks noGrp="1"/>
          </p:cNvSpPr>
          <p:nvPr>
            <p:ph type="body" sz="half" idx="2"/>
          </p:nvPr>
        </p:nvSpPr>
        <p:spPr>
          <a:xfrm>
            <a:off x="576071" y="1947671"/>
            <a:ext cx="5476919" cy="4368982"/>
          </a:xfrm>
        </p:spPr>
        <p:txBody>
          <a:bodyPr>
            <a:normAutofit lnSpcReduction="10000"/>
          </a:bodyPr>
          <a:lstStyle/>
          <a:p>
            <a:pPr algn="just"/>
            <a:r>
              <a:rPr lang="en-GB" sz="2400" dirty="0">
                <a:effectLst/>
                <a:ea typeface="Times New Roman" panose="02020603050405020304" pitchFamily="18" charset="0"/>
              </a:rPr>
              <a:t>Incorporating issues studied in this module, students are required to work in small groups and design an advisory session for parents and guardians focusing on an issue faced by young people in contemporary society.  Students should ensure they demonstrate how youth workers can best support at risk young people.  Your presentation should be supported by wider reading, and linked to the Youth Work National Occupational Standards (CLD Standards Council Scotland, 2019). </a:t>
            </a:r>
          </a:p>
          <a:p>
            <a:endParaRPr lang="en-GB" dirty="0"/>
          </a:p>
        </p:txBody>
      </p:sp>
    </p:spTree>
    <p:extLst>
      <p:ext uri="{BB962C8B-B14F-4D97-AF65-F5344CB8AC3E}">
        <p14:creationId xmlns:p14="http://schemas.microsoft.com/office/powerpoint/2010/main" val="18665783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C5F6C-4696-BB48-5002-34190503DFBB}"/>
              </a:ext>
            </a:extLst>
          </p:cNvPr>
          <p:cNvSpPr>
            <a:spLocks noGrp="1"/>
          </p:cNvSpPr>
          <p:nvPr>
            <p:ph type="title"/>
          </p:nvPr>
        </p:nvSpPr>
        <p:spPr/>
        <p:txBody>
          <a:bodyPr/>
          <a:lstStyle/>
          <a:p>
            <a:r>
              <a:rPr lang="en-GB" b="1" dirty="0">
                <a:latin typeface="+mn-lt"/>
              </a:rPr>
              <a:t>Seminar Recap</a:t>
            </a:r>
            <a:endParaRPr lang="en-GB" dirty="0"/>
          </a:p>
        </p:txBody>
      </p:sp>
      <p:sp>
        <p:nvSpPr>
          <p:cNvPr id="3" name="Content Placeholder 2">
            <a:extLst>
              <a:ext uri="{FF2B5EF4-FFF2-40B4-BE49-F238E27FC236}">
                <a16:creationId xmlns:a16="http://schemas.microsoft.com/office/drawing/2014/main" id="{5830A839-3777-BBBB-C961-E535D5B53D04}"/>
              </a:ext>
            </a:extLst>
          </p:cNvPr>
          <p:cNvSpPr>
            <a:spLocks noGrp="1"/>
          </p:cNvSpPr>
          <p:nvPr>
            <p:ph idx="1"/>
          </p:nvPr>
        </p:nvSpPr>
        <p:spPr/>
        <p:txBody>
          <a:bodyPr/>
          <a:lstStyle/>
          <a:p>
            <a:r>
              <a:rPr lang="en-GB" dirty="0"/>
              <a:t>There are key components to your seminar:</a:t>
            </a:r>
          </a:p>
          <a:p>
            <a:pPr lvl="1"/>
            <a:r>
              <a:rPr lang="en-GB" dirty="0"/>
              <a:t>You will need to outline the issue that your group has chosen to focus upon</a:t>
            </a:r>
          </a:p>
          <a:p>
            <a:pPr lvl="1"/>
            <a:r>
              <a:rPr lang="en-GB" dirty="0"/>
              <a:t>You will need to showcase the advisory session that you have designed for parents and guardians</a:t>
            </a:r>
          </a:p>
          <a:p>
            <a:pPr lvl="1"/>
            <a:r>
              <a:rPr lang="en-GB" dirty="0"/>
              <a:t>You need to demonstrate how youth workers can best support at risk young people</a:t>
            </a:r>
          </a:p>
          <a:p>
            <a:pPr lvl="1"/>
            <a:r>
              <a:rPr lang="en-GB" dirty="0"/>
              <a:t>You need to ensure you make links to your wider reading, including the YW NOS (CLD Standards Council Scotland, 2019)</a:t>
            </a:r>
          </a:p>
          <a:p>
            <a:endParaRPr lang="en-GB" dirty="0"/>
          </a:p>
        </p:txBody>
      </p:sp>
    </p:spTree>
    <p:extLst>
      <p:ext uri="{BB962C8B-B14F-4D97-AF65-F5344CB8AC3E}">
        <p14:creationId xmlns:p14="http://schemas.microsoft.com/office/powerpoint/2010/main" val="17344532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C5F6C-4696-BB48-5002-34190503DFBB}"/>
              </a:ext>
            </a:extLst>
          </p:cNvPr>
          <p:cNvSpPr>
            <a:spLocks noGrp="1"/>
          </p:cNvSpPr>
          <p:nvPr>
            <p:ph type="title"/>
          </p:nvPr>
        </p:nvSpPr>
        <p:spPr/>
        <p:txBody>
          <a:bodyPr/>
          <a:lstStyle/>
          <a:p>
            <a:r>
              <a:rPr lang="en-GB" b="1" dirty="0">
                <a:latin typeface="+mn-lt"/>
              </a:rPr>
              <a:t>Seminar Recap</a:t>
            </a:r>
            <a:endParaRPr lang="en-GB" dirty="0"/>
          </a:p>
        </p:txBody>
      </p:sp>
      <p:sp>
        <p:nvSpPr>
          <p:cNvPr id="3" name="Content Placeholder 2">
            <a:extLst>
              <a:ext uri="{FF2B5EF4-FFF2-40B4-BE49-F238E27FC236}">
                <a16:creationId xmlns:a16="http://schemas.microsoft.com/office/drawing/2014/main" id="{5830A839-3777-BBBB-C961-E535D5B53D04}"/>
              </a:ext>
            </a:extLst>
          </p:cNvPr>
          <p:cNvSpPr>
            <a:spLocks noGrp="1"/>
          </p:cNvSpPr>
          <p:nvPr>
            <p:ph idx="1"/>
          </p:nvPr>
        </p:nvSpPr>
        <p:spPr>
          <a:xfrm>
            <a:off x="576072" y="1901951"/>
            <a:ext cx="9363456" cy="4482019"/>
          </a:xfrm>
        </p:spPr>
        <p:txBody>
          <a:bodyPr>
            <a:normAutofit/>
          </a:bodyPr>
          <a:lstStyle/>
          <a:p>
            <a:r>
              <a:rPr lang="en-GB" dirty="0"/>
              <a:t>Some ideas for your consideration:</a:t>
            </a:r>
          </a:p>
          <a:p>
            <a:pPr lvl="1" algn="just"/>
            <a:r>
              <a:rPr lang="en-GB" dirty="0"/>
              <a:t>You could begin by giving an overview of the range of issues that young people may be facing in contemporary society, before identifying the issue you have chosen to focus upon</a:t>
            </a:r>
          </a:p>
          <a:p>
            <a:pPr lvl="1" algn="just"/>
            <a:r>
              <a:rPr lang="en-GB" dirty="0"/>
              <a:t>Next, you could provide an overview of how your chosen issue impacts upon young people, linking to relevant wider reading/stats etc.  Offer relevant definitions, and make links to relevant theory and research</a:t>
            </a:r>
          </a:p>
          <a:p>
            <a:pPr lvl="1" algn="just"/>
            <a:r>
              <a:rPr lang="en-GB" dirty="0"/>
              <a:t>You could then give an overview of the session that you've designed for parents and guardians, running through its content, and drawing on what you feel are the highlights of it.  This could include running through some of any activities you may have designed</a:t>
            </a:r>
          </a:p>
          <a:p>
            <a:endParaRPr lang="en-GB" dirty="0"/>
          </a:p>
        </p:txBody>
      </p:sp>
    </p:spTree>
    <p:extLst>
      <p:ext uri="{BB962C8B-B14F-4D97-AF65-F5344CB8AC3E}">
        <p14:creationId xmlns:p14="http://schemas.microsoft.com/office/powerpoint/2010/main" val="5605068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C5F6C-4696-BB48-5002-34190503DFBB}"/>
              </a:ext>
            </a:extLst>
          </p:cNvPr>
          <p:cNvSpPr>
            <a:spLocks noGrp="1"/>
          </p:cNvSpPr>
          <p:nvPr>
            <p:ph type="title"/>
          </p:nvPr>
        </p:nvSpPr>
        <p:spPr/>
        <p:txBody>
          <a:bodyPr/>
          <a:lstStyle/>
          <a:p>
            <a:r>
              <a:rPr lang="en-GB" b="1" dirty="0">
                <a:latin typeface="+mn-lt"/>
              </a:rPr>
              <a:t>Seminar Recap</a:t>
            </a:r>
            <a:endParaRPr lang="en-GB" dirty="0"/>
          </a:p>
        </p:txBody>
      </p:sp>
      <p:sp>
        <p:nvSpPr>
          <p:cNvPr id="3" name="Content Placeholder 2">
            <a:extLst>
              <a:ext uri="{FF2B5EF4-FFF2-40B4-BE49-F238E27FC236}">
                <a16:creationId xmlns:a16="http://schemas.microsoft.com/office/drawing/2014/main" id="{5830A839-3777-BBBB-C961-E535D5B53D04}"/>
              </a:ext>
            </a:extLst>
          </p:cNvPr>
          <p:cNvSpPr>
            <a:spLocks noGrp="1"/>
          </p:cNvSpPr>
          <p:nvPr>
            <p:ph idx="1"/>
          </p:nvPr>
        </p:nvSpPr>
        <p:spPr>
          <a:xfrm>
            <a:off x="576072" y="1901952"/>
            <a:ext cx="9363456" cy="4330554"/>
          </a:xfrm>
        </p:spPr>
        <p:txBody>
          <a:bodyPr>
            <a:normAutofit fontScale="92500"/>
          </a:bodyPr>
          <a:lstStyle/>
          <a:p>
            <a:pPr lvl="1" algn="just"/>
            <a:r>
              <a:rPr lang="en-GB" dirty="0"/>
              <a:t>Think of how you would offer information, knowledge and solutions to the parents and guardians, and how you would offer tips for them to use/share with their young people.  Think of activities you could suggest that parents and guardians use with their young people.  </a:t>
            </a:r>
          </a:p>
          <a:p>
            <a:pPr lvl="1" algn="just"/>
            <a:r>
              <a:rPr lang="en-GB" dirty="0"/>
              <a:t>Highlight the services that are available to young people – think back to the activity you engaged in at the end of our first lecture for the module</a:t>
            </a:r>
          </a:p>
          <a:p>
            <a:pPr lvl="1" algn="just"/>
            <a:r>
              <a:rPr lang="en-GB" dirty="0"/>
              <a:t>What about listing local support, as well as online support/Apps that may be of help</a:t>
            </a:r>
          </a:p>
          <a:p>
            <a:pPr lvl="1" algn="just"/>
            <a:r>
              <a:rPr lang="en-GB" dirty="0"/>
              <a:t>Can you also list what further support the parents and guardians can access for themselves?</a:t>
            </a:r>
          </a:p>
          <a:p>
            <a:pPr lvl="1" algn="just"/>
            <a:r>
              <a:rPr lang="en-GB" dirty="0"/>
              <a:t>You can then explain how Youth Work can support young people around the issue that you have chosen, and ho</a:t>
            </a:r>
            <a:r>
              <a:rPr lang="en-GB" dirty="0">
                <a:effectLst/>
                <a:ea typeface="Times New Roman" panose="02020603050405020304" pitchFamily="18" charset="0"/>
              </a:rPr>
              <a:t>w Youth </a:t>
            </a:r>
            <a:r>
              <a:rPr lang="en-GB" dirty="0">
                <a:ea typeface="Times New Roman" panose="02020603050405020304" pitchFamily="18" charset="0"/>
              </a:rPr>
              <a:t>W</a:t>
            </a:r>
            <a:r>
              <a:rPr lang="en-GB" dirty="0">
                <a:effectLst/>
                <a:ea typeface="Times New Roman" panose="02020603050405020304" pitchFamily="18" charset="0"/>
              </a:rPr>
              <a:t>orkers can best support at risk young people</a:t>
            </a:r>
            <a:endParaRPr lang="en-GB" dirty="0"/>
          </a:p>
          <a:p>
            <a:endParaRPr lang="en-GB" dirty="0"/>
          </a:p>
        </p:txBody>
      </p:sp>
    </p:spTree>
    <p:extLst>
      <p:ext uri="{BB962C8B-B14F-4D97-AF65-F5344CB8AC3E}">
        <p14:creationId xmlns:p14="http://schemas.microsoft.com/office/powerpoint/2010/main" val="12412891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45D25BA-8C8B-AFAC-5EFD-ED2874AE0A8E}"/>
              </a:ext>
            </a:extLst>
          </p:cNvPr>
          <p:cNvSpPr>
            <a:spLocks noGrp="1"/>
          </p:cNvSpPr>
          <p:nvPr>
            <p:ph type="body" sz="quarter" idx="15"/>
          </p:nvPr>
        </p:nvSpPr>
        <p:spPr/>
        <p:txBody>
          <a:bodyPr/>
          <a:lstStyle/>
          <a:p>
            <a:r>
              <a:rPr lang="en-GB" dirty="0"/>
              <a:t>Tuesday 16</a:t>
            </a:r>
            <a:r>
              <a:rPr lang="en-GB" baseline="30000" dirty="0"/>
              <a:t>th</a:t>
            </a:r>
            <a:r>
              <a:rPr lang="en-GB" dirty="0"/>
              <a:t> May </a:t>
            </a:r>
          </a:p>
          <a:p>
            <a:endParaRPr lang="en-GB" sz="1100" dirty="0"/>
          </a:p>
          <a:p>
            <a:r>
              <a:rPr lang="en-GB" sz="1100" dirty="0"/>
              <a:t>Morning Guest lecture: Trauma</a:t>
            </a:r>
          </a:p>
          <a:p>
            <a:endParaRPr lang="en-GB" sz="1100" dirty="0"/>
          </a:p>
          <a:p>
            <a:r>
              <a:rPr lang="en-GB" sz="1100" dirty="0"/>
              <a:t>Afternoon Guest Lecture: Youth Homelessness</a:t>
            </a:r>
          </a:p>
        </p:txBody>
      </p:sp>
      <p:sp>
        <p:nvSpPr>
          <p:cNvPr id="3" name="Text Placeholder 2">
            <a:extLst>
              <a:ext uri="{FF2B5EF4-FFF2-40B4-BE49-F238E27FC236}">
                <a16:creationId xmlns:a16="http://schemas.microsoft.com/office/drawing/2014/main" id="{BCC08FDC-00BC-5F79-3628-1C9D60294693}"/>
              </a:ext>
            </a:extLst>
          </p:cNvPr>
          <p:cNvSpPr>
            <a:spLocks noGrp="1"/>
          </p:cNvSpPr>
          <p:nvPr>
            <p:ph type="body" sz="quarter" idx="13"/>
          </p:nvPr>
        </p:nvSpPr>
        <p:spPr/>
        <p:txBody>
          <a:bodyPr/>
          <a:lstStyle/>
          <a:p>
            <a:r>
              <a:rPr lang="en-GB" dirty="0"/>
              <a:t>Thursday 11</a:t>
            </a:r>
            <a:r>
              <a:rPr lang="en-GB" baseline="30000" dirty="0"/>
              <a:t>th</a:t>
            </a:r>
            <a:r>
              <a:rPr lang="en-GB" dirty="0"/>
              <a:t> May</a:t>
            </a:r>
          </a:p>
          <a:p>
            <a:endParaRPr lang="en-GB" sz="800" dirty="0"/>
          </a:p>
          <a:p>
            <a:r>
              <a:rPr lang="en-GB" sz="1100" dirty="0"/>
              <a:t>11am – Meeting with Dr John Rose</a:t>
            </a:r>
          </a:p>
          <a:p>
            <a:endParaRPr lang="en-GB" sz="1100" dirty="0"/>
          </a:p>
          <a:p>
            <a:r>
              <a:rPr lang="en-GB" sz="1100" dirty="0"/>
              <a:t>11.45am – Lunch and Learn</a:t>
            </a:r>
          </a:p>
          <a:p>
            <a:endParaRPr lang="en-GB" sz="1100" dirty="0"/>
          </a:p>
          <a:p>
            <a:r>
              <a:rPr lang="en-GB" sz="1100" dirty="0"/>
              <a:t>1pm – each pair to meet with </a:t>
            </a:r>
          </a:p>
          <a:p>
            <a:r>
              <a:rPr lang="en-GB" sz="1100" dirty="0"/>
              <a:t>Angharad in CJ5 for a tutorial</a:t>
            </a:r>
          </a:p>
        </p:txBody>
      </p:sp>
      <p:sp>
        <p:nvSpPr>
          <p:cNvPr id="4" name="Text Placeholder 3">
            <a:extLst>
              <a:ext uri="{FF2B5EF4-FFF2-40B4-BE49-F238E27FC236}">
                <a16:creationId xmlns:a16="http://schemas.microsoft.com/office/drawing/2014/main" id="{0B023574-0B2B-DD28-0DD5-86EECA397E19}"/>
              </a:ext>
            </a:extLst>
          </p:cNvPr>
          <p:cNvSpPr>
            <a:spLocks noGrp="1"/>
          </p:cNvSpPr>
          <p:nvPr>
            <p:ph type="body" sz="quarter" idx="14"/>
          </p:nvPr>
        </p:nvSpPr>
        <p:spPr/>
        <p:txBody>
          <a:bodyPr/>
          <a:lstStyle/>
          <a:p>
            <a:r>
              <a:rPr lang="en-GB" dirty="0"/>
              <a:t>Thursday 18</a:t>
            </a:r>
            <a:r>
              <a:rPr lang="en-GB" baseline="30000" dirty="0"/>
              <a:t>th</a:t>
            </a:r>
            <a:r>
              <a:rPr lang="en-GB" dirty="0"/>
              <a:t> may</a:t>
            </a:r>
          </a:p>
          <a:p>
            <a:endParaRPr lang="en-GB" sz="1100" dirty="0"/>
          </a:p>
          <a:p>
            <a:r>
              <a:rPr lang="en-GB" sz="1100" dirty="0"/>
              <a:t>No Lecture</a:t>
            </a:r>
          </a:p>
          <a:p>
            <a:r>
              <a:rPr lang="en-GB" sz="1100" dirty="0"/>
              <a:t>Time in pairs for final preparation</a:t>
            </a:r>
          </a:p>
        </p:txBody>
      </p:sp>
      <p:sp>
        <p:nvSpPr>
          <p:cNvPr id="5" name="Text Placeholder 4">
            <a:extLst>
              <a:ext uri="{FF2B5EF4-FFF2-40B4-BE49-F238E27FC236}">
                <a16:creationId xmlns:a16="http://schemas.microsoft.com/office/drawing/2014/main" id="{FB4ABD5F-AC56-6C97-EE79-96358290424E}"/>
              </a:ext>
            </a:extLst>
          </p:cNvPr>
          <p:cNvSpPr>
            <a:spLocks noGrp="1"/>
          </p:cNvSpPr>
          <p:nvPr>
            <p:ph type="body" sz="quarter" idx="16"/>
          </p:nvPr>
        </p:nvSpPr>
        <p:spPr/>
        <p:txBody>
          <a:bodyPr/>
          <a:lstStyle/>
          <a:p>
            <a:r>
              <a:rPr lang="en-GB" dirty="0"/>
              <a:t>23</a:t>
            </a:r>
            <a:r>
              <a:rPr lang="en-GB" baseline="30000" dirty="0"/>
              <a:t>rd</a:t>
            </a:r>
            <a:r>
              <a:rPr lang="en-GB" dirty="0"/>
              <a:t> June</a:t>
            </a:r>
          </a:p>
          <a:p>
            <a:endParaRPr lang="en-GB" sz="1100" dirty="0"/>
          </a:p>
          <a:p>
            <a:r>
              <a:rPr lang="en-GB" sz="1100" dirty="0"/>
              <a:t>Release of provisional grades </a:t>
            </a:r>
          </a:p>
          <a:p>
            <a:r>
              <a:rPr lang="en-GB" sz="1100" dirty="0"/>
              <a:t>and feedback</a:t>
            </a:r>
          </a:p>
        </p:txBody>
      </p:sp>
      <p:sp>
        <p:nvSpPr>
          <p:cNvPr id="6" name="Text Placeholder 5">
            <a:extLst>
              <a:ext uri="{FF2B5EF4-FFF2-40B4-BE49-F238E27FC236}">
                <a16:creationId xmlns:a16="http://schemas.microsoft.com/office/drawing/2014/main" id="{4298CE4E-FC4E-E88E-549D-4483FFF1994E}"/>
              </a:ext>
            </a:extLst>
          </p:cNvPr>
          <p:cNvSpPr>
            <a:spLocks noGrp="1"/>
          </p:cNvSpPr>
          <p:nvPr>
            <p:ph type="body" sz="quarter" idx="17"/>
          </p:nvPr>
        </p:nvSpPr>
        <p:spPr/>
        <p:txBody>
          <a:bodyPr/>
          <a:lstStyle/>
          <a:p>
            <a:r>
              <a:rPr lang="en-GB" dirty="0"/>
              <a:t>Thursday 25</a:t>
            </a:r>
            <a:r>
              <a:rPr lang="en-GB" baseline="30000" dirty="0"/>
              <a:t>th</a:t>
            </a:r>
            <a:r>
              <a:rPr lang="en-GB" dirty="0"/>
              <a:t> may</a:t>
            </a:r>
          </a:p>
          <a:p>
            <a:endParaRPr lang="en-GB" sz="1100" dirty="0"/>
          </a:p>
          <a:p>
            <a:r>
              <a:rPr lang="en-GB" sz="1100" dirty="0"/>
              <a:t>Seminar Presentations</a:t>
            </a:r>
          </a:p>
        </p:txBody>
      </p:sp>
      <p:sp>
        <p:nvSpPr>
          <p:cNvPr id="7" name="Title 6">
            <a:extLst>
              <a:ext uri="{FF2B5EF4-FFF2-40B4-BE49-F238E27FC236}">
                <a16:creationId xmlns:a16="http://schemas.microsoft.com/office/drawing/2014/main" id="{5B262B51-32D7-7EBE-B820-2F5CD63BE83F}"/>
              </a:ext>
            </a:extLst>
          </p:cNvPr>
          <p:cNvSpPr>
            <a:spLocks noGrp="1"/>
          </p:cNvSpPr>
          <p:nvPr>
            <p:ph type="title"/>
          </p:nvPr>
        </p:nvSpPr>
        <p:spPr/>
        <p:txBody>
          <a:bodyPr/>
          <a:lstStyle/>
          <a:p>
            <a:r>
              <a:rPr lang="en-GB" dirty="0"/>
              <a:t>What’s to come…</a:t>
            </a:r>
          </a:p>
        </p:txBody>
      </p:sp>
    </p:spTree>
    <p:extLst>
      <p:ext uri="{BB962C8B-B14F-4D97-AF65-F5344CB8AC3E}">
        <p14:creationId xmlns:p14="http://schemas.microsoft.com/office/powerpoint/2010/main" val="31139165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74E6AE1-63F7-7D84-E606-EAA398FE91C6}"/>
              </a:ext>
            </a:extLst>
          </p:cNvPr>
          <p:cNvSpPr>
            <a:spLocks noGrp="1"/>
          </p:cNvSpPr>
          <p:nvPr>
            <p:ph type="title"/>
          </p:nvPr>
        </p:nvSpPr>
        <p:spPr/>
        <p:txBody>
          <a:bodyPr/>
          <a:lstStyle/>
          <a:p>
            <a:r>
              <a:rPr lang="en-GB" b="1" dirty="0">
                <a:latin typeface="+mn-lt"/>
              </a:rPr>
              <a:t>Useful Resources</a:t>
            </a:r>
          </a:p>
        </p:txBody>
      </p:sp>
      <p:sp>
        <p:nvSpPr>
          <p:cNvPr id="8" name="Content Placeholder 7">
            <a:extLst>
              <a:ext uri="{FF2B5EF4-FFF2-40B4-BE49-F238E27FC236}">
                <a16:creationId xmlns:a16="http://schemas.microsoft.com/office/drawing/2014/main" id="{8CC64D5D-3AE5-7E25-961E-36E88CF4F700}"/>
              </a:ext>
            </a:extLst>
          </p:cNvPr>
          <p:cNvSpPr>
            <a:spLocks noGrp="1"/>
          </p:cNvSpPr>
          <p:nvPr>
            <p:ph idx="1"/>
          </p:nvPr>
        </p:nvSpPr>
        <p:spPr/>
        <p:txBody>
          <a:bodyPr>
            <a:normAutofit lnSpcReduction="10000"/>
          </a:bodyPr>
          <a:lstStyle/>
          <a:p>
            <a:r>
              <a:rPr lang="en-GB" dirty="0"/>
              <a:t>There are useful resources available here around the 5 Ways to Wellbeing for young people: </a:t>
            </a:r>
            <a:r>
              <a:rPr lang="en-GB" dirty="0">
                <a:hlinkClick r:id="rId2"/>
              </a:rPr>
              <a:t>Five ways to wellbeing for young people - Derbyshire County Council</a:t>
            </a:r>
            <a:endParaRPr lang="en-GB" dirty="0"/>
          </a:p>
          <a:p>
            <a:r>
              <a:rPr lang="en-GB" dirty="0">
                <a:hlinkClick r:id="rId3"/>
              </a:rPr>
              <a:t>Is youth mental health getting better or worse? | Action For Children</a:t>
            </a:r>
            <a:endParaRPr lang="en-GB" dirty="0"/>
          </a:p>
          <a:p>
            <a:r>
              <a:rPr lang="en-GB" sz="2800" dirty="0">
                <a:hlinkClick r:id="rId4"/>
              </a:rPr>
              <a:t>Positive futures: outdoor youth work and mental health in young people (</a:t>
            </a:r>
            <a:r>
              <a:rPr lang="en-GB" sz="2800" dirty="0" err="1">
                <a:hlinkClick r:id="rId4"/>
              </a:rPr>
              <a:t>scouts.scot</a:t>
            </a:r>
            <a:r>
              <a:rPr lang="en-GB" sz="2800" dirty="0">
                <a:hlinkClick r:id="rId4"/>
              </a:rPr>
              <a:t>)</a:t>
            </a:r>
            <a:endParaRPr lang="en-GB" sz="2800" dirty="0"/>
          </a:p>
          <a:p>
            <a:r>
              <a:rPr lang="en-GB" sz="2800" dirty="0">
                <a:hlinkClick r:id="rId5"/>
              </a:rPr>
              <a:t>How nature benefits mental health – Mind</a:t>
            </a:r>
            <a:endParaRPr lang="en-GB" sz="2800" dirty="0"/>
          </a:p>
          <a:p>
            <a:r>
              <a:rPr lang="en-GB" dirty="0">
                <a:hlinkClick r:id="rId6"/>
              </a:rPr>
              <a:t>UNCRC</a:t>
            </a:r>
            <a:endParaRPr lang="en-GB" sz="2800" dirty="0"/>
          </a:p>
          <a:p>
            <a:endParaRPr lang="en-GB" dirty="0"/>
          </a:p>
          <a:p>
            <a:endParaRPr lang="en-GB" dirty="0"/>
          </a:p>
        </p:txBody>
      </p:sp>
    </p:spTree>
    <p:extLst>
      <p:ext uri="{BB962C8B-B14F-4D97-AF65-F5344CB8AC3E}">
        <p14:creationId xmlns:p14="http://schemas.microsoft.com/office/powerpoint/2010/main" val="10229518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47179F7-8740-03DE-F133-BBA41988A64A}"/>
              </a:ext>
            </a:extLst>
          </p:cNvPr>
          <p:cNvSpPr>
            <a:spLocks noGrp="1"/>
          </p:cNvSpPr>
          <p:nvPr>
            <p:ph type="title"/>
          </p:nvPr>
        </p:nvSpPr>
        <p:spPr/>
        <p:txBody>
          <a:bodyPr/>
          <a:lstStyle/>
          <a:p>
            <a:r>
              <a:rPr lang="en-US" dirty="0"/>
              <a:t>References &amp; Further Reading</a:t>
            </a:r>
          </a:p>
        </p:txBody>
      </p:sp>
      <p:sp>
        <p:nvSpPr>
          <p:cNvPr id="5" name="Content Placeholder 4">
            <a:extLst>
              <a:ext uri="{FF2B5EF4-FFF2-40B4-BE49-F238E27FC236}">
                <a16:creationId xmlns:a16="http://schemas.microsoft.com/office/drawing/2014/main" id="{A45EB57E-48A5-AA9B-7682-56298F1431CB}"/>
              </a:ext>
            </a:extLst>
          </p:cNvPr>
          <p:cNvSpPr>
            <a:spLocks noGrp="1"/>
          </p:cNvSpPr>
          <p:nvPr>
            <p:ph idx="1"/>
          </p:nvPr>
        </p:nvSpPr>
        <p:spPr>
          <a:xfrm>
            <a:off x="576072" y="1490472"/>
            <a:ext cx="10515600" cy="3877056"/>
          </a:xfrm>
        </p:spPr>
        <p:txBody>
          <a:bodyPr>
            <a:noAutofit/>
          </a:bodyPr>
          <a:lstStyle/>
          <a:p>
            <a:r>
              <a:rPr lang="en-US" sz="2000" dirty="0"/>
              <a:t>Aldous, A. (2023) ‘</a:t>
            </a:r>
            <a:r>
              <a:rPr lang="en-GB" sz="2000" dirty="0"/>
              <a:t>Positive futures: outdoor youth work and mental health in young people’, </a:t>
            </a:r>
            <a:r>
              <a:rPr lang="en-US" sz="2000" dirty="0"/>
              <a:t> Available at: </a:t>
            </a:r>
            <a:r>
              <a:rPr lang="en-GB" sz="2000" dirty="0">
                <a:hlinkClick r:id="rId2"/>
              </a:rPr>
              <a:t>Positive futures: outdoor youth work and mental health in young people (</a:t>
            </a:r>
            <a:r>
              <a:rPr lang="en-GB" sz="2000" dirty="0" err="1">
                <a:hlinkClick r:id="rId2"/>
              </a:rPr>
              <a:t>scouts.scot</a:t>
            </a:r>
            <a:r>
              <a:rPr lang="en-GB" sz="2000" dirty="0">
                <a:hlinkClick r:id="rId2"/>
              </a:rPr>
              <a:t>)</a:t>
            </a:r>
            <a:r>
              <a:rPr lang="en-GB" sz="2000" dirty="0"/>
              <a:t> (Accessed 8 May 2023).</a:t>
            </a:r>
          </a:p>
          <a:p>
            <a:r>
              <a:rPr lang="en-GB" sz="2000" dirty="0"/>
              <a:t>Barton, J. </a:t>
            </a:r>
            <a:r>
              <a:rPr lang="en-GB" sz="2000" i="1" dirty="0"/>
              <a:t>et al</a:t>
            </a:r>
            <a:r>
              <a:rPr lang="en-GB" sz="2000" dirty="0"/>
              <a:t>. (2016) </a:t>
            </a:r>
            <a:r>
              <a:rPr lang="en-GB" sz="2000" i="1" dirty="0"/>
              <a:t>Green exercise : linking nature, health and well-being</a:t>
            </a:r>
            <a:r>
              <a:rPr lang="en-GB" sz="2000" dirty="0"/>
              <a:t>. London: Routledge.  Available at: </a:t>
            </a:r>
            <a:r>
              <a:rPr lang="en-GB" sz="2000" dirty="0">
                <a:hlinkClick r:id="rId3"/>
              </a:rPr>
              <a:t>https://doi.org/10.4324/9781315750941</a:t>
            </a:r>
            <a:r>
              <a:rPr lang="en-GB" sz="2000" dirty="0"/>
              <a:t>.</a:t>
            </a:r>
          </a:p>
          <a:p>
            <a:r>
              <a:rPr lang="en-GB" sz="2000" dirty="0"/>
              <a:t>Mind (2021) </a:t>
            </a:r>
            <a:r>
              <a:rPr lang="en-GB" sz="2000" i="1" dirty="0"/>
              <a:t>Nature and mental health</a:t>
            </a:r>
            <a:r>
              <a:rPr lang="en-GB" sz="2000" dirty="0"/>
              <a:t>. Available at: </a:t>
            </a:r>
            <a:r>
              <a:rPr lang="en-GB" sz="2000" dirty="0">
                <a:hlinkClick r:id="rId4"/>
              </a:rPr>
              <a:t>How nature benefits mental health – Mind</a:t>
            </a:r>
            <a:r>
              <a:rPr lang="en-GB" sz="2000" dirty="0"/>
              <a:t> (Accessed: 8 May 2023).</a:t>
            </a:r>
            <a:endParaRPr lang="en-US" sz="2000" dirty="0"/>
          </a:p>
          <a:p>
            <a:r>
              <a:rPr lang="en-US" sz="2000" dirty="0"/>
              <a:t>Sherwood, H. (2019) ‘</a:t>
            </a:r>
            <a:r>
              <a:rPr lang="en-GB" sz="2000" dirty="0"/>
              <a:t>Getting back to nature: how forest bathing can make us feel better’, </a:t>
            </a:r>
            <a:r>
              <a:rPr lang="en-GB" sz="2000" i="1" dirty="0"/>
              <a:t>The Guardian, </a:t>
            </a:r>
            <a:r>
              <a:rPr lang="en-GB" sz="2000" dirty="0"/>
              <a:t>8 June. Available at:  </a:t>
            </a:r>
            <a:r>
              <a:rPr lang="en-GB" sz="2000" dirty="0">
                <a:hlinkClick r:id="rId5"/>
              </a:rPr>
              <a:t>https://www.theguardian.com/environment/2019/jun/08/forest-bathing-japanese-practice-in-west-wellbeing</a:t>
            </a:r>
            <a:r>
              <a:rPr lang="en-GB" sz="2000" dirty="0"/>
              <a:t> (Accessed: 8 May 2023).</a:t>
            </a:r>
            <a:endParaRPr lang="en-GB" sz="2000" i="1" dirty="0"/>
          </a:p>
          <a:p>
            <a:r>
              <a:rPr lang="en-GB" sz="2000" dirty="0"/>
              <a:t>Figure 1: </a:t>
            </a:r>
            <a:r>
              <a:rPr lang="en-GB" sz="2000" dirty="0">
                <a:hlinkClick r:id="rId6"/>
              </a:rPr>
              <a:t>Home - Wellbeing Network (thewellbeingnetwork.ie)</a:t>
            </a:r>
            <a:endParaRPr lang="en-GB" sz="2000" dirty="0"/>
          </a:p>
          <a:p>
            <a:r>
              <a:rPr lang="en-GB" sz="2000" dirty="0"/>
              <a:t>Figure 2: </a:t>
            </a:r>
            <a:r>
              <a:rPr lang="en-GB" sz="2000" dirty="0">
                <a:hlinkClick r:id="rId5"/>
              </a:rPr>
              <a:t>Getting back to nature: how forest bathing can make us feel better | Trees and forests | The Guardian</a:t>
            </a:r>
            <a:endParaRPr lang="en-GB" sz="2000" dirty="0"/>
          </a:p>
          <a:p>
            <a:r>
              <a:rPr lang="en-GB" sz="2000" dirty="0"/>
              <a:t>Figure 3: </a:t>
            </a:r>
            <a:r>
              <a:rPr lang="en-GB" sz="2000" dirty="0">
                <a:hlinkClick r:id="rId7"/>
              </a:rPr>
              <a:t>42329 WBFG Essentials Guide (</a:t>
            </a:r>
            <a:r>
              <a:rPr lang="en-GB" sz="2000" dirty="0" err="1">
                <a:hlinkClick r:id="rId7"/>
              </a:rPr>
              <a:t>gov.wales</a:t>
            </a:r>
            <a:r>
              <a:rPr lang="en-GB" sz="2000" dirty="0">
                <a:hlinkClick r:id="rId7"/>
              </a:rPr>
              <a:t>)</a:t>
            </a:r>
            <a:endParaRPr lang="en-GB" sz="2000" dirty="0"/>
          </a:p>
        </p:txBody>
      </p:sp>
    </p:spTree>
    <p:extLst>
      <p:ext uri="{BB962C8B-B14F-4D97-AF65-F5344CB8AC3E}">
        <p14:creationId xmlns:p14="http://schemas.microsoft.com/office/powerpoint/2010/main" val="1164941242"/>
      </p:ext>
    </p:extLst>
  </p:cSld>
  <p:clrMapOvr>
    <a:masterClrMapping/>
  </p:clrMapOvr>
</p:sld>
</file>

<file path=ppt/theme/theme1.xml><?xml version="1.0" encoding="utf-8"?>
<a:theme xmlns:a="http://schemas.openxmlformats.org/drawingml/2006/main" name="Office Theme">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s_Organic_Presentation_Win32_SW_v10.potx" id="{6F7A4518-677F-49D0-AD76-8F0F7DEFB1E5}" vid="{F577DF72-62B0-42B0-B34E-786789A7979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{2CD84980-B6B9-42A4-A14F-0F5CDB58909F}tf11964407_win32</Template>
  <TotalTime>730</TotalTime>
  <Words>2308</Words>
  <Application>Microsoft Office PowerPoint</Application>
  <PresentationFormat>Widescreen</PresentationFormat>
  <Paragraphs>158</Paragraphs>
  <Slides>20</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Arial</vt:lpstr>
      <vt:lpstr>Calibri</vt:lpstr>
      <vt:lpstr>Courier New</vt:lpstr>
      <vt:lpstr>Gill Sans Nova</vt:lpstr>
      <vt:lpstr>Gill Sans Nova Light</vt:lpstr>
      <vt:lpstr>Sagona Book</vt:lpstr>
      <vt:lpstr>Office Theme</vt:lpstr>
      <vt:lpstr>ECYW6004</vt:lpstr>
      <vt:lpstr>Lecture Focus</vt:lpstr>
      <vt:lpstr>Summary of last Tuesday’s discussions</vt:lpstr>
      <vt:lpstr>Summary of last Tuesday’s discussions</vt:lpstr>
      <vt:lpstr>Directed Study feedback</vt:lpstr>
      <vt:lpstr>How can nature combat toxicity?</vt:lpstr>
      <vt:lpstr>How to spend more time in nature</vt:lpstr>
      <vt:lpstr>PowerPoint Presentation</vt:lpstr>
      <vt:lpstr>PowerPoint Presentation</vt:lpstr>
      <vt:lpstr>How can engaging in physical and mental fitness combat toxicity?</vt:lpstr>
      <vt:lpstr>Green Education…</vt:lpstr>
      <vt:lpstr>Considering Youth Work  and Wider Policy…</vt:lpstr>
      <vt:lpstr>Group work</vt:lpstr>
      <vt:lpstr>Seminar Recap</vt:lpstr>
      <vt:lpstr>Seminar Recap</vt:lpstr>
      <vt:lpstr>Seminar Recap</vt:lpstr>
      <vt:lpstr>Seminar Recap</vt:lpstr>
      <vt:lpstr>What’s to come…</vt:lpstr>
      <vt:lpstr>Useful Resources</vt:lpstr>
      <vt:lpstr>References &amp; Further Reading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ECYW6004</dc:title>
  <dc:creator>Angharad Lewis</dc:creator>
  <cp:lastModifiedBy>Angharad Lewis</cp:lastModifiedBy>
  <cp:revision>5</cp:revision>
  <dcterms:created xsi:type="dcterms:W3CDTF">2023-05-08T15:39:43Z</dcterms:created>
  <dcterms:modified xsi:type="dcterms:W3CDTF">2023-05-09T11:56:52Z</dcterms:modified>
</cp:coreProperties>
</file>