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1"/>
  </p:sldMasterIdLst>
  <p:notesMasterIdLst>
    <p:notesMasterId r:id="rId34"/>
  </p:notesMasterIdLst>
  <p:sldIdLst>
    <p:sldId id="256" r:id="rId2"/>
    <p:sldId id="258" r:id="rId3"/>
    <p:sldId id="259" r:id="rId4"/>
    <p:sldId id="260" r:id="rId5"/>
    <p:sldId id="261" r:id="rId6"/>
    <p:sldId id="262" r:id="rId7"/>
    <p:sldId id="263" r:id="rId8"/>
    <p:sldId id="264" r:id="rId9"/>
    <p:sldId id="265" r:id="rId10"/>
    <p:sldId id="266" r:id="rId11"/>
    <p:sldId id="267" r:id="rId12"/>
    <p:sldId id="268" r:id="rId13"/>
    <p:sldId id="269" r:id="rId14"/>
    <p:sldId id="270" r:id="rId15"/>
    <p:sldId id="271" r:id="rId16"/>
    <p:sldId id="272" r:id="rId17"/>
    <p:sldId id="273" r:id="rId18"/>
    <p:sldId id="274" r:id="rId19"/>
    <p:sldId id="275" r:id="rId20"/>
    <p:sldId id="276" r:id="rId21"/>
    <p:sldId id="277" r:id="rId22"/>
    <p:sldId id="278" r:id="rId23"/>
    <p:sldId id="279" r:id="rId24"/>
    <p:sldId id="280" r:id="rId25"/>
    <p:sldId id="281" r:id="rId26"/>
    <p:sldId id="282" r:id="rId27"/>
    <p:sldId id="283" r:id="rId28"/>
    <p:sldId id="284" r:id="rId29"/>
    <p:sldId id="285" r:id="rId30"/>
    <p:sldId id="286" r:id="rId31"/>
    <p:sldId id="287" r:id="rId32"/>
    <p:sldId id="288" r:id="rId33"/>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F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D7AC3CCA-C797-4891-BE02-D94E43425B78}" styleName="Medium Style 4">
    <a:wholeTbl>
      <a:tcTxStyle>
        <a:fontRef idx="minor">
          <a:scrgbClr r="0" g="0" b="0"/>
        </a:fontRef>
        <a:schemeClr val="dk1"/>
      </a:tcTxStyle>
      <a:tcStyle>
        <a:tcBdr>
          <a:left>
            <a:ln w="12700" cmpd="sng">
              <a:solidFill>
                <a:schemeClr val="dk1"/>
              </a:solidFill>
            </a:ln>
          </a:left>
          <a:right>
            <a:ln w="12700" cmpd="sng">
              <a:solidFill>
                <a:schemeClr val="dk1"/>
              </a:solidFill>
            </a:ln>
          </a:right>
          <a:top>
            <a:ln w="12700" cmpd="sng">
              <a:solidFill>
                <a:schemeClr val="dk1"/>
              </a:solidFill>
            </a:ln>
          </a:top>
          <a:bottom>
            <a:ln w="12700" cmpd="sng">
              <a:solidFill>
                <a:schemeClr val="dk1"/>
              </a:solidFill>
            </a:ln>
          </a:bottom>
          <a:insideH>
            <a:ln w="12700" cmpd="sng">
              <a:solidFill>
                <a:schemeClr val="dk1"/>
              </a:solidFill>
            </a:ln>
          </a:insideH>
          <a:insideV>
            <a:ln w="12700" cmpd="sng">
              <a:solidFill>
                <a:schemeClr val="dk1"/>
              </a:solidFill>
            </a:ln>
          </a:insideV>
        </a:tcBdr>
        <a:fill>
          <a:solidFill>
            <a:schemeClr val="dk1">
              <a:tint val="20000"/>
            </a:schemeClr>
          </a:solidFill>
        </a:fill>
      </a:tcStyle>
    </a:wholeTbl>
    <a:band1H>
      <a:tcStyle>
        <a:tcBdr/>
        <a:fill>
          <a:solidFill>
            <a:schemeClr val="dk1">
              <a:tint val="40000"/>
            </a:schemeClr>
          </a:solidFill>
        </a:fill>
      </a:tcStyle>
    </a:band1H>
    <a:band1V>
      <a:tcStyle>
        <a:tcBdr/>
        <a:fill>
          <a:solidFill>
            <a:schemeClr val="dk1">
              <a:tint val="40000"/>
            </a:schemeClr>
          </a:solidFill>
        </a:fill>
      </a:tcStyle>
    </a:band1V>
    <a:lastCol>
      <a:tcTxStyle b="on"/>
      <a:tcStyle>
        <a:tcBdr/>
      </a:tcStyle>
    </a:lastCol>
    <a:firstCol>
      <a:tcTxStyle b="on"/>
      <a:tcStyle>
        <a:tcBdr/>
      </a:tcStyle>
    </a:firstCol>
    <a:lastRow>
      <a:tcTxStyle b="on"/>
      <a:tcStyle>
        <a:tcBdr>
          <a:top>
            <a:ln w="25400" cmpd="sng">
              <a:solidFill>
                <a:schemeClr val="dk1"/>
              </a:solidFill>
            </a:ln>
          </a:top>
        </a:tcBdr>
        <a:fill>
          <a:solidFill>
            <a:schemeClr val="dk1">
              <a:tint val="20000"/>
            </a:schemeClr>
          </a:solidFill>
        </a:fill>
      </a:tcStyle>
    </a:lastRow>
    <a:firstRow>
      <a:tcTxStyle b="on"/>
      <a:tcStyle>
        <a:tcBdr/>
        <a:fill>
          <a:solidFill>
            <a:schemeClr val="dk1">
              <a:tint val="20000"/>
            </a:schemeClr>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68D230F3-CF80-4859-8CE7-A43EE81993B5}" styleName="Light Style 1 - Accent 6">
    <a:wholeTbl>
      <a:tcTxStyle>
        <a:fontRef idx="minor">
          <a:scrgbClr r="0" g="0" b="0"/>
        </a:fontRef>
        <a:schemeClr val="tx1"/>
      </a:tcTxStyle>
      <a:tcStyle>
        <a:tcBdr>
          <a:left>
            <a:ln>
              <a:noFill/>
            </a:ln>
          </a:left>
          <a:right>
            <a:ln>
              <a:noFill/>
            </a:ln>
          </a:right>
          <a:top>
            <a:ln w="12700" cmpd="sng">
              <a:solidFill>
                <a:schemeClr val="accent6"/>
              </a:solidFill>
            </a:ln>
          </a:top>
          <a:bottom>
            <a:ln w="12700" cmpd="sng">
              <a:solidFill>
                <a:schemeClr val="accent6"/>
              </a:solidFill>
            </a:ln>
          </a:bottom>
          <a:insideH>
            <a:ln>
              <a:noFill/>
            </a:ln>
          </a:insideH>
          <a:insideV>
            <a:ln>
              <a:noFill/>
            </a:ln>
          </a:insideV>
        </a:tcBdr>
        <a:fill>
          <a:noFill/>
        </a:fill>
      </a:tcStyle>
    </a:wholeTbl>
    <a:band1H>
      <a:tcStyle>
        <a:tcBdr/>
        <a:fill>
          <a:solidFill>
            <a:schemeClr val="accent6">
              <a:alpha val="20000"/>
            </a:schemeClr>
          </a:solidFill>
        </a:fill>
      </a:tcStyle>
    </a:band1H>
    <a:band2H>
      <a:tcStyle>
        <a:tcBdr/>
      </a:tcStyle>
    </a:band2H>
    <a:band1V>
      <a:tcStyle>
        <a:tcBdr/>
        <a:fill>
          <a:solidFill>
            <a:schemeClr val="accent6">
              <a:alpha val="20000"/>
            </a:schemeClr>
          </a:solidFill>
        </a:fill>
      </a:tcStyle>
    </a:band1V>
    <a:lastCol>
      <a:tcTxStyle b="on"/>
      <a:tcStyle>
        <a:tcBdr/>
      </a:tcStyle>
    </a:lastCol>
    <a:firstCol>
      <a:tcTxStyle b="on"/>
      <a:tcStyle>
        <a:tcBdr/>
      </a:tcStyle>
    </a:firstCol>
    <a:lastRow>
      <a:tcTxStyle b="on"/>
      <a:tcStyle>
        <a:tcBdr>
          <a:top>
            <a:ln w="12700" cmpd="sng">
              <a:solidFill>
                <a:schemeClr val="accent6"/>
              </a:solidFill>
            </a:ln>
          </a:top>
        </a:tcBdr>
        <a:fill>
          <a:noFill/>
        </a:fill>
      </a:tcStyle>
    </a:lastRow>
    <a:firstRow>
      <a:tcTxStyle b="on"/>
      <a:tcStyle>
        <a:tcBdr>
          <a:bottom>
            <a:ln w="12700" cmpd="sng">
              <a:solidFill>
                <a:schemeClr val="accent6"/>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5381" autoAdjust="0"/>
    <p:restoredTop sz="74119" autoAdjust="0"/>
  </p:normalViewPr>
  <p:slideViewPr>
    <p:cSldViewPr>
      <p:cViewPr varScale="1">
        <p:scale>
          <a:sx n="68" d="100"/>
          <a:sy n="68" d="100"/>
        </p:scale>
        <p:origin x="2064" y="60"/>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2B3065E3-F6A4-4752-A995-93A90F81F17D}" type="datetimeFigureOut">
              <a:rPr lang="en-GB" smtClean="0"/>
              <a:pPr/>
              <a:t>15/02/2017</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96CD1800-AE61-436B-BD56-69B6230B0B23}" type="slidenum">
              <a:rPr lang="en-GB" smtClean="0"/>
              <a:pPr/>
              <a:t>‹#›</a:t>
            </a:fld>
            <a:endParaRPr lang="en-GB"/>
          </a:p>
        </p:txBody>
      </p:sp>
    </p:spTree>
    <p:extLst>
      <p:ext uri="{BB962C8B-B14F-4D97-AF65-F5344CB8AC3E}">
        <p14:creationId xmlns:p14="http://schemas.microsoft.com/office/powerpoint/2010/main" val="106648426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6CD1800-AE61-436B-BD56-69B6230B0B23}" type="slidenum">
              <a:rPr lang="en-GB" smtClean="0"/>
              <a:pPr/>
              <a:t>1</a:t>
            </a:fld>
            <a:endParaRPr lang="en-GB"/>
          </a:p>
        </p:txBody>
      </p:sp>
    </p:spTree>
    <p:extLst>
      <p:ext uri="{BB962C8B-B14F-4D97-AF65-F5344CB8AC3E}">
        <p14:creationId xmlns:p14="http://schemas.microsoft.com/office/powerpoint/2010/main" val="207657700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11"/>
          <p:cNvSpPr>
            <a:spLocks noGrp="1" noChangeArrowheads="1"/>
          </p:cNvSpPr>
          <p:nvPr>
            <p:ph type="sldNum" sz="quarter" idx="5"/>
          </p:nvPr>
        </p:nvSpPr>
        <p:spPr>
          <a:ln/>
        </p:spPr>
        <p:txBody>
          <a:bodyPr/>
          <a:lstStyle/>
          <a:p>
            <a:fld id="{59CC13EC-3D73-8D4B-91EA-121DDDDE7FB7}" type="slidenum">
              <a:rPr lang="en-US"/>
              <a:pPr/>
              <a:t>2</a:t>
            </a:fld>
            <a:endParaRPr lang="en-US"/>
          </a:p>
        </p:txBody>
      </p:sp>
      <p:sp>
        <p:nvSpPr>
          <p:cNvPr id="984066" name="AutoShape 2"/>
          <p:cNvSpPr>
            <a:spLocks noGrp="1" noRot="1" noChangeAspect="1" noChangeArrowheads="1" noTextEdit="1"/>
          </p:cNvSpPr>
          <p:nvPr>
            <p:ph type="sldImg"/>
          </p:nvPr>
        </p:nvSpPr>
        <p:spPr>
          <a:ln/>
          <a:extLst>
            <a:ext uri="{FAA26D3D-D897-4be2-8F04-BA451C77F1D7}">
              <ma14:placeholderFlag xmlns="" xmlns:ma14="http://schemas.microsoft.com/office/mac/drawingml/2011/main" val="1"/>
            </a:ext>
          </a:extLst>
        </p:spPr>
      </p:sp>
      <p:sp>
        <p:nvSpPr>
          <p:cNvPr id="984067" name="Rectangle 3"/>
          <p:cNvSpPr>
            <a:spLocks noGrp="1" noChangeArrowheads="1"/>
          </p:cNvSpPr>
          <p:nvPr>
            <p:ph type="body" idx="1"/>
          </p:nvPr>
        </p:nvSpPr>
        <p:spPr/>
        <p:txBody>
          <a:bodyPr/>
          <a:lstStyle/>
          <a:p>
            <a:endParaRPr lang="en-US"/>
          </a:p>
        </p:txBody>
      </p:sp>
    </p:spTree>
    <p:extLst>
      <p:ext uri="{BB962C8B-B14F-4D97-AF65-F5344CB8AC3E}">
        <p14:creationId xmlns:p14="http://schemas.microsoft.com/office/powerpoint/2010/main" val="407428832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11"/>
          <p:cNvSpPr>
            <a:spLocks noGrp="1" noChangeArrowheads="1"/>
          </p:cNvSpPr>
          <p:nvPr>
            <p:ph type="sldNum" sz="quarter" idx="5"/>
          </p:nvPr>
        </p:nvSpPr>
        <p:spPr>
          <a:ln/>
        </p:spPr>
        <p:txBody>
          <a:bodyPr/>
          <a:lstStyle/>
          <a:p>
            <a:fld id="{1FA71ADA-34E5-A043-88E0-30FD07692739}" type="slidenum">
              <a:rPr lang="en-US"/>
              <a:pPr/>
              <a:t>3</a:t>
            </a:fld>
            <a:endParaRPr lang="en-US"/>
          </a:p>
        </p:txBody>
      </p:sp>
      <p:sp>
        <p:nvSpPr>
          <p:cNvPr id="1212418" name="AutoShape 2"/>
          <p:cNvSpPr>
            <a:spLocks noGrp="1" noRot="1" noChangeAspect="1" noChangeArrowheads="1" noTextEdit="1"/>
          </p:cNvSpPr>
          <p:nvPr>
            <p:ph type="sldImg"/>
          </p:nvPr>
        </p:nvSpPr>
        <p:spPr>
          <a:ln/>
          <a:extLst>
            <a:ext uri="{FAA26D3D-D897-4be2-8F04-BA451C77F1D7}">
              <ma14:placeholderFlag xmlns="" xmlns:ma14="http://schemas.microsoft.com/office/mac/drawingml/2011/main" val="1"/>
            </a:ext>
          </a:extLst>
        </p:spPr>
      </p:sp>
      <p:sp>
        <p:nvSpPr>
          <p:cNvPr id="1212419" name="Rectangle 3"/>
          <p:cNvSpPr>
            <a:spLocks noGrp="1" noChangeArrowheads="1"/>
          </p:cNvSpPr>
          <p:nvPr>
            <p:ph type="body" idx="1"/>
          </p:nvPr>
        </p:nvSpPr>
        <p:spPr/>
        <p:txBody>
          <a:bodyPr/>
          <a:lstStyle/>
          <a:p>
            <a:endParaRPr lang="en-US"/>
          </a:p>
        </p:txBody>
      </p:sp>
    </p:spTree>
    <p:extLst>
      <p:ext uri="{BB962C8B-B14F-4D97-AF65-F5344CB8AC3E}">
        <p14:creationId xmlns:p14="http://schemas.microsoft.com/office/powerpoint/2010/main" val="416902780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11"/>
          <p:cNvSpPr>
            <a:spLocks noGrp="1" noChangeArrowheads="1"/>
          </p:cNvSpPr>
          <p:nvPr>
            <p:ph type="sldNum" sz="quarter" idx="5"/>
          </p:nvPr>
        </p:nvSpPr>
        <p:spPr>
          <a:ln/>
        </p:spPr>
        <p:txBody>
          <a:bodyPr/>
          <a:lstStyle/>
          <a:p>
            <a:fld id="{376DAA75-94D7-4A41-A1A6-02AA8E3A7770}" type="slidenum">
              <a:rPr lang="en-US"/>
              <a:pPr/>
              <a:t>4</a:t>
            </a:fld>
            <a:endParaRPr lang="en-US"/>
          </a:p>
        </p:txBody>
      </p:sp>
      <p:sp>
        <p:nvSpPr>
          <p:cNvPr id="1213442" name="AutoShape 2"/>
          <p:cNvSpPr>
            <a:spLocks noGrp="1" noRot="1" noChangeAspect="1" noChangeArrowheads="1" noTextEdit="1"/>
          </p:cNvSpPr>
          <p:nvPr>
            <p:ph type="sldImg"/>
          </p:nvPr>
        </p:nvSpPr>
        <p:spPr>
          <a:ln/>
          <a:extLst>
            <a:ext uri="{FAA26D3D-D897-4be2-8F04-BA451C77F1D7}">
              <ma14:placeholderFlag xmlns="" xmlns:ma14="http://schemas.microsoft.com/office/mac/drawingml/2011/main" val="1"/>
            </a:ext>
          </a:extLst>
        </p:spPr>
      </p:sp>
      <p:sp>
        <p:nvSpPr>
          <p:cNvPr id="1213443" name="Rectangle 3"/>
          <p:cNvSpPr>
            <a:spLocks noGrp="1" noChangeArrowheads="1"/>
          </p:cNvSpPr>
          <p:nvPr>
            <p:ph type="body" idx="1"/>
          </p:nvPr>
        </p:nvSpPr>
        <p:spPr/>
        <p:txBody>
          <a:bodyPr/>
          <a:lstStyle/>
          <a:p>
            <a:endParaRPr lang="en-US"/>
          </a:p>
        </p:txBody>
      </p:sp>
    </p:spTree>
    <p:extLst>
      <p:ext uri="{BB962C8B-B14F-4D97-AF65-F5344CB8AC3E}">
        <p14:creationId xmlns:p14="http://schemas.microsoft.com/office/powerpoint/2010/main" val="86563450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11"/>
          <p:cNvSpPr>
            <a:spLocks noGrp="1" noChangeArrowheads="1"/>
          </p:cNvSpPr>
          <p:nvPr>
            <p:ph type="sldNum" sz="quarter" idx="5"/>
          </p:nvPr>
        </p:nvSpPr>
        <p:spPr>
          <a:ln/>
        </p:spPr>
        <p:txBody>
          <a:bodyPr/>
          <a:lstStyle/>
          <a:p>
            <a:fld id="{4DD7EF84-5972-F74B-B651-583F81810854}" type="slidenum">
              <a:rPr lang="en-US"/>
              <a:pPr/>
              <a:t>5</a:t>
            </a:fld>
            <a:endParaRPr lang="en-US"/>
          </a:p>
        </p:txBody>
      </p:sp>
      <p:sp>
        <p:nvSpPr>
          <p:cNvPr id="1214466" name="AutoShape 2"/>
          <p:cNvSpPr>
            <a:spLocks noGrp="1" noRot="1" noChangeAspect="1" noChangeArrowheads="1" noTextEdit="1"/>
          </p:cNvSpPr>
          <p:nvPr>
            <p:ph type="sldImg"/>
          </p:nvPr>
        </p:nvSpPr>
        <p:spPr>
          <a:ln/>
          <a:extLst>
            <a:ext uri="{FAA26D3D-D897-4be2-8F04-BA451C77F1D7}">
              <ma14:placeholderFlag xmlns="" xmlns:ma14="http://schemas.microsoft.com/office/mac/drawingml/2011/main" val="1"/>
            </a:ext>
          </a:extLst>
        </p:spPr>
      </p:sp>
      <p:sp>
        <p:nvSpPr>
          <p:cNvPr id="1214467" name="Rectangle 3"/>
          <p:cNvSpPr>
            <a:spLocks noGrp="1" noChangeArrowheads="1"/>
          </p:cNvSpPr>
          <p:nvPr>
            <p:ph type="body" idx="1"/>
          </p:nvPr>
        </p:nvSpPr>
        <p:spPr/>
        <p:txBody>
          <a:bodyPr/>
          <a:lstStyle/>
          <a:p>
            <a:endParaRPr lang="en-US"/>
          </a:p>
        </p:txBody>
      </p:sp>
    </p:spTree>
    <p:extLst>
      <p:ext uri="{BB962C8B-B14F-4D97-AF65-F5344CB8AC3E}">
        <p14:creationId xmlns:p14="http://schemas.microsoft.com/office/powerpoint/2010/main" val="399642127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11"/>
          <p:cNvSpPr>
            <a:spLocks noGrp="1" noChangeArrowheads="1"/>
          </p:cNvSpPr>
          <p:nvPr>
            <p:ph type="sldNum" sz="quarter" idx="5"/>
          </p:nvPr>
        </p:nvSpPr>
        <p:spPr>
          <a:ln/>
        </p:spPr>
        <p:txBody>
          <a:bodyPr/>
          <a:lstStyle/>
          <a:p>
            <a:fld id="{C82C7FCA-A0E4-A446-9CA1-8800C5E8E222}" type="slidenum">
              <a:rPr lang="en-US"/>
              <a:pPr/>
              <a:t>6</a:t>
            </a:fld>
            <a:endParaRPr lang="en-US"/>
          </a:p>
        </p:txBody>
      </p:sp>
      <p:sp>
        <p:nvSpPr>
          <p:cNvPr id="1215490" name="AutoShape 2"/>
          <p:cNvSpPr>
            <a:spLocks noGrp="1" noRot="1" noChangeAspect="1" noChangeArrowheads="1" noTextEdit="1"/>
          </p:cNvSpPr>
          <p:nvPr>
            <p:ph type="sldImg"/>
          </p:nvPr>
        </p:nvSpPr>
        <p:spPr>
          <a:ln/>
          <a:extLst>
            <a:ext uri="{FAA26D3D-D897-4be2-8F04-BA451C77F1D7}">
              <ma14:placeholderFlag xmlns="" xmlns:ma14="http://schemas.microsoft.com/office/mac/drawingml/2011/main" val="1"/>
            </a:ext>
          </a:extLst>
        </p:spPr>
      </p:sp>
      <p:sp>
        <p:nvSpPr>
          <p:cNvPr id="1215491" name="Rectangle 3"/>
          <p:cNvSpPr>
            <a:spLocks noGrp="1" noChangeArrowheads="1"/>
          </p:cNvSpPr>
          <p:nvPr>
            <p:ph type="body" idx="1"/>
          </p:nvPr>
        </p:nvSpPr>
        <p:spPr/>
        <p:txBody>
          <a:bodyPr/>
          <a:lstStyle/>
          <a:p>
            <a:endParaRPr lang="en-US"/>
          </a:p>
        </p:txBody>
      </p:sp>
    </p:spTree>
    <p:extLst>
      <p:ext uri="{BB962C8B-B14F-4D97-AF65-F5344CB8AC3E}">
        <p14:creationId xmlns:p14="http://schemas.microsoft.com/office/powerpoint/2010/main" val="27678374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11"/>
          <p:cNvSpPr>
            <a:spLocks noGrp="1" noChangeArrowheads="1"/>
          </p:cNvSpPr>
          <p:nvPr>
            <p:ph type="sldNum" sz="quarter" idx="5"/>
          </p:nvPr>
        </p:nvSpPr>
        <p:spPr>
          <a:ln/>
        </p:spPr>
        <p:txBody>
          <a:bodyPr/>
          <a:lstStyle/>
          <a:p>
            <a:fld id="{F01BF0CA-95D3-4541-B623-6977C33761C6}" type="slidenum">
              <a:rPr lang="en-US"/>
              <a:pPr/>
              <a:t>7</a:t>
            </a:fld>
            <a:endParaRPr lang="en-US"/>
          </a:p>
        </p:txBody>
      </p:sp>
      <p:sp>
        <p:nvSpPr>
          <p:cNvPr id="1216514" name="AutoShape 2"/>
          <p:cNvSpPr>
            <a:spLocks noGrp="1" noRot="1" noChangeAspect="1" noChangeArrowheads="1" noTextEdit="1"/>
          </p:cNvSpPr>
          <p:nvPr>
            <p:ph type="sldImg"/>
          </p:nvPr>
        </p:nvSpPr>
        <p:spPr>
          <a:ln/>
          <a:extLst>
            <a:ext uri="{FAA26D3D-D897-4be2-8F04-BA451C77F1D7}">
              <ma14:placeholderFlag xmlns="" xmlns:ma14="http://schemas.microsoft.com/office/mac/drawingml/2011/main" val="1"/>
            </a:ext>
          </a:extLst>
        </p:spPr>
      </p:sp>
      <p:sp>
        <p:nvSpPr>
          <p:cNvPr id="1216515" name="Rectangle 3"/>
          <p:cNvSpPr>
            <a:spLocks noGrp="1" noChangeArrowheads="1"/>
          </p:cNvSpPr>
          <p:nvPr>
            <p:ph type="body" idx="1"/>
          </p:nvPr>
        </p:nvSpPr>
        <p:spPr/>
        <p:txBody>
          <a:bodyPr/>
          <a:lstStyle/>
          <a:p>
            <a:endParaRPr lang="en-US"/>
          </a:p>
        </p:txBody>
      </p:sp>
    </p:spTree>
    <p:extLst>
      <p:ext uri="{BB962C8B-B14F-4D97-AF65-F5344CB8AC3E}">
        <p14:creationId xmlns:p14="http://schemas.microsoft.com/office/powerpoint/2010/main" val="27116206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11"/>
          <p:cNvSpPr>
            <a:spLocks noGrp="1" noChangeArrowheads="1"/>
          </p:cNvSpPr>
          <p:nvPr>
            <p:ph type="sldNum" sz="quarter" idx="5"/>
          </p:nvPr>
        </p:nvSpPr>
        <p:spPr>
          <a:ln/>
        </p:spPr>
        <p:txBody>
          <a:bodyPr/>
          <a:lstStyle/>
          <a:p>
            <a:fld id="{B1AC2184-51FD-9C41-B062-180E6DACCBF9}" type="slidenum">
              <a:rPr lang="en-US"/>
              <a:pPr/>
              <a:t>8</a:t>
            </a:fld>
            <a:endParaRPr lang="en-US"/>
          </a:p>
        </p:txBody>
      </p:sp>
      <p:sp>
        <p:nvSpPr>
          <p:cNvPr id="1217538" name="AutoShape 2"/>
          <p:cNvSpPr>
            <a:spLocks noGrp="1" noRot="1" noChangeAspect="1" noChangeArrowheads="1" noTextEdit="1"/>
          </p:cNvSpPr>
          <p:nvPr>
            <p:ph type="sldImg"/>
          </p:nvPr>
        </p:nvSpPr>
        <p:spPr>
          <a:ln/>
          <a:extLst>
            <a:ext uri="{FAA26D3D-D897-4be2-8F04-BA451C77F1D7}">
              <ma14:placeholderFlag xmlns="" xmlns:ma14="http://schemas.microsoft.com/office/mac/drawingml/2011/main" val="1"/>
            </a:ext>
          </a:extLst>
        </p:spPr>
      </p:sp>
      <p:sp>
        <p:nvSpPr>
          <p:cNvPr id="1217539" name="Rectangle 3"/>
          <p:cNvSpPr>
            <a:spLocks noGrp="1" noChangeArrowheads="1"/>
          </p:cNvSpPr>
          <p:nvPr>
            <p:ph type="body" idx="1"/>
          </p:nvPr>
        </p:nvSpPr>
        <p:spPr/>
        <p:txBody>
          <a:bodyPr/>
          <a:lstStyle/>
          <a:p>
            <a:endParaRPr lang="en-US"/>
          </a:p>
        </p:txBody>
      </p:sp>
    </p:spTree>
    <p:extLst>
      <p:ext uri="{BB962C8B-B14F-4D97-AF65-F5344CB8AC3E}">
        <p14:creationId xmlns:p14="http://schemas.microsoft.com/office/powerpoint/2010/main" val="290242434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11"/>
          <p:cNvSpPr>
            <a:spLocks noGrp="1" noChangeArrowheads="1"/>
          </p:cNvSpPr>
          <p:nvPr>
            <p:ph type="sldNum" sz="quarter" idx="5"/>
          </p:nvPr>
        </p:nvSpPr>
        <p:spPr>
          <a:ln/>
        </p:spPr>
        <p:txBody>
          <a:bodyPr/>
          <a:lstStyle/>
          <a:p>
            <a:fld id="{DFE3F111-F935-D840-91E5-31C31C2A46DF}" type="slidenum">
              <a:rPr lang="en-US"/>
              <a:pPr/>
              <a:t>9</a:t>
            </a:fld>
            <a:endParaRPr lang="en-US"/>
          </a:p>
        </p:txBody>
      </p:sp>
      <p:sp>
        <p:nvSpPr>
          <p:cNvPr id="1218562" name="AutoShape 2"/>
          <p:cNvSpPr>
            <a:spLocks noGrp="1" noRot="1" noChangeAspect="1" noChangeArrowheads="1" noTextEdit="1"/>
          </p:cNvSpPr>
          <p:nvPr>
            <p:ph type="sldImg"/>
          </p:nvPr>
        </p:nvSpPr>
        <p:spPr>
          <a:ln/>
          <a:extLst>
            <a:ext uri="{FAA26D3D-D897-4be2-8F04-BA451C77F1D7}">
              <ma14:placeholderFlag xmlns="" xmlns:ma14="http://schemas.microsoft.com/office/mac/drawingml/2011/main" val="1"/>
            </a:ext>
          </a:extLst>
        </p:spPr>
      </p:sp>
      <p:sp>
        <p:nvSpPr>
          <p:cNvPr id="1218563" name="Rectangle 3"/>
          <p:cNvSpPr>
            <a:spLocks noGrp="1" noChangeArrowheads="1"/>
          </p:cNvSpPr>
          <p:nvPr>
            <p:ph type="body" idx="1"/>
          </p:nvPr>
        </p:nvSpPr>
        <p:spPr/>
        <p:txBody>
          <a:bodyPr/>
          <a:lstStyle/>
          <a:p>
            <a:endParaRPr lang="en-US"/>
          </a:p>
        </p:txBody>
      </p:sp>
    </p:spTree>
    <p:extLst>
      <p:ext uri="{BB962C8B-B14F-4D97-AF65-F5344CB8AC3E}">
        <p14:creationId xmlns:p14="http://schemas.microsoft.com/office/powerpoint/2010/main" val="30553541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11"/>
          <p:cNvSpPr>
            <a:spLocks noGrp="1" noChangeArrowheads="1"/>
          </p:cNvSpPr>
          <p:nvPr>
            <p:ph type="sldNum" sz="quarter" idx="5"/>
          </p:nvPr>
        </p:nvSpPr>
        <p:spPr>
          <a:ln/>
        </p:spPr>
        <p:txBody>
          <a:bodyPr/>
          <a:lstStyle/>
          <a:p>
            <a:fld id="{1779F8BC-6E78-9E48-AA3B-6131FD57313B}" type="slidenum">
              <a:rPr lang="en-US"/>
              <a:pPr/>
              <a:t>10</a:t>
            </a:fld>
            <a:endParaRPr lang="en-US"/>
          </a:p>
        </p:txBody>
      </p:sp>
      <p:sp>
        <p:nvSpPr>
          <p:cNvPr id="1220610" name="AutoShape 2"/>
          <p:cNvSpPr>
            <a:spLocks noGrp="1" noRot="1" noChangeAspect="1" noChangeArrowheads="1" noTextEdit="1"/>
          </p:cNvSpPr>
          <p:nvPr>
            <p:ph type="sldImg"/>
          </p:nvPr>
        </p:nvSpPr>
        <p:spPr>
          <a:ln/>
          <a:extLst>
            <a:ext uri="{FAA26D3D-D897-4be2-8F04-BA451C77F1D7}">
              <ma14:placeholderFlag xmlns="" xmlns:ma14="http://schemas.microsoft.com/office/mac/drawingml/2011/main" val="1"/>
            </a:ext>
          </a:extLst>
        </p:spPr>
      </p:sp>
      <p:sp>
        <p:nvSpPr>
          <p:cNvPr id="1220611" name="Rectangle 3"/>
          <p:cNvSpPr>
            <a:spLocks noGrp="1" noChangeArrowheads="1"/>
          </p:cNvSpPr>
          <p:nvPr>
            <p:ph type="body" idx="1"/>
          </p:nvPr>
        </p:nvSpPr>
        <p:spPr/>
        <p:txBody>
          <a:bodyPr/>
          <a:lstStyle/>
          <a:p>
            <a:endParaRPr lang="en-US"/>
          </a:p>
        </p:txBody>
      </p:sp>
    </p:spTree>
    <p:extLst>
      <p:ext uri="{BB962C8B-B14F-4D97-AF65-F5344CB8AC3E}">
        <p14:creationId xmlns:p14="http://schemas.microsoft.com/office/powerpoint/2010/main" val="334143265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11"/>
          <p:cNvSpPr>
            <a:spLocks noGrp="1" noChangeArrowheads="1"/>
          </p:cNvSpPr>
          <p:nvPr>
            <p:ph type="sldNum" sz="quarter" idx="5"/>
          </p:nvPr>
        </p:nvSpPr>
        <p:spPr>
          <a:ln/>
        </p:spPr>
        <p:txBody>
          <a:bodyPr/>
          <a:lstStyle/>
          <a:p>
            <a:fld id="{BC772813-82A7-5449-AE28-519196DB3E8E}" type="slidenum">
              <a:rPr lang="en-US"/>
              <a:pPr/>
              <a:t>11</a:t>
            </a:fld>
            <a:endParaRPr lang="en-US"/>
          </a:p>
        </p:txBody>
      </p:sp>
      <p:sp>
        <p:nvSpPr>
          <p:cNvPr id="1222658" name="AutoShape 2"/>
          <p:cNvSpPr>
            <a:spLocks noGrp="1" noRot="1" noChangeAspect="1" noChangeArrowheads="1" noTextEdit="1"/>
          </p:cNvSpPr>
          <p:nvPr>
            <p:ph type="sldImg"/>
          </p:nvPr>
        </p:nvSpPr>
        <p:spPr>
          <a:ln/>
          <a:extLst>
            <a:ext uri="{FAA26D3D-D897-4be2-8F04-BA451C77F1D7}">
              <ma14:placeholderFlag xmlns="" xmlns:ma14="http://schemas.microsoft.com/office/mac/drawingml/2011/main" val="1"/>
            </a:ext>
          </a:extLst>
        </p:spPr>
      </p:sp>
      <p:sp>
        <p:nvSpPr>
          <p:cNvPr id="1222659" name="Rectangle 3"/>
          <p:cNvSpPr>
            <a:spLocks noGrp="1" noChangeArrowheads="1"/>
          </p:cNvSpPr>
          <p:nvPr>
            <p:ph type="body" idx="1"/>
          </p:nvPr>
        </p:nvSpPr>
        <p:spPr/>
        <p:txBody>
          <a:bodyPr/>
          <a:lstStyle/>
          <a:p>
            <a:endParaRPr lang="en-US"/>
          </a:p>
        </p:txBody>
      </p:sp>
    </p:spTree>
    <p:extLst>
      <p:ext uri="{BB962C8B-B14F-4D97-AF65-F5344CB8AC3E}">
        <p14:creationId xmlns:p14="http://schemas.microsoft.com/office/powerpoint/2010/main" val="5866991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11"/>
          <p:cNvSpPr>
            <a:spLocks noGrp="1" noChangeArrowheads="1"/>
          </p:cNvSpPr>
          <p:nvPr>
            <p:ph type="sldNum" sz="quarter" idx="5"/>
          </p:nvPr>
        </p:nvSpPr>
        <p:spPr>
          <a:ln/>
        </p:spPr>
        <p:txBody>
          <a:bodyPr/>
          <a:lstStyle/>
          <a:p>
            <a:fld id="{6C1C9D63-C469-C940-997C-AE4FEBDB3B1F}" type="slidenum">
              <a:rPr lang="en-US"/>
              <a:pPr/>
              <a:t>12</a:t>
            </a:fld>
            <a:endParaRPr lang="en-US"/>
          </a:p>
        </p:txBody>
      </p:sp>
      <p:sp>
        <p:nvSpPr>
          <p:cNvPr id="1226754" name="AutoShape 2"/>
          <p:cNvSpPr>
            <a:spLocks noGrp="1" noRot="1" noChangeAspect="1" noChangeArrowheads="1" noTextEdit="1"/>
          </p:cNvSpPr>
          <p:nvPr>
            <p:ph type="sldImg"/>
          </p:nvPr>
        </p:nvSpPr>
        <p:spPr>
          <a:ln/>
          <a:extLst>
            <a:ext uri="{FAA26D3D-D897-4be2-8F04-BA451C77F1D7}">
              <ma14:placeholderFlag xmlns="" xmlns:ma14="http://schemas.microsoft.com/office/mac/drawingml/2011/main" val="1"/>
            </a:ext>
          </a:extLst>
        </p:spPr>
      </p:sp>
      <p:sp>
        <p:nvSpPr>
          <p:cNvPr id="1226755" name="Rectangle 3"/>
          <p:cNvSpPr>
            <a:spLocks noGrp="1" noChangeArrowheads="1"/>
          </p:cNvSpPr>
          <p:nvPr>
            <p:ph type="body" idx="1"/>
          </p:nvPr>
        </p:nvSpPr>
        <p:spPr/>
        <p:txBody>
          <a:bodyPr/>
          <a:lstStyle/>
          <a:p>
            <a:endParaRPr lang="en-US"/>
          </a:p>
        </p:txBody>
      </p:sp>
    </p:spTree>
    <p:extLst>
      <p:ext uri="{BB962C8B-B14F-4D97-AF65-F5344CB8AC3E}">
        <p14:creationId xmlns:p14="http://schemas.microsoft.com/office/powerpoint/2010/main" val="151172169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11"/>
          <p:cNvSpPr>
            <a:spLocks noGrp="1" noChangeArrowheads="1"/>
          </p:cNvSpPr>
          <p:nvPr>
            <p:ph type="sldNum" sz="quarter" idx="5"/>
          </p:nvPr>
        </p:nvSpPr>
        <p:spPr>
          <a:ln/>
        </p:spPr>
        <p:txBody>
          <a:bodyPr/>
          <a:lstStyle/>
          <a:p>
            <a:fld id="{E69C3BA9-4628-9740-B313-459550F099D2}" type="slidenum">
              <a:rPr lang="en-US"/>
              <a:pPr/>
              <a:t>13</a:t>
            </a:fld>
            <a:endParaRPr lang="en-US"/>
          </a:p>
        </p:txBody>
      </p:sp>
      <p:sp>
        <p:nvSpPr>
          <p:cNvPr id="1227778" name="AutoShape 2"/>
          <p:cNvSpPr>
            <a:spLocks noGrp="1" noRot="1" noChangeAspect="1" noChangeArrowheads="1" noTextEdit="1"/>
          </p:cNvSpPr>
          <p:nvPr>
            <p:ph type="sldImg"/>
          </p:nvPr>
        </p:nvSpPr>
        <p:spPr>
          <a:ln/>
          <a:extLst>
            <a:ext uri="{FAA26D3D-D897-4be2-8F04-BA451C77F1D7}">
              <ma14:placeholderFlag xmlns="" xmlns:ma14="http://schemas.microsoft.com/office/mac/drawingml/2011/main" val="1"/>
            </a:ext>
          </a:extLst>
        </p:spPr>
      </p:sp>
      <p:sp>
        <p:nvSpPr>
          <p:cNvPr id="1227779" name="Rectangle 3"/>
          <p:cNvSpPr>
            <a:spLocks noGrp="1" noChangeArrowheads="1"/>
          </p:cNvSpPr>
          <p:nvPr>
            <p:ph type="body" idx="1"/>
          </p:nvPr>
        </p:nvSpPr>
        <p:spPr/>
        <p:txBody>
          <a:bodyPr/>
          <a:lstStyle/>
          <a:p>
            <a:endParaRPr lang="en-US"/>
          </a:p>
        </p:txBody>
      </p:sp>
    </p:spTree>
    <p:extLst>
      <p:ext uri="{BB962C8B-B14F-4D97-AF65-F5344CB8AC3E}">
        <p14:creationId xmlns:p14="http://schemas.microsoft.com/office/powerpoint/2010/main" val="118581722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11"/>
          <p:cNvSpPr>
            <a:spLocks noGrp="1" noChangeArrowheads="1"/>
          </p:cNvSpPr>
          <p:nvPr>
            <p:ph type="sldNum" sz="quarter" idx="5"/>
          </p:nvPr>
        </p:nvSpPr>
        <p:spPr>
          <a:ln/>
        </p:spPr>
        <p:txBody>
          <a:bodyPr/>
          <a:lstStyle/>
          <a:p>
            <a:fld id="{A6214946-3DA7-324E-88FE-846BB0F766C1}" type="slidenum">
              <a:rPr lang="en-US"/>
              <a:pPr/>
              <a:t>14</a:t>
            </a:fld>
            <a:endParaRPr lang="en-US"/>
          </a:p>
        </p:txBody>
      </p:sp>
      <p:sp>
        <p:nvSpPr>
          <p:cNvPr id="1228802" name="AutoShape 2"/>
          <p:cNvSpPr>
            <a:spLocks noGrp="1" noRot="1" noChangeAspect="1" noChangeArrowheads="1" noTextEdit="1"/>
          </p:cNvSpPr>
          <p:nvPr>
            <p:ph type="sldImg"/>
          </p:nvPr>
        </p:nvSpPr>
        <p:spPr>
          <a:ln/>
          <a:extLst>
            <a:ext uri="{FAA26D3D-D897-4be2-8F04-BA451C77F1D7}">
              <ma14:placeholderFlag xmlns="" xmlns:ma14="http://schemas.microsoft.com/office/mac/drawingml/2011/main" val="1"/>
            </a:ext>
          </a:extLst>
        </p:spPr>
      </p:sp>
      <p:sp>
        <p:nvSpPr>
          <p:cNvPr id="1228803" name="Rectangle 3"/>
          <p:cNvSpPr>
            <a:spLocks noGrp="1" noChangeArrowheads="1"/>
          </p:cNvSpPr>
          <p:nvPr>
            <p:ph type="body" idx="1"/>
          </p:nvPr>
        </p:nvSpPr>
        <p:spPr/>
        <p:txBody>
          <a:bodyPr/>
          <a:lstStyle/>
          <a:p>
            <a:r>
              <a:rPr lang="en-GB" sz="1200" b="1" i="0" kern="1200" dirty="0" smtClean="0">
                <a:solidFill>
                  <a:schemeClr val="tx1"/>
                </a:solidFill>
                <a:effectLst/>
                <a:latin typeface="+mn-lt"/>
                <a:ea typeface="+mn-ea"/>
                <a:cs typeface="+mn-cs"/>
              </a:rPr>
              <a:t>Update</a:t>
            </a:r>
            <a:r>
              <a:rPr lang="en-GB" sz="1200" b="0" i="0" kern="1200" dirty="0" smtClean="0">
                <a:solidFill>
                  <a:schemeClr val="tx1"/>
                </a:solidFill>
                <a:effectLst/>
                <a:latin typeface="+mn-lt"/>
                <a:ea typeface="+mn-ea"/>
                <a:cs typeface="+mn-cs"/>
              </a:rPr>
              <a:t>: how often to send updates in seconds,  By default the value is 30 seconds</a:t>
            </a:r>
            <a:r>
              <a:rPr lang="en-GB" dirty="0" smtClean="0"/>
              <a:t/>
            </a:r>
            <a:br>
              <a:rPr lang="en-GB" dirty="0" smtClean="0"/>
            </a:br>
            <a:r>
              <a:rPr lang="en-GB" sz="1200" b="1" i="0" kern="1200" dirty="0" smtClean="0">
                <a:solidFill>
                  <a:schemeClr val="tx1"/>
                </a:solidFill>
                <a:effectLst/>
                <a:latin typeface="+mn-lt"/>
                <a:ea typeface="+mn-ea"/>
                <a:cs typeface="+mn-cs"/>
              </a:rPr>
              <a:t>Invalid</a:t>
            </a:r>
            <a:r>
              <a:rPr lang="en-GB" sz="1200" b="0" i="0" kern="1200" dirty="0" smtClean="0">
                <a:solidFill>
                  <a:schemeClr val="tx1"/>
                </a:solidFill>
                <a:effectLst/>
                <a:latin typeface="+mn-lt"/>
                <a:ea typeface="+mn-ea"/>
                <a:cs typeface="+mn-cs"/>
              </a:rPr>
              <a:t>: how many seconds, since seeing a valid update, to consider the route invalid, and placing the route into hold down, By default, the value is 180 seconds.</a:t>
            </a:r>
            <a:r>
              <a:rPr lang="en-GB" dirty="0" smtClean="0"/>
              <a:t/>
            </a:r>
            <a:br>
              <a:rPr lang="en-GB" dirty="0" smtClean="0"/>
            </a:br>
            <a:r>
              <a:rPr lang="en-GB" sz="1200" b="1" i="0" kern="1200" dirty="0" smtClean="0">
                <a:solidFill>
                  <a:schemeClr val="tx1"/>
                </a:solidFill>
                <a:effectLst/>
                <a:latin typeface="+mn-lt"/>
                <a:ea typeface="+mn-ea"/>
                <a:cs typeface="+mn-cs"/>
              </a:rPr>
              <a:t>Hold Down</a:t>
            </a:r>
            <a:r>
              <a:rPr lang="en-GB" sz="1200" b="0" i="0" kern="1200" dirty="0" smtClean="0">
                <a:solidFill>
                  <a:schemeClr val="tx1"/>
                </a:solidFill>
                <a:effectLst/>
                <a:latin typeface="+mn-lt"/>
                <a:ea typeface="+mn-ea"/>
                <a:cs typeface="+mn-cs"/>
              </a:rPr>
              <a:t>: Once in hold down, how long (in seconds) to “not believe” any equal or less impressive (worse) route updates for routes that are in hold down, The default value of this timer is 180 seconds</a:t>
            </a:r>
            <a:r>
              <a:rPr lang="en-GB" dirty="0" smtClean="0"/>
              <a:t/>
            </a:r>
            <a:br>
              <a:rPr lang="en-GB" dirty="0" smtClean="0"/>
            </a:br>
            <a:r>
              <a:rPr lang="en-GB" sz="1200" b="1" i="0" kern="1200" dirty="0" smtClean="0">
                <a:solidFill>
                  <a:schemeClr val="tx1"/>
                </a:solidFill>
                <a:effectLst/>
                <a:latin typeface="+mn-lt"/>
                <a:ea typeface="+mn-ea"/>
                <a:cs typeface="+mn-cs"/>
              </a:rPr>
              <a:t>Flush</a:t>
            </a:r>
            <a:r>
              <a:rPr lang="en-GB" sz="1200" b="0" i="0" kern="1200" dirty="0" smtClean="0">
                <a:solidFill>
                  <a:schemeClr val="tx1"/>
                </a:solidFill>
                <a:effectLst/>
                <a:latin typeface="+mn-lt"/>
                <a:ea typeface="+mn-ea"/>
                <a:cs typeface="+mn-cs"/>
              </a:rPr>
              <a:t>: how many seconds, since the last valid update, until we throw that route in the trash (garbage collection for un-loved non-updated routes), By default the value is 240 seconds</a:t>
            </a:r>
            <a:endParaRPr lang="en-US" dirty="0"/>
          </a:p>
        </p:txBody>
      </p:sp>
    </p:spTree>
    <p:extLst>
      <p:ext uri="{BB962C8B-B14F-4D97-AF65-F5344CB8AC3E}">
        <p14:creationId xmlns:p14="http://schemas.microsoft.com/office/powerpoint/2010/main" val="102474111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11"/>
          <p:cNvSpPr>
            <a:spLocks noGrp="1" noChangeArrowheads="1"/>
          </p:cNvSpPr>
          <p:nvPr>
            <p:ph type="sldNum" sz="quarter" idx="5"/>
          </p:nvPr>
        </p:nvSpPr>
        <p:spPr>
          <a:ln/>
        </p:spPr>
        <p:txBody>
          <a:bodyPr/>
          <a:lstStyle/>
          <a:p>
            <a:fld id="{481DB6E4-B8BF-0440-B804-92240B2772B7}" type="slidenum">
              <a:rPr lang="en-US"/>
              <a:pPr/>
              <a:t>15</a:t>
            </a:fld>
            <a:endParaRPr lang="en-US"/>
          </a:p>
        </p:txBody>
      </p:sp>
      <p:sp>
        <p:nvSpPr>
          <p:cNvPr id="1234946" name="AutoShape 2"/>
          <p:cNvSpPr>
            <a:spLocks noGrp="1" noRot="1" noChangeAspect="1" noChangeArrowheads="1" noTextEdit="1"/>
          </p:cNvSpPr>
          <p:nvPr>
            <p:ph type="sldImg"/>
          </p:nvPr>
        </p:nvSpPr>
        <p:spPr>
          <a:ln/>
          <a:extLst>
            <a:ext uri="{FAA26D3D-D897-4be2-8F04-BA451C77F1D7}">
              <ma14:placeholderFlag xmlns="" xmlns:ma14="http://schemas.microsoft.com/office/mac/drawingml/2011/main" val="1"/>
            </a:ext>
          </a:extLst>
        </p:spPr>
      </p:sp>
      <p:sp>
        <p:nvSpPr>
          <p:cNvPr id="1234947" name="Rectangle 3"/>
          <p:cNvSpPr>
            <a:spLocks noGrp="1" noChangeArrowheads="1"/>
          </p:cNvSpPr>
          <p:nvPr>
            <p:ph type="body" idx="1"/>
          </p:nvPr>
        </p:nvSpPr>
        <p:spPr/>
        <p:txBody>
          <a:bodyPr/>
          <a:lstStyle/>
          <a:p>
            <a:endParaRPr lang="en-US"/>
          </a:p>
        </p:txBody>
      </p:sp>
    </p:spTree>
    <p:extLst>
      <p:ext uri="{BB962C8B-B14F-4D97-AF65-F5344CB8AC3E}">
        <p14:creationId xmlns:p14="http://schemas.microsoft.com/office/powerpoint/2010/main" val="94762132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11"/>
          <p:cNvSpPr>
            <a:spLocks noGrp="1" noChangeArrowheads="1"/>
          </p:cNvSpPr>
          <p:nvPr>
            <p:ph type="sldNum" sz="quarter" idx="5"/>
          </p:nvPr>
        </p:nvSpPr>
        <p:spPr>
          <a:ln/>
        </p:spPr>
        <p:txBody>
          <a:bodyPr/>
          <a:lstStyle/>
          <a:p>
            <a:fld id="{2B9FD8FF-7F9E-A74D-9A7C-86D55FF3C56C}" type="slidenum">
              <a:rPr lang="en-US"/>
              <a:pPr/>
              <a:t>16</a:t>
            </a:fld>
            <a:endParaRPr lang="en-US"/>
          </a:p>
        </p:txBody>
      </p:sp>
      <p:sp>
        <p:nvSpPr>
          <p:cNvPr id="1235970" name="AutoShape 2"/>
          <p:cNvSpPr>
            <a:spLocks noGrp="1" noRot="1" noChangeAspect="1" noChangeArrowheads="1" noTextEdit="1"/>
          </p:cNvSpPr>
          <p:nvPr>
            <p:ph type="sldImg"/>
          </p:nvPr>
        </p:nvSpPr>
        <p:spPr>
          <a:ln/>
          <a:extLst>
            <a:ext uri="{FAA26D3D-D897-4be2-8F04-BA451C77F1D7}">
              <ma14:placeholderFlag xmlns="" xmlns:ma14="http://schemas.microsoft.com/office/mac/drawingml/2011/main" val="1"/>
            </a:ext>
          </a:extLst>
        </p:spPr>
      </p:sp>
      <p:sp>
        <p:nvSpPr>
          <p:cNvPr id="1235971" name="Rectangle 3"/>
          <p:cNvSpPr>
            <a:spLocks noGrp="1" noChangeArrowheads="1"/>
          </p:cNvSpPr>
          <p:nvPr>
            <p:ph type="body" idx="1"/>
          </p:nvPr>
        </p:nvSpPr>
        <p:spPr/>
        <p:txBody>
          <a:bodyPr/>
          <a:lstStyle/>
          <a:p>
            <a:endParaRPr lang="en-US"/>
          </a:p>
        </p:txBody>
      </p:sp>
    </p:spTree>
    <p:extLst>
      <p:ext uri="{BB962C8B-B14F-4D97-AF65-F5344CB8AC3E}">
        <p14:creationId xmlns:p14="http://schemas.microsoft.com/office/powerpoint/2010/main" val="444781263"/>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11"/>
          <p:cNvSpPr>
            <a:spLocks noGrp="1" noChangeArrowheads="1"/>
          </p:cNvSpPr>
          <p:nvPr>
            <p:ph type="sldNum" sz="quarter" idx="5"/>
          </p:nvPr>
        </p:nvSpPr>
        <p:spPr>
          <a:ln/>
        </p:spPr>
        <p:txBody>
          <a:bodyPr/>
          <a:lstStyle/>
          <a:p>
            <a:fld id="{A0C98191-EBB0-BD4C-9436-1854907F1E37}" type="slidenum">
              <a:rPr lang="en-US"/>
              <a:pPr/>
              <a:t>17</a:t>
            </a:fld>
            <a:endParaRPr lang="en-US"/>
          </a:p>
        </p:txBody>
      </p:sp>
      <p:sp>
        <p:nvSpPr>
          <p:cNvPr id="1236994" name="AutoShape 2"/>
          <p:cNvSpPr>
            <a:spLocks noGrp="1" noRot="1" noChangeAspect="1" noChangeArrowheads="1" noTextEdit="1"/>
          </p:cNvSpPr>
          <p:nvPr>
            <p:ph type="sldImg"/>
          </p:nvPr>
        </p:nvSpPr>
        <p:spPr>
          <a:ln/>
          <a:extLst>
            <a:ext uri="{FAA26D3D-D897-4be2-8F04-BA451C77F1D7}">
              <ma14:placeholderFlag xmlns="" xmlns:ma14="http://schemas.microsoft.com/office/mac/drawingml/2011/main" val="1"/>
            </a:ext>
          </a:extLst>
        </p:spPr>
      </p:sp>
      <p:sp>
        <p:nvSpPr>
          <p:cNvPr id="1236995" name="Rectangle 3"/>
          <p:cNvSpPr>
            <a:spLocks noGrp="1" noChangeArrowheads="1"/>
          </p:cNvSpPr>
          <p:nvPr>
            <p:ph type="body" idx="1"/>
          </p:nvPr>
        </p:nvSpPr>
        <p:spPr/>
        <p:txBody>
          <a:bodyPr/>
          <a:lstStyle/>
          <a:p>
            <a:endParaRPr lang="en-US"/>
          </a:p>
        </p:txBody>
      </p:sp>
    </p:spTree>
    <p:extLst>
      <p:ext uri="{BB962C8B-B14F-4D97-AF65-F5344CB8AC3E}">
        <p14:creationId xmlns:p14="http://schemas.microsoft.com/office/powerpoint/2010/main" val="3979720525"/>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11"/>
          <p:cNvSpPr>
            <a:spLocks noGrp="1" noChangeArrowheads="1"/>
          </p:cNvSpPr>
          <p:nvPr>
            <p:ph type="sldNum" sz="quarter" idx="5"/>
          </p:nvPr>
        </p:nvSpPr>
        <p:spPr>
          <a:ln/>
        </p:spPr>
        <p:txBody>
          <a:bodyPr/>
          <a:lstStyle/>
          <a:p>
            <a:fld id="{80F285BD-7016-8343-8078-7C1274F08930}" type="slidenum">
              <a:rPr lang="en-US"/>
              <a:pPr/>
              <a:t>18</a:t>
            </a:fld>
            <a:endParaRPr lang="en-US"/>
          </a:p>
        </p:txBody>
      </p:sp>
      <p:sp>
        <p:nvSpPr>
          <p:cNvPr id="1238018" name="AutoShape 2"/>
          <p:cNvSpPr>
            <a:spLocks noGrp="1" noRot="1" noChangeAspect="1" noChangeArrowheads="1" noTextEdit="1"/>
          </p:cNvSpPr>
          <p:nvPr>
            <p:ph type="sldImg"/>
          </p:nvPr>
        </p:nvSpPr>
        <p:spPr>
          <a:ln/>
          <a:extLst>
            <a:ext uri="{FAA26D3D-D897-4be2-8F04-BA451C77F1D7}">
              <ma14:placeholderFlag xmlns="" xmlns:ma14="http://schemas.microsoft.com/office/mac/drawingml/2011/main" val="1"/>
            </a:ext>
          </a:extLst>
        </p:spPr>
      </p:sp>
      <p:sp>
        <p:nvSpPr>
          <p:cNvPr id="1238019" name="Rectangle 3"/>
          <p:cNvSpPr>
            <a:spLocks noGrp="1" noChangeArrowheads="1"/>
          </p:cNvSpPr>
          <p:nvPr>
            <p:ph type="body" idx="1"/>
          </p:nvPr>
        </p:nvSpPr>
        <p:spPr/>
        <p:txBody>
          <a:bodyPr/>
          <a:lstStyle/>
          <a:p>
            <a:endParaRPr lang="en-US"/>
          </a:p>
        </p:txBody>
      </p:sp>
    </p:spTree>
    <p:extLst>
      <p:ext uri="{BB962C8B-B14F-4D97-AF65-F5344CB8AC3E}">
        <p14:creationId xmlns:p14="http://schemas.microsoft.com/office/powerpoint/2010/main" val="56482740"/>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11"/>
          <p:cNvSpPr>
            <a:spLocks noGrp="1" noChangeArrowheads="1"/>
          </p:cNvSpPr>
          <p:nvPr>
            <p:ph type="sldNum" sz="quarter" idx="5"/>
          </p:nvPr>
        </p:nvSpPr>
        <p:spPr>
          <a:ln/>
        </p:spPr>
        <p:txBody>
          <a:bodyPr/>
          <a:lstStyle/>
          <a:p>
            <a:fld id="{8884CBBE-A9E7-D949-A111-C8EFFAF3742C}" type="slidenum">
              <a:rPr lang="en-US"/>
              <a:pPr/>
              <a:t>19</a:t>
            </a:fld>
            <a:endParaRPr lang="en-US"/>
          </a:p>
        </p:txBody>
      </p:sp>
      <p:sp>
        <p:nvSpPr>
          <p:cNvPr id="1239042" name="AutoShape 2"/>
          <p:cNvSpPr>
            <a:spLocks noGrp="1" noRot="1" noChangeAspect="1" noChangeArrowheads="1" noTextEdit="1"/>
          </p:cNvSpPr>
          <p:nvPr>
            <p:ph type="sldImg"/>
          </p:nvPr>
        </p:nvSpPr>
        <p:spPr>
          <a:ln/>
          <a:extLst>
            <a:ext uri="{FAA26D3D-D897-4be2-8F04-BA451C77F1D7}">
              <ma14:placeholderFlag xmlns="" xmlns:ma14="http://schemas.microsoft.com/office/mac/drawingml/2011/main" val="1"/>
            </a:ext>
          </a:extLst>
        </p:spPr>
      </p:sp>
      <p:sp>
        <p:nvSpPr>
          <p:cNvPr id="1239043" name="Rectangle 3"/>
          <p:cNvSpPr>
            <a:spLocks noGrp="1" noChangeArrowheads="1"/>
          </p:cNvSpPr>
          <p:nvPr>
            <p:ph type="body" idx="1"/>
          </p:nvPr>
        </p:nvSpPr>
        <p:spPr/>
        <p:txBody>
          <a:bodyPr/>
          <a:lstStyle/>
          <a:p>
            <a:endParaRPr lang="en-US"/>
          </a:p>
        </p:txBody>
      </p:sp>
    </p:spTree>
    <p:extLst>
      <p:ext uri="{BB962C8B-B14F-4D97-AF65-F5344CB8AC3E}">
        <p14:creationId xmlns:p14="http://schemas.microsoft.com/office/powerpoint/2010/main" val="1618806126"/>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11"/>
          <p:cNvSpPr>
            <a:spLocks noGrp="1" noChangeArrowheads="1"/>
          </p:cNvSpPr>
          <p:nvPr>
            <p:ph type="sldNum" sz="quarter" idx="5"/>
          </p:nvPr>
        </p:nvSpPr>
        <p:spPr>
          <a:ln/>
        </p:spPr>
        <p:txBody>
          <a:bodyPr/>
          <a:lstStyle/>
          <a:p>
            <a:fld id="{D7B282AE-D022-AD45-8904-8B4B66A03F74}" type="slidenum">
              <a:rPr lang="en-US"/>
              <a:pPr/>
              <a:t>20</a:t>
            </a:fld>
            <a:endParaRPr lang="en-US"/>
          </a:p>
        </p:txBody>
      </p:sp>
      <p:sp>
        <p:nvSpPr>
          <p:cNvPr id="1241090" name="AutoShape 2"/>
          <p:cNvSpPr>
            <a:spLocks noGrp="1" noRot="1" noChangeAspect="1" noChangeArrowheads="1" noTextEdit="1"/>
          </p:cNvSpPr>
          <p:nvPr>
            <p:ph type="sldImg"/>
          </p:nvPr>
        </p:nvSpPr>
        <p:spPr>
          <a:ln/>
          <a:extLst>
            <a:ext uri="{FAA26D3D-D897-4be2-8F04-BA451C77F1D7}">
              <ma14:placeholderFlag xmlns="" xmlns:ma14="http://schemas.microsoft.com/office/mac/drawingml/2011/main" val="1"/>
            </a:ext>
          </a:extLst>
        </p:spPr>
      </p:sp>
      <p:sp>
        <p:nvSpPr>
          <p:cNvPr id="1241091" name="Rectangle 3"/>
          <p:cNvSpPr>
            <a:spLocks noGrp="1" noChangeArrowheads="1"/>
          </p:cNvSpPr>
          <p:nvPr>
            <p:ph type="body" idx="1"/>
          </p:nvPr>
        </p:nvSpPr>
        <p:spPr/>
        <p:txBody>
          <a:bodyPr/>
          <a:lstStyle/>
          <a:p>
            <a:endParaRPr lang="en-US"/>
          </a:p>
        </p:txBody>
      </p:sp>
    </p:spTree>
    <p:extLst>
      <p:ext uri="{BB962C8B-B14F-4D97-AF65-F5344CB8AC3E}">
        <p14:creationId xmlns:p14="http://schemas.microsoft.com/office/powerpoint/2010/main" val="1115649729"/>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11"/>
          <p:cNvSpPr>
            <a:spLocks noGrp="1" noChangeArrowheads="1"/>
          </p:cNvSpPr>
          <p:nvPr>
            <p:ph type="sldNum" sz="quarter" idx="5"/>
          </p:nvPr>
        </p:nvSpPr>
        <p:spPr>
          <a:ln/>
        </p:spPr>
        <p:txBody>
          <a:bodyPr/>
          <a:lstStyle/>
          <a:p>
            <a:fld id="{64FB9B65-46CD-5A42-B98C-B1F19591D63B}" type="slidenum">
              <a:rPr lang="en-US"/>
              <a:pPr/>
              <a:t>21</a:t>
            </a:fld>
            <a:endParaRPr lang="en-US"/>
          </a:p>
        </p:txBody>
      </p:sp>
      <p:sp>
        <p:nvSpPr>
          <p:cNvPr id="1246210" name="AutoShape 2"/>
          <p:cNvSpPr>
            <a:spLocks noGrp="1" noRot="1" noChangeAspect="1" noChangeArrowheads="1" noTextEdit="1"/>
          </p:cNvSpPr>
          <p:nvPr>
            <p:ph type="sldImg"/>
          </p:nvPr>
        </p:nvSpPr>
        <p:spPr>
          <a:ln/>
          <a:extLst>
            <a:ext uri="{FAA26D3D-D897-4be2-8F04-BA451C77F1D7}">
              <ma14:placeholderFlag xmlns="" xmlns:ma14="http://schemas.microsoft.com/office/mac/drawingml/2011/main" val="1"/>
            </a:ext>
          </a:extLst>
        </p:spPr>
      </p:sp>
      <p:sp>
        <p:nvSpPr>
          <p:cNvPr id="1246211" name="Rectangle 3"/>
          <p:cNvSpPr>
            <a:spLocks noGrp="1" noChangeArrowheads="1"/>
          </p:cNvSpPr>
          <p:nvPr>
            <p:ph type="body" idx="1"/>
          </p:nvPr>
        </p:nvSpPr>
        <p:spPr/>
        <p:txBody>
          <a:bodyPr/>
          <a:lstStyle/>
          <a:p>
            <a:endParaRPr lang="en-US"/>
          </a:p>
        </p:txBody>
      </p:sp>
    </p:spTree>
    <p:extLst>
      <p:ext uri="{BB962C8B-B14F-4D97-AF65-F5344CB8AC3E}">
        <p14:creationId xmlns:p14="http://schemas.microsoft.com/office/powerpoint/2010/main" val="2073309481"/>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11"/>
          <p:cNvSpPr>
            <a:spLocks noGrp="1" noChangeArrowheads="1"/>
          </p:cNvSpPr>
          <p:nvPr>
            <p:ph type="sldNum" sz="quarter" idx="5"/>
          </p:nvPr>
        </p:nvSpPr>
        <p:spPr>
          <a:ln/>
        </p:spPr>
        <p:txBody>
          <a:bodyPr/>
          <a:lstStyle/>
          <a:p>
            <a:fld id="{C6212753-A169-B14E-80BD-C9328E9C8B3D}" type="slidenum">
              <a:rPr lang="en-US"/>
              <a:pPr/>
              <a:t>22</a:t>
            </a:fld>
            <a:endParaRPr lang="en-US"/>
          </a:p>
        </p:txBody>
      </p:sp>
      <p:sp>
        <p:nvSpPr>
          <p:cNvPr id="1247234" name="AutoShape 2"/>
          <p:cNvSpPr>
            <a:spLocks noGrp="1" noRot="1" noChangeAspect="1" noChangeArrowheads="1" noTextEdit="1"/>
          </p:cNvSpPr>
          <p:nvPr>
            <p:ph type="sldImg"/>
          </p:nvPr>
        </p:nvSpPr>
        <p:spPr>
          <a:ln/>
          <a:extLst>
            <a:ext uri="{FAA26D3D-D897-4be2-8F04-BA451C77F1D7}">
              <ma14:placeholderFlag xmlns="" xmlns:ma14="http://schemas.microsoft.com/office/mac/drawingml/2011/main" val="1"/>
            </a:ext>
          </a:extLst>
        </p:spPr>
      </p:sp>
      <p:sp>
        <p:nvSpPr>
          <p:cNvPr id="1247235" name="Rectangle 3"/>
          <p:cNvSpPr>
            <a:spLocks noGrp="1" noChangeArrowheads="1"/>
          </p:cNvSpPr>
          <p:nvPr>
            <p:ph type="body" idx="1"/>
          </p:nvPr>
        </p:nvSpPr>
        <p:spPr/>
        <p:txBody>
          <a:bodyPr/>
          <a:lstStyle/>
          <a:p>
            <a:endParaRPr lang="en-US"/>
          </a:p>
        </p:txBody>
      </p:sp>
    </p:spTree>
    <p:extLst>
      <p:ext uri="{BB962C8B-B14F-4D97-AF65-F5344CB8AC3E}">
        <p14:creationId xmlns:p14="http://schemas.microsoft.com/office/powerpoint/2010/main" val="2065985827"/>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11"/>
          <p:cNvSpPr>
            <a:spLocks noGrp="1" noChangeArrowheads="1"/>
          </p:cNvSpPr>
          <p:nvPr>
            <p:ph type="sldNum" sz="quarter" idx="5"/>
          </p:nvPr>
        </p:nvSpPr>
        <p:spPr>
          <a:ln/>
        </p:spPr>
        <p:txBody>
          <a:bodyPr/>
          <a:lstStyle/>
          <a:p>
            <a:fld id="{2E37A7AB-A1E6-9B4E-BA16-2C2054D79546}" type="slidenum">
              <a:rPr lang="en-US"/>
              <a:pPr/>
              <a:t>23</a:t>
            </a:fld>
            <a:endParaRPr lang="en-US"/>
          </a:p>
        </p:txBody>
      </p:sp>
      <p:sp>
        <p:nvSpPr>
          <p:cNvPr id="1248258" name="AutoShape 2"/>
          <p:cNvSpPr>
            <a:spLocks noGrp="1" noRot="1" noChangeAspect="1" noChangeArrowheads="1" noTextEdit="1"/>
          </p:cNvSpPr>
          <p:nvPr>
            <p:ph type="sldImg"/>
          </p:nvPr>
        </p:nvSpPr>
        <p:spPr>
          <a:ln/>
          <a:extLst>
            <a:ext uri="{FAA26D3D-D897-4be2-8F04-BA451C77F1D7}">
              <ma14:placeholderFlag xmlns="" xmlns:ma14="http://schemas.microsoft.com/office/mac/drawingml/2011/main" val="1"/>
            </a:ext>
          </a:extLst>
        </p:spPr>
      </p:sp>
      <p:sp>
        <p:nvSpPr>
          <p:cNvPr id="1248259" name="Rectangle 3"/>
          <p:cNvSpPr>
            <a:spLocks noGrp="1" noChangeArrowheads="1"/>
          </p:cNvSpPr>
          <p:nvPr>
            <p:ph type="body" idx="1"/>
          </p:nvPr>
        </p:nvSpPr>
        <p:spPr/>
        <p:txBody>
          <a:bodyPr/>
          <a:lstStyle/>
          <a:p>
            <a:endParaRPr lang="en-US"/>
          </a:p>
        </p:txBody>
      </p:sp>
    </p:spTree>
    <p:extLst>
      <p:ext uri="{BB962C8B-B14F-4D97-AF65-F5344CB8AC3E}">
        <p14:creationId xmlns:p14="http://schemas.microsoft.com/office/powerpoint/2010/main" val="777449618"/>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11"/>
          <p:cNvSpPr>
            <a:spLocks noGrp="1" noChangeArrowheads="1"/>
          </p:cNvSpPr>
          <p:nvPr>
            <p:ph type="sldNum" sz="quarter" idx="5"/>
          </p:nvPr>
        </p:nvSpPr>
        <p:spPr>
          <a:ln/>
        </p:spPr>
        <p:txBody>
          <a:bodyPr/>
          <a:lstStyle/>
          <a:p>
            <a:fld id="{AC0ACB79-3919-7A48-B35E-7648C70766AE}" type="slidenum">
              <a:rPr lang="en-US"/>
              <a:pPr/>
              <a:t>24</a:t>
            </a:fld>
            <a:endParaRPr lang="en-US"/>
          </a:p>
        </p:txBody>
      </p:sp>
      <p:sp>
        <p:nvSpPr>
          <p:cNvPr id="1249282" name="AutoShape 2"/>
          <p:cNvSpPr>
            <a:spLocks noGrp="1" noRot="1" noChangeAspect="1" noChangeArrowheads="1" noTextEdit="1"/>
          </p:cNvSpPr>
          <p:nvPr>
            <p:ph type="sldImg"/>
          </p:nvPr>
        </p:nvSpPr>
        <p:spPr>
          <a:ln/>
          <a:extLst>
            <a:ext uri="{FAA26D3D-D897-4be2-8F04-BA451C77F1D7}">
              <ma14:placeholderFlag xmlns="" xmlns:ma14="http://schemas.microsoft.com/office/mac/drawingml/2011/main" val="1"/>
            </a:ext>
          </a:extLst>
        </p:spPr>
      </p:sp>
      <p:sp>
        <p:nvSpPr>
          <p:cNvPr id="1249283" name="Rectangle 3"/>
          <p:cNvSpPr>
            <a:spLocks noGrp="1" noChangeArrowheads="1"/>
          </p:cNvSpPr>
          <p:nvPr>
            <p:ph type="body" idx="1"/>
          </p:nvPr>
        </p:nvSpPr>
        <p:spPr/>
        <p:txBody>
          <a:bodyPr/>
          <a:lstStyle/>
          <a:p>
            <a:endParaRPr lang="en-US"/>
          </a:p>
        </p:txBody>
      </p:sp>
    </p:spTree>
    <p:extLst>
      <p:ext uri="{BB962C8B-B14F-4D97-AF65-F5344CB8AC3E}">
        <p14:creationId xmlns:p14="http://schemas.microsoft.com/office/powerpoint/2010/main" val="1015251935"/>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11"/>
          <p:cNvSpPr>
            <a:spLocks noGrp="1" noChangeArrowheads="1"/>
          </p:cNvSpPr>
          <p:nvPr>
            <p:ph type="sldNum" sz="quarter" idx="5"/>
          </p:nvPr>
        </p:nvSpPr>
        <p:spPr>
          <a:ln/>
        </p:spPr>
        <p:txBody>
          <a:bodyPr/>
          <a:lstStyle/>
          <a:p>
            <a:fld id="{7836F886-4887-BC43-8733-D7911A1F4CF2}" type="slidenum">
              <a:rPr lang="en-US"/>
              <a:pPr/>
              <a:t>25</a:t>
            </a:fld>
            <a:endParaRPr lang="en-US"/>
          </a:p>
        </p:txBody>
      </p:sp>
      <p:sp>
        <p:nvSpPr>
          <p:cNvPr id="1251330" name="AutoShape 2"/>
          <p:cNvSpPr>
            <a:spLocks noGrp="1" noRot="1" noChangeAspect="1" noChangeArrowheads="1" noTextEdit="1"/>
          </p:cNvSpPr>
          <p:nvPr>
            <p:ph type="sldImg"/>
          </p:nvPr>
        </p:nvSpPr>
        <p:spPr>
          <a:ln/>
          <a:extLst>
            <a:ext uri="{FAA26D3D-D897-4be2-8F04-BA451C77F1D7}">
              <ma14:placeholderFlag xmlns="" xmlns:ma14="http://schemas.microsoft.com/office/mac/drawingml/2011/main" val="1"/>
            </a:ext>
          </a:extLst>
        </p:spPr>
      </p:sp>
      <p:sp>
        <p:nvSpPr>
          <p:cNvPr id="1251331" name="Rectangle 3"/>
          <p:cNvSpPr>
            <a:spLocks noGrp="1" noChangeArrowheads="1"/>
          </p:cNvSpPr>
          <p:nvPr>
            <p:ph type="body" idx="1"/>
          </p:nvPr>
        </p:nvSpPr>
        <p:spPr/>
        <p:txBody>
          <a:bodyPr/>
          <a:lstStyle/>
          <a:p>
            <a:endParaRPr lang="en-US"/>
          </a:p>
        </p:txBody>
      </p:sp>
    </p:spTree>
    <p:extLst>
      <p:ext uri="{BB962C8B-B14F-4D97-AF65-F5344CB8AC3E}">
        <p14:creationId xmlns:p14="http://schemas.microsoft.com/office/powerpoint/2010/main" val="269476891"/>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11"/>
          <p:cNvSpPr>
            <a:spLocks noGrp="1" noChangeArrowheads="1"/>
          </p:cNvSpPr>
          <p:nvPr>
            <p:ph type="sldNum" sz="quarter" idx="5"/>
          </p:nvPr>
        </p:nvSpPr>
        <p:spPr>
          <a:ln/>
        </p:spPr>
        <p:txBody>
          <a:bodyPr/>
          <a:lstStyle/>
          <a:p>
            <a:fld id="{E308AEE5-3764-4140-98D6-EA50C6DCA3FA}" type="slidenum">
              <a:rPr lang="en-US"/>
              <a:pPr/>
              <a:t>26</a:t>
            </a:fld>
            <a:endParaRPr lang="en-US"/>
          </a:p>
        </p:txBody>
      </p:sp>
      <p:sp>
        <p:nvSpPr>
          <p:cNvPr id="1255426" name="AutoShape 2"/>
          <p:cNvSpPr>
            <a:spLocks noGrp="1" noRot="1" noChangeAspect="1" noChangeArrowheads="1" noTextEdit="1"/>
          </p:cNvSpPr>
          <p:nvPr>
            <p:ph type="sldImg"/>
          </p:nvPr>
        </p:nvSpPr>
        <p:spPr>
          <a:ln/>
          <a:extLst>
            <a:ext uri="{FAA26D3D-D897-4be2-8F04-BA451C77F1D7}">
              <ma14:placeholderFlag xmlns="" xmlns:ma14="http://schemas.microsoft.com/office/mac/drawingml/2011/main" val="1"/>
            </a:ext>
          </a:extLst>
        </p:spPr>
      </p:sp>
      <p:sp>
        <p:nvSpPr>
          <p:cNvPr id="1255427" name="Rectangle 3"/>
          <p:cNvSpPr>
            <a:spLocks noGrp="1" noChangeArrowheads="1"/>
          </p:cNvSpPr>
          <p:nvPr>
            <p:ph type="body" idx="1"/>
          </p:nvPr>
        </p:nvSpPr>
        <p:spPr/>
        <p:txBody>
          <a:bodyPr/>
          <a:lstStyle/>
          <a:p>
            <a:endParaRPr lang="en-US"/>
          </a:p>
        </p:txBody>
      </p:sp>
    </p:spTree>
    <p:extLst>
      <p:ext uri="{BB962C8B-B14F-4D97-AF65-F5344CB8AC3E}">
        <p14:creationId xmlns:p14="http://schemas.microsoft.com/office/powerpoint/2010/main" val="4156969764"/>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11"/>
          <p:cNvSpPr>
            <a:spLocks noGrp="1" noChangeArrowheads="1"/>
          </p:cNvSpPr>
          <p:nvPr>
            <p:ph type="sldNum" sz="quarter" idx="5"/>
          </p:nvPr>
        </p:nvSpPr>
        <p:spPr>
          <a:ln/>
        </p:spPr>
        <p:txBody>
          <a:bodyPr/>
          <a:lstStyle/>
          <a:p>
            <a:fld id="{BD2E6390-2A31-9341-860D-A17BA505C91F}" type="slidenum">
              <a:rPr lang="en-US"/>
              <a:pPr/>
              <a:t>27</a:t>
            </a:fld>
            <a:endParaRPr lang="en-US"/>
          </a:p>
        </p:txBody>
      </p:sp>
      <p:sp>
        <p:nvSpPr>
          <p:cNvPr id="1256450" name="AutoShape 2"/>
          <p:cNvSpPr>
            <a:spLocks noGrp="1" noRot="1" noChangeAspect="1" noChangeArrowheads="1" noTextEdit="1"/>
          </p:cNvSpPr>
          <p:nvPr>
            <p:ph type="sldImg"/>
          </p:nvPr>
        </p:nvSpPr>
        <p:spPr>
          <a:ln/>
          <a:extLst>
            <a:ext uri="{FAA26D3D-D897-4be2-8F04-BA451C77F1D7}">
              <ma14:placeholderFlag xmlns="" xmlns:ma14="http://schemas.microsoft.com/office/mac/drawingml/2011/main" val="1"/>
            </a:ext>
          </a:extLst>
        </p:spPr>
      </p:sp>
      <p:sp>
        <p:nvSpPr>
          <p:cNvPr id="1256451" name="Rectangle 3"/>
          <p:cNvSpPr>
            <a:spLocks noGrp="1" noChangeArrowheads="1"/>
          </p:cNvSpPr>
          <p:nvPr>
            <p:ph type="body" idx="1"/>
          </p:nvPr>
        </p:nvSpPr>
        <p:spPr/>
        <p:txBody>
          <a:bodyPr/>
          <a:lstStyle/>
          <a:p>
            <a:endParaRPr lang="en-US"/>
          </a:p>
        </p:txBody>
      </p:sp>
    </p:spTree>
    <p:extLst>
      <p:ext uri="{BB962C8B-B14F-4D97-AF65-F5344CB8AC3E}">
        <p14:creationId xmlns:p14="http://schemas.microsoft.com/office/powerpoint/2010/main" val="2358912193"/>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11"/>
          <p:cNvSpPr>
            <a:spLocks noGrp="1" noChangeArrowheads="1"/>
          </p:cNvSpPr>
          <p:nvPr>
            <p:ph type="sldNum" sz="quarter" idx="5"/>
          </p:nvPr>
        </p:nvSpPr>
        <p:spPr>
          <a:ln/>
        </p:spPr>
        <p:txBody>
          <a:bodyPr/>
          <a:lstStyle/>
          <a:p>
            <a:fld id="{8597B31B-DA52-924C-9E30-D46A69CC0C74}" type="slidenum">
              <a:rPr lang="en-US"/>
              <a:pPr/>
              <a:t>28</a:t>
            </a:fld>
            <a:endParaRPr lang="en-US"/>
          </a:p>
        </p:txBody>
      </p:sp>
      <p:sp>
        <p:nvSpPr>
          <p:cNvPr id="1257474" name="AutoShape 2"/>
          <p:cNvSpPr>
            <a:spLocks noGrp="1" noRot="1" noChangeAspect="1" noChangeArrowheads="1" noTextEdit="1"/>
          </p:cNvSpPr>
          <p:nvPr>
            <p:ph type="sldImg"/>
          </p:nvPr>
        </p:nvSpPr>
        <p:spPr>
          <a:ln/>
          <a:extLst>
            <a:ext uri="{FAA26D3D-D897-4be2-8F04-BA451C77F1D7}">
              <ma14:placeholderFlag xmlns="" xmlns:ma14="http://schemas.microsoft.com/office/mac/drawingml/2011/main" val="1"/>
            </a:ext>
          </a:extLst>
        </p:spPr>
      </p:sp>
      <p:sp>
        <p:nvSpPr>
          <p:cNvPr id="1257475" name="Rectangle 3"/>
          <p:cNvSpPr>
            <a:spLocks noGrp="1" noChangeArrowheads="1"/>
          </p:cNvSpPr>
          <p:nvPr>
            <p:ph type="body" idx="1"/>
          </p:nvPr>
        </p:nvSpPr>
        <p:spPr/>
        <p:txBody>
          <a:bodyPr/>
          <a:lstStyle/>
          <a:p>
            <a:endParaRPr lang="en-US"/>
          </a:p>
        </p:txBody>
      </p:sp>
    </p:spTree>
    <p:extLst>
      <p:ext uri="{BB962C8B-B14F-4D97-AF65-F5344CB8AC3E}">
        <p14:creationId xmlns:p14="http://schemas.microsoft.com/office/powerpoint/2010/main" val="4064014917"/>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11"/>
          <p:cNvSpPr>
            <a:spLocks noGrp="1" noChangeArrowheads="1"/>
          </p:cNvSpPr>
          <p:nvPr>
            <p:ph type="sldNum" sz="quarter" idx="5"/>
          </p:nvPr>
        </p:nvSpPr>
        <p:spPr>
          <a:ln/>
        </p:spPr>
        <p:txBody>
          <a:bodyPr/>
          <a:lstStyle/>
          <a:p>
            <a:fld id="{241F9860-330F-8145-A02D-EAD1DA58B0C5}" type="slidenum">
              <a:rPr lang="en-US"/>
              <a:pPr/>
              <a:t>29</a:t>
            </a:fld>
            <a:endParaRPr lang="en-US"/>
          </a:p>
        </p:txBody>
      </p:sp>
      <p:sp>
        <p:nvSpPr>
          <p:cNvPr id="1259522" name="AutoShape 2"/>
          <p:cNvSpPr>
            <a:spLocks noGrp="1" noRot="1" noChangeAspect="1" noChangeArrowheads="1" noTextEdit="1"/>
          </p:cNvSpPr>
          <p:nvPr>
            <p:ph type="sldImg"/>
          </p:nvPr>
        </p:nvSpPr>
        <p:spPr>
          <a:ln/>
          <a:extLst>
            <a:ext uri="{FAA26D3D-D897-4be2-8F04-BA451C77F1D7}">
              <ma14:placeholderFlag xmlns="" xmlns:ma14="http://schemas.microsoft.com/office/mac/drawingml/2011/main" val="1"/>
            </a:ext>
          </a:extLst>
        </p:spPr>
      </p:sp>
      <p:sp>
        <p:nvSpPr>
          <p:cNvPr id="1259523" name="Rectangle 3"/>
          <p:cNvSpPr>
            <a:spLocks noGrp="1" noChangeArrowheads="1"/>
          </p:cNvSpPr>
          <p:nvPr>
            <p:ph type="body" idx="1"/>
          </p:nvPr>
        </p:nvSpPr>
        <p:spPr/>
        <p:txBody>
          <a:bodyPr/>
          <a:lstStyle/>
          <a:p>
            <a:endParaRPr lang="en-US"/>
          </a:p>
        </p:txBody>
      </p:sp>
    </p:spTree>
    <p:extLst>
      <p:ext uri="{BB962C8B-B14F-4D97-AF65-F5344CB8AC3E}">
        <p14:creationId xmlns:p14="http://schemas.microsoft.com/office/powerpoint/2010/main" val="2039799336"/>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11"/>
          <p:cNvSpPr>
            <a:spLocks noGrp="1" noChangeArrowheads="1"/>
          </p:cNvSpPr>
          <p:nvPr>
            <p:ph type="sldNum" sz="quarter" idx="5"/>
          </p:nvPr>
        </p:nvSpPr>
        <p:spPr>
          <a:ln/>
        </p:spPr>
        <p:txBody>
          <a:bodyPr/>
          <a:lstStyle/>
          <a:p>
            <a:fld id="{6219E313-7CFC-404C-B1FA-195481B8820B}" type="slidenum">
              <a:rPr lang="en-US"/>
              <a:pPr/>
              <a:t>30</a:t>
            </a:fld>
            <a:endParaRPr lang="en-US"/>
          </a:p>
        </p:txBody>
      </p:sp>
      <p:sp>
        <p:nvSpPr>
          <p:cNvPr id="1261570" name="AutoShape 2"/>
          <p:cNvSpPr>
            <a:spLocks noGrp="1" noRot="1" noChangeAspect="1" noChangeArrowheads="1" noTextEdit="1"/>
          </p:cNvSpPr>
          <p:nvPr>
            <p:ph type="sldImg"/>
          </p:nvPr>
        </p:nvSpPr>
        <p:spPr>
          <a:ln/>
          <a:extLst>
            <a:ext uri="{FAA26D3D-D897-4be2-8F04-BA451C77F1D7}">
              <ma14:placeholderFlag xmlns="" xmlns:ma14="http://schemas.microsoft.com/office/mac/drawingml/2011/main" val="1"/>
            </a:ext>
          </a:extLst>
        </p:spPr>
      </p:sp>
      <p:sp>
        <p:nvSpPr>
          <p:cNvPr id="1261571" name="Rectangle 3"/>
          <p:cNvSpPr>
            <a:spLocks noGrp="1" noChangeArrowheads="1"/>
          </p:cNvSpPr>
          <p:nvPr>
            <p:ph type="body" idx="1"/>
          </p:nvPr>
        </p:nvSpPr>
        <p:spPr/>
        <p:txBody>
          <a:bodyPr/>
          <a:lstStyle/>
          <a:p>
            <a:endParaRPr lang="en-US"/>
          </a:p>
        </p:txBody>
      </p:sp>
    </p:spTree>
    <p:extLst>
      <p:ext uri="{BB962C8B-B14F-4D97-AF65-F5344CB8AC3E}">
        <p14:creationId xmlns:p14="http://schemas.microsoft.com/office/powerpoint/2010/main" val="1611466590"/>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11"/>
          <p:cNvSpPr>
            <a:spLocks noGrp="1" noChangeArrowheads="1"/>
          </p:cNvSpPr>
          <p:nvPr>
            <p:ph type="sldNum" sz="quarter" idx="5"/>
          </p:nvPr>
        </p:nvSpPr>
        <p:spPr>
          <a:ln/>
        </p:spPr>
        <p:txBody>
          <a:bodyPr/>
          <a:lstStyle/>
          <a:p>
            <a:fld id="{E037E5B0-90CE-AC42-9290-9F91B4C0D0D7}" type="slidenum">
              <a:rPr lang="en-US"/>
              <a:pPr/>
              <a:t>31</a:t>
            </a:fld>
            <a:endParaRPr lang="en-US"/>
          </a:p>
        </p:txBody>
      </p:sp>
      <p:sp>
        <p:nvSpPr>
          <p:cNvPr id="1263618" name="AutoShape 2"/>
          <p:cNvSpPr>
            <a:spLocks noGrp="1" noRot="1" noChangeAspect="1" noChangeArrowheads="1" noTextEdit="1"/>
          </p:cNvSpPr>
          <p:nvPr>
            <p:ph type="sldImg"/>
          </p:nvPr>
        </p:nvSpPr>
        <p:spPr>
          <a:ln/>
          <a:extLst>
            <a:ext uri="{FAA26D3D-D897-4be2-8F04-BA451C77F1D7}">
              <ma14:placeholderFlag xmlns="" xmlns:ma14="http://schemas.microsoft.com/office/mac/drawingml/2011/main" val="1"/>
            </a:ext>
          </a:extLst>
        </p:spPr>
      </p:sp>
      <p:sp>
        <p:nvSpPr>
          <p:cNvPr id="1263619" name="Rectangle 3"/>
          <p:cNvSpPr>
            <a:spLocks noGrp="1" noChangeArrowheads="1"/>
          </p:cNvSpPr>
          <p:nvPr>
            <p:ph type="body" idx="1"/>
          </p:nvPr>
        </p:nvSpPr>
        <p:spPr/>
        <p:txBody>
          <a:bodyPr/>
          <a:lstStyle/>
          <a:p>
            <a:endParaRPr lang="en-US"/>
          </a:p>
        </p:txBody>
      </p:sp>
    </p:spTree>
    <p:extLst>
      <p:ext uri="{BB962C8B-B14F-4D97-AF65-F5344CB8AC3E}">
        <p14:creationId xmlns:p14="http://schemas.microsoft.com/office/powerpoint/2010/main" val="179134960"/>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11"/>
          <p:cNvSpPr>
            <a:spLocks noGrp="1" noChangeArrowheads="1"/>
          </p:cNvSpPr>
          <p:nvPr>
            <p:ph type="sldNum" sz="quarter" idx="5"/>
          </p:nvPr>
        </p:nvSpPr>
        <p:spPr>
          <a:ln/>
        </p:spPr>
        <p:txBody>
          <a:bodyPr/>
          <a:lstStyle/>
          <a:p>
            <a:fld id="{9B326132-C79A-D44C-960F-EEAE3BD7DF24}" type="slidenum">
              <a:rPr lang="en-US"/>
              <a:pPr/>
              <a:t>32</a:t>
            </a:fld>
            <a:endParaRPr lang="en-US"/>
          </a:p>
        </p:txBody>
      </p:sp>
      <p:sp>
        <p:nvSpPr>
          <p:cNvPr id="1265666" name="AutoShape 2"/>
          <p:cNvSpPr>
            <a:spLocks noGrp="1" noRot="1" noChangeAspect="1" noChangeArrowheads="1" noTextEdit="1"/>
          </p:cNvSpPr>
          <p:nvPr>
            <p:ph type="sldImg"/>
          </p:nvPr>
        </p:nvSpPr>
        <p:spPr>
          <a:ln/>
          <a:extLst>
            <a:ext uri="{FAA26D3D-D897-4be2-8F04-BA451C77F1D7}">
              <ma14:placeholderFlag xmlns="" xmlns:ma14="http://schemas.microsoft.com/office/mac/drawingml/2011/main" val="1"/>
            </a:ext>
          </a:extLst>
        </p:spPr>
      </p:sp>
      <p:sp>
        <p:nvSpPr>
          <p:cNvPr id="1265667" name="Rectangle 3"/>
          <p:cNvSpPr>
            <a:spLocks noGrp="1" noChangeArrowheads="1"/>
          </p:cNvSpPr>
          <p:nvPr>
            <p:ph type="body" idx="1"/>
          </p:nvPr>
        </p:nvSpPr>
        <p:spPr/>
        <p:txBody>
          <a:bodyPr/>
          <a:lstStyle/>
          <a:p>
            <a:endParaRPr lang="en-US"/>
          </a:p>
        </p:txBody>
      </p:sp>
    </p:spTree>
    <p:extLst>
      <p:ext uri="{BB962C8B-B14F-4D97-AF65-F5344CB8AC3E}">
        <p14:creationId xmlns:p14="http://schemas.microsoft.com/office/powerpoint/2010/main" val="106366885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43000" y="1122363"/>
            <a:ext cx="6858000" cy="2387600"/>
          </a:xfrm>
        </p:spPr>
        <p:txBody>
          <a:bodyPr anchor="b"/>
          <a:lstStyle>
            <a:lvl1pPr algn="ctr">
              <a:defRPr sz="4500"/>
            </a:lvl1pPr>
          </a:lstStyle>
          <a:p>
            <a:r>
              <a:rPr lang="en-US" smtClean="0"/>
              <a:t>Click to edit Master title style</a:t>
            </a:r>
            <a:endParaRPr lang="en-GB"/>
          </a:p>
        </p:txBody>
      </p:sp>
      <p:sp>
        <p:nvSpPr>
          <p:cNvPr id="3" name="Subtitle 2"/>
          <p:cNvSpPr>
            <a:spLocks noGrp="1"/>
          </p:cNvSpPr>
          <p:nvPr>
            <p:ph type="subTitle" idx="1"/>
          </p:nvPr>
        </p:nvSpPr>
        <p:spPr>
          <a:xfrm>
            <a:off x="1143000" y="3602038"/>
            <a:ext cx="6858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E616A9B7-0CCE-4F08-82E5-246E41A511DA}" type="datetimeFigureOut">
              <a:rPr lang="en-GB" smtClean="0"/>
              <a:pPr/>
              <a:t>15/02/2017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6145F37-52A9-44D8-AFB0-EA29A9F47CFE}" type="slidenum">
              <a:rPr lang="en-GB" smtClean="0"/>
              <a:pPr/>
              <a:t>‹#›</a:t>
            </a:fld>
            <a:endParaRPr lang="en-GB"/>
          </a:p>
        </p:txBody>
      </p:sp>
    </p:spTree>
    <p:extLst>
      <p:ext uri="{BB962C8B-B14F-4D97-AF65-F5344CB8AC3E}">
        <p14:creationId xmlns:p14="http://schemas.microsoft.com/office/powerpoint/2010/main" val="424237169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AEC398E7-DCBA-422D-8C97-8B8C0EE67FCC}" type="datetimeFigureOut">
              <a:rPr lang="en-GB" smtClean="0"/>
              <a:t>15/02/2017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9EA912A-2B59-44E0-857D-FCA95C78B417}" type="slidenum">
              <a:rPr lang="en-GB" smtClean="0"/>
              <a:t>‹#›</a:t>
            </a:fld>
            <a:endParaRPr lang="en-GB"/>
          </a:p>
        </p:txBody>
      </p:sp>
      <p:pic>
        <p:nvPicPr>
          <p:cNvPr id="7" name="Picture 3" descr="C:\Users\arya\Documents\logo\fwdnewuniversityandschoolofappliedcomputinglogos\image005.png"/>
          <p:cNvPicPr>
            <a:picLocks noChangeAspect="1" noChangeArrowheads="1"/>
          </p:cNvPicPr>
          <p:nvPr userDrawn="1"/>
        </p:nvPicPr>
        <p:blipFill>
          <a:blip r:embed="rId2" cstate="print">
            <a:extLst>
              <a:ext uri="{28A0092B-C50C-407E-A947-70E740481C1C}">
                <a14:useLocalDpi xmlns:a14="http://schemas.microsoft.com/office/drawing/2010/main" val="0"/>
              </a:ext>
            </a:extLst>
          </a:blip>
          <a:srcRect/>
          <a:stretch>
            <a:fillRect/>
          </a:stretch>
        </p:blipFill>
        <p:spPr bwMode="auto">
          <a:xfrm>
            <a:off x="7524329" y="6276857"/>
            <a:ext cx="1619672" cy="581144"/>
          </a:xfrm>
          <a:prstGeom prst="rect">
            <a:avLst/>
          </a:prstGeom>
          <a:noFill/>
          <a:extLst>
            <a:ext uri="{909E8E84-426E-40dd-AFC4-6F175D3DCCD1}">
              <a14:hiddenFill xmlns="" xmlns:a14="http://schemas.microsoft.com/office/drawing/2010/main">
                <a:solidFill>
                  <a:srgbClr val="FFFFFF"/>
                </a:solidFill>
              </a14:hiddenFill>
            </a:ext>
          </a:extLst>
        </p:spPr>
      </p:pic>
      <p:pic>
        <p:nvPicPr>
          <p:cNvPr id="8" name="Picture 7" descr="U:\UWTSD Logo.jpg"/>
          <p:cNvPicPr/>
          <p:nvPr userDrawn="1"/>
        </p:nvPicPr>
        <p:blipFill>
          <a:blip r:embed="rId3" cstate="print">
            <a:extLst>
              <a:ext uri="{28A0092B-C50C-407E-A947-70E740481C1C}">
                <a14:useLocalDpi xmlns:a14="http://schemas.microsoft.com/office/drawing/2010/main" val="0"/>
              </a:ext>
            </a:extLst>
          </a:blip>
          <a:srcRect/>
          <a:stretch>
            <a:fillRect/>
          </a:stretch>
        </p:blipFill>
        <p:spPr bwMode="auto">
          <a:xfrm>
            <a:off x="21172" y="6165304"/>
            <a:ext cx="1742516" cy="651103"/>
          </a:xfrm>
          <a:prstGeom prst="rect">
            <a:avLst/>
          </a:prstGeom>
          <a:noFill/>
          <a:ln>
            <a:noFill/>
          </a:ln>
        </p:spPr>
      </p:pic>
    </p:spTree>
    <p:extLst>
      <p:ext uri="{BB962C8B-B14F-4D97-AF65-F5344CB8AC3E}">
        <p14:creationId xmlns:p14="http://schemas.microsoft.com/office/powerpoint/2010/main" val="163930716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4500"/>
            </a:lvl1pPr>
          </a:lstStyle>
          <a:p>
            <a:r>
              <a:rPr lang="en-US" smtClean="0"/>
              <a:t>Click to edit Master title style</a:t>
            </a:r>
            <a:endParaRPr lang="en-GB"/>
          </a:p>
        </p:txBody>
      </p:sp>
      <p:sp>
        <p:nvSpPr>
          <p:cNvPr id="3" name="Text Placeholder 2"/>
          <p:cNvSpPr>
            <a:spLocks noGrp="1"/>
          </p:cNvSpPr>
          <p:nvPr>
            <p:ph type="body" idx="1"/>
          </p:nvPr>
        </p:nvSpPr>
        <p:spPr>
          <a:xfrm>
            <a:off x="623888" y="4589464"/>
            <a:ext cx="7886700" cy="1500187"/>
          </a:xfr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E616A9B7-0CCE-4F08-82E5-246E41A511DA}" type="datetimeFigureOut">
              <a:rPr lang="en-GB" smtClean="0"/>
              <a:pPr/>
              <a:t>15/02/2017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6145F37-52A9-44D8-AFB0-EA29A9F47CFE}" type="slidenum">
              <a:rPr lang="en-GB" smtClean="0"/>
              <a:pPr/>
              <a:t>‹#›</a:t>
            </a:fld>
            <a:endParaRPr lang="en-GB"/>
          </a:p>
        </p:txBody>
      </p:sp>
    </p:spTree>
    <p:extLst>
      <p:ext uri="{BB962C8B-B14F-4D97-AF65-F5344CB8AC3E}">
        <p14:creationId xmlns:p14="http://schemas.microsoft.com/office/powerpoint/2010/main" val="374158970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628650" y="1825625"/>
            <a:ext cx="38862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29150" y="1825625"/>
            <a:ext cx="38862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E616A9B7-0CCE-4F08-82E5-246E41A511DA}" type="datetimeFigureOut">
              <a:rPr lang="en-GB" smtClean="0"/>
              <a:pPr/>
              <a:t>15/02/2017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6145F37-52A9-44D8-AFB0-EA29A9F47CFE}" type="slidenum">
              <a:rPr lang="en-GB" smtClean="0"/>
              <a:pPr/>
              <a:t>‹#›</a:t>
            </a:fld>
            <a:endParaRPr lang="en-GB"/>
          </a:p>
        </p:txBody>
      </p:sp>
    </p:spTree>
    <p:extLst>
      <p:ext uri="{BB962C8B-B14F-4D97-AF65-F5344CB8AC3E}">
        <p14:creationId xmlns:p14="http://schemas.microsoft.com/office/powerpoint/2010/main" val="340787238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629842" y="1681163"/>
            <a:ext cx="3868340"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smtClean="0"/>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smtClean="0"/>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E616A9B7-0CCE-4F08-82E5-246E41A511DA}" type="datetimeFigureOut">
              <a:rPr lang="en-GB" smtClean="0"/>
              <a:pPr/>
              <a:t>15/02/2017</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F6145F37-52A9-44D8-AFB0-EA29A9F47CFE}" type="slidenum">
              <a:rPr lang="en-GB" smtClean="0"/>
              <a:pPr/>
              <a:t>‹#›</a:t>
            </a:fld>
            <a:endParaRPr lang="en-GB"/>
          </a:p>
        </p:txBody>
      </p:sp>
    </p:spTree>
    <p:extLst>
      <p:ext uri="{BB962C8B-B14F-4D97-AF65-F5344CB8AC3E}">
        <p14:creationId xmlns:p14="http://schemas.microsoft.com/office/powerpoint/2010/main" val="266453416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E616A9B7-0CCE-4F08-82E5-246E41A511DA}" type="datetimeFigureOut">
              <a:rPr lang="en-GB" smtClean="0"/>
              <a:pPr/>
              <a:t>15/02/2017</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F6145F37-52A9-44D8-AFB0-EA29A9F47CFE}" type="slidenum">
              <a:rPr lang="en-GB" smtClean="0"/>
              <a:pPr/>
              <a:t>‹#›</a:t>
            </a:fld>
            <a:endParaRPr lang="en-GB"/>
          </a:p>
        </p:txBody>
      </p:sp>
    </p:spTree>
    <p:extLst>
      <p:ext uri="{BB962C8B-B14F-4D97-AF65-F5344CB8AC3E}">
        <p14:creationId xmlns:p14="http://schemas.microsoft.com/office/powerpoint/2010/main" val="423449597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616A9B7-0CCE-4F08-82E5-246E41A511DA}" type="datetimeFigureOut">
              <a:rPr lang="en-GB" smtClean="0"/>
              <a:pPr/>
              <a:t>15/02/2017</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F6145F37-52A9-44D8-AFB0-EA29A9F47CFE}" type="slidenum">
              <a:rPr lang="en-GB" smtClean="0"/>
              <a:pPr/>
              <a:t>‹#›</a:t>
            </a:fld>
            <a:endParaRPr lang="en-GB"/>
          </a:p>
        </p:txBody>
      </p:sp>
    </p:spTree>
    <p:extLst>
      <p:ext uri="{BB962C8B-B14F-4D97-AF65-F5344CB8AC3E}">
        <p14:creationId xmlns:p14="http://schemas.microsoft.com/office/powerpoint/2010/main" val="25296535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2400"/>
            </a:lvl1pPr>
          </a:lstStyle>
          <a:p>
            <a:r>
              <a:rPr lang="en-US" smtClean="0"/>
              <a:t>Click to edit Master title style</a:t>
            </a:r>
            <a:endParaRPr lang="en-GB"/>
          </a:p>
        </p:txBody>
      </p:sp>
      <p:sp>
        <p:nvSpPr>
          <p:cNvPr id="3" name="Content Placeholder 2"/>
          <p:cNvSpPr>
            <a:spLocks noGrp="1"/>
          </p:cNvSpPr>
          <p:nvPr>
            <p:ph idx="1"/>
          </p:nvPr>
        </p:nvSpPr>
        <p:spPr>
          <a:xfrm>
            <a:off x="3887391" y="987426"/>
            <a:ext cx="4629150" cy="4873625"/>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E616A9B7-0CCE-4F08-82E5-246E41A511DA}" type="datetimeFigureOut">
              <a:rPr lang="en-GB" smtClean="0"/>
              <a:pPr/>
              <a:t>15/02/2017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6145F37-52A9-44D8-AFB0-EA29A9F47CFE}" type="slidenum">
              <a:rPr lang="en-GB" smtClean="0"/>
              <a:pPr/>
              <a:t>‹#›</a:t>
            </a:fld>
            <a:endParaRPr lang="en-GB"/>
          </a:p>
        </p:txBody>
      </p:sp>
    </p:spTree>
    <p:extLst>
      <p:ext uri="{BB962C8B-B14F-4D97-AF65-F5344CB8AC3E}">
        <p14:creationId xmlns:p14="http://schemas.microsoft.com/office/powerpoint/2010/main" val="232468251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2400"/>
            </a:lvl1pPr>
          </a:lstStyle>
          <a:p>
            <a:r>
              <a:rPr lang="en-US" smtClean="0"/>
              <a:t>Click to edit Master title style</a:t>
            </a:r>
            <a:endParaRPr lang="en-GB"/>
          </a:p>
        </p:txBody>
      </p:sp>
      <p:sp>
        <p:nvSpPr>
          <p:cNvPr id="3" name="Picture Placeholder 2"/>
          <p:cNvSpPr>
            <a:spLocks noGrp="1"/>
          </p:cNvSpPr>
          <p:nvPr>
            <p:ph type="pic" idx="1"/>
          </p:nvPr>
        </p:nvSpPr>
        <p:spPr>
          <a:xfrm>
            <a:off x="3887391" y="987426"/>
            <a:ext cx="4629150" cy="4873625"/>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endParaRPr lang="en-GB"/>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E616A9B7-0CCE-4F08-82E5-246E41A511DA}" type="datetimeFigureOut">
              <a:rPr lang="en-GB" smtClean="0"/>
              <a:pPr/>
              <a:t>15/02/2017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6145F37-52A9-44D8-AFB0-EA29A9F47CFE}" type="slidenum">
              <a:rPr lang="en-GB" smtClean="0"/>
              <a:pPr/>
              <a:t>‹#›</a:t>
            </a:fld>
            <a:endParaRPr lang="en-GB"/>
          </a:p>
        </p:txBody>
      </p:sp>
    </p:spTree>
    <p:extLst>
      <p:ext uri="{BB962C8B-B14F-4D97-AF65-F5344CB8AC3E}">
        <p14:creationId xmlns:p14="http://schemas.microsoft.com/office/powerpoint/2010/main" val="189754858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E616A9B7-0CCE-4F08-82E5-246E41A511DA}" type="datetimeFigureOut">
              <a:rPr lang="en-GB" smtClean="0"/>
              <a:pPr/>
              <a:t>15/02/2017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6145F37-52A9-44D8-AFB0-EA29A9F47CFE}" type="slidenum">
              <a:rPr lang="en-GB" smtClean="0"/>
              <a:pPr/>
              <a:t>‹#›</a:t>
            </a:fld>
            <a:endParaRPr lang="en-GB"/>
          </a:p>
        </p:txBody>
      </p:sp>
    </p:spTree>
    <p:extLst>
      <p:ext uri="{BB962C8B-B14F-4D97-AF65-F5344CB8AC3E}">
        <p14:creationId xmlns:p14="http://schemas.microsoft.com/office/powerpoint/2010/main" val="22956455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E616A9B7-0CCE-4F08-82E5-246E41A511DA}" type="datetimeFigureOut">
              <a:rPr lang="en-GB" smtClean="0"/>
              <a:pPr/>
              <a:t>15/02/2017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6145F37-52A9-44D8-AFB0-EA29A9F47CFE}" type="slidenum">
              <a:rPr lang="en-GB" smtClean="0"/>
              <a:pPr/>
              <a:t>‹#›</a:t>
            </a:fld>
            <a:endParaRPr lang="en-GB"/>
          </a:p>
        </p:txBody>
      </p:sp>
    </p:spTree>
    <p:extLst>
      <p:ext uri="{BB962C8B-B14F-4D97-AF65-F5344CB8AC3E}">
        <p14:creationId xmlns:p14="http://schemas.microsoft.com/office/powerpoint/2010/main" val="43810530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900">
                <a:solidFill>
                  <a:schemeClr val="tx1">
                    <a:tint val="75000"/>
                  </a:schemeClr>
                </a:solidFill>
              </a:defRPr>
            </a:lvl1pPr>
          </a:lstStyle>
          <a:p>
            <a:fld id="{E616A9B7-0CCE-4F08-82E5-246E41A511DA}" type="datetimeFigureOut">
              <a:rPr lang="en-GB" smtClean="0"/>
              <a:pPr/>
              <a:t>15/02/2017</a:t>
            </a:fld>
            <a:endParaRPr lang="en-GB"/>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F6145F37-52A9-44D8-AFB0-EA29A9F47CFE}" type="slidenum">
              <a:rPr lang="en-GB" smtClean="0"/>
              <a:pPr/>
              <a:t>‹#›</a:t>
            </a:fld>
            <a:endParaRPr lang="en-GB"/>
          </a:p>
        </p:txBody>
      </p:sp>
    </p:spTree>
    <p:extLst>
      <p:ext uri="{BB962C8B-B14F-4D97-AF65-F5344CB8AC3E}">
        <p14:creationId xmlns:p14="http://schemas.microsoft.com/office/powerpoint/2010/main" val="3778187134"/>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4.jpeg"/></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a:bodyPr>
          <a:lstStyle/>
          <a:p>
            <a:r>
              <a:rPr lang="en-US" sz="4000" dirty="0" smtClean="0"/>
              <a:t>Distance Vector Routing Protocol</a:t>
            </a:r>
            <a:endParaRPr lang="en-GB" sz="4000" dirty="0"/>
          </a:p>
        </p:txBody>
      </p:sp>
      <p:sp>
        <p:nvSpPr>
          <p:cNvPr id="3" name="Subtitle 2"/>
          <p:cNvSpPr>
            <a:spLocks noGrp="1"/>
          </p:cNvSpPr>
          <p:nvPr>
            <p:ph type="subTitle" idx="1"/>
          </p:nvPr>
        </p:nvSpPr>
        <p:spPr/>
        <p:txBody>
          <a:bodyPr/>
          <a:lstStyle/>
          <a:p>
            <a:r>
              <a:rPr lang="en-GB" dirty="0" smtClean="0"/>
              <a:t>Lecture 4</a:t>
            </a:r>
            <a:endParaRPr lang="en-GB" dirty="0"/>
          </a:p>
        </p:txBody>
      </p:sp>
      <p:pic>
        <p:nvPicPr>
          <p:cNvPr id="2051" name="Picture 3" descr="C:\Users\arya\Documents\logo\fwdnewuniversityandschoolofappliedcomputinglogos\image005.pn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768709" y="4748084"/>
            <a:ext cx="5734050" cy="2057400"/>
          </a:xfrm>
          <a:prstGeom prst="rect">
            <a:avLst/>
          </a:prstGeom>
          <a:noFill/>
          <a:extLst>
            <a:ext uri="{909E8E84-426E-40dd-AFC4-6F175D3DCCD1}">
              <a14:hiddenFill xmlns="" xmlns:a14="http://schemas.microsoft.com/office/drawing/2010/main">
                <a:solidFill>
                  <a:srgbClr val="FFFFFF"/>
                </a:solidFill>
              </a14:hiddenFill>
            </a:ext>
          </a:extLst>
        </p:spPr>
      </p:pic>
      <p:pic>
        <p:nvPicPr>
          <p:cNvPr id="6" name="Picture 5" descr="U:\UWTSD Logo.jpg"/>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3203848" y="503683"/>
            <a:ext cx="3240360" cy="1340992"/>
          </a:xfrm>
          <a:prstGeom prst="rect">
            <a:avLst/>
          </a:prstGeom>
          <a:noFill/>
          <a:ln>
            <a:noFill/>
          </a:ln>
        </p:spPr>
      </p:pic>
    </p:spTree>
    <p:extLst>
      <p:ext uri="{BB962C8B-B14F-4D97-AF65-F5344CB8AC3E}">
        <p14:creationId xmlns:p14="http://schemas.microsoft.com/office/powerpoint/2010/main" val="3674709494"/>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68706" name="Rectangle 2"/>
          <p:cNvSpPr>
            <a:spLocks noGrp="1" noChangeArrowheads="1"/>
          </p:cNvSpPr>
          <p:nvPr>
            <p:ph type="title"/>
          </p:nvPr>
        </p:nvSpPr>
        <p:spPr/>
        <p:txBody>
          <a:bodyPr/>
          <a:lstStyle/>
          <a:p>
            <a:r>
              <a:rPr lang="en-US" dirty="0"/>
              <a:t>Objectives</a:t>
            </a:r>
          </a:p>
        </p:txBody>
      </p:sp>
      <p:sp>
        <p:nvSpPr>
          <p:cNvPr id="968707" name="Rectangle 3"/>
          <p:cNvSpPr>
            <a:spLocks noGrp="1" noChangeArrowheads="1"/>
          </p:cNvSpPr>
          <p:nvPr>
            <p:ph idx="1"/>
          </p:nvPr>
        </p:nvSpPr>
        <p:spPr>
          <a:xfrm>
            <a:off x="655638" y="1392238"/>
            <a:ext cx="7940675" cy="5076825"/>
          </a:xfrm>
        </p:spPr>
        <p:txBody>
          <a:bodyPr>
            <a:noAutofit/>
          </a:bodyPr>
          <a:lstStyle/>
          <a:p>
            <a:pPr marL="457200" indent="-457200"/>
            <a:r>
              <a:rPr lang="en-US" sz="2000" dirty="0"/>
              <a:t>Identify the characteristics of distance vector routing protocols.</a:t>
            </a:r>
          </a:p>
          <a:p>
            <a:pPr marL="457200" indent="-457200"/>
            <a:r>
              <a:rPr lang="en-US" sz="2000" dirty="0"/>
              <a:t>Describe the network discovery process of distance vector routing protocols using Routing Information Protocol (RIP).</a:t>
            </a:r>
          </a:p>
          <a:p>
            <a:pPr marL="457200" indent="-457200"/>
            <a:r>
              <a:rPr lang="en-US" sz="2000" dirty="0"/>
              <a:t>Describe the processes to maintain accurate routing tables used by distance vector routing protocols.</a:t>
            </a:r>
          </a:p>
          <a:p>
            <a:pPr marL="457200" indent="-457200"/>
            <a:r>
              <a:rPr lang="en-US" sz="2000" dirty="0"/>
              <a:t>Identify the conditions leading to a routing loop and explain the implications for router performance.</a:t>
            </a:r>
          </a:p>
          <a:p>
            <a:pPr marL="457200" indent="-457200"/>
            <a:r>
              <a:rPr lang="en-US" sz="2000" dirty="0"/>
              <a:t>Recognize that distance vector routing protocols are in use today </a:t>
            </a:r>
          </a:p>
        </p:txBody>
      </p:sp>
    </p:spTree>
    <p:extLst>
      <p:ext uri="{BB962C8B-B14F-4D97-AF65-F5344CB8AC3E}">
        <p14:creationId xmlns:p14="http://schemas.microsoft.com/office/powerpoint/2010/main" val="1892764885"/>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05250" name="Rectangle 2"/>
          <p:cNvSpPr>
            <a:spLocks noGrp="1" noChangeArrowheads="1"/>
          </p:cNvSpPr>
          <p:nvPr>
            <p:ph type="title"/>
          </p:nvPr>
        </p:nvSpPr>
        <p:spPr/>
        <p:txBody>
          <a:bodyPr>
            <a:normAutofit/>
          </a:bodyPr>
          <a:lstStyle/>
          <a:p>
            <a:r>
              <a:rPr lang="en-US" sz="3600" dirty="0"/>
              <a:t>Distance Vector Routing Protocols</a:t>
            </a:r>
          </a:p>
        </p:txBody>
      </p:sp>
      <p:sp>
        <p:nvSpPr>
          <p:cNvPr id="1205251" name="Rectangle 3"/>
          <p:cNvSpPr>
            <a:spLocks noGrp="1" noChangeArrowheads="1"/>
          </p:cNvSpPr>
          <p:nvPr>
            <p:ph idx="1"/>
          </p:nvPr>
        </p:nvSpPr>
        <p:spPr>
          <a:xfrm>
            <a:off x="636588" y="1582738"/>
            <a:ext cx="7940675" cy="3571875"/>
          </a:xfrm>
        </p:spPr>
        <p:txBody>
          <a:bodyPr>
            <a:normAutofit/>
          </a:bodyPr>
          <a:lstStyle/>
          <a:p>
            <a:r>
              <a:rPr lang="en-US" sz="2400" b="1" dirty="0"/>
              <a:t>Examples of Distance Vector routing protocols</a:t>
            </a:r>
            <a:r>
              <a:rPr lang="en-US" sz="2400" dirty="0"/>
              <a:t>:</a:t>
            </a:r>
          </a:p>
          <a:p>
            <a:pPr lvl="2">
              <a:spcBef>
                <a:spcPct val="50000"/>
              </a:spcBef>
              <a:buClr>
                <a:schemeClr val="tx2"/>
              </a:buClr>
              <a:buFont typeface="Wingdings" charset="0"/>
              <a:buChar char="§"/>
            </a:pPr>
            <a:r>
              <a:rPr lang="en-US" sz="1800" dirty="0">
                <a:solidFill>
                  <a:srgbClr val="0000FF"/>
                </a:solidFill>
              </a:rPr>
              <a:t>Routing Information Protocol</a:t>
            </a:r>
            <a:r>
              <a:rPr lang="en-US" sz="1800" dirty="0"/>
              <a:t> (RIP) </a:t>
            </a:r>
          </a:p>
          <a:p>
            <a:pPr lvl="2">
              <a:spcBef>
                <a:spcPct val="50000"/>
              </a:spcBef>
              <a:buClr>
                <a:schemeClr val="tx2"/>
              </a:buClr>
              <a:buFont typeface="Wingdings" charset="0"/>
              <a:buChar char="§"/>
            </a:pPr>
            <a:r>
              <a:rPr lang="en-US" sz="1800" dirty="0">
                <a:solidFill>
                  <a:srgbClr val="0000FF"/>
                </a:solidFill>
              </a:rPr>
              <a:t>Interior Gateway Routing Protocol</a:t>
            </a:r>
            <a:r>
              <a:rPr lang="en-US" sz="1800" dirty="0"/>
              <a:t> (IGRP) </a:t>
            </a:r>
          </a:p>
          <a:p>
            <a:pPr lvl="2">
              <a:spcBef>
                <a:spcPct val="50000"/>
              </a:spcBef>
              <a:buClr>
                <a:schemeClr val="tx2"/>
              </a:buClr>
              <a:buFont typeface="Wingdings" charset="0"/>
              <a:buChar char="§"/>
            </a:pPr>
            <a:r>
              <a:rPr lang="en-US" sz="1800" dirty="0">
                <a:solidFill>
                  <a:srgbClr val="0000FF"/>
                </a:solidFill>
              </a:rPr>
              <a:t>Enhanced Interior Gateway Routing Protocol</a:t>
            </a:r>
            <a:r>
              <a:rPr lang="en-US" sz="1800" dirty="0"/>
              <a:t> (EIGRP)</a:t>
            </a:r>
            <a:r>
              <a:rPr lang="en-US" sz="2000" dirty="0"/>
              <a:t> </a:t>
            </a:r>
          </a:p>
        </p:txBody>
      </p:sp>
    </p:spTree>
    <p:extLst>
      <p:ext uri="{BB962C8B-B14F-4D97-AF65-F5344CB8AC3E}">
        <p14:creationId xmlns:p14="http://schemas.microsoft.com/office/powerpoint/2010/main" val="600273485"/>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06274" name="Rectangle 2"/>
          <p:cNvSpPr>
            <a:spLocks noGrp="1" noChangeArrowheads="1"/>
          </p:cNvSpPr>
          <p:nvPr>
            <p:ph type="title"/>
          </p:nvPr>
        </p:nvSpPr>
        <p:spPr/>
        <p:txBody>
          <a:bodyPr>
            <a:normAutofit/>
          </a:bodyPr>
          <a:lstStyle/>
          <a:p>
            <a:r>
              <a:rPr lang="en-US" sz="3600" dirty="0"/>
              <a:t>Distance Vector Routing Protocols</a:t>
            </a:r>
          </a:p>
        </p:txBody>
      </p:sp>
      <p:sp>
        <p:nvSpPr>
          <p:cNvPr id="1206275" name="Rectangle 3"/>
          <p:cNvSpPr>
            <a:spLocks noGrp="1" noChangeArrowheads="1"/>
          </p:cNvSpPr>
          <p:nvPr>
            <p:ph idx="1"/>
          </p:nvPr>
        </p:nvSpPr>
        <p:spPr>
          <a:xfrm>
            <a:off x="655638" y="1419225"/>
            <a:ext cx="7940675" cy="4465638"/>
          </a:xfrm>
        </p:spPr>
        <p:txBody>
          <a:bodyPr>
            <a:normAutofit/>
          </a:bodyPr>
          <a:lstStyle/>
          <a:p>
            <a:r>
              <a:rPr lang="en-US" sz="2400" dirty="0"/>
              <a:t>Distance Vector Technology</a:t>
            </a:r>
          </a:p>
          <a:p>
            <a:pPr lvl="1">
              <a:buFontTx/>
              <a:buChar char="–"/>
            </a:pPr>
            <a:r>
              <a:rPr lang="en-US" sz="2000" b="1" dirty="0"/>
              <a:t>The Meaning of Distance Vector</a:t>
            </a:r>
            <a:r>
              <a:rPr lang="en-US" sz="2000" dirty="0"/>
              <a:t>:</a:t>
            </a:r>
          </a:p>
          <a:p>
            <a:pPr lvl="2">
              <a:buFontTx/>
              <a:buChar char="•"/>
            </a:pPr>
            <a:r>
              <a:rPr lang="en-US" sz="1800" dirty="0"/>
              <a:t>A router using distance vector routing protocols knows 2 things:</a:t>
            </a:r>
          </a:p>
          <a:p>
            <a:pPr lvl="4">
              <a:spcBef>
                <a:spcPct val="50000"/>
              </a:spcBef>
              <a:buClr>
                <a:schemeClr val="tx2"/>
              </a:buClr>
              <a:buFont typeface="Wingdings" charset="0"/>
              <a:buChar char="§"/>
            </a:pPr>
            <a:r>
              <a:rPr lang="en-US" sz="1800" dirty="0">
                <a:solidFill>
                  <a:srgbClr val="0000FF"/>
                </a:solidFill>
              </a:rPr>
              <a:t>Distance </a:t>
            </a:r>
            <a:r>
              <a:rPr lang="en-US" sz="1800" dirty="0"/>
              <a:t>to final destination</a:t>
            </a:r>
          </a:p>
          <a:p>
            <a:pPr lvl="4">
              <a:spcBef>
                <a:spcPct val="50000"/>
              </a:spcBef>
              <a:buClr>
                <a:schemeClr val="tx2"/>
              </a:buClr>
              <a:buFont typeface="Wingdings" charset="0"/>
              <a:buChar char="§"/>
            </a:pPr>
            <a:r>
              <a:rPr lang="en-US" sz="1800" dirty="0">
                <a:solidFill>
                  <a:srgbClr val="0000FF"/>
                </a:solidFill>
              </a:rPr>
              <a:t>Vector, or direction, </a:t>
            </a:r>
            <a:r>
              <a:rPr lang="en-US" sz="1800" dirty="0"/>
              <a:t>traffic should be directed</a:t>
            </a:r>
          </a:p>
        </p:txBody>
      </p:sp>
    </p:spTree>
    <p:extLst>
      <p:ext uri="{BB962C8B-B14F-4D97-AF65-F5344CB8AC3E}">
        <p14:creationId xmlns:p14="http://schemas.microsoft.com/office/powerpoint/2010/main" val="2136580871"/>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07298" name="Rectangle 2"/>
          <p:cNvSpPr>
            <a:spLocks noGrp="1" noChangeArrowheads="1"/>
          </p:cNvSpPr>
          <p:nvPr>
            <p:ph type="title"/>
          </p:nvPr>
        </p:nvSpPr>
        <p:spPr>
          <a:xfrm>
            <a:off x="655638" y="300038"/>
            <a:ext cx="8145462" cy="838200"/>
          </a:xfrm>
        </p:spPr>
        <p:txBody>
          <a:bodyPr>
            <a:normAutofit/>
          </a:bodyPr>
          <a:lstStyle/>
          <a:p>
            <a:r>
              <a:rPr lang="en-US" sz="3600" dirty="0"/>
              <a:t>Distance Vector Routing Protocols</a:t>
            </a:r>
          </a:p>
        </p:txBody>
      </p:sp>
      <p:sp>
        <p:nvSpPr>
          <p:cNvPr id="1207299" name="Rectangle 3"/>
          <p:cNvSpPr>
            <a:spLocks noGrp="1" noChangeArrowheads="1"/>
          </p:cNvSpPr>
          <p:nvPr>
            <p:ph idx="1"/>
          </p:nvPr>
        </p:nvSpPr>
        <p:spPr>
          <a:xfrm>
            <a:off x="636588" y="1211263"/>
            <a:ext cx="7940675" cy="3571875"/>
          </a:xfrm>
        </p:spPr>
        <p:txBody>
          <a:bodyPr>
            <a:normAutofit/>
          </a:bodyPr>
          <a:lstStyle/>
          <a:p>
            <a:pPr algn="ctr">
              <a:buFont typeface="Wingdings" charset="0"/>
              <a:buNone/>
            </a:pPr>
            <a:r>
              <a:rPr lang="en-US" sz="2000" b="1" dirty="0"/>
              <a:t>Characteristics of Distance Vector routing protocols</a:t>
            </a:r>
            <a:r>
              <a:rPr lang="en-US" sz="2000" dirty="0"/>
              <a:t>:</a:t>
            </a:r>
          </a:p>
          <a:p>
            <a:pPr lvl="1">
              <a:buClr>
                <a:schemeClr val="accent1"/>
              </a:buClr>
              <a:buFont typeface="Wingdings" charset="0"/>
              <a:buChar char="§"/>
            </a:pPr>
            <a:r>
              <a:rPr lang="en-US" sz="2000" dirty="0"/>
              <a:t>	Periodic updates</a:t>
            </a:r>
          </a:p>
          <a:p>
            <a:pPr lvl="1">
              <a:buClr>
                <a:schemeClr val="accent1"/>
              </a:buClr>
              <a:buFont typeface="Wingdings" charset="0"/>
              <a:buChar char="§"/>
            </a:pPr>
            <a:r>
              <a:rPr lang="en-US" sz="2000" dirty="0"/>
              <a:t>	Neighbors 			 </a:t>
            </a:r>
          </a:p>
          <a:p>
            <a:pPr lvl="1">
              <a:buClr>
                <a:schemeClr val="accent1"/>
              </a:buClr>
              <a:buFont typeface="Wingdings" charset="0"/>
              <a:buChar char="§"/>
            </a:pPr>
            <a:r>
              <a:rPr lang="en-US" sz="2000" dirty="0"/>
              <a:t>	Broadcast updates</a:t>
            </a:r>
          </a:p>
          <a:p>
            <a:pPr lvl="1">
              <a:buClr>
                <a:schemeClr val="accent1"/>
              </a:buClr>
              <a:buFont typeface="Wingdings" charset="0"/>
              <a:buChar char="§"/>
            </a:pPr>
            <a:r>
              <a:rPr lang="en-US" sz="2000" dirty="0"/>
              <a:t>	Entire routing table is included with routing update </a:t>
            </a:r>
          </a:p>
        </p:txBody>
      </p:sp>
      <p:pic>
        <p:nvPicPr>
          <p:cNvPr id="1207300" name="Picture 4"/>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085974" y="3505200"/>
            <a:ext cx="5438353" cy="2786063"/>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563495181"/>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08322" name="Rectangle 2"/>
          <p:cNvSpPr>
            <a:spLocks noGrp="1" noChangeArrowheads="1"/>
          </p:cNvSpPr>
          <p:nvPr>
            <p:ph type="title"/>
          </p:nvPr>
        </p:nvSpPr>
        <p:spPr>
          <a:xfrm>
            <a:off x="655638" y="282575"/>
            <a:ext cx="8145462" cy="838200"/>
          </a:xfrm>
        </p:spPr>
        <p:txBody>
          <a:bodyPr>
            <a:normAutofit/>
          </a:bodyPr>
          <a:lstStyle/>
          <a:p>
            <a:r>
              <a:rPr lang="en-US" sz="3600" dirty="0"/>
              <a:t>Distance Vector Routing Protocols</a:t>
            </a:r>
          </a:p>
        </p:txBody>
      </p:sp>
      <p:pic>
        <p:nvPicPr>
          <p:cNvPr id="1208324" name="Picture 4"/>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19174" y="1961449"/>
            <a:ext cx="7292975" cy="3987831"/>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
        <p:nvSpPr>
          <p:cNvPr id="1208325" name="Rectangle 5"/>
          <p:cNvSpPr>
            <a:spLocks noChangeArrowheads="1"/>
          </p:cNvSpPr>
          <p:nvPr/>
        </p:nvSpPr>
        <p:spPr bwMode="auto">
          <a:xfrm>
            <a:off x="530225" y="1156587"/>
            <a:ext cx="8270875" cy="1609725"/>
          </a:xfrm>
          <a:prstGeom prst="rect">
            <a:avLst/>
          </a:prstGeom>
          <a:noFill/>
          <a:ln>
            <a:noFill/>
          </a:ln>
          <a:effectLst/>
          <a:extLst>
            <a:ext uri="{909E8E84-426E-40dd-AFC4-6F175D3DCCD1}">
              <a14:hiddenFill xmlns="" xmlns:a14="http://schemas.microsoft.com/office/drawing/2010/main">
                <a:solidFill>
                  <a:srgbClr val="306774"/>
                </a:solidFill>
              </a14:hiddenFill>
            </a:ext>
            <a:ext uri="{91240B29-F687-4f45-9708-019B960494DF}">
              <a14:hiddenLine xmlns="" xmlns:a14="http://schemas.microsoft.com/office/drawing/2010/main" w="9525">
                <a:solidFill>
                  <a:srgbClr val="000000"/>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lIns="82124" tIns="41061" rIns="82124" bIns="41061"/>
          <a:lstStyle/>
          <a:p>
            <a:pPr marL="236538" indent="-236538" algn="l" defTabSz="814388" eaLnBrk="1" hangingPunct="1">
              <a:lnSpc>
                <a:spcPct val="95000"/>
              </a:lnSpc>
              <a:spcBef>
                <a:spcPct val="50000"/>
              </a:spcBef>
              <a:buClr>
                <a:srgbClr val="708CA1"/>
              </a:buClr>
              <a:buFont typeface="Wingdings" charset="0"/>
              <a:buChar char="§"/>
            </a:pPr>
            <a:r>
              <a:rPr lang="en-US" sz="1600" b="1" dirty="0"/>
              <a:t>Routing Protocol Algorithm</a:t>
            </a:r>
            <a:r>
              <a:rPr lang="en-US" sz="1600" dirty="0"/>
              <a:t>:</a:t>
            </a:r>
          </a:p>
          <a:p>
            <a:pPr marL="236538" indent="-236538" algn="l" defTabSz="814388" eaLnBrk="1" hangingPunct="1">
              <a:lnSpc>
                <a:spcPct val="95000"/>
              </a:lnSpc>
              <a:spcBef>
                <a:spcPct val="50000"/>
              </a:spcBef>
              <a:buClr>
                <a:srgbClr val="708CA1"/>
              </a:buClr>
              <a:buFont typeface="Wingdings" charset="0"/>
              <a:buNone/>
            </a:pPr>
            <a:r>
              <a:rPr lang="en-US" sz="1600" dirty="0"/>
              <a:t>	-Defined as </a:t>
            </a:r>
            <a:r>
              <a:rPr lang="en-US" sz="1600" dirty="0">
                <a:solidFill>
                  <a:srgbClr val="0000FF"/>
                </a:solidFill>
              </a:rPr>
              <a:t>a procedure for accomplishing a certain task</a:t>
            </a:r>
          </a:p>
        </p:txBody>
      </p:sp>
    </p:spTree>
    <p:extLst>
      <p:ext uri="{BB962C8B-B14F-4D97-AF65-F5344CB8AC3E}">
        <p14:creationId xmlns:p14="http://schemas.microsoft.com/office/powerpoint/2010/main" val="2893341908"/>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09346" name="Rectangle 2"/>
          <p:cNvSpPr>
            <a:spLocks noGrp="1" noChangeArrowheads="1"/>
          </p:cNvSpPr>
          <p:nvPr>
            <p:ph type="title"/>
          </p:nvPr>
        </p:nvSpPr>
        <p:spPr/>
        <p:txBody>
          <a:bodyPr>
            <a:normAutofit/>
          </a:bodyPr>
          <a:lstStyle/>
          <a:p>
            <a:r>
              <a:rPr lang="en-US" dirty="0"/>
              <a:t>C</a:t>
            </a:r>
            <a:r>
              <a:rPr lang="en-US" dirty="0" smtClean="0"/>
              <a:t>haracteristic</a:t>
            </a:r>
            <a:endParaRPr lang="en-US" dirty="0"/>
          </a:p>
        </p:txBody>
      </p:sp>
      <p:sp>
        <p:nvSpPr>
          <p:cNvPr id="1209347" name="Rectangle 3"/>
          <p:cNvSpPr>
            <a:spLocks noGrp="1" noChangeArrowheads="1"/>
          </p:cNvSpPr>
          <p:nvPr>
            <p:ph idx="1"/>
          </p:nvPr>
        </p:nvSpPr>
        <p:spPr>
          <a:xfrm>
            <a:off x="646113" y="1517650"/>
            <a:ext cx="7940675" cy="3571875"/>
          </a:xfrm>
        </p:spPr>
        <p:txBody>
          <a:bodyPr>
            <a:normAutofit/>
          </a:bodyPr>
          <a:lstStyle/>
          <a:p>
            <a:pPr>
              <a:buFont typeface="Wingdings" charset="0"/>
              <a:buNone/>
            </a:pPr>
            <a:r>
              <a:rPr lang="en-US" sz="2400" dirty="0"/>
              <a:t>Routing Protocol Characteristics</a:t>
            </a:r>
          </a:p>
          <a:p>
            <a:pPr lvl="1">
              <a:buFontTx/>
              <a:buChar char="–"/>
            </a:pPr>
            <a:r>
              <a:rPr lang="en-US" sz="1800" dirty="0">
                <a:solidFill>
                  <a:srgbClr val="0000FF"/>
                </a:solidFill>
              </a:rPr>
              <a:t>Criteria used to compare routing protocols</a:t>
            </a:r>
            <a:r>
              <a:rPr lang="en-US" sz="1800" dirty="0"/>
              <a:t> includes</a:t>
            </a:r>
          </a:p>
          <a:p>
            <a:pPr lvl="2">
              <a:buClr>
                <a:schemeClr val="accent1"/>
              </a:buClr>
              <a:buFont typeface="Wingdings" charset="0"/>
              <a:buChar char="§"/>
            </a:pPr>
            <a:r>
              <a:rPr lang="en-US" sz="2000" dirty="0" smtClean="0"/>
              <a:t>Time </a:t>
            </a:r>
            <a:r>
              <a:rPr lang="en-US" sz="2000" dirty="0"/>
              <a:t>to convergence </a:t>
            </a:r>
          </a:p>
          <a:p>
            <a:pPr lvl="2">
              <a:buClr>
                <a:schemeClr val="accent1"/>
              </a:buClr>
              <a:buFont typeface="Wingdings" charset="0"/>
              <a:buChar char="§"/>
            </a:pPr>
            <a:r>
              <a:rPr lang="en-US" sz="2000" dirty="0" smtClean="0"/>
              <a:t>Scalability </a:t>
            </a:r>
            <a:endParaRPr lang="en-US" sz="2000" dirty="0"/>
          </a:p>
          <a:p>
            <a:pPr lvl="2">
              <a:buClr>
                <a:schemeClr val="accent1"/>
              </a:buClr>
              <a:buFont typeface="Wingdings" charset="0"/>
              <a:buChar char="§"/>
            </a:pPr>
            <a:r>
              <a:rPr lang="en-US" sz="2000" dirty="0" smtClean="0"/>
              <a:t>Resource </a:t>
            </a:r>
            <a:r>
              <a:rPr lang="en-US" sz="2000" dirty="0"/>
              <a:t>usage </a:t>
            </a:r>
          </a:p>
          <a:p>
            <a:pPr lvl="2">
              <a:buClr>
                <a:schemeClr val="accent1"/>
              </a:buClr>
              <a:buFont typeface="Wingdings" charset="0"/>
              <a:buChar char="§"/>
            </a:pPr>
            <a:r>
              <a:rPr lang="en-US" sz="2000" dirty="0" smtClean="0"/>
              <a:t>Implementation </a:t>
            </a:r>
            <a:r>
              <a:rPr lang="en-US" sz="2000" dirty="0"/>
              <a:t>&amp; maintenance</a:t>
            </a:r>
            <a:r>
              <a:rPr lang="en-US" sz="1800" dirty="0"/>
              <a:t> </a:t>
            </a:r>
          </a:p>
        </p:txBody>
      </p:sp>
    </p:spTree>
    <p:extLst>
      <p:ext uri="{BB962C8B-B14F-4D97-AF65-F5344CB8AC3E}">
        <p14:creationId xmlns:p14="http://schemas.microsoft.com/office/powerpoint/2010/main" val="1033874243"/>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10370" name="Rectangle 2"/>
          <p:cNvSpPr>
            <a:spLocks noGrp="1" noChangeArrowheads="1"/>
          </p:cNvSpPr>
          <p:nvPr>
            <p:ph type="title"/>
          </p:nvPr>
        </p:nvSpPr>
        <p:spPr/>
        <p:txBody>
          <a:bodyPr>
            <a:normAutofit/>
          </a:bodyPr>
          <a:lstStyle/>
          <a:p>
            <a:r>
              <a:rPr lang="en-US" sz="3600" dirty="0"/>
              <a:t>Distance Vector Routing Protocols</a:t>
            </a:r>
          </a:p>
        </p:txBody>
      </p:sp>
      <p:pic>
        <p:nvPicPr>
          <p:cNvPr id="1210372" name="Picture 4"/>
          <p:cNvPicPr>
            <a:picLocks noGrp="1" noChangeAspect="1" noChangeArrowheads="1"/>
          </p:cNvPicPr>
          <p:nvPr>
            <p:ph idx="1"/>
          </p:nvPr>
        </p:nvPicPr>
        <p:blipFill>
          <a:blip r:embed="rId3">
            <a:extLst>
              <a:ext uri="{28A0092B-C50C-407E-A947-70E740481C1C}">
                <a14:useLocalDpi xmlns:a14="http://schemas.microsoft.com/office/drawing/2010/main" val="0"/>
              </a:ext>
            </a:extLst>
          </a:blip>
          <a:stretch>
            <a:fillRect/>
          </a:stretch>
        </p:blipFill>
        <p:spPr>
          <a:xfrm>
            <a:off x="628650" y="1314173"/>
            <a:ext cx="8191822" cy="4851131"/>
          </a:xfrm>
          <a:noFill/>
          <a:ln/>
          <a:extLst>
            <a:ext uri="{909E8E84-426E-40dd-AFC4-6F175D3DCCD1}">
              <a14:hiddenFill xmlns="" xmlns:a14="http://schemas.microsoft.com/office/drawing/2010/main">
                <a:solidFill>
                  <a:srgbClr val="FFFFFF"/>
                </a:solidFill>
              </a14:hiddenFill>
            </a:ext>
            <a:ext uri="{AF507438-7753-43e0-B8FC-AC1667EBCBE1}">
              <a14:hiddenEffects xmlns="" xmlns:a14="http://schemas.microsoft.com/office/drawing/2010/main">
                <a:effectLst>
                  <a:outerShdw blurRad="63500" dist="38099" dir="2700000" algn="ctr" rotWithShape="0">
                    <a:srgbClr val="808080">
                      <a:alpha val="74998"/>
                    </a:srgbClr>
                  </a:outerShdw>
                </a:effectLst>
              </a14:hiddenEffects>
            </a:ext>
          </a:extLst>
        </p:spPr>
      </p:pic>
    </p:spTree>
    <p:extLst>
      <p:ext uri="{BB962C8B-B14F-4D97-AF65-F5344CB8AC3E}">
        <p14:creationId xmlns:p14="http://schemas.microsoft.com/office/powerpoint/2010/main" val="840309394"/>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11394" name="Rectangle 2"/>
          <p:cNvSpPr>
            <a:spLocks noGrp="1" noChangeArrowheads="1"/>
          </p:cNvSpPr>
          <p:nvPr>
            <p:ph type="title"/>
          </p:nvPr>
        </p:nvSpPr>
        <p:spPr/>
        <p:txBody>
          <a:bodyPr/>
          <a:lstStyle/>
          <a:p>
            <a:r>
              <a:rPr lang="en-US"/>
              <a:t>Network Discovery</a:t>
            </a:r>
          </a:p>
        </p:txBody>
      </p:sp>
      <p:sp>
        <p:nvSpPr>
          <p:cNvPr id="1211395" name="Rectangle 3"/>
          <p:cNvSpPr>
            <a:spLocks noGrp="1" noChangeArrowheads="1"/>
          </p:cNvSpPr>
          <p:nvPr>
            <p:ph idx="1"/>
          </p:nvPr>
        </p:nvSpPr>
        <p:spPr>
          <a:xfrm>
            <a:off x="655638" y="1482725"/>
            <a:ext cx="7940675" cy="3571875"/>
          </a:xfrm>
        </p:spPr>
        <p:txBody>
          <a:bodyPr>
            <a:normAutofit/>
          </a:bodyPr>
          <a:lstStyle/>
          <a:p>
            <a:r>
              <a:rPr lang="en-US" sz="2800" b="1" dirty="0"/>
              <a:t>Router initial start up</a:t>
            </a:r>
            <a:r>
              <a:rPr lang="en-US" sz="2800" dirty="0"/>
              <a:t> (Cold Starts)</a:t>
            </a:r>
          </a:p>
          <a:p>
            <a:pPr lvl="1">
              <a:buClr>
                <a:schemeClr val="accent1"/>
              </a:buClr>
              <a:buFont typeface="Wingdings" charset="0"/>
              <a:buNone/>
            </a:pPr>
            <a:r>
              <a:rPr lang="en-US" sz="2000" dirty="0"/>
              <a:t>-</a:t>
            </a:r>
            <a:r>
              <a:rPr lang="en-US" sz="2000" b="1" dirty="0">
                <a:solidFill>
                  <a:srgbClr val="0000FF"/>
                </a:solidFill>
              </a:rPr>
              <a:t>Initial network discovery</a:t>
            </a:r>
          </a:p>
          <a:p>
            <a:pPr lvl="2">
              <a:buClr>
                <a:schemeClr val="accent1"/>
              </a:buClr>
              <a:buFont typeface="Wingdings" charset="0"/>
              <a:buChar char="§"/>
            </a:pPr>
            <a:r>
              <a:rPr lang="en-US" sz="2000" dirty="0"/>
              <a:t>Directly connected networks are initially placed in 	routing table </a:t>
            </a:r>
          </a:p>
        </p:txBody>
      </p:sp>
      <p:pic>
        <p:nvPicPr>
          <p:cNvPr id="1211396" name="Picture 4"/>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93819" y="2843882"/>
            <a:ext cx="7712075" cy="3144837"/>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590353117"/>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19586" name="Rectangle 2"/>
          <p:cNvSpPr>
            <a:spLocks noGrp="1" noChangeArrowheads="1"/>
          </p:cNvSpPr>
          <p:nvPr>
            <p:ph type="title"/>
          </p:nvPr>
        </p:nvSpPr>
        <p:spPr>
          <a:xfrm>
            <a:off x="415925" y="349250"/>
            <a:ext cx="8145463" cy="838200"/>
          </a:xfrm>
        </p:spPr>
        <p:txBody>
          <a:bodyPr/>
          <a:lstStyle/>
          <a:p>
            <a:r>
              <a:rPr lang="en-US"/>
              <a:t>Network Discovery</a:t>
            </a:r>
          </a:p>
        </p:txBody>
      </p:sp>
      <p:sp>
        <p:nvSpPr>
          <p:cNvPr id="1219587" name="Rectangle 3"/>
          <p:cNvSpPr>
            <a:spLocks noGrp="1" noChangeArrowheads="1"/>
          </p:cNvSpPr>
          <p:nvPr>
            <p:ph idx="1"/>
          </p:nvPr>
        </p:nvSpPr>
        <p:spPr>
          <a:xfrm>
            <a:off x="265112" y="1220788"/>
            <a:ext cx="8699376" cy="5400675"/>
          </a:xfrm>
        </p:spPr>
        <p:txBody>
          <a:bodyPr>
            <a:normAutofit/>
          </a:bodyPr>
          <a:lstStyle/>
          <a:p>
            <a:r>
              <a:rPr lang="en-US" sz="1800" b="1" dirty="0"/>
              <a:t>Initial Exchange</a:t>
            </a:r>
            <a:r>
              <a:rPr lang="en-US" sz="1800" dirty="0"/>
              <a:t> of Routing Information</a:t>
            </a:r>
          </a:p>
          <a:p>
            <a:pPr lvl="1">
              <a:buFontTx/>
              <a:buChar char="–"/>
            </a:pPr>
            <a:r>
              <a:rPr lang="en-US" sz="1800" dirty="0"/>
              <a:t>If </a:t>
            </a:r>
            <a:r>
              <a:rPr lang="en-US" sz="1800" dirty="0">
                <a:solidFill>
                  <a:srgbClr val="0000FF"/>
                </a:solidFill>
              </a:rPr>
              <a:t>a routing protocol</a:t>
            </a:r>
            <a:r>
              <a:rPr lang="en-US" sz="1800" dirty="0"/>
              <a:t> is </a:t>
            </a:r>
            <a:r>
              <a:rPr lang="en-US" sz="1800" dirty="0">
                <a:solidFill>
                  <a:srgbClr val="0000FF"/>
                </a:solidFill>
              </a:rPr>
              <a:t>configured</a:t>
            </a:r>
            <a:r>
              <a:rPr lang="en-US" sz="1800" dirty="0"/>
              <a:t> </a:t>
            </a:r>
            <a:r>
              <a:rPr lang="en-US" sz="1800" dirty="0" smtClean="0"/>
              <a:t>then Routers </a:t>
            </a:r>
            <a:r>
              <a:rPr lang="en-US" sz="1800" dirty="0"/>
              <a:t>will exchange routing information</a:t>
            </a:r>
          </a:p>
          <a:p>
            <a:r>
              <a:rPr lang="en-US" sz="1800" dirty="0"/>
              <a:t>Routing updates received from other routers</a:t>
            </a:r>
          </a:p>
          <a:p>
            <a:pPr>
              <a:buFont typeface="Wingdings" charset="0"/>
              <a:buNone/>
            </a:pPr>
            <a:r>
              <a:rPr lang="en-US" sz="1800" dirty="0"/>
              <a:t>		-Router checks update for new information</a:t>
            </a:r>
          </a:p>
          <a:p>
            <a:pPr lvl="3">
              <a:buClr>
                <a:schemeClr val="accent1"/>
              </a:buClr>
              <a:buFont typeface="Wingdings" charset="0"/>
              <a:buChar char="§"/>
            </a:pPr>
            <a:r>
              <a:rPr lang="en-US" sz="1800" dirty="0">
                <a:solidFill>
                  <a:srgbClr val="0000FF"/>
                </a:solidFill>
              </a:rPr>
              <a:t>If</a:t>
            </a:r>
            <a:r>
              <a:rPr lang="en-US" sz="1800" dirty="0"/>
              <a:t> there is </a:t>
            </a:r>
            <a:r>
              <a:rPr lang="en-US" sz="1800" dirty="0">
                <a:solidFill>
                  <a:srgbClr val="0000FF"/>
                </a:solidFill>
              </a:rPr>
              <a:t>new information</a:t>
            </a:r>
            <a:r>
              <a:rPr lang="en-US" sz="1800" dirty="0"/>
              <a:t>:</a:t>
            </a:r>
          </a:p>
          <a:p>
            <a:pPr>
              <a:buFont typeface="Wingdings" charset="0"/>
              <a:buNone/>
            </a:pPr>
            <a:r>
              <a:rPr lang="en-US" sz="1800" dirty="0"/>
              <a:t>		        -Metric is updated</a:t>
            </a:r>
          </a:p>
          <a:p>
            <a:pPr>
              <a:buFont typeface="Wingdings" charset="0"/>
              <a:buNone/>
            </a:pPr>
            <a:r>
              <a:rPr lang="en-US" sz="1800" dirty="0"/>
              <a:t>		        -New information is </a:t>
            </a:r>
            <a:r>
              <a:rPr lang="en-US" sz="1800" dirty="0" smtClean="0"/>
              <a:t>stored </a:t>
            </a:r>
            <a:r>
              <a:rPr lang="en-US" sz="1800" dirty="0"/>
              <a:t>in routing table</a:t>
            </a:r>
          </a:p>
        </p:txBody>
      </p:sp>
      <p:pic>
        <p:nvPicPr>
          <p:cNvPr id="1219588" name="Picture 4"/>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11560" y="4040188"/>
            <a:ext cx="8291140" cy="2576512"/>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528853951"/>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1634" name="Rectangle 2"/>
          <p:cNvSpPr>
            <a:spLocks noGrp="1" noChangeArrowheads="1"/>
          </p:cNvSpPr>
          <p:nvPr>
            <p:ph type="title"/>
          </p:nvPr>
        </p:nvSpPr>
        <p:spPr>
          <a:xfrm>
            <a:off x="531813" y="306388"/>
            <a:ext cx="8145462" cy="838200"/>
          </a:xfrm>
        </p:spPr>
        <p:txBody>
          <a:bodyPr/>
          <a:lstStyle/>
          <a:p>
            <a:r>
              <a:rPr lang="en-US"/>
              <a:t>Network Discovery</a:t>
            </a:r>
          </a:p>
        </p:txBody>
      </p:sp>
      <p:sp>
        <p:nvSpPr>
          <p:cNvPr id="1221635" name="Rectangle 3"/>
          <p:cNvSpPr>
            <a:spLocks noGrp="1" noChangeArrowheads="1"/>
          </p:cNvSpPr>
          <p:nvPr>
            <p:ph idx="1"/>
          </p:nvPr>
        </p:nvSpPr>
        <p:spPr>
          <a:xfrm>
            <a:off x="180975" y="1141413"/>
            <a:ext cx="8963025" cy="4913312"/>
          </a:xfrm>
        </p:spPr>
        <p:txBody>
          <a:bodyPr>
            <a:normAutofit/>
          </a:bodyPr>
          <a:lstStyle/>
          <a:p>
            <a:r>
              <a:rPr lang="en-US" sz="1800" b="1" dirty="0"/>
              <a:t>Exchange of Routing Information</a:t>
            </a:r>
          </a:p>
          <a:p>
            <a:pPr lvl="1">
              <a:buFontTx/>
              <a:buChar char="–"/>
            </a:pPr>
            <a:r>
              <a:rPr lang="en-US" sz="1800" b="1" dirty="0"/>
              <a:t>Router convergence</a:t>
            </a:r>
            <a:r>
              <a:rPr lang="en-US" sz="1800" dirty="0"/>
              <a:t> is reached </a:t>
            </a:r>
            <a:r>
              <a:rPr lang="en-US" sz="1800" dirty="0" smtClean="0"/>
              <a:t>when</a:t>
            </a:r>
          </a:p>
          <a:p>
            <a:pPr lvl="2">
              <a:buFontTx/>
              <a:buChar char="–"/>
            </a:pPr>
            <a:r>
              <a:rPr lang="en-US" sz="1800" dirty="0" smtClean="0"/>
              <a:t>All </a:t>
            </a:r>
            <a:r>
              <a:rPr lang="en-US" sz="1800" dirty="0">
                <a:solidFill>
                  <a:srgbClr val="0000FF"/>
                </a:solidFill>
              </a:rPr>
              <a:t>routing tables</a:t>
            </a:r>
            <a:r>
              <a:rPr lang="en-US" sz="1800" dirty="0"/>
              <a:t> in the network </a:t>
            </a:r>
            <a:r>
              <a:rPr lang="en-US" sz="1800" dirty="0">
                <a:solidFill>
                  <a:srgbClr val="0000FF"/>
                </a:solidFill>
              </a:rPr>
              <a:t>contain the same </a:t>
            </a:r>
            <a:r>
              <a:rPr lang="en-US" sz="1800" dirty="0" smtClean="0">
                <a:solidFill>
                  <a:srgbClr val="0000FF"/>
                </a:solidFill>
              </a:rPr>
              <a:t>network </a:t>
            </a:r>
            <a:r>
              <a:rPr lang="en-US" sz="1800" dirty="0">
                <a:solidFill>
                  <a:srgbClr val="0000FF"/>
                </a:solidFill>
              </a:rPr>
              <a:t>information</a:t>
            </a:r>
          </a:p>
          <a:p>
            <a:pPr lvl="1">
              <a:buFontTx/>
              <a:buChar char="–"/>
            </a:pPr>
            <a:r>
              <a:rPr lang="en-US" sz="1800" dirty="0"/>
              <a:t>Routers continue to exchange routing </a:t>
            </a:r>
            <a:r>
              <a:rPr lang="en-US" sz="1800" dirty="0" smtClean="0"/>
              <a:t>information</a:t>
            </a:r>
          </a:p>
          <a:p>
            <a:pPr lvl="2">
              <a:buFontTx/>
              <a:buChar char="–"/>
            </a:pPr>
            <a:r>
              <a:rPr lang="en-US" sz="1800" dirty="0" smtClean="0"/>
              <a:t>If </a:t>
            </a:r>
            <a:r>
              <a:rPr lang="en-US" sz="1800" dirty="0">
                <a:solidFill>
                  <a:srgbClr val="0000FF"/>
                </a:solidFill>
              </a:rPr>
              <a:t>no new information</a:t>
            </a:r>
            <a:r>
              <a:rPr lang="en-US" sz="1800" dirty="0"/>
              <a:t> is found </a:t>
            </a:r>
            <a:r>
              <a:rPr lang="en-US" sz="1800" dirty="0">
                <a:solidFill>
                  <a:srgbClr val="0000FF"/>
                </a:solidFill>
              </a:rPr>
              <a:t>then Convergence</a:t>
            </a:r>
            <a:r>
              <a:rPr lang="en-US" sz="1800" dirty="0"/>
              <a:t> is </a:t>
            </a:r>
            <a:r>
              <a:rPr lang="en-US" sz="1800" dirty="0" smtClean="0">
                <a:solidFill>
                  <a:srgbClr val="0000FF"/>
                </a:solidFill>
              </a:rPr>
              <a:t>reached</a:t>
            </a:r>
            <a:endParaRPr lang="en-US" sz="1800" dirty="0">
              <a:solidFill>
                <a:srgbClr val="0000FF"/>
              </a:solidFill>
            </a:endParaRPr>
          </a:p>
        </p:txBody>
      </p:sp>
      <p:pic>
        <p:nvPicPr>
          <p:cNvPr id="1221636" name="Picture 4"/>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115616" y="3501008"/>
            <a:ext cx="7200800" cy="3096344"/>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875560753"/>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3682" name="Rectangle 2"/>
          <p:cNvSpPr>
            <a:spLocks noGrp="1" noChangeArrowheads="1"/>
          </p:cNvSpPr>
          <p:nvPr>
            <p:ph type="title"/>
          </p:nvPr>
        </p:nvSpPr>
        <p:spPr>
          <a:xfrm>
            <a:off x="320675" y="457200"/>
            <a:ext cx="8145463" cy="838200"/>
          </a:xfrm>
        </p:spPr>
        <p:txBody>
          <a:bodyPr/>
          <a:lstStyle/>
          <a:p>
            <a:pPr marL="609600" indent="-609600"/>
            <a:r>
              <a:rPr lang="en-US"/>
              <a:t>Network Discovery</a:t>
            </a:r>
          </a:p>
        </p:txBody>
      </p:sp>
      <p:sp>
        <p:nvSpPr>
          <p:cNvPr id="1223683" name="Rectangle 3"/>
          <p:cNvSpPr>
            <a:spLocks noGrp="1" noChangeArrowheads="1"/>
          </p:cNvSpPr>
          <p:nvPr>
            <p:ph idx="1"/>
          </p:nvPr>
        </p:nvSpPr>
        <p:spPr>
          <a:xfrm>
            <a:off x="879797" y="1489075"/>
            <a:ext cx="7940675" cy="3571875"/>
          </a:xfrm>
        </p:spPr>
        <p:txBody>
          <a:bodyPr>
            <a:normAutofit/>
          </a:bodyPr>
          <a:lstStyle/>
          <a:p>
            <a:r>
              <a:rPr lang="en-US" sz="2000" b="1" dirty="0">
                <a:solidFill>
                  <a:srgbClr val="0000FF"/>
                </a:solidFill>
              </a:rPr>
              <a:t>Convergence must be reached</a:t>
            </a:r>
            <a:r>
              <a:rPr lang="en-US" sz="2000" dirty="0"/>
              <a:t> before a network is considered completely operable </a:t>
            </a:r>
          </a:p>
          <a:p>
            <a:r>
              <a:rPr lang="en-US" sz="2000" dirty="0"/>
              <a:t>Speed of achieving convergence consists of 2 interdependent categories</a:t>
            </a:r>
          </a:p>
          <a:p>
            <a:pPr>
              <a:buFont typeface="Wingdings" charset="0"/>
              <a:buNone/>
            </a:pPr>
            <a:r>
              <a:rPr lang="en-US" sz="2000" dirty="0"/>
              <a:t>		-Speed of broadcasting routing information</a:t>
            </a:r>
          </a:p>
          <a:p>
            <a:pPr>
              <a:buFont typeface="Wingdings" charset="0"/>
              <a:buNone/>
            </a:pPr>
            <a:r>
              <a:rPr lang="en-US" sz="2000" dirty="0"/>
              <a:t>		-Speed of calculating routes</a:t>
            </a:r>
          </a:p>
        </p:txBody>
      </p:sp>
      <p:pic>
        <p:nvPicPr>
          <p:cNvPr id="1223684" name="Picture 4"/>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195736" y="3645024"/>
            <a:ext cx="4824536" cy="293370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913162054"/>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4706" name="Rectangle 2"/>
          <p:cNvSpPr>
            <a:spLocks noGrp="1" noChangeArrowheads="1"/>
          </p:cNvSpPr>
          <p:nvPr>
            <p:ph type="title"/>
          </p:nvPr>
        </p:nvSpPr>
        <p:spPr/>
        <p:txBody>
          <a:bodyPr/>
          <a:lstStyle/>
          <a:p>
            <a:r>
              <a:rPr lang="en-US"/>
              <a:t>Routing Table Maintenance</a:t>
            </a:r>
          </a:p>
        </p:txBody>
      </p:sp>
      <p:sp>
        <p:nvSpPr>
          <p:cNvPr id="1224707" name="Rectangle 3"/>
          <p:cNvSpPr>
            <a:spLocks noGrp="1" noChangeArrowheads="1"/>
          </p:cNvSpPr>
          <p:nvPr>
            <p:ph idx="1"/>
          </p:nvPr>
        </p:nvSpPr>
        <p:spPr>
          <a:xfrm>
            <a:off x="655638" y="1500188"/>
            <a:ext cx="7940675" cy="3571875"/>
          </a:xfrm>
        </p:spPr>
        <p:txBody>
          <a:bodyPr>
            <a:normAutofit/>
          </a:bodyPr>
          <a:lstStyle/>
          <a:p>
            <a:r>
              <a:rPr lang="en-US" sz="2000" b="1" dirty="0"/>
              <a:t>Periodic Updates</a:t>
            </a:r>
            <a:r>
              <a:rPr lang="en-US" sz="2000" dirty="0"/>
              <a:t>: RIPv1 &amp; RIPv2</a:t>
            </a:r>
          </a:p>
          <a:p>
            <a:pPr>
              <a:buFont typeface="Wingdings" charset="0"/>
              <a:buNone/>
            </a:pPr>
            <a:r>
              <a:rPr lang="en-US" sz="2000" dirty="0"/>
              <a:t>		These are </a:t>
            </a:r>
            <a:r>
              <a:rPr lang="en-US" sz="2000" dirty="0">
                <a:solidFill>
                  <a:srgbClr val="0000FF"/>
                </a:solidFill>
              </a:rPr>
              <a:t>time intervals</a:t>
            </a:r>
            <a:r>
              <a:rPr lang="en-US" sz="2000" dirty="0"/>
              <a:t> in which a router sends </a:t>
            </a:r>
            <a:r>
              <a:rPr lang="en-US" sz="2000" dirty="0" smtClean="0"/>
              <a:t>out </a:t>
            </a:r>
            <a:r>
              <a:rPr lang="en-US" sz="2000" dirty="0"/>
              <a:t>its entire routing table.</a:t>
            </a:r>
          </a:p>
        </p:txBody>
      </p:sp>
      <p:pic>
        <p:nvPicPr>
          <p:cNvPr id="1224708" name="Picture 4"/>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187624" y="2780928"/>
            <a:ext cx="7200800" cy="3248025"/>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820754536"/>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5730" name="Rectangle 2"/>
          <p:cNvSpPr>
            <a:spLocks noGrp="1" noChangeArrowheads="1"/>
          </p:cNvSpPr>
          <p:nvPr>
            <p:ph type="title"/>
          </p:nvPr>
        </p:nvSpPr>
        <p:spPr/>
        <p:txBody>
          <a:bodyPr/>
          <a:lstStyle/>
          <a:p>
            <a:r>
              <a:rPr lang="en-US"/>
              <a:t>Routing Table Maintenance</a:t>
            </a:r>
          </a:p>
        </p:txBody>
      </p:sp>
      <p:sp>
        <p:nvSpPr>
          <p:cNvPr id="1225731" name="Rectangle 3"/>
          <p:cNvSpPr>
            <a:spLocks noGrp="1" noChangeArrowheads="1"/>
          </p:cNvSpPr>
          <p:nvPr>
            <p:ph idx="1"/>
          </p:nvPr>
        </p:nvSpPr>
        <p:spPr>
          <a:xfrm>
            <a:off x="423863" y="1514475"/>
            <a:ext cx="7940675" cy="3571875"/>
          </a:xfrm>
        </p:spPr>
        <p:txBody>
          <a:bodyPr>
            <a:normAutofit/>
          </a:bodyPr>
          <a:lstStyle/>
          <a:p>
            <a:r>
              <a:rPr lang="en-US" sz="1800" b="1" dirty="0"/>
              <a:t>RIP uses 4 timers</a:t>
            </a:r>
          </a:p>
          <a:p>
            <a:pPr lvl="1"/>
            <a:r>
              <a:rPr lang="en-US" sz="1800" dirty="0" smtClean="0"/>
              <a:t>Update </a:t>
            </a:r>
            <a:r>
              <a:rPr lang="en-US" sz="1800" dirty="0"/>
              <a:t>timer </a:t>
            </a:r>
          </a:p>
          <a:p>
            <a:pPr lvl="1"/>
            <a:r>
              <a:rPr lang="en-US" sz="1800" dirty="0" smtClean="0"/>
              <a:t>Invalid </a:t>
            </a:r>
            <a:r>
              <a:rPr lang="en-US" sz="1800" dirty="0"/>
              <a:t>timer </a:t>
            </a:r>
          </a:p>
          <a:p>
            <a:pPr lvl="1"/>
            <a:r>
              <a:rPr lang="en-US" sz="1800" dirty="0" err="1" smtClean="0"/>
              <a:t>Holddown</a:t>
            </a:r>
            <a:r>
              <a:rPr lang="en-US" sz="1800" dirty="0" smtClean="0"/>
              <a:t> </a:t>
            </a:r>
            <a:r>
              <a:rPr lang="en-US" sz="1800" dirty="0"/>
              <a:t>timer </a:t>
            </a:r>
          </a:p>
          <a:p>
            <a:pPr lvl="1"/>
            <a:r>
              <a:rPr lang="en-US" sz="1800" dirty="0" smtClean="0"/>
              <a:t>Flush </a:t>
            </a:r>
            <a:r>
              <a:rPr lang="en-US" sz="1800" dirty="0"/>
              <a:t>timer </a:t>
            </a:r>
          </a:p>
        </p:txBody>
      </p:sp>
      <p:pic>
        <p:nvPicPr>
          <p:cNvPr id="1225732" name="Picture 4"/>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118489" y="1628800"/>
            <a:ext cx="5589587" cy="4498975"/>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526114895"/>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826" name="Rectangle 2"/>
          <p:cNvSpPr>
            <a:spLocks noGrp="1" noChangeArrowheads="1"/>
          </p:cNvSpPr>
          <p:nvPr>
            <p:ph type="title"/>
          </p:nvPr>
        </p:nvSpPr>
        <p:spPr/>
        <p:txBody>
          <a:bodyPr/>
          <a:lstStyle/>
          <a:p>
            <a:r>
              <a:rPr lang="en-US"/>
              <a:t>Routing Table Maintenance</a:t>
            </a:r>
          </a:p>
        </p:txBody>
      </p:sp>
      <p:sp>
        <p:nvSpPr>
          <p:cNvPr id="1229827" name="Rectangle 3"/>
          <p:cNvSpPr>
            <a:spLocks noGrp="1" noChangeArrowheads="1"/>
          </p:cNvSpPr>
          <p:nvPr>
            <p:ph idx="1"/>
          </p:nvPr>
        </p:nvSpPr>
        <p:spPr>
          <a:xfrm>
            <a:off x="601662" y="1392599"/>
            <a:ext cx="7940675" cy="3571875"/>
          </a:xfrm>
        </p:spPr>
        <p:txBody>
          <a:bodyPr>
            <a:normAutofit/>
          </a:bodyPr>
          <a:lstStyle/>
          <a:p>
            <a:r>
              <a:rPr lang="en-US" sz="2000" b="1" dirty="0"/>
              <a:t>Bounded Updates: EIGRP</a:t>
            </a:r>
          </a:p>
          <a:p>
            <a:r>
              <a:rPr lang="en-US" sz="2000" dirty="0"/>
              <a:t>EIRPG routing updates are </a:t>
            </a:r>
          </a:p>
          <a:p>
            <a:pPr>
              <a:buFont typeface="Wingdings" charset="0"/>
              <a:buNone/>
            </a:pPr>
            <a:r>
              <a:rPr lang="en-US" sz="2000" dirty="0"/>
              <a:t>		-Partial updates </a:t>
            </a:r>
          </a:p>
          <a:p>
            <a:pPr>
              <a:buFont typeface="Wingdings" charset="0"/>
              <a:buNone/>
            </a:pPr>
            <a:r>
              <a:rPr lang="en-US" sz="2000" dirty="0"/>
              <a:t>		-Triggered by topology changes </a:t>
            </a:r>
          </a:p>
          <a:p>
            <a:pPr>
              <a:buFont typeface="Wingdings" charset="0"/>
              <a:buNone/>
            </a:pPr>
            <a:r>
              <a:rPr lang="en-US" sz="2000" dirty="0"/>
              <a:t>		-</a:t>
            </a:r>
            <a:r>
              <a:rPr lang="en-US" sz="2000" dirty="0" smtClean="0"/>
              <a:t>Bounded, </a:t>
            </a:r>
            <a:r>
              <a:rPr lang="en-GB" sz="2000" dirty="0"/>
              <a:t>update is sent only to those routers which </a:t>
            </a:r>
            <a:r>
              <a:rPr lang="en-GB" sz="2000" dirty="0" smtClean="0"/>
              <a:t>are </a:t>
            </a:r>
            <a:r>
              <a:rPr lang="en-GB" sz="2000" dirty="0"/>
              <a:t>affected by the change.</a:t>
            </a:r>
            <a:r>
              <a:rPr lang="en-US" sz="2000" dirty="0" smtClean="0"/>
              <a:t> </a:t>
            </a:r>
            <a:endParaRPr lang="en-US" sz="2000" dirty="0"/>
          </a:p>
          <a:p>
            <a:pPr>
              <a:buFont typeface="Wingdings" charset="0"/>
              <a:buNone/>
            </a:pPr>
            <a:r>
              <a:rPr lang="en-US" sz="2000" dirty="0"/>
              <a:t>		-Non periodic </a:t>
            </a:r>
          </a:p>
        </p:txBody>
      </p:sp>
      <p:pic>
        <p:nvPicPr>
          <p:cNvPr id="1229828" name="Picture 4"/>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195736" y="3933056"/>
            <a:ext cx="5376862" cy="2682875"/>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96712952"/>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30850" name="Rectangle 2"/>
          <p:cNvSpPr>
            <a:spLocks noGrp="1" noChangeArrowheads="1"/>
          </p:cNvSpPr>
          <p:nvPr>
            <p:ph type="title"/>
          </p:nvPr>
        </p:nvSpPr>
        <p:spPr>
          <a:xfrm>
            <a:off x="655638" y="330200"/>
            <a:ext cx="8145462" cy="838200"/>
          </a:xfrm>
        </p:spPr>
        <p:txBody>
          <a:bodyPr/>
          <a:lstStyle/>
          <a:p>
            <a:r>
              <a:rPr lang="en-US"/>
              <a:t>Routing Table Maintenance</a:t>
            </a:r>
          </a:p>
        </p:txBody>
      </p:sp>
      <p:sp>
        <p:nvSpPr>
          <p:cNvPr id="1230851" name="Rectangle 3"/>
          <p:cNvSpPr>
            <a:spLocks noGrp="1" noChangeArrowheads="1"/>
          </p:cNvSpPr>
          <p:nvPr>
            <p:ph idx="1"/>
          </p:nvPr>
        </p:nvSpPr>
        <p:spPr>
          <a:xfrm>
            <a:off x="582613" y="1352550"/>
            <a:ext cx="7940675" cy="3571875"/>
          </a:xfrm>
        </p:spPr>
        <p:txBody>
          <a:bodyPr>
            <a:normAutofit/>
          </a:bodyPr>
          <a:lstStyle/>
          <a:p>
            <a:r>
              <a:rPr lang="en-US" sz="2000" b="1" dirty="0"/>
              <a:t>Triggered Updates</a:t>
            </a:r>
          </a:p>
          <a:p>
            <a:pPr lvl="1">
              <a:buFontTx/>
              <a:buChar char="–"/>
            </a:pPr>
            <a:r>
              <a:rPr lang="en-US" sz="2000" dirty="0">
                <a:solidFill>
                  <a:srgbClr val="0000FF"/>
                </a:solidFill>
              </a:rPr>
              <a:t>Conditions in which triggered updates are sent</a:t>
            </a:r>
          </a:p>
          <a:p>
            <a:pPr>
              <a:buFont typeface="Wingdings" charset="0"/>
              <a:buNone/>
            </a:pPr>
            <a:r>
              <a:rPr lang="en-US" sz="2000" dirty="0"/>
              <a:t>		-Interface changes state</a:t>
            </a:r>
          </a:p>
          <a:p>
            <a:pPr>
              <a:buFont typeface="Wingdings" charset="0"/>
              <a:buNone/>
            </a:pPr>
            <a:r>
              <a:rPr lang="en-US" sz="2000" dirty="0"/>
              <a:t>		-Route becomes unreachable</a:t>
            </a:r>
          </a:p>
          <a:p>
            <a:pPr>
              <a:buFont typeface="Wingdings" charset="0"/>
              <a:buNone/>
            </a:pPr>
            <a:r>
              <a:rPr lang="en-US" sz="2000" dirty="0"/>
              <a:t>		-Route is placed in routing table</a:t>
            </a:r>
          </a:p>
        </p:txBody>
      </p:sp>
      <p:pic>
        <p:nvPicPr>
          <p:cNvPr id="1230852" name="Picture 4"/>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547664" y="3501008"/>
            <a:ext cx="6768752" cy="2952328"/>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375969576"/>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31874" name="Rectangle 2"/>
          <p:cNvSpPr>
            <a:spLocks noGrp="1" noChangeArrowheads="1"/>
          </p:cNvSpPr>
          <p:nvPr>
            <p:ph type="title"/>
          </p:nvPr>
        </p:nvSpPr>
        <p:spPr>
          <a:xfrm>
            <a:off x="655638" y="342900"/>
            <a:ext cx="8145462" cy="838200"/>
          </a:xfrm>
        </p:spPr>
        <p:txBody>
          <a:bodyPr/>
          <a:lstStyle/>
          <a:p>
            <a:r>
              <a:rPr lang="en-US"/>
              <a:t>Routing Table Maintenance</a:t>
            </a:r>
          </a:p>
        </p:txBody>
      </p:sp>
      <p:sp>
        <p:nvSpPr>
          <p:cNvPr id="1231875" name="Rectangle 3"/>
          <p:cNvSpPr>
            <a:spLocks noGrp="1" noChangeArrowheads="1"/>
          </p:cNvSpPr>
          <p:nvPr>
            <p:ph idx="1"/>
          </p:nvPr>
        </p:nvSpPr>
        <p:spPr>
          <a:xfrm>
            <a:off x="309563" y="1289050"/>
            <a:ext cx="7804150" cy="4827588"/>
          </a:xfrm>
        </p:spPr>
        <p:txBody>
          <a:bodyPr>
            <a:normAutofit/>
          </a:bodyPr>
          <a:lstStyle/>
          <a:p>
            <a:r>
              <a:rPr lang="en-US" sz="1800" b="1" dirty="0"/>
              <a:t>Random Jitter</a:t>
            </a:r>
          </a:p>
          <a:p>
            <a:pPr lvl="1"/>
            <a:r>
              <a:rPr lang="en-US" sz="1800" dirty="0">
                <a:solidFill>
                  <a:srgbClr val="0000FF"/>
                </a:solidFill>
              </a:rPr>
              <a:t>Synchronized updates</a:t>
            </a:r>
          </a:p>
          <a:p>
            <a:pPr lvl="2"/>
            <a:r>
              <a:rPr lang="en-US" sz="1800" dirty="0"/>
              <a:t>A condition where multiple routers on multi access LAN segments transmit routing updates at the same time.</a:t>
            </a:r>
          </a:p>
          <a:p>
            <a:pPr lvl="2">
              <a:buClr>
                <a:schemeClr val="accent1"/>
              </a:buClr>
              <a:buFont typeface="Wingdings" charset="0"/>
              <a:buChar char="§"/>
            </a:pPr>
            <a:r>
              <a:rPr lang="en-US" sz="1800" dirty="0">
                <a:solidFill>
                  <a:schemeClr val="accent2"/>
                </a:solidFill>
              </a:rPr>
              <a:t>Problems</a:t>
            </a:r>
            <a:r>
              <a:rPr lang="en-US" sz="1800" dirty="0">
                <a:solidFill>
                  <a:srgbClr val="0000FF"/>
                </a:solidFill>
              </a:rPr>
              <a:t> </a:t>
            </a:r>
            <a:r>
              <a:rPr lang="en-US" sz="1800" dirty="0"/>
              <a:t>with synchronized updates</a:t>
            </a:r>
          </a:p>
          <a:p>
            <a:pPr lvl="3"/>
            <a:r>
              <a:rPr lang="en-US" sz="1800" dirty="0" smtClean="0"/>
              <a:t>Bandwidth </a:t>
            </a:r>
            <a:r>
              <a:rPr lang="en-US" sz="1800" dirty="0"/>
              <a:t>consumption</a:t>
            </a:r>
          </a:p>
          <a:p>
            <a:pPr lvl="3"/>
            <a:r>
              <a:rPr lang="en-US" sz="1800" dirty="0" smtClean="0"/>
              <a:t>Packet </a:t>
            </a:r>
            <a:r>
              <a:rPr lang="en-US" sz="1800" dirty="0"/>
              <a:t>collisions</a:t>
            </a:r>
          </a:p>
          <a:p>
            <a:pPr lvl="2">
              <a:buClr>
                <a:schemeClr val="accent1"/>
              </a:buClr>
              <a:buFont typeface="Wingdings" charset="0"/>
              <a:buChar char="§"/>
            </a:pPr>
            <a:r>
              <a:rPr lang="en-US" sz="1800" dirty="0">
                <a:solidFill>
                  <a:srgbClr val="0000FF"/>
                </a:solidFill>
              </a:rPr>
              <a:t>Solution</a:t>
            </a:r>
            <a:r>
              <a:rPr lang="en-US" sz="1800" dirty="0"/>
              <a:t> to problems </a:t>
            </a:r>
            <a:r>
              <a:rPr lang="en-US" sz="1800" dirty="0" smtClean="0"/>
              <a:t>with synchronized updates. Used </a:t>
            </a:r>
            <a:r>
              <a:rPr lang="en-US" sz="1800" dirty="0"/>
              <a:t>of random variable </a:t>
            </a:r>
            <a:r>
              <a:rPr lang="en-US" sz="1800" dirty="0" smtClean="0"/>
              <a:t>called RIP_ JITTER</a:t>
            </a:r>
            <a:endParaRPr lang="en-US" sz="1800" dirty="0"/>
          </a:p>
        </p:txBody>
      </p:sp>
      <p:pic>
        <p:nvPicPr>
          <p:cNvPr id="1231876" name="Picture 4"/>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059832" y="4403725"/>
            <a:ext cx="3279775" cy="2454275"/>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2514347"/>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32898" name="Rectangle 2"/>
          <p:cNvSpPr>
            <a:spLocks noGrp="1" noChangeArrowheads="1"/>
          </p:cNvSpPr>
          <p:nvPr>
            <p:ph type="title"/>
          </p:nvPr>
        </p:nvSpPr>
        <p:spPr>
          <a:xfrm>
            <a:off x="447675" y="412750"/>
            <a:ext cx="8145463" cy="838200"/>
          </a:xfrm>
        </p:spPr>
        <p:txBody>
          <a:bodyPr/>
          <a:lstStyle/>
          <a:p>
            <a:r>
              <a:rPr lang="en-US"/>
              <a:t>Routing Loops</a:t>
            </a:r>
          </a:p>
        </p:txBody>
      </p:sp>
      <p:sp>
        <p:nvSpPr>
          <p:cNvPr id="1232899" name="Rectangle 3"/>
          <p:cNvSpPr>
            <a:spLocks noGrp="1" noChangeArrowheads="1"/>
          </p:cNvSpPr>
          <p:nvPr>
            <p:ph idx="1"/>
          </p:nvPr>
        </p:nvSpPr>
        <p:spPr>
          <a:xfrm>
            <a:off x="217488" y="1719263"/>
            <a:ext cx="4066480" cy="4486275"/>
          </a:xfrm>
        </p:spPr>
        <p:txBody>
          <a:bodyPr>
            <a:normAutofit/>
          </a:bodyPr>
          <a:lstStyle/>
          <a:p>
            <a:r>
              <a:rPr lang="en-US" sz="2000" b="1" dirty="0"/>
              <a:t>Routing loops</a:t>
            </a:r>
            <a:r>
              <a:rPr lang="en-US" sz="2000" dirty="0"/>
              <a:t> are </a:t>
            </a:r>
            <a:r>
              <a:rPr lang="en-US" sz="2000" dirty="0" smtClean="0"/>
              <a:t>A </a:t>
            </a:r>
            <a:r>
              <a:rPr lang="en-US" sz="2000" dirty="0"/>
              <a:t>condition in </a:t>
            </a:r>
            <a:r>
              <a:rPr lang="en-US" sz="2000" dirty="0" smtClean="0"/>
              <a:t>which </a:t>
            </a:r>
            <a:r>
              <a:rPr lang="en-US" sz="2000" dirty="0">
                <a:solidFill>
                  <a:srgbClr val="0000FF"/>
                </a:solidFill>
              </a:rPr>
              <a:t>a packet is </a:t>
            </a:r>
            <a:r>
              <a:rPr lang="en-US" sz="2000" dirty="0" smtClean="0">
                <a:solidFill>
                  <a:srgbClr val="0000FF"/>
                </a:solidFill>
              </a:rPr>
              <a:t>continuously transmitted</a:t>
            </a:r>
            <a:r>
              <a:rPr lang="en-US" sz="2000" dirty="0" smtClean="0"/>
              <a:t> within a </a:t>
            </a:r>
            <a:r>
              <a:rPr lang="en-US" sz="2000" dirty="0"/>
              <a:t>series of routers </a:t>
            </a:r>
            <a:r>
              <a:rPr lang="en-US" sz="2000" dirty="0" smtClean="0"/>
              <a:t>without </a:t>
            </a:r>
            <a:r>
              <a:rPr lang="en-US" sz="2000" dirty="0"/>
              <a:t>ever </a:t>
            </a:r>
            <a:r>
              <a:rPr lang="en-US" sz="2000" dirty="0" smtClean="0"/>
              <a:t>reaching its destination</a:t>
            </a:r>
            <a:r>
              <a:rPr lang="en-US" sz="2000" dirty="0"/>
              <a:t>.</a:t>
            </a:r>
          </a:p>
        </p:txBody>
      </p:sp>
      <p:pic>
        <p:nvPicPr>
          <p:cNvPr id="1232900" name="Picture 4"/>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373438" y="1245766"/>
            <a:ext cx="4591050" cy="5135562"/>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530651859"/>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33922" name="Rectangle 2"/>
          <p:cNvSpPr>
            <a:spLocks noGrp="1" noChangeArrowheads="1"/>
          </p:cNvSpPr>
          <p:nvPr>
            <p:ph type="title"/>
          </p:nvPr>
        </p:nvSpPr>
        <p:spPr/>
        <p:txBody>
          <a:bodyPr/>
          <a:lstStyle/>
          <a:p>
            <a:r>
              <a:rPr lang="en-US"/>
              <a:t>Routing Loops</a:t>
            </a:r>
          </a:p>
        </p:txBody>
      </p:sp>
      <p:sp>
        <p:nvSpPr>
          <p:cNvPr id="1233923" name="Rectangle 3"/>
          <p:cNvSpPr>
            <a:spLocks noGrp="1" noChangeArrowheads="1"/>
          </p:cNvSpPr>
          <p:nvPr>
            <p:ph idx="1"/>
          </p:nvPr>
        </p:nvSpPr>
        <p:spPr>
          <a:xfrm>
            <a:off x="655638" y="1781175"/>
            <a:ext cx="7940675" cy="4243388"/>
          </a:xfrm>
        </p:spPr>
        <p:txBody>
          <a:bodyPr>
            <a:normAutofit/>
          </a:bodyPr>
          <a:lstStyle/>
          <a:p>
            <a:pPr>
              <a:lnSpc>
                <a:spcPct val="75000"/>
              </a:lnSpc>
            </a:pPr>
            <a:r>
              <a:rPr lang="en-US" sz="2000" b="1" dirty="0"/>
              <a:t>Routing loops</a:t>
            </a:r>
            <a:r>
              <a:rPr lang="en-US" sz="2000" dirty="0"/>
              <a:t> may be </a:t>
            </a:r>
            <a:r>
              <a:rPr lang="en-US" sz="2000" dirty="0">
                <a:solidFill>
                  <a:srgbClr val="0000FF"/>
                </a:solidFill>
              </a:rPr>
              <a:t>caused by</a:t>
            </a:r>
            <a:r>
              <a:rPr lang="en-US" sz="2000" dirty="0"/>
              <a:t>:</a:t>
            </a:r>
          </a:p>
          <a:p>
            <a:pPr>
              <a:lnSpc>
                <a:spcPct val="75000"/>
              </a:lnSpc>
              <a:buFont typeface="Wingdings" charset="0"/>
              <a:buNone/>
            </a:pPr>
            <a:r>
              <a:rPr lang="en-US" sz="2000" dirty="0"/>
              <a:t>		-Incorrectly configured static routes</a:t>
            </a:r>
          </a:p>
          <a:p>
            <a:pPr>
              <a:buFont typeface="Wingdings" charset="0"/>
              <a:buNone/>
            </a:pPr>
            <a:r>
              <a:rPr lang="en-US" sz="2000" dirty="0"/>
              <a:t>		-Incorrectly configured route redistribution</a:t>
            </a:r>
          </a:p>
          <a:p>
            <a:pPr>
              <a:lnSpc>
                <a:spcPct val="75000"/>
              </a:lnSpc>
              <a:buFont typeface="Wingdings" charset="0"/>
              <a:buNone/>
            </a:pPr>
            <a:r>
              <a:rPr lang="en-US" sz="2000" dirty="0"/>
              <a:t>		-Slow convergence</a:t>
            </a:r>
          </a:p>
          <a:p>
            <a:pPr>
              <a:lnSpc>
                <a:spcPct val="75000"/>
              </a:lnSpc>
              <a:buFont typeface="Wingdings" charset="0"/>
              <a:buNone/>
            </a:pPr>
            <a:r>
              <a:rPr lang="en-US" sz="2000" dirty="0"/>
              <a:t>		-Incorrectly configured discard routes</a:t>
            </a:r>
          </a:p>
          <a:p>
            <a:pPr>
              <a:lnSpc>
                <a:spcPct val="75000"/>
              </a:lnSpc>
            </a:pPr>
            <a:r>
              <a:rPr lang="en-US" sz="2000" b="1" dirty="0"/>
              <a:t>Routing loops</a:t>
            </a:r>
            <a:r>
              <a:rPr lang="en-US" sz="2000" dirty="0"/>
              <a:t> can </a:t>
            </a:r>
            <a:r>
              <a:rPr lang="en-US" sz="2000" dirty="0">
                <a:solidFill>
                  <a:srgbClr val="0000FF"/>
                </a:solidFill>
              </a:rPr>
              <a:t>create the following issues</a:t>
            </a:r>
          </a:p>
          <a:p>
            <a:pPr>
              <a:lnSpc>
                <a:spcPct val="75000"/>
              </a:lnSpc>
              <a:buFont typeface="Wingdings" charset="0"/>
              <a:buNone/>
            </a:pPr>
            <a:r>
              <a:rPr lang="en-US" sz="2000" dirty="0"/>
              <a:t>		-Excess use of bandwidth</a:t>
            </a:r>
          </a:p>
          <a:p>
            <a:pPr>
              <a:lnSpc>
                <a:spcPct val="75000"/>
              </a:lnSpc>
              <a:buFont typeface="Wingdings" charset="0"/>
              <a:buNone/>
            </a:pPr>
            <a:r>
              <a:rPr lang="en-US" sz="2000" dirty="0"/>
              <a:t>		-CPU resources may be strained</a:t>
            </a:r>
          </a:p>
          <a:p>
            <a:pPr>
              <a:lnSpc>
                <a:spcPct val="75000"/>
              </a:lnSpc>
              <a:buFont typeface="Wingdings" charset="0"/>
              <a:buNone/>
            </a:pPr>
            <a:r>
              <a:rPr lang="en-US" sz="2000" dirty="0"/>
              <a:t>		-Network convergence is degraded</a:t>
            </a:r>
          </a:p>
          <a:p>
            <a:pPr>
              <a:lnSpc>
                <a:spcPct val="75000"/>
              </a:lnSpc>
              <a:buFont typeface="Wingdings" charset="0"/>
              <a:buNone/>
            </a:pPr>
            <a:r>
              <a:rPr lang="en-US" sz="2000" dirty="0"/>
              <a:t>		-Routing updates may be lost or not processed in </a:t>
            </a:r>
            <a:r>
              <a:rPr lang="en-US" sz="2000" dirty="0" smtClean="0"/>
              <a:t>a timely manner</a:t>
            </a:r>
            <a:endParaRPr lang="en-US" sz="2000" dirty="0"/>
          </a:p>
        </p:txBody>
      </p:sp>
    </p:spTree>
    <p:extLst>
      <p:ext uri="{BB962C8B-B14F-4D97-AF65-F5344CB8AC3E}">
        <p14:creationId xmlns:p14="http://schemas.microsoft.com/office/powerpoint/2010/main" val="2200264543"/>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40066" name="Rectangle 2"/>
          <p:cNvSpPr>
            <a:spLocks noGrp="1" noChangeArrowheads="1"/>
          </p:cNvSpPr>
          <p:nvPr>
            <p:ph type="title"/>
          </p:nvPr>
        </p:nvSpPr>
        <p:spPr/>
        <p:txBody>
          <a:bodyPr/>
          <a:lstStyle/>
          <a:p>
            <a:r>
              <a:rPr lang="en-US" dirty="0" smtClean="0"/>
              <a:t>Count to Infinity</a:t>
            </a:r>
            <a:endParaRPr lang="en-US" dirty="0"/>
          </a:p>
        </p:txBody>
      </p:sp>
      <p:sp>
        <p:nvSpPr>
          <p:cNvPr id="1240067" name="Rectangle 3"/>
          <p:cNvSpPr>
            <a:spLocks noGrp="1" noChangeArrowheads="1"/>
          </p:cNvSpPr>
          <p:nvPr>
            <p:ph idx="1"/>
          </p:nvPr>
        </p:nvSpPr>
        <p:spPr/>
        <p:txBody>
          <a:bodyPr>
            <a:normAutofit/>
          </a:bodyPr>
          <a:lstStyle/>
          <a:p>
            <a:r>
              <a:rPr lang="en-US" sz="2400" b="1" dirty="0"/>
              <a:t>Count to Infinity</a:t>
            </a:r>
          </a:p>
          <a:p>
            <a:pPr>
              <a:buFont typeface="Wingdings" charset="0"/>
              <a:buNone/>
            </a:pPr>
            <a:r>
              <a:rPr lang="en-US" sz="2400" dirty="0"/>
              <a:t>		This is </a:t>
            </a:r>
            <a:r>
              <a:rPr lang="en-US" sz="2400" dirty="0">
                <a:solidFill>
                  <a:srgbClr val="0000FF"/>
                </a:solidFill>
              </a:rPr>
              <a:t>a routing loop whereby packets bounce 	infinitely around a network.</a:t>
            </a:r>
          </a:p>
        </p:txBody>
      </p:sp>
      <p:pic>
        <p:nvPicPr>
          <p:cNvPr id="1240068" name="Picture 4"/>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259632" y="3212976"/>
            <a:ext cx="7272808" cy="3165475"/>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624353065"/>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42114" name="Rectangle 2"/>
          <p:cNvSpPr>
            <a:spLocks noGrp="1" noChangeArrowheads="1"/>
          </p:cNvSpPr>
          <p:nvPr>
            <p:ph type="title"/>
          </p:nvPr>
        </p:nvSpPr>
        <p:spPr/>
        <p:txBody>
          <a:bodyPr/>
          <a:lstStyle/>
          <a:p>
            <a:r>
              <a:rPr lang="en-US" dirty="0" smtClean="0"/>
              <a:t>Count to Infinity</a:t>
            </a:r>
            <a:endParaRPr lang="en-US" dirty="0"/>
          </a:p>
        </p:txBody>
      </p:sp>
      <p:sp>
        <p:nvSpPr>
          <p:cNvPr id="1242115" name="Rectangle 3"/>
          <p:cNvSpPr>
            <a:spLocks noGrp="1" noChangeArrowheads="1"/>
          </p:cNvSpPr>
          <p:nvPr>
            <p:ph idx="1"/>
          </p:nvPr>
        </p:nvSpPr>
        <p:spPr>
          <a:xfrm>
            <a:off x="619125" y="1509713"/>
            <a:ext cx="7940675" cy="3571875"/>
          </a:xfrm>
        </p:spPr>
        <p:txBody>
          <a:bodyPr>
            <a:normAutofit/>
          </a:bodyPr>
          <a:lstStyle/>
          <a:p>
            <a:r>
              <a:rPr lang="en-US" sz="2000" dirty="0"/>
              <a:t>Setting a maximum</a:t>
            </a:r>
          </a:p>
          <a:p>
            <a:r>
              <a:rPr lang="en-US" sz="2000" b="1" dirty="0"/>
              <a:t>Distance Vector routing protocols</a:t>
            </a:r>
            <a:r>
              <a:rPr lang="en-US" sz="2000" dirty="0"/>
              <a:t> </a:t>
            </a:r>
            <a:r>
              <a:rPr lang="en-US" sz="2000" dirty="0">
                <a:solidFill>
                  <a:srgbClr val="0000FF"/>
                </a:solidFill>
              </a:rPr>
              <a:t>set a specified metric value to indicate </a:t>
            </a:r>
            <a:r>
              <a:rPr lang="en-US" sz="2000" dirty="0" smtClean="0">
                <a:solidFill>
                  <a:srgbClr val="0000FF"/>
                </a:solidFill>
              </a:rPr>
              <a:t>infinity</a:t>
            </a:r>
          </a:p>
          <a:p>
            <a:r>
              <a:rPr lang="en-US" sz="2000" dirty="0" smtClean="0"/>
              <a:t>Once </a:t>
            </a:r>
            <a:r>
              <a:rPr lang="en-US" sz="2000" dirty="0"/>
              <a:t>a router </a:t>
            </a:r>
            <a:r>
              <a:rPr lang="ja-JP" altLang="en-US" sz="2000" dirty="0">
                <a:latin typeface="Arial"/>
              </a:rPr>
              <a:t>“</a:t>
            </a:r>
            <a:r>
              <a:rPr lang="en-US" sz="2000" dirty="0"/>
              <a:t>counts to infinity</a:t>
            </a:r>
            <a:r>
              <a:rPr lang="ja-JP" altLang="en-US" sz="2000" dirty="0">
                <a:latin typeface="Arial"/>
              </a:rPr>
              <a:t>”</a:t>
            </a:r>
            <a:r>
              <a:rPr lang="en-US" sz="2000" dirty="0"/>
              <a:t> it marks the route </a:t>
            </a:r>
            <a:r>
              <a:rPr lang="en-US" sz="2000" dirty="0" smtClean="0"/>
              <a:t>as </a:t>
            </a:r>
            <a:r>
              <a:rPr lang="en-US" sz="2000" dirty="0"/>
              <a:t>unreachable</a:t>
            </a:r>
          </a:p>
        </p:txBody>
      </p:sp>
      <p:pic>
        <p:nvPicPr>
          <p:cNvPr id="1242116" name="Picture 4"/>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547664" y="3645024"/>
            <a:ext cx="6100142" cy="2695575"/>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4007406442"/>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43140" name="Picture 4"/>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96925" y="3485281"/>
            <a:ext cx="7545388" cy="3040063"/>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2"/>
                </a:solidFill>
                <a:miter lim="800000"/>
                <a:headEnd/>
                <a:tailEnd/>
              </a14:hiddenLine>
            </a:ext>
            <a:ext uri="{AF507438-7753-43e0-B8FC-AC1667EBCBE1}">
              <a14:hiddenEffects xmlns="" xmlns:a14="http://schemas.microsoft.com/office/drawing/2010/main">
                <a:effectLst>
                  <a:outerShdw blurRad="63500" dist="17961" dir="2700000" algn="ctr" rotWithShape="0">
                    <a:schemeClr val="bg2">
                      <a:alpha val="74998"/>
                    </a:schemeClr>
                  </a:outerShdw>
                </a:effectLst>
              </a14:hiddenEffects>
            </a:ext>
          </a:extLst>
        </p:spPr>
      </p:pic>
      <p:sp>
        <p:nvSpPr>
          <p:cNvPr id="1243138" name="Rectangle 2"/>
          <p:cNvSpPr>
            <a:spLocks noGrp="1" noChangeArrowheads="1"/>
          </p:cNvSpPr>
          <p:nvPr>
            <p:ph type="title"/>
          </p:nvPr>
        </p:nvSpPr>
        <p:spPr>
          <a:xfrm>
            <a:off x="655638" y="396875"/>
            <a:ext cx="8145462" cy="838200"/>
          </a:xfrm>
        </p:spPr>
        <p:txBody>
          <a:bodyPr/>
          <a:lstStyle/>
          <a:p>
            <a:r>
              <a:rPr lang="en-US" dirty="0" err="1" smtClean="0"/>
              <a:t>Holddown</a:t>
            </a:r>
            <a:r>
              <a:rPr lang="en-US" dirty="0" smtClean="0"/>
              <a:t> Timer</a:t>
            </a:r>
            <a:endParaRPr lang="en-US" dirty="0"/>
          </a:p>
        </p:txBody>
      </p:sp>
      <p:sp>
        <p:nvSpPr>
          <p:cNvPr id="1243139" name="Rectangle 3"/>
          <p:cNvSpPr>
            <a:spLocks noGrp="1" noChangeArrowheads="1"/>
          </p:cNvSpPr>
          <p:nvPr>
            <p:ph idx="1"/>
          </p:nvPr>
        </p:nvSpPr>
        <p:spPr>
          <a:xfrm>
            <a:off x="565150" y="1433513"/>
            <a:ext cx="7940675" cy="3571875"/>
          </a:xfrm>
        </p:spPr>
        <p:txBody>
          <a:bodyPr>
            <a:normAutofit/>
          </a:bodyPr>
          <a:lstStyle/>
          <a:p>
            <a:r>
              <a:rPr lang="en-US" sz="1800" b="1" dirty="0"/>
              <a:t>Preventing loops with </a:t>
            </a:r>
            <a:r>
              <a:rPr lang="en-US" sz="1800" b="1" dirty="0" err="1"/>
              <a:t>holddown</a:t>
            </a:r>
            <a:r>
              <a:rPr lang="en-US" sz="1800" b="1" dirty="0"/>
              <a:t> timers</a:t>
            </a:r>
          </a:p>
          <a:p>
            <a:pPr lvl="1"/>
            <a:r>
              <a:rPr lang="en-US" sz="1800" dirty="0" err="1" smtClean="0">
                <a:solidFill>
                  <a:srgbClr val="0000FF"/>
                </a:solidFill>
              </a:rPr>
              <a:t>Holddown</a:t>
            </a:r>
            <a:r>
              <a:rPr lang="en-US" sz="1800" dirty="0" smtClean="0">
                <a:solidFill>
                  <a:srgbClr val="0000FF"/>
                </a:solidFill>
              </a:rPr>
              <a:t> </a:t>
            </a:r>
            <a:r>
              <a:rPr lang="en-US" sz="1800" dirty="0">
                <a:solidFill>
                  <a:srgbClr val="0000FF"/>
                </a:solidFill>
              </a:rPr>
              <a:t>timers</a:t>
            </a:r>
            <a:r>
              <a:rPr lang="en-US" sz="1800" dirty="0"/>
              <a:t> allow a router to not accept any changes to a route for a specified period of time.</a:t>
            </a:r>
          </a:p>
          <a:p>
            <a:pPr lvl="1"/>
            <a:r>
              <a:rPr lang="en-US" sz="1800" dirty="0" smtClean="0">
                <a:solidFill>
                  <a:srgbClr val="0000FF"/>
                </a:solidFill>
              </a:rPr>
              <a:t>Point </a:t>
            </a:r>
            <a:r>
              <a:rPr lang="en-US" sz="1800" dirty="0">
                <a:solidFill>
                  <a:srgbClr val="0000FF"/>
                </a:solidFill>
              </a:rPr>
              <a:t>of using </a:t>
            </a:r>
            <a:r>
              <a:rPr lang="en-US" sz="1800" dirty="0" err="1">
                <a:solidFill>
                  <a:srgbClr val="0000FF"/>
                </a:solidFill>
              </a:rPr>
              <a:t>holddown</a:t>
            </a:r>
            <a:r>
              <a:rPr lang="en-US" sz="1800" dirty="0">
                <a:solidFill>
                  <a:srgbClr val="0000FF"/>
                </a:solidFill>
              </a:rPr>
              <a:t> timers</a:t>
            </a:r>
          </a:p>
          <a:p>
            <a:pPr lvl="2">
              <a:buClr>
                <a:schemeClr val="accent1"/>
              </a:buClr>
              <a:buFont typeface="Wingdings" charset="0"/>
              <a:buChar char="§"/>
            </a:pPr>
            <a:r>
              <a:rPr lang="en-US" sz="1800" dirty="0"/>
              <a:t>Allows routing updates to propagate through network with the most current information.</a:t>
            </a:r>
          </a:p>
        </p:txBody>
      </p:sp>
    </p:spTree>
    <p:extLst>
      <p:ext uri="{BB962C8B-B14F-4D97-AF65-F5344CB8AC3E}">
        <p14:creationId xmlns:p14="http://schemas.microsoft.com/office/powerpoint/2010/main" val="953315605"/>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44162" name="Rectangle 2"/>
          <p:cNvSpPr>
            <a:spLocks noGrp="1" noChangeArrowheads="1"/>
          </p:cNvSpPr>
          <p:nvPr>
            <p:ph type="title"/>
          </p:nvPr>
        </p:nvSpPr>
        <p:spPr>
          <a:xfrm>
            <a:off x="655638" y="344488"/>
            <a:ext cx="8145462" cy="838200"/>
          </a:xfrm>
        </p:spPr>
        <p:txBody>
          <a:bodyPr/>
          <a:lstStyle/>
          <a:p>
            <a:r>
              <a:rPr lang="en-US" dirty="0" smtClean="0"/>
              <a:t>Split Horizon</a:t>
            </a:r>
            <a:endParaRPr lang="en-US" dirty="0"/>
          </a:p>
        </p:txBody>
      </p:sp>
      <p:sp>
        <p:nvSpPr>
          <p:cNvPr id="1244163" name="Rectangle 3"/>
          <p:cNvSpPr>
            <a:spLocks noGrp="1" noChangeArrowheads="1"/>
          </p:cNvSpPr>
          <p:nvPr>
            <p:ph idx="1"/>
          </p:nvPr>
        </p:nvSpPr>
        <p:spPr>
          <a:xfrm>
            <a:off x="582613" y="1292225"/>
            <a:ext cx="7940675" cy="3571875"/>
          </a:xfrm>
        </p:spPr>
        <p:txBody>
          <a:bodyPr>
            <a:normAutofit/>
          </a:bodyPr>
          <a:lstStyle/>
          <a:p>
            <a:r>
              <a:rPr lang="en-US" sz="2000" dirty="0"/>
              <a:t>The </a:t>
            </a:r>
            <a:r>
              <a:rPr lang="en-US" sz="2000" b="1" dirty="0"/>
              <a:t>Split Horizon Rule</a:t>
            </a:r>
            <a:r>
              <a:rPr lang="en-US" sz="2000" dirty="0"/>
              <a:t> is </a:t>
            </a:r>
            <a:r>
              <a:rPr lang="en-US" sz="2000" dirty="0">
                <a:solidFill>
                  <a:srgbClr val="0000FF"/>
                </a:solidFill>
              </a:rPr>
              <a:t>used to prevent routing loops</a:t>
            </a:r>
          </a:p>
          <a:p>
            <a:r>
              <a:rPr lang="en-US" sz="2000" b="1" dirty="0"/>
              <a:t>Split Horizon rule</a:t>
            </a:r>
            <a:r>
              <a:rPr lang="en-US" sz="2000" dirty="0"/>
              <a:t>:</a:t>
            </a:r>
          </a:p>
          <a:p>
            <a:pPr>
              <a:buFont typeface="Wingdings" charset="0"/>
              <a:buNone/>
            </a:pPr>
            <a:r>
              <a:rPr lang="en-US" sz="2000" dirty="0"/>
              <a:t>		A router should not advertise a network through the 	interface from which the update came.</a:t>
            </a:r>
          </a:p>
        </p:txBody>
      </p:sp>
      <p:pic>
        <p:nvPicPr>
          <p:cNvPr id="1244164" name="Picture 4"/>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99592" y="3068960"/>
            <a:ext cx="7488832" cy="3036888"/>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622165182"/>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45186" name="Rectangle 2"/>
          <p:cNvSpPr>
            <a:spLocks noGrp="1" noChangeArrowheads="1"/>
          </p:cNvSpPr>
          <p:nvPr>
            <p:ph type="title"/>
          </p:nvPr>
        </p:nvSpPr>
        <p:spPr/>
        <p:txBody>
          <a:bodyPr/>
          <a:lstStyle/>
          <a:p>
            <a:r>
              <a:rPr lang="en-US" dirty="0" smtClean="0"/>
              <a:t>Split Horizon</a:t>
            </a:r>
            <a:endParaRPr lang="en-US" dirty="0"/>
          </a:p>
        </p:txBody>
      </p:sp>
      <p:sp>
        <p:nvSpPr>
          <p:cNvPr id="1245187" name="Rectangle 3"/>
          <p:cNvSpPr>
            <a:spLocks noGrp="1" noChangeArrowheads="1"/>
          </p:cNvSpPr>
          <p:nvPr>
            <p:ph idx="1"/>
          </p:nvPr>
        </p:nvSpPr>
        <p:spPr>
          <a:xfrm>
            <a:off x="251520" y="2564904"/>
            <a:ext cx="4075112" cy="1772096"/>
          </a:xfrm>
        </p:spPr>
        <p:txBody>
          <a:bodyPr>
            <a:normAutofit lnSpcReduction="10000"/>
          </a:bodyPr>
          <a:lstStyle/>
          <a:p>
            <a:r>
              <a:rPr lang="en-US" sz="2000" b="1" dirty="0"/>
              <a:t>Split horizon </a:t>
            </a:r>
            <a:r>
              <a:rPr lang="en-US" sz="2000" b="1" dirty="0">
                <a:solidFill>
                  <a:srgbClr val="0000FF"/>
                </a:solidFill>
              </a:rPr>
              <a:t>with</a:t>
            </a:r>
            <a:r>
              <a:rPr lang="en-US" sz="2000" b="1" dirty="0"/>
              <a:t> poison reverse </a:t>
            </a:r>
          </a:p>
          <a:p>
            <a:pPr>
              <a:buFont typeface="Wingdings" charset="0"/>
              <a:buNone/>
            </a:pPr>
            <a:r>
              <a:rPr lang="en-US" sz="2000" dirty="0"/>
              <a:t>	</a:t>
            </a:r>
            <a:r>
              <a:rPr lang="en-US" sz="2000" dirty="0" smtClean="0"/>
              <a:t>The </a:t>
            </a:r>
            <a:r>
              <a:rPr lang="en-US" sz="2000" dirty="0"/>
              <a:t>rule states </a:t>
            </a:r>
            <a:r>
              <a:rPr lang="en-US" sz="2000" dirty="0" smtClean="0"/>
              <a:t>that once </a:t>
            </a:r>
            <a:r>
              <a:rPr lang="en-US" sz="2000" dirty="0"/>
              <a:t>a router learns of </a:t>
            </a:r>
            <a:r>
              <a:rPr lang="en-US" sz="2000" dirty="0" smtClean="0"/>
              <a:t>an </a:t>
            </a:r>
            <a:r>
              <a:rPr lang="en-US" sz="2000" dirty="0"/>
              <a:t>unreachable route </a:t>
            </a:r>
            <a:r>
              <a:rPr lang="en-US" sz="2000" dirty="0" smtClean="0"/>
              <a:t>through </a:t>
            </a:r>
            <a:r>
              <a:rPr lang="en-US" sz="2000" dirty="0"/>
              <a:t>an interface, </a:t>
            </a:r>
            <a:r>
              <a:rPr lang="en-US" sz="2000" dirty="0" smtClean="0"/>
              <a:t>advertise </a:t>
            </a:r>
            <a:r>
              <a:rPr lang="en-US" sz="2000" dirty="0"/>
              <a:t>it as </a:t>
            </a:r>
            <a:r>
              <a:rPr lang="en-US" sz="2000" dirty="0" smtClean="0"/>
              <a:t>unreachable </a:t>
            </a:r>
            <a:r>
              <a:rPr lang="en-US" sz="2000" dirty="0"/>
              <a:t>back </a:t>
            </a:r>
            <a:r>
              <a:rPr lang="en-US" sz="2000" dirty="0" smtClean="0"/>
              <a:t>through </a:t>
            </a:r>
            <a:r>
              <a:rPr lang="en-US" sz="2000" dirty="0"/>
              <a:t>the </a:t>
            </a:r>
            <a:r>
              <a:rPr lang="en-US" sz="2000" dirty="0" smtClean="0"/>
              <a:t>same interface</a:t>
            </a:r>
            <a:endParaRPr lang="en-US" sz="2000" dirty="0"/>
          </a:p>
        </p:txBody>
      </p:sp>
      <p:pic>
        <p:nvPicPr>
          <p:cNvPr id="1245188" name="Picture 4"/>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487863" y="1430338"/>
            <a:ext cx="4378325" cy="4638675"/>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334400618"/>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50306" name="Rectangle 2"/>
          <p:cNvSpPr>
            <a:spLocks noGrp="1" noChangeArrowheads="1"/>
          </p:cNvSpPr>
          <p:nvPr>
            <p:ph type="title"/>
          </p:nvPr>
        </p:nvSpPr>
        <p:spPr>
          <a:xfrm>
            <a:off x="641350" y="300038"/>
            <a:ext cx="8145463" cy="838200"/>
          </a:xfrm>
        </p:spPr>
        <p:txBody>
          <a:bodyPr/>
          <a:lstStyle/>
          <a:p>
            <a:r>
              <a:rPr lang="en-US" dirty="0" smtClean="0"/>
              <a:t>TTL</a:t>
            </a:r>
            <a:endParaRPr lang="en-US" dirty="0"/>
          </a:p>
        </p:txBody>
      </p:sp>
      <p:sp>
        <p:nvSpPr>
          <p:cNvPr id="1250307" name="Rectangle 3"/>
          <p:cNvSpPr>
            <a:spLocks noGrp="1" noChangeArrowheads="1"/>
          </p:cNvSpPr>
          <p:nvPr>
            <p:ph idx="1"/>
          </p:nvPr>
        </p:nvSpPr>
        <p:spPr>
          <a:xfrm>
            <a:off x="676275" y="1085850"/>
            <a:ext cx="7940675" cy="5418138"/>
          </a:xfrm>
        </p:spPr>
        <p:txBody>
          <a:bodyPr>
            <a:normAutofit/>
          </a:bodyPr>
          <a:lstStyle/>
          <a:p>
            <a:r>
              <a:rPr lang="en-US" sz="2000" b="1" dirty="0"/>
              <a:t>IP &amp; TTL</a:t>
            </a:r>
          </a:p>
          <a:p>
            <a:pPr lvl="1">
              <a:buFontTx/>
              <a:buChar char="–"/>
            </a:pPr>
            <a:r>
              <a:rPr lang="en-US" sz="2000" b="1" dirty="0">
                <a:solidFill>
                  <a:srgbClr val="0000FF"/>
                </a:solidFill>
              </a:rPr>
              <a:t>Purpose of the TTL field</a:t>
            </a:r>
          </a:p>
          <a:p>
            <a:pPr>
              <a:buFont typeface="Wingdings" charset="0"/>
              <a:buNone/>
            </a:pPr>
            <a:r>
              <a:rPr lang="en-US" sz="2000" dirty="0"/>
              <a:t>		</a:t>
            </a:r>
            <a:r>
              <a:rPr lang="en-US" sz="2000" dirty="0" smtClean="0"/>
              <a:t>The </a:t>
            </a:r>
            <a:r>
              <a:rPr lang="en-US" sz="2000" dirty="0"/>
              <a:t>TTL field is found in an IP header and is </a:t>
            </a:r>
            <a:r>
              <a:rPr lang="en-US" sz="2000" dirty="0" smtClean="0">
                <a:solidFill>
                  <a:srgbClr val="0000FF"/>
                </a:solidFill>
              </a:rPr>
              <a:t>used </a:t>
            </a:r>
            <a:r>
              <a:rPr lang="en-US" sz="2000" dirty="0">
                <a:solidFill>
                  <a:srgbClr val="0000FF"/>
                </a:solidFill>
              </a:rPr>
              <a:t>to prevent packets from endlessly </a:t>
            </a:r>
            <a:r>
              <a:rPr lang="en-US" sz="2000" dirty="0" smtClean="0">
                <a:solidFill>
                  <a:srgbClr val="0000FF"/>
                </a:solidFill>
              </a:rPr>
              <a:t>traveling </a:t>
            </a:r>
            <a:r>
              <a:rPr lang="en-US" sz="2000" dirty="0">
                <a:solidFill>
                  <a:srgbClr val="0000FF"/>
                </a:solidFill>
              </a:rPr>
              <a:t>on a </a:t>
            </a:r>
            <a:r>
              <a:rPr lang="en-US" sz="2000" dirty="0" smtClean="0">
                <a:solidFill>
                  <a:srgbClr val="0000FF"/>
                </a:solidFill>
              </a:rPr>
              <a:t>network</a:t>
            </a:r>
          </a:p>
          <a:p>
            <a:pPr>
              <a:buFont typeface="Wingdings" charset="0"/>
              <a:buNone/>
            </a:pPr>
            <a:endParaRPr lang="en-US" sz="2000" dirty="0">
              <a:solidFill>
                <a:srgbClr val="0000FF"/>
              </a:solidFill>
            </a:endParaRPr>
          </a:p>
          <a:p>
            <a:r>
              <a:rPr lang="en-US" sz="2000" b="1" dirty="0"/>
              <a:t>How the TTL field works</a:t>
            </a:r>
          </a:p>
          <a:p>
            <a:pPr>
              <a:buFont typeface="Wingdings" charset="0"/>
              <a:buNone/>
            </a:pPr>
            <a:r>
              <a:rPr lang="en-US" sz="2000" dirty="0"/>
              <a:t>		-TTL field contains a numeric value</a:t>
            </a:r>
          </a:p>
          <a:p>
            <a:pPr>
              <a:buFont typeface="Wingdings" charset="0"/>
              <a:buNone/>
            </a:pPr>
            <a:r>
              <a:rPr lang="en-US" sz="2000" dirty="0"/>
              <a:t>	</a:t>
            </a:r>
            <a:r>
              <a:rPr lang="en-US" sz="2000" dirty="0" smtClean="0"/>
              <a:t>The </a:t>
            </a:r>
            <a:r>
              <a:rPr lang="en-US" sz="2000" dirty="0">
                <a:solidFill>
                  <a:srgbClr val="0000FF"/>
                </a:solidFill>
              </a:rPr>
              <a:t>numeric value is decreased by one</a:t>
            </a:r>
            <a:r>
              <a:rPr lang="en-US" sz="2000" dirty="0"/>
              <a:t> by </a:t>
            </a:r>
            <a:r>
              <a:rPr lang="en-US" sz="2000" dirty="0" smtClean="0"/>
              <a:t>every </a:t>
            </a:r>
            <a:r>
              <a:rPr lang="en-US" sz="2000" dirty="0"/>
              <a:t>router on the route to the </a:t>
            </a:r>
            <a:r>
              <a:rPr lang="en-US" sz="2000" dirty="0" smtClean="0"/>
              <a:t>destination. If </a:t>
            </a:r>
            <a:r>
              <a:rPr lang="en-US" sz="2000" dirty="0">
                <a:solidFill>
                  <a:srgbClr val="0000FF"/>
                </a:solidFill>
              </a:rPr>
              <a:t>numeric value reaches</a:t>
            </a:r>
            <a:r>
              <a:rPr lang="en-US" sz="2000" dirty="0"/>
              <a:t> </a:t>
            </a:r>
            <a:r>
              <a:rPr lang="en-US" sz="2000" dirty="0">
                <a:solidFill>
                  <a:schemeClr val="accent2"/>
                </a:solidFill>
              </a:rPr>
              <a:t>0</a:t>
            </a:r>
            <a:r>
              <a:rPr lang="en-US" sz="2000" dirty="0"/>
              <a:t> then Packet </a:t>
            </a:r>
            <a:r>
              <a:rPr lang="en-US" sz="2000" dirty="0" smtClean="0"/>
              <a:t>is </a:t>
            </a:r>
            <a:r>
              <a:rPr lang="en-US" sz="2000" dirty="0"/>
              <a:t>discarded.</a:t>
            </a:r>
          </a:p>
        </p:txBody>
      </p:sp>
    </p:spTree>
    <p:extLst>
      <p:ext uri="{BB962C8B-B14F-4D97-AF65-F5344CB8AC3E}">
        <p14:creationId xmlns:p14="http://schemas.microsoft.com/office/powerpoint/2010/main" val="305767665"/>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52354" name="Rectangle 2"/>
          <p:cNvSpPr>
            <a:spLocks noGrp="1" noChangeArrowheads="1"/>
          </p:cNvSpPr>
          <p:nvPr>
            <p:ph type="title"/>
          </p:nvPr>
        </p:nvSpPr>
        <p:spPr>
          <a:xfrm>
            <a:off x="655638" y="346075"/>
            <a:ext cx="8145462" cy="838200"/>
          </a:xfrm>
        </p:spPr>
        <p:txBody>
          <a:bodyPr/>
          <a:lstStyle/>
          <a:p>
            <a:r>
              <a:rPr lang="en-US"/>
              <a:t>Routing Protocols Today</a:t>
            </a:r>
          </a:p>
        </p:txBody>
      </p:sp>
      <p:sp>
        <p:nvSpPr>
          <p:cNvPr id="1252355" name="Rectangle 3"/>
          <p:cNvSpPr>
            <a:spLocks noGrp="1" noChangeArrowheads="1"/>
          </p:cNvSpPr>
          <p:nvPr>
            <p:ph idx="1"/>
          </p:nvPr>
        </p:nvSpPr>
        <p:spPr>
          <a:xfrm>
            <a:off x="628650" y="1306513"/>
            <a:ext cx="7940675" cy="1954212"/>
          </a:xfrm>
        </p:spPr>
        <p:txBody>
          <a:bodyPr>
            <a:normAutofit/>
          </a:bodyPr>
          <a:lstStyle/>
          <a:p>
            <a:pPr>
              <a:lnSpc>
                <a:spcPct val="80000"/>
              </a:lnSpc>
            </a:pPr>
            <a:r>
              <a:rPr lang="en-US" sz="1800" b="1" dirty="0"/>
              <a:t>Factors used to determine whether to use RIP or EIGRP include</a:t>
            </a:r>
          </a:p>
          <a:p>
            <a:pPr>
              <a:lnSpc>
                <a:spcPct val="80000"/>
              </a:lnSpc>
              <a:buFont typeface="Wingdings" charset="0"/>
              <a:buNone/>
            </a:pPr>
            <a:r>
              <a:rPr lang="en-US" sz="1800" dirty="0"/>
              <a:t>		-Network size</a:t>
            </a:r>
          </a:p>
          <a:p>
            <a:pPr>
              <a:lnSpc>
                <a:spcPct val="80000"/>
              </a:lnSpc>
              <a:buFont typeface="Wingdings" charset="0"/>
              <a:buNone/>
            </a:pPr>
            <a:r>
              <a:rPr lang="en-US" sz="1800" dirty="0"/>
              <a:t>		-Compatibility between models of routers</a:t>
            </a:r>
          </a:p>
          <a:p>
            <a:pPr>
              <a:lnSpc>
                <a:spcPct val="80000"/>
              </a:lnSpc>
              <a:buFont typeface="Wingdings" charset="0"/>
              <a:buNone/>
            </a:pPr>
            <a:r>
              <a:rPr lang="en-US" sz="1800" dirty="0"/>
              <a:t>		-Administrative knowledge</a:t>
            </a:r>
          </a:p>
        </p:txBody>
      </p:sp>
      <p:pic>
        <p:nvPicPr>
          <p:cNvPr id="1252357" name="Picture 5"/>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95536" y="2780928"/>
            <a:ext cx="8337550" cy="3252788"/>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2"/>
                </a:solidFill>
                <a:miter lim="800000"/>
                <a:headEnd/>
                <a:tailEnd/>
              </a14:hiddenLine>
            </a:ext>
            <a:ext uri="{AF507438-7753-43e0-B8FC-AC1667EBCBE1}">
              <a14:hiddenEffects xmlns="" xmlns:a14="http://schemas.microsoft.com/office/drawing/2010/main">
                <a:effectLst>
                  <a:outerShdw blurRad="63500" dist="17961" dir="2700000" algn="ctr" rotWithShape="0">
                    <a:schemeClr val="bg2">
                      <a:alpha val="74998"/>
                    </a:schemeClr>
                  </a:outerShdw>
                </a:effectLst>
              </a14:hiddenEffects>
            </a:ext>
          </a:extLst>
        </p:spPr>
      </p:pic>
    </p:spTree>
    <p:extLst>
      <p:ext uri="{BB962C8B-B14F-4D97-AF65-F5344CB8AC3E}">
        <p14:creationId xmlns:p14="http://schemas.microsoft.com/office/powerpoint/2010/main" val="3114971067"/>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53378" name="Rectangle 2"/>
          <p:cNvSpPr>
            <a:spLocks noGrp="1" noChangeArrowheads="1"/>
          </p:cNvSpPr>
          <p:nvPr>
            <p:ph type="title"/>
          </p:nvPr>
        </p:nvSpPr>
        <p:spPr/>
        <p:txBody>
          <a:bodyPr>
            <a:normAutofit/>
          </a:bodyPr>
          <a:lstStyle/>
          <a:p>
            <a:r>
              <a:rPr lang="en-US" dirty="0"/>
              <a:t>Routing </a:t>
            </a:r>
            <a:r>
              <a:rPr lang="en-US" dirty="0" smtClean="0"/>
              <a:t>Information Protocols </a:t>
            </a:r>
            <a:endParaRPr lang="en-US" dirty="0"/>
          </a:p>
        </p:txBody>
      </p:sp>
      <p:sp>
        <p:nvSpPr>
          <p:cNvPr id="1253379" name="Rectangle 3"/>
          <p:cNvSpPr>
            <a:spLocks noGrp="1" noChangeArrowheads="1"/>
          </p:cNvSpPr>
          <p:nvPr>
            <p:ph idx="1"/>
          </p:nvPr>
        </p:nvSpPr>
        <p:spPr/>
        <p:txBody>
          <a:bodyPr>
            <a:normAutofit/>
          </a:bodyPr>
          <a:lstStyle/>
          <a:p>
            <a:r>
              <a:rPr lang="en-US" sz="2000" b="1" dirty="0"/>
              <a:t>RIP</a:t>
            </a:r>
          </a:p>
          <a:p>
            <a:pPr lvl="1">
              <a:buClr>
                <a:schemeClr val="accent1"/>
              </a:buClr>
              <a:buFont typeface="Wingdings" charset="0"/>
              <a:buChar char="§"/>
            </a:pPr>
            <a:r>
              <a:rPr lang="en-US" sz="2000" b="1" dirty="0">
                <a:solidFill>
                  <a:srgbClr val="0000FF"/>
                </a:solidFill>
              </a:rPr>
              <a:t>Features of </a:t>
            </a:r>
            <a:r>
              <a:rPr lang="en-US" sz="2000" b="1" dirty="0" smtClean="0">
                <a:solidFill>
                  <a:srgbClr val="0000FF"/>
                </a:solidFill>
              </a:rPr>
              <a:t>RIP:</a:t>
            </a:r>
          </a:p>
          <a:p>
            <a:pPr lvl="2">
              <a:buClr>
                <a:schemeClr val="accent1"/>
              </a:buClr>
              <a:buFont typeface="Wingdings" charset="0"/>
              <a:buChar char="§"/>
            </a:pPr>
            <a:r>
              <a:rPr lang="en-US" sz="2000" dirty="0" smtClean="0"/>
              <a:t>Supports </a:t>
            </a:r>
            <a:r>
              <a:rPr lang="en-US" sz="2000" dirty="0">
                <a:solidFill>
                  <a:srgbClr val="0000FF"/>
                </a:solidFill>
              </a:rPr>
              <a:t>split horizon &amp; split horizon with </a:t>
            </a:r>
            <a:r>
              <a:rPr lang="en-US" sz="2000" dirty="0" smtClean="0">
                <a:solidFill>
                  <a:srgbClr val="0000FF"/>
                </a:solidFill>
              </a:rPr>
              <a:t>poison reverse</a:t>
            </a:r>
          </a:p>
          <a:p>
            <a:pPr lvl="2">
              <a:buClr>
                <a:schemeClr val="accent1"/>
              </a:buClr>
              <a:buFont typeface="Wingdings" charset="0"/>
              <a:buChar char="§"/>
            </a:pPr>
            <a:r>
              <a:rPr lang="en-US" sz="2000" dirty="0" smtClean="0"/>
              <a:t>Capable </a:t>
            </a:r>
            <a:r>
              <a:rPr lang="en-US" sz="2000" dirty="0"/>
              <a:t>of </a:t>
            </a:r>
            <a:r>
              <a:rPr lang="en-US" sz="2000" dirty="0">
                <a:solidFill>
                  <a:srgbClr val="0000FF"/>
                </a:solidFill>
              </a:rPr>
              <a:t>load balancing</a:t>
            </a:r>
            <a:r>
              <a:rPr lang="en-US" sz="2000" dirty="0"/>
              <a:t> </a:t>
            </a:r>
            <a:endParaRPr lang="en-US" sz="2000" dirty="0" smtClean="0"/>
          </a:p>
          <a:p>
            <a:pPr lvl="2">
              <a:buClr>
                <a:schemeClr val="accent1"/>
              </a:buClr>
              <a:buFont typeface="Wingdings" charset="0"/>
              <a:buChar char="§"/>
            </a:pPr>
            <a:r>
              <a:rPr lang="en-US" sz="2000" dirty="0" smtClean="0">
                <a:solidFill>
                  <a:srgbClr val="0000FF"/>
                </a:solidFill>
              </a:rPr>
              <a:t>Easy </a:t>
            </a:r>
            <a:r>
              <a:rPr lang="en-US" sz="2000" dirty="0">
                <a:solidFill>
                  <a:srgbClr val="0000FF"/>
                </a:solidFill>
              </a:rPr>
              <a:t>to </a:t>
            </a:r>
            <a:r>
              <a:rPr lang="en-US" sz="2000" dirty="0" smtClean="0">
                <a:solidFill>
                  <a:srgbClr val="0000FF"/>
                </a:solidFill>
              </a:rPr>
              <a:t>configure</a:t>
            </a:r>
          </a:p>
          <a:p>
            <a:pPr lvl="2">
              <a:buClr>
                <a:schemeClr val="accent1"/>
              </a:buClr>
              <a:buFont typeface="Wingdings" charset="0"/>
              <a:buChar char="§"/>
            </a:pPr>
            <a:r>
              <a:rPr lang="en-US" sz="2000" dirty="0" smtClean="0">
                <a:solidFill>
                  <a:srgbClr val="0000FF"/>
                </a:solidFill>
              </a:rPr>
              <a:t>Works </a:t>
            </a:r>
            <a:r>
              <a:rPr lang="en-US" sz="2000" dirty="0">
                <a:solidFill>
                  <a:srgbClr val="0000FF"/>
                </a:solidFill>
              </a:rPr>
              <a:t>in a multi vendor router environment</a:t>
            </a:r>
          </a:p>
        </p:txBody>
      </p:sp>
    </p:spTree>
    <p:extLst>
      <p:ext uri="{BB962C8B-B14F-4D97-AF65-F5344CB8AC3E}">
        <p14:creationId xmlns:p14="http://schemas.microsoft.com/office/powerpoint/2010/main" val="376105572"/>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54402" name="Rectangle 2"/>
          <p:cNvSpPr>
            <a:spLocks noGrp="1" noChangeArrowheads="1"/>
          </p:cNvSpPr>
          <p:nvPr>
            <p:ph type="title"/>
          </p:nvPr>
        </p:nvSpPr>
        <p:spPr/>
        <p:txBody>
          <a:bodyPr/>
          <a:lstStyle/>
          <a:p>
            <a:r>
              <a:rPr lang="en-US" dirty="0" smtClean="0"/>
              <a:t>EIGRP</a:t>
            </a:r>
            <a:endParaRPr lang="en-US" dirty="0"/>
          </a:p>
        </p:txBody>
      </p:sp>
      <p:sp>
        <p:nvSpPr>
          <p:cNvPr id="1254403" name="Rectangle 3"/>
          <p:cNvSpPr>
            <a:spLocks noGrp="1" noChangeArrowheads="1"/>
          </p:cNvSpPr>
          <p:nvPr>
            <p:ph idx="1"/>
          </p:nvPr>
        </p:nvSpPr>
        <p:spPr/>
        <p:txBody>
          <a:bodyPr>
            <a:normAutofit/>
          </a:bodyPr>
          <a:lstStyle/>
          <a:p>
            <a:r>
              <a:rPr lang="en-US" sz="2000" b="1" dirty="0"/>
              <a:t>EIGRP</a:t>
            </a:r>
          </a:p>
          <a:p>
            <a:pPr lvl="1">
              <a:buClr>
                <a:schemeClr val="accent1"/>
              </a:buClr>
              <a:buFont typeface="Wingdings" charset="0"/>
              <a:buChar char="§"/>
            </a:pPr>
            <a:r>
              <a:rPr lang="en-US" sz="2000" b="1" dirty="0">
                <a:solidFill>
                  <a:srgbClr val="0000FF"/>
                </a:solidFill>
              </a:rPr>
              <a:t>Features of EIGRP</a:t>
            </a:r>
            <a:r>
              <a:rPr lang="en-US" sz="2000" b="1" dirty="0"/>
              <a:t>:</a:t>
            </a:r>
          </a:p>
          <a:p>
            <a:pPr>
              <a:buFont typeface="Wingdings" charset="0"/>
              <a:buNone/>
            </a:pPr>
            <a:r>
              <a:rPr lang="en-US" sz="2000" dirty="0"/>
              <a:t>			-Triggered updates</a:t>
            </a:r>
          </a:p>
          <a:p>
            <a:pPr>
              <a:buFont typeface="Wingdings" charset="0"/>
              <a:buNone/>
            </a:pPr>
            <a:r>
              <a:rPr lang="en-US" sz="2000" dirty="0"/>
              <a:t>			-EIGRP hello protocol used to establish </a:t>
            </a:r>
            <a:r>
              <a:rPr lang="en-US" sz="2000" dirty="0" smtClean="0"/>
              <a:t>neighbor </a:t>
            </a:r>
            <a:r>
              <a:rPr lang="en-US" sz="2000" dirty="0"/>
              <a:t>adjacencies</a:t>
            </a:r>
          </a:p>
          <a:p>
            <a:pPr>
              <a:buFont typeface="Wingdings" charset="0"/>
              <a:buNone/>
            </a:pPr>
            <a:r>
              <a:rPr lang="en-US" sz="2000" dirty="0"/>
              <a:t>			-Supports VLSM &amp; route summarization</a:t>
            </a:r>
          </a:p>
          <a:p>
            <a:pPr>
              <a:buFont typeface="Wingdings" charset="0"/>
              <a:buNone/>
            </a:pPr>
            <a:r>
              <a:rPr lang="en-US" sz="2000" dirty="0"/>
              <a:t>			-Use of topology table to maintain all routes</a:t>
            </a:r>
          </a:p>
          <a:p>
            <a:pPr>
              <a:buFont typeface="Wingdings" charset="0"/>
              <a:buNone/>
            </a:pPr>
            <a:r>
              <a:rPr lang="en-US" sz="2000" dirty="0"/>
              <a:t>			-Classless distance vector routing protocol</a:t>
            </a:r>
          </a:p>
          <a:p>
            <a:pPr>
              <a:buFont typeface="Wingdings" charset="0"/>
              <a:buNone/>
            </a:pPr>
            <a:r>
              <a:rPr lang="en-US" sz="2000" dirty="0"/>
              <a:t>			-Cisco proprietary protocol</a:t>
            </a:r>
          </a:p>
        </p:txBody>
      </p:sp>
    </p:spTree>
    <p:extLst>
      <p:ext uri="{BB962C8B-B14F-4D97-AF65-F5344CB8AC3E}">
        <p14:creationId xmlns:p14="http://schemas.microsoft.com/office/powerpoint/2010/main" val="396199524"/>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58498" name="Rectangle 2"/>
          <p:cNvSpPr>
            <a:spLocks noGrp="1" noChangeArrowheads="1"/>
          </p:cNvSpPr>
          <p:nvPr>
            <p:ph type="title"/>
          </p:nvPr>
        </p:nvSpPr>
        <p:spPr/>
        <p:txBody>
          <a:bodyPr/>
          <a:lstStyle/>
          <a:p>
            <a:r>
              <a:rPr lang="en-US"/>
              <a:t>Summary</a:t>
            </a:r>
          </a:p>
        </p:txBody>
      </p:sp>
      <p:sp>
        <p:nvSpPr>
          <p:cNvPr id="1258499" name="Rectangle 3"/>
          <p:cNvSpPr>
            <a:spLocks noGrp="1" noChangeArrowheads="1"/>
          </p:cNvSpPr>
          <p:nvPr>
            <p:ph idx="1"/>
          </p:nvPr>
        </p:nvSpPr>
        <p:spPr>
          <a:xfrm>
            <a:off x="665163" y="1582738"/>
            <a:ext cx="7940675" cy="4811712"/>
          </a:xfrm>
        </p:spPr>
        <p:txBody>
          <a:bodyPr>
            <a:normAutofit/>
          </a:bodyPr>
          <a:lstStyle/>
          <a:p>
            <a:r>
              <a:rPr lang="en-US" sz="2000" b="1" dirty="0"/>
              <a:t>Characteristics of Distance Vector routing protocols</a:t>
            </a:r>
          </a:p>
          <a:p>
            <a:pPr lvl="1">
              <a:buFontTx/>
              <a:buChar char="–"/>
            </a:pPr>
            <a:r>
              <a:rPr lang="en-US" sz="2000" dirty="0"/>
              <a:t>Periodic updates</a:t>
            </a:r>
          </a:p>
          <a:p>
            <a:pPr lvl="1">
              <a:buFontTx/>
              <a:buChar char="–"/>
            </a:pPr>
            <a:r>
              <a:rPr lang="en-US" sz="2000" dirty="0"/>
              <a:t>RIP routing updates include the entire routing table</a:t>
            </a:r>
          </a:p>
          <a:p>
            <a:pPr lvl="1">
              <a:buFontTx/>
              <a:buChar char="–"/>
            </a:pPr>
            <a:r>
              <a:rPr lang="en-US" sz="2000" dirty="0"/>
              <a:t>Neighbors are defined as routers that share a link and are configured to use the same protocol</a:t>
            </a:r>
          </a:p>
          <a:p>
            <a:r>
              <a:rPr lang="en-US" sz="2000" b="1" dirty="0"/>
              <a:t>The network discovery process for D.V. routing protocol</a:t>
            </a:r>
          </a:p>
          <a:p>
            <a:pPr lvl="1">
              <a:buFontTx/>
              <a:buChar char="–"/>
            </a:pPr>
            <a:r>
              <a:rPr lang="en-US" sz="2000" dirty="0"/>
              <a:t>Directly connected routes are placed in routing table 1</a:t>
            </a:r>
            <a:r>
              <a:rPr lang="en-US" sz="2000" baseline="30000" dirty="0"/>
              <a:t>st</a:t>
            </a:r>
          </a:p>
          <a:p>
            <a:pPr lvl="1">
              <a:buFontTx/>
              <a:buChar char="–"/>
            </a:pPr>
            <a:r>
              <a:rPr lang="en-US" sz="2000" dirty="0"/>
              <a:t>If a routing protocol is configured then</a:t>
            </a:r>
          </a:p>
          <a:p>
            <a:pPr lvl="2">
              <a:buFontTx/>
              <a:buChar char="•"/>
            </a:pPr>
            <a:r>
              <a:rPr lang="en-US" sz="2000" dirty="0"/>
              <a:t>Routers will exchange routing information</a:t>
            </a:r>
          </a:p>
          <a:p>
            <a:pPr lvl="1">
              <a:buFontTx/>
              <a:buChar char="–"/>
            </a:pPr>
            <a:r>
              <a:rPr lang="en-US" sz="2000" dirty="0"/>
              <a:t>Convergence is reached when all network routers have the    </a:t>
            </a:r>
          </a:p>
          <a:p>
            <a:pPr lvl="1"/>
            <a:r>
              <a:rPr lang="en-US" sz="2000" dirty="0"/>
              <a:t>  same network information</a:t>
            </a:r>
          </a:p>
        </p:txBody>
      </p:sp>
    </p:spTree>
    <p:extLst>
      <p:ext uri="{BB962C8B-B14F-4D97-AF65-F5344CB8AC3E}">
        <p14:creationId xmlns:p14="http://schemas.microsoft.com/office/powerpoint/2010/main" val="1110573289"/>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60546" name="Rectangle 2"/>
          <p:cNvSpPr>
            <a:spLocks noGrp="1" noChangeArrowheads="1"/>
          </p:cNvSpPr>
          <p:nvPr>
            <p:ph type="title"/>
          </p:nvPr>
        </p:nvSpPr>
        <p:spPr/>
        <p:txBody>
          <a:bodyPr/>
          <a:lstStyle/>
          <a:p>
            <a:r>
              <a:rPr lang="en-US"/>
              <a:t>Summary</a:t>
            </a:r>
          </a:p>
        </p:txBody>
      </p:sp>
      <p:sp>
        <p:nvSpPr>
          <p:cNvPr id="1260547" name="Rectangle 3"/>
          <p:cNvSpPr>
            <a:spLocks noGrp="1" noChangeArrowheads="1"/>
          </p:cNvSpPr>
          <p:nvPr>
            <p:ph idx="1"/>
          </p:nvPr>
        </p:nvSpPr>
        <p:spPr>
          <a:xfrm>
            <a:off x="374650" y="1268760"/>
            <a:ext cx="8221663" cy="5021262"/>
          </a:xfrm>
        </p:spPr>
        <p:txBody>
          <a:bodyPr>
            <a:normAutofit fontScale="92500" lnSpcReduction="10000"/>
          </a:bodyPr>
          <a:lstStyle/>
          <a:p>
            <a:pPr>
              <a:lnSpc>
                <a:spcPct val="120000"/>
              </a:lnSpc>
            </a:pPr>
            <a:r>
              <a:rPr lang="en-US" sz="2600" b="1" dirty="0"/>
              <a:t>D.V. routing protocols maintains routing tables by</a:t>
            </a:r>
          </a:p>
          <a:p>
            <a:pPr lvl="1">
              <a:lnSpc>
                <a:spcPct val="120000"/>
              </a:lnSpc>
              <a:buFontTx/>
              <a:buChar char="–"/>
            </a:pPr>
            <a:r>
              <a:rPr lang="en-US" sz="2600" dirty="0"/>
              <a:t>RIP sending out periodic updates</a:t>
            </a:r>
          </a:p>
          <a:p>
            <a:pPr lvl="1">
              <a:lnSpc>
                <a:spcPct val="120000"/>
              </a:lnSpc>
              <a:buFontTx/>
              <a:buChar char="–"/>
            </a:pPr>
            <a:r>
              <a:rPr lang="en-US" sz="2600" dirty="0"/>
              <a:t>RIP using 4 different timers to  ensure information is accurate and convergence is achieved in a timely manner</a:t>
            </a:r>
          </a:p>
          <a:p>
            <a:pPr lvl="1">
              <a:lnSpc>
                <a:spcPct val="120000"/>
              </a:lnSpc>
              <a:buFontTx/>
              <a:buChar char="–"/>
            </a:pPr>
            <a:r>
              <a:rPr lang="en-US" sz="2600" dirty="0"/>
              <a:t>EIGRP sending out triggered updates</a:t>
            </a:r>
          </a:p>
          <a:p>
            <a:pPr>
              <a:lnSpc>
                <a:spcPct val="120000"/>
              </a:lnSpc>
            </a:pPr>
            <a:r>
              <a:rPr lang="en-US" sz="2600" b="1" dirty="0"/>
              <a:t>D.V. routing protocols may be prone to routing loops</a:t>
            </a:r>
          </a:p>
          <a:p>
            <a:pPr lvl="1">
              <a:lnSpc>
                <a:spcPct val="120000"/>
              </a:lnSpc>
              <a:buFontTx/>
              <a:buChar char="–"/>
            </a:pPr>
            <a:r>
              <a:rPr lang="en-US" sz="2600" dirty="0"/>
              <a:t> routing loops are a condition in which packets continuously traverse a network</a:t>
            </a:r>
          </a:p>
          <a:p>
            <a:pPr lvl="1">
              <a:lnSpc>
                <a:spcPct val="120000"/>
              </a:lnSpc>
              <a:buFontTx/>
              <a:buChar char="–"/>
            </a:pPr>
            <a:r>
              <a:rPr lang="en-US" sz="2600" dirty="0"/>
              <a:t>Mechanisms used to minimize routing loops include defining maximum hop count, </a:t>
            </a:r>
            <a:r>
              <a:rPr lang="en-US" sz="2600" dirty="0" err="1"/>
              <a:t>holddown</a:t>
            </a:r>
            <a:r>
              <a:rPr lang="en-US" sz="2600" dirty="0"/>
              <a:t> timers, split horizon, route poisoning and triggered updates</a:t>
            </a:r>
          </a:p>
          <a:p>
            <a:pPr lvl="1">
              <a:buFontTx/>
              <a:buChar char="–"/>
            </a:pPr>
            <a:endParaRPr lang="en-US" dirty="0"/>
          </a:p>
          <a:p>
            <a:pPr lvl="1"/>
            <a:endParaRPr lang="en-US" dirty="0"/>
          </a:p>
        </p:txBody>
      </p:sp>
    </p:spTree>
    <p:extLst>
      <p:ext uri="{BB962C8B-B14F-4D97-AF65-F5344CB8AC3E}">
        <p14:creationId xmlns:p14="http://schemas.microsoft.com/office/powerpoint/2010/main" val="2526887593"/>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62594" name="Rectangle 2"/>
          <p:cNvSpPr>
            <a:spLocks noGrp="1" noChangeArrowheads="1"/>
          </p:cNvSpPr>
          <p:nvPr>
            <p:ph type="title"/>
          </p:nvPr>
        </p:nvSpPr>
        <p:spPr>
          <a:xfrm>
            <a:off x="655638" y="368300"/>
            <a:ext cx="8145462" cy="838200"/>
          </a:xfrm>
        </p:spPr>
        <p:txBody>
          <a:bodyPr/>
          <a:lstStyle/>
          <a:p>
            <a:r>
              <a:rPr lang="en-US"/>
              <a:t>Summary</a:t>
            </a:r>
          </a:p>
        </p:txBody>
      </p:sp>
      <p:sp>
        <p:nvSpPr>
          <p:cNvPr id="1262595" name="Rectangle 3"/>
          <p:cNvSpPr>
            <a:spLocks noGrp="1" noChangeArrowheads="1"/>
          </p:cNvSpPr>
          <p:nvPr>
            <p:ph idx="1"/>
          </p:nvPr>
        </p:nvSpPr>
        <p:spPr>
          <a:xfrm>
            <a:off x="655638" y="1335088"/>
            <a:ext cx="7940675" cy="5200650"/>
          </a:xfrm>
        </p:spPr>
        <p:txBody>
          <a:bodyPr>
            <a:normAutofit/>
          </a:bodyPr>
          <a:lstStyle/>
          <a:p>
            <a:r>
              <a:rPr lang="en-US" sz="2000" b="1" dirty="0"/>
              <a:t>Conditions that can lead to routing loops include</a:t>
            </a:r>
          </a:p>
          <a:p>
            <a:pPr lvl="1">
              <a:buFontTx/>
              <a:buChar char="–"/>
            </a:pPr>
            <a:r>
              <a:rPr lang="en-US" sz="2000" dirty="0"/>
              <a:t>Incorrectly configured static routes</a:t>
            </a:r>
          </a:p>
          <a:p>
            <a:pPr lvl="1">
              <a:buFontTx/>
              <a:buChar char="–"/>
            </a:pPr>
            <a:r>
              <a:rPr lang="en-US" sz="2000" dirty="0"/>
              <a:t>Incorrectly configured route redistribution</a:t>
            </a:r>
          </a:p>
          <a:p>
            <a:pPr lvl="1">
              <a:buFontTx/>
              <a:buChar char="–"/>
            </a:pPr>
            <a:r>
              <a:rPr lang="en-US" sz="2000" dirty="0"/>
              <a:t>Slow convergence</a:t>
            </a:r>
          </a:p>
          <a:p>
            <a:pPr lvl="1">
              <a:buFontTx/>
              <a:buChar char="–"/>
            </a:pPr>
            <a:r>
              <a:rPr lang="en-US" sz="2000" dirty="0"/>
              <a:t>Incorrectly configured discard routes</a:t>
            </a:r>
          </a:p>
          <a:p>
            <a:r>
              <a:rPr lang="en-US" sz="2000" b="1" dirty="0"/>
              <a:t>How routing loops can impact network performance includes:</a:t>
            </a:r>
          </a:p>
          <a:p>
            <a:pPr lvl="1">
              <a:buFontTx/>
              <a:buChar char="–"/>
            </a:pPr>
            <a:r>
              <a:rPr lang="en-US" sz="2000" dirty="0"/>
              <a:t>Excess use of bandwidth</a:t>
            </a:r>
          </a:p>
          <a:p>
            <a:pPr lvl="1">
              <a:buFontTx/>
              <a:buChar char="–"/>
            </a:pPr>
            <a:r>
              <a:rPr lang="en-US" sz="2000" dirty="0"/>
              <a:t>CPU resources may be strained</a:t>
            </a:r>
          </a:p>
          <a:p>
            <a:pPr lvl="1">
              <a:buFontTx/>
              <a:buChar char="–"/>
            </a:pPr>
            <a:r>
              <a:rPr lang="en-US" sz="2000" dirty="0"/>
              <a:t>Network convergence is degraded</a:t>
            </a:r>
          </a:p>
          <a:p>
            <a:pPr lvl="1">
              <a:buFontTx/>
              <a:buChar char="–"/>
            </a:pPr>
            <a:r>
              <a:rPr lang="en-US" sz="2000" dirty="0"/>
              <a:t>Routing updates may be lost or not processed </a:t>
            </a:r>
          </a:p>
        </p:txBody>
      </p:sp>
    </p:spTree>
    <p:extLst>
      <p:ext uri="{BB962C8B-B14F-4D97-AF65-F5344CB8AC3E}">
        <p14:creationId xmlns:p14="http://schemas.microsoft.com/office/powerpoint/2010/main" val="1291287020"/>
      </p:ext>
    </p:extLst>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64642" name="Rectangle 2"/>
          <p:cNvSpPr>
            <a:spLocks noGrp="1" noChangeArrowheads="1"/>
          </p:cNvSpPr>
          <p:nvPr>
            <p:ph type="title"/>
          </p:nvPr>
        </p:nvSpPr>
        <p:spPr/>
        <p:txBody>
          <a:bodyPr/>
          <a:lstStyle/>
          <a:p>
            <a:r>
              <a:rPr lang="en-US"/>
              <a:t>Summary</a:t>
            </a:r>
          </a:p>
        </p:txBody>
      </p:sp>
      <p:sp>
        <p:nvSpPr>
          <p:cNvPr id="1264643" name="Rectangle 3"/>
          <p:cNvSpPr>
            <a:spLocks noGrp="1" noChangeArrowheads="1"/>
          </p:cNvSpPr>
          <p:nvPr>
            <p:ph idx="1"/>
          </p:nvPr>
        </p:nvSpPr>
        <p:spPr>
          <a:xfrm>
            <a:off x="655638" y="1781175"/>
            <a:ext cx="7940675" cy="4168775"/>
          </a:xfrm>
        </p:spPr>
        <p:txBody>
          <a:bodyPr>
            <a:normAutofit/>
          </a:bodyPr>
          <a:lstStyle/>
          <a:p>
            <a:r>
              <a:rPr lang="en-US" b="1" dirty="0"/>
              <a:t>Routing Information Protocol (RIP)</a:t>
            </a:r>
          </a:p>
          <a:p>
            <a:pPr lvl="1"/>
            <a:r>
              <a:rPr lang="en-US" dirty="0"/>
              <a:t>A distance vector protocol that has 2 versions</a:t>
            </a:r>
          </a:p>
          <a:p>
            <a:pPr lvl="1"/>
            <a:r>
              <a:rPr lang="en-US" smtClean="0"/>
              <a:t>RIPv1 </a:t>
            </a:r>
            <a:r>
              <a:rPr lang="en-US"/>
              <a:t>– a classful routing protocol</a:t>
            </a:r>
          </a:p>
          <a:p>
            <a:pPr lvl="1"/>
            <a:r>
              <a:rPr lang="en-US" smtClean="0"/>
              <a:t>RIPv2  </a:t>
            </a:r>
            <a:r>
              <a:rPr lang="en-US" dirty="0"/>
              <a:t>- a classless routing protocol</a:t>
            </a:r>
          </a:p>
          <a:p>
            <a:r>
              <a:rPr lang="en-US" b="1" dirty="0"/>
              <a:t>Enhanced Interior Gateway Routing Protocol (EIGRP)</a:t>
            </a:r>
          </a:p>
          <a:p>
            <a:pPr lvl="1">
              <a:buFontTx/>
              <a:buChar char="–"/>
            </a:pPr>
            <a:r>
              <a:rPr lang="en-US" dirty="0"/>
              <a:t>A distance vector routing protocols that has some features of link state routing protocols</a:t>
            </a:r>
          </a:p>
          <a:p>
            <a:pPr lvl="1">
              <a:buFontTx/>
              <a:buChar char="–"/>
            </a:pPr>
            <a:r>
              <a:rPr lang="en-US" dirty="0"/>
              <a:t>A Cisco proprietary routing protocol</a:t>
            </a:r>
          </a:p>
        </p:txBody>
      </p:sp>
    </p:spTree>
    <p:extLst>
      <p:ext uri="{BB962C8B-B14F-4D97-AF65-F5344CB8AC3E}">
        <p14:creationId xmlns:p14="http://schemas.microsoft.com/office/powerpoint/2010/main" val="4279502012"/>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2485</TotalTime>
  <Words>896</Words>
  <Application>Microsoft Office PowerPoint</Application>
  <PresentationFormat>On-screen Show (4:3)</PresentationFormat>
  <Paragraphs>221</Paragraphs>
  <Slides>32</Slides>
  <Notes>32</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32</vt:i4>
      </vt:variant>
    </vt:vector>
  </HeadingPairs>
  <TitlesOfParts>
    <vt:vector size="38" baseType="lpstr">
      <vt:lpstr>ＭＳ Ｐゴシック</vt:lpstr>
      <vt:lpstr>Arial</vt:lpstr>
      <vt:lpstr>Calibri</vt:lpstr>
      <vt:lpstr>Calibri Light</vt:lpstr>
      <vt:lpstr>Wingdings</vt:lpstr>
      <vt:lpstr>Office Theme</vt:lpstr>
      <vt:lpstr>Distance Vector Routing Protocol</vt:lpstr>
      <vt:lpstr>Objectives</vt:lpstr>
      <vt:lpstr>Distance Vector Routing Protocols</vt:lpstr>
      <vt:lpstr>Distance Vector Routing Protocols</vt:lpstr>
      <vt:lpstr>Distance Vector Routing Protocols</vt:lpstr>
      <vt:lpstr>Distance Vector Routing Protocols</vt:lpstr>
      <vt:lpstr>Characteristic</vt:lpstr>
      <vt:lpstr>Distance Vector Routing Protocols</vt:lpstr>
      <vt:lpstr>Network Discovery</vt:lpstr>
      <vt:lpstr>Network Discovery</vt:lpstr>
      <vt:lpstr>Network Discovery</vt:lpstr>
      <vt:lpstr>Network Discovery</vt:lpstr>
      <vt:lpstr>Routing Table Maintenance</vt:lpstr>
      <vt:lpstr>Routing Table Maintenance</vt:lpstr>
      <vt:lpstr>Routing Table Maintenance</vt:lpstr>
      <vt:lpstr>Routing Table Maintenance</vt:lpstr>
      <vt:lpstr>Routing Table Maintenance</vt:lpstr>
      <vt:lpstr>Routing Loops</vt:lpstr>
      <vt:lpstr>Routing Loops</vt:lpstr>
      <vt:lpstr>Count to Infinity</vt:lpstr>
      <vt:lpstr>Count to Infinity</vt:lpstr>
      <vt:lpstr>Holddown Timer</vt:lpstr>
      <vt:lpstr>Split Horizon</vt:lpstr>
      <vt:lpstr>Split Horizon</vt:lpstr>
      <vt:lpstr>TTL</vt:lpstr>
      <vt:lpstr>Routing Protocols Today</vt:lpstr>
      <vt:lpstr>Routing Information Protocols </vt:lpstr>
      <vt:lpstr>EIGRP</vt:lpstr>
      <vt:lpstr>Summary</vt:lpstr>
      <vt:lpstr>Summary</vt:lpstr>
      <vt:lpstr>Summary</vt:lpstr>
      <vt:lpstr>Summary</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Data Network</dc:title>
  <dc:creator>arya</dc:creator>
  <cp:lastModifiedBy>Cisco</cp:lastModifiedBy>
  <cp:revision>276</cp:revision>
  <cp:lastPrinted>2014-02-04T19:37:22Z</cp:lastPrinted>
  <dcterms:created xsi:type="dcterms:W3CDTF">2013-10-01T08:59:03Z</dcterms:created>
  <dcterms:modified xsi:type="dcterms:W3CDTF">2017-02-15T11:11:47Z</dcterms:modified>
</cp:coreProperties>
</file>