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sldIdLst>
    <p:sldId id="256" r:id="rId2"/>
    <p:sldId id="261" r:id="rId3"/>
    <p:sldId id="262" r:id="rId4"/>
    <p:sldId id="263" r:id="rId5"/>
    <p:sldId id="260" r:id="rId6"/>
    <p:sldId id="267" r:id="rId7"/>
    <p:sldId id="266" r:id="rId8"/>
    <p:sldId id="269" r:id="rId9"/>
    <p:sldId id="270" r:id="rId10"/>
    <p:sldId id="271" r:id="rId11"/>
    <p:sldId id="273" r:id="rId12"/>
    <p:sldId id="275" r:id="rId13"/>
    <p:sldId id="276" r:id="rId14"/>
    <p:sldId id="277" r:id="rId15"/>
    <p:sldId id="278" r:id="rId16"/>
    <p:sldId id="279" r:id="rId17"/>
    <p:sldId id="281" r:id="rId18"/>
    <p:sldId id="280" r:id="rId19"/>
    <p:sldId id="284" r:id="rId20"/>
    <p:sldId id="264" r:id="rId21"/>
    <p:sldId id="283" r:id="rId2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0A75A8-E5B1-9C31-957C-0C81C05421AC}" v="3700" dt="2022-10-30T18:20:43.778"/>
    <p1510:client id="{08B51422-020E-DAB7-F43D-D9015220EBF0}" v="601" dt="2022-11-04T10:33:29.321"/>
    <p1510:client id="{168178D9-B8AC-73B7-245E-EA106DF2E287}" v="20" dt="2022-11-03T14:36:33.357"/>
    <p1510:client id="{4BF54F29-75D0-E1A7-CA59-B036FCCA2F3C}" v="975" dt="2022-11-20T12:54:41.228"/>
    <p1510:client id="{95B18A60-EAB0-5D5B-211C-B821EDAF5047}" v="415" dt="2022-10-29T13:42:44.592"/>
    <p1510:client id="{A4927341-C5BA-4C1F-57E3-C6E2273D4AF0}" v="1220" dt="2022-11-22T11:01:05.786"/>
    <p1510:client id="{D0A77C62-57E0-4002-A539-7AD1354DB7F2}" v="122" dt="2022-10-28T11:33:04.158"/>
    <p1510:client id="{DCE41A95-1E70-32DD-6785-9D53337ED53C}" v="50" dt="2022-11-01T16:00:43.9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microsoft.com/office/2015/10/relationships/revisionInfo" Target="revisionInfo.xml"/></Relationships>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ata5.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5.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B6A102C9-2652-4826-BB54-FB79D6A4B43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722A983D-0B50-4792-9F2A-328C87C190A5}">
      <dgm:prSet/>
      <dgm:spPr/>
      <dgm:t>
        <a:bodyPr/>
        <a:lstStyle/>
        <a:p>
          <a:pPr>
            <a:lnSpc>
              <a:spcPct val="100000"/>
            </a:lnSpc>
          </a:pPr>
          <a:r>
            <a:rPr lang="en-GB"/>
            <a:t>Fiedler's (2 Factor) Contingency Theory. External environment.</a:t>
          </a:r>
          <a:endParaRPr lang="en-US"/>
        </a:p>
      </dgm:t>
    </dgm:pt>
    <dgm:pt modelId="{CA6FBC5A-8EB0-4C5C-870C-CD5D09C313B6}" type="parTrans" cxnId="{BAB8D1F6-EF67-41DB-B808-99BC7151298E}">
      <dgm:prSet/>
      <dgm:spPr/>
      <dgm:t>
        <a:bodyPr/>
        <a:lstStyle/>
        <a:p>
          <a:endParaRPr lang="en-US"/>
        </a:p>
      </dgm:t>
    </dgm:pt>
    <dgm:pt modelId="{7E9A19F0-A903-496F-A0C3-31E6B8AF952A}" type="sibTrans" cxnId="{BAB8D1F6-EF67-41DB-B808-99BC7151298E}">
      <dgm:prSet/>
      <dgm:spPr/>
      <dgm:t>
        <a:bodyPr/>
        <a:lstStyle/>
        <a:p>
          <a:endParaRPr lang="en-US"/>
        </a:p>
      </dgm:t>
    </dgm:pt>
    <dgm:pt modelId="{0A27F336-339A-4458-8411-724FB9103A5D}">
      <dgm:prSet/>
      <dgm:spPr/>
      <dgm:t>
        <a:bodyPr/>
        <a:lstStyle/>
        <a:p>
          <a:pPr>
            <a:lnSpc>
              <a:spcPct val="100000"/>
            </a:lnSpc>
          </a:pPr>
          <a:r>
            <a:rPr lang="en-GB"/>
            <a:t>Goal Setting Theory a strategy-based theory by Edwin Locke. Internal environment.</a:t>
          </a:r>
          <a:endParaRPr lang="en-US"/>
        </a:p>
      </dgm:t>
    </dgm:pt>
    <dgm:pt modelId="{49C96E95-555C-4401-841E-F8BE4E5BEF41}" type="parTrans" cxnId="{9B21774F-21CB-457E-B4DC-2E86C98BC748}">
      <dgm:prSet/>
      <dgm:spPr/>
      <dgm:t>
        <a:bodyPr/>
        <a:lstStyle/>
        <a:p>
          <a:endParaRPr lang="en-US"/>
        </a:p>
      </dgm:t>
    </dgm:pt>
    <dgm:pt modelId="{2845F2C8-F619-4104-84EB-83C77FAD537C}" type="sibTrans" cxnId="{9B21774F-21CB-457E-B4DC-2E86C98BC748}">
      <dgm:prSet/>
      <dgm:spPr/>
      <dgm:t>
        <a:bodyPr/>
        <a:lstStyle/>
        <a:p>
          <a:endParaRPr lang="en-US"/>
        </a:p>
      </dgm:t>
    </dgm:pt>
    <dgm:pt modelId="{A6E79023-7486-4227-B2EB-764AAA868A27}">
      <dgm:prSet/>
      <dgm:spPr/>
      <dgm:t>
        <a:bodyPr/>
        <a:lstStyle/>
        <a:p>
          <a:pPr>
            <a:lnSpc>
              <a:spcPct val="100000"/>
            </a:lnSpc>
          </a:pPr>
          <a:r>
            <a:rPr lang="en-GB"/>
            <a:t>The HR Value Chain with two categories by Paauwe and Richarson. Processes.</a:t>
          </a:r>
          <a:endParaRPr lang="en-US"/>
        </a:p>
      </dgm:t>
    </dgm:pt>
    <dgm:pt modelId="{232D4225-94F9-44FE-B45A-F5705C4CE6FA}" type="parTrans" cxnId="{87766BE8-9722-402E-A1FE-5B5ADF596E82}">
      <dgm:prSet/>
      <dgm:spPr/>
      <dgm:t>
        <a:bodyPr/>
        <a:lstStyle/>
        <a:p>
          <a:endParaRPr lang="en-US"/>
        </a:p>
      </dgm:t>
    </dgm:pt>
    <dgm:pt modelId="{4CA19A8C-C4FD-4BD5-BA0E-AE481548A35D}" type="sibTrans" cxnId="{87766BE8-9722-402E-A1FE-5B5ADF596E82}">
      <dgm:prSet/>
      <dgm:spPr/>
      <dgm:t>
        <a:bodyPr/>
        <a:lstStyle/>
        <a:p>
          <a:endParaRPr lang="en-US"/>
        </a:p>
      </dgm:t>
    </dgm:pt>
    <dgm:pt modelId="{21218622-82B9-47CA-AB89-0BCCEC93C514}" type="pres">
      <dgm:prSet presAssocID="{B6A102C9-2652-4826-BB54-FB79D6A4B431}" presName="root" presStyleCnt="0">
        <dgm:presLayoutVars>
          <dgm:dir/>
          <dgm:resizeHandles val="exact"/>
        </dgm:presLayoutVars>
      </dgm:prSet>
      <dgm:spPr/>
    </dgm:pt>
    <dgm:pt modelId="{0BD6401E-D113-47AB-B03A-B41D5A0FF4E3}" type="pres">
      <dgm:prSet presAssocID="{722A983D-0B50-4792-9F2A-328C87C190A5}" presName="compNode" presStyleCnt="0"/>
      <dgm:spPr/>
    </dgm:pt>
    <dgm:pt modelId="{1058109B-6E72-431B-AA63-85B4C63D9E7E}" type="pres">
      <dgm:prSet presAssocID="{722A983D-0B50-4792-9F2A-328C87C190A5}" presName="bgRect" presStyleLbl="bgShp" presStyleIdx="0" presStyleCnt="3"/>
      <dgm:spPr/>
    </dgm:pt>
    <dgm:pt modelId="{9D825A9B-04F9-4ABB-96A7-DF0935AA824E}" type="pres">
      <dgm:prSet presAssocID="{722A983D-0B50-4792-9F2A-328C87C190A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Venn Diagram"/>
        </a:ext>
      </dgm:extLst>
    </dgm:pt>
    <dgm:pt modelId="{EE747245-ACAE-4F9F-ABD9-D6D548C9C920}" type="pres">
      <dgm:prSet presAssocID="{722A983D-0B50-4792-9F2A-328C87C190A5}" presName="spaceRect" presStyleCnt="0"/>
      <dgm:spPr/>
    </dgm:pt>
    <dgm:pt modelId="{7AC91362-1BF7-437B-8A24-1D43C323EE3E}" type="pres">
      <dgm:prSet presAssocID="{722A983D-0B50-4792-9F2A-328C87C190A5}" presName="parTx" presStyleLbl="revTx" presStyleIdx="0" presStyleCnt="3">
        <dgm:presLayoutVars>
          <dgm:chMax val="0"/>
          <dgm:chPref val="0"/>
        </dgm:presLayoutVars>
      </dgm:prSet>
      <dgm:spPr/>
    </dgm:pt>
    <dgm:pt modelId="{EDA73A36-7B52-4B50-AD87-2C8B5134C81A}" type="pres">
      <dgm:prSet presAssocID="{7E9A19F0-A903-496F-A0C3-31E6B8AF952A}" presName="sibTrans" presStyleCnt="0"/>
      <dgm:spPr/>
    </dgm:pt>
    <dgm:pt modelId="{F5AEDD1F-89F9-4A2B-A13E-0A07F53E3554}" type="pres">
      <dgm:prSet presAssocID="{0A27F336-339A-4458-8411-724FB9103A5D}" presName="compNode" presStyleCnt="0"/>
      <dgm:spPr/>
    </dgm:pt>
    <dgm:pt modelId="{4D22BF3F-D2B4-4A05-9860-BE3A2CF5F162}" type="pres">
      <dgm:prSet presAssocID="{0A27F336-339A-4458-8411-724FB9103A5D}" presName="bgRect" presStyleLbl="bgShp" presStyleIdx="1" presStyleCnt="3"/>
      <dgm:spPr/>
    </dgm:pt>
    <dgm:pt modelId="{E29E9886-075F-46D4-AB01-43DA5114712E}" type="pres">
      <dgm:prSet presAssocID="{0A27F336-339A-4458-8411-724FB9103A5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assroom"/>
        </a:ext>
      </dgm:extLst>
    </dgm:pt>
    <dgm:pt modelId="{D71E6207-8F83-469D-87AD-70B52329A07B}" type="pres">
      <dgm:prSet presAssocID="{0A27F336-339A-4458-8411-724FB9103A5D}" presName="spaceRect" presStyleCnt="0"/>
      <dgm:spPr/>
    </dgm:pt>
    <dgm:pt modelId="{2A708CB2-86D0-419F-AC8E-CF3632D0F31C}" type="pres">
      <dgm:prSet presAssocID="{0A27F336-339A-4458-8411-724FB9103A5D}" presName="parTx" presStyleLbl="revTx" presStyleIdx="1" presStyleCnt="3">
        <dgm:presLayoutVars>
          <dgm:chMax val="0"/>
          <dgm:chPref val="0"/>
        </dgm:presLayoutVars>
      </dgm:prSet>
      <dgm:spPr/>
    </dgm:pt>
    <dgm:pt modelId="{9D0E20B4-86F2-48C5-B886-BF46FCE1090A}" type="pres">
      <dgm:prSet presAssocID="{2845F2C8-F619-4104-84EB-83C77FAD537C}" presName="sibTrans" presStyleCnt="0"/>
      <dgm:spPr/>
    </dgm:pt>
    <dgm:pt modelId="{A1BBE503-80C9-4C5E-9B5B-1172C7B3C095}" type="pres">
      <dgm:prSet presAssocID="{A6E79023-7486-4227-B2EB-764AAA868A27}" presName="compNode" presStyleCnt="0"/>
      <dgm:spPr/>
    </dgm:pt>
    <dgm:pt modelId="{3591D01A-8FE1-4675-ABF8-B24D5528BA59}" type="pres">
      <dgm:prSet presAssocID="{A6E79023-7486-4227-B2EB-764AAA868A27}" presName="bgRect" presStyleLbl="bgShp" presStyleIdx="2" presStyleCnt="3"/>
      <dgm:spPr/>
    </dgm:pt>
    <dgm:pt modelId="{7D9C1367-613B-4E52-9B60-D80FCAD31168}" type="pres">
      <dgm:prSet presAssocID="{A6E79023-7486-4227-B2EB-764AAA868A2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ranching Diagram"/>
        </a:ext>
      </dgm:extLst>
    </dgm:pt>
    <dgm:pt modelId="{D9AD8DD0-5F40-45D5-A205-B9ACFDCC8F78}" type="pres">
      <dgm:prSet presAssocID="{A6E79023-7486-4227-B2EB-764AAA868A27}" presName="spaceRect" presStyleCnt="0"/>
      <dgm:spPr/>
    </dgm:pt>
    <dgm:pt modelId="{7EB5429A-A671-4B3B-BB23-3F1D9E2D0F59}" type="pres">
      <dgm:prSet presAssocID="{A6E79023-7486-4227-B2EB-764AAA868A27}" presName="parTx" presStyleLbl="revTx" presStyleIdx="2" presStyleCnt="3">
        <dgm:presLayoutVars>
          <dgm:chMax val="0"/>
          <dgm:chPref val="0"/>
        </dgm:presLayoutVars>
      </dgm:prSet>
      <dgm:spPr/>
    </dgm:pt>
  </dgm:ptLst>
  <dgm:cxnLst>
    <dgm:cxn modelId="{E171EB20-54A8-4DF1-B9AB-670E119B4CA7}" type="presOf" srcId="{B6A102C9-2652-4826-BB54-FB79D6A4B431}" destId="{21218622-82B9-47CA-AB89-0BCCEC93C514}" srcOrd="0" destOrd="0" presId="urn:microsoft.com/office/officeart/2018/2/layout/IconVerticalSolidList"/>
    <dgm:cxn modelId="{A7BA6235-6C4A-4160-8CFF-C905866DCDE3}" type="presOf" srcId="{722A983D-0B50-4792-9F2A-328C87C190A5}" destId="{7AC91362-1BF7-437B-8A24-1D43C323EE3E}" srcOrd="0" destOrd="0" presId="urn:microsoft.com/office/officeart/2018/2/layout/IconVerticalSolidList"/>
    <dgm:cxn modelId="{9B21774F-21CB-457E-B4DC-2E86C98BC748}" srcId="{B6A102C9-2652-4826-BB54-FB79D6A4B431}" destId="{0A27F336-339A-4458-8411-724FB9103A5D}" srcOrd="1" destOrd="0" parTransId="{49C96E95-555C-4401-841E-F8BE4E5BEF41}" sibTransId="{2845F2C8-F619-4104-84EB-83C77FAD537C}"/>
    <dgm:cxn modelId="{4817CDC5-2482-452F-8344-D81683E47833}" type="presOf" srcId="{0A27F336-339A-4458-8411-724FB9103A5D}" destId="{2A708CB2-86D0-419F-AC8E-CF3632D0F31C}" srcOrd="0" destOrd="0" presId="urn:microsoft.com/office/officeart/2018/2/layout/IconVerticalSolidList"/>
    <dgm:cxn modelId="{87766BE8-9722-402E-A1FE-5B5ADF596E82}" srcId="{B6A102C9-2652-4826-BB54-FB79D6A4B431}" destId="{A6E79023-7486-4227-B2EB-764AAA868A27}" srcOrd="2" destOrd="0" parTransId="{232D4225-94F9-44FE-B45A-F5705C4CE6FA}" sibTransId="{4CA19A8C-C4FD-4BD5-BA0E-AE481548A35D}"/>
    <dgm:cxn modelId="{8DB1FBEE-9E7B-465F-BBDB-73B440E461C0}" type="presOf" srcId="{A6E79023-7486-4227-B2EB-764AAA868A27}" destId="{7EB5429A-A671-4B3B-BB23-3F1D9E2D0F59}" srcOrd="0" destOrd="0" presId="urn:microsoft.com/office/officeart/2018/2/layout/IconVerticalSolidList"/>
    <dgm:cxn modelId="{BAB8D1F6-EF67-41DB-B808-99BC7151298E}" srcId="{B6A102C9-2652-4826-BB54-FB79D6A4B431}" destId="{722A983D-0B50-4792-9F2A-328C87C190A5}" srcOrd="0" destOrd="0" parTransId="{CA6FBC5A-8EB0-4C5C-870C-CD5D09C313B6}" sibTransId="{7E9A19F0-A903-496F-A0C3-31E6B8AF952A}"/>
    <dgm:cxn modelId="{D39F9217-2BC0-4333-B8FD-1AEB41EB1C61}" type="presParOf" srcId="{21218622-82B9-47CA-AB89-0BCCEC93C514}" destId="{0BD6401E-D113-47AB-B03A-B41D5A0FF4E3}" srcOrd="0" destOrd="0" presId="urn:microsoft.com/office/officeart/2018/2/layout/IconVerticalSolidList"/>
    <dgm:cxn modelId="{7CA87CEC-8887-4C84-8C51-582CDBABF2AD}" type="presParOf" srcId="{0BD6401E-D113-47AB-B03A-B41D5A0FF4E3}" destId="{1058109B-6E72-431B-AA63-85B4C63D9E7E}" srcOrd="0" destOrd="0" presId="urn:microsoft.com/office/officeart/2018/2/layout/IconVerticalSolidList"/>
    <dgm:cxn modelId="{BFCFA500-CAAB-4813-8109-FE1BC2A15A1C}" type="presParOf" srcId="{0BD6401E-D113-47AB-B03A-B41D5A0FF4E3}" destId="{9D825A9B-04F9-4ABB-96A7-DF0935AA824E}" srcOrd="1" destOrd="0" presId="urn:microsoft.com/office/officeart/2018/2/layout/IconVerticalSolidList"/>
    <dgm:cxn modelId="{08FF629F-A8CE-4B79-96BE-40E353F72BEC}" type="presParOf" srcId="{0BD6401E-D113-47AB-B03A-B41D5A0FF4E3}" destId="{EE747245-ACAE-4F9F-ABD9-D6D548C9C920}" srcOrd="2" destOrd="0" presId="urn:microsoft.com/office/officeart/2018/2/layout/IconVerticalSolidList"/>
    <dgm:cxn modelId="{5D108AD3-31A3-4F5B-8B22-257DE5463F16}" type="presParOf" srcId="{0BD6401E-D113-47AB-B03A-B41D5A0FF4E3}" destId="{7AC91362-1BF7-437B-8A24-1D43C323EE3E}" srcOrd="3" destOrd="0" presId="urn:microsoft.com/office/officeart/2018/2/layout/IconVerticalSolidList"/>
    <dgm:cxn modelId="{E1207FFB-917C-45D1-875F-25C5151EEEFB}" type="presParOf" srcId="{21218622-82B9-47CA-AB89-0BCCEC93C514}" destId="{EDA73A36-7B52-4B50-AD87-2C8B5134C81A}" srcOrd="1" destOrd="0" presId="urn:microsoft.com/office/officeart/2018/2/layout/IconVerticalSolidList"/>
    <dgm:cxn modelId="{D5DF482D-EA24-44D7-B3E5-874E7602B22E}" type="presParOf" srcId="{21218622-82B9-47CA-AB89-0BCCEC93C514}" destId="{F5AEDD1F-89F9-4A2B-A13E-0A07F53E3554}" srcOrd="2" destOrd="0" presId="urn:microsoft.com/office/officeart/2018/2/layout/IconVerticalSolidList"/>
    <dgm:cxn modelId="{6911F982-1D0A-457E-AD01-915A532185CD}" type="presParOf" srcId="{F5AEDD1F-89F9-4A2B-A13E-0A07F53E3554}" destId="{4D22BF3F-D2B4-4A05-9860-BE3A2CF5F162}" srcOrd="0" destOrd="0" presId="urn:microsoft.com/office/officeart/2018/2/layout/IconVerticalSolidList"/>
    <dgm:cxn modelId="{68EE0574-79F8-4724-9C97-D35CD79F6122}" type="presParOf" srcId="{F5AEDD1F-89F9-4A2B-A13E-0A07F53E3554}" destId="{E29E9886-075F-46D4-AB01-43DA5114712E}" srcOrd="1" destOrd="0" presId="urn:microsoft.com/office/officeart/2018/2/layout/IconVerticalSolidList"/>
    <dgm:cxn modelId="{5AE14112-B295-4CD7-BF77-B42A40411712}" type="presParOf" srcId="{F5AEDD1F-89F9-4A2B-A13E-0A07F53E3554}" destId="{D71E6207-8F83-469D-87AD-70B52329A07B}" srcOrd="2" destOrd="0" presId="urn:microsoft.com/office/officeart/2018/2/layout/IconVerticalSolidList"/>
    <dgm:cxn modelId="{A185AD32-D428-4CC1-8DB0-B71261367E2C}" type="presParOf" srcId="{F5AEDD1F-89F9-4A2B-A13E-0A07F53E3554}" destId="{2A708CB2-86D0-419F-AC8E-CF3632D0F31C}" srcOrd="3" destOrd="0" presId="urn:microsoft.com/office/officeart/2018/2/layout/IconVerticalSolidList"/>
    <dgm:cxn modelId="{7AE2B9DD-8DA3-45E9-99E9-70DE606C45C5}" type="presParOf" srcId="{21218622-82B9-47CA-AB89-0BCCEC93C514}" destId="{9D0E20B4-86F2-48C5-B886-BF46FCE1090A}" srcOrd="3" destOrd="0" presId="urn:microsoft.com/office/officeart/2018/2/layout/IconVerticalSolidList"/>
    <dgm:cxn modelId="{D29A9959-880B-4FA2-925D-2A5CC05A9973}" type="presParOf" srcId="{21218622-82B9-47CA-AB89-0BCCEC93C514}" destId="{A1BBE503-80C9-4C5E-9B5B-1172C7B3C095}" srcOrd="4" destOrd="0" presId="urn:microsoft.com/office/officeart/2018/2/layout/IconVerticalSolidList"/>
    <dgm:cxn modelId="{5775D0BD-E980-4572-9446-16747A23BDF2}" type="presParOf" srcId="{A1BBE503-80C9-4C5E-9B5B-1172C7B3C095}" destId="{3591D01A-8FE1-4675-ABF8-B24D5528BA59}" srcOrd="0" destOrd="0" presId="urn:microsoft.com/office/officeart/2018/2/layout/IconVerticalSolidList"/>
    <dgm:cxn modelId="{D560DDB8-2C21-4152-9BC4-0790E2E9421E}" type="presParOf" srcId="{A1BBE503-80C9-4C5E-9B5B-1172C7B3C095}" destId="{7D9C1367-613B-4E52-9B60-D80FCAD31168}" srcOrd="1" destOrd="0" presId="urn:microsoft.com/office/officeart/2018/2/layout/IconVerticalSolidList"/>
    <dgm:cxn modelId="{BE01D5D8-6217-4F89-9A99-1EF57846498F}" type="presParOf" srcId="{A1BBE503-80C9-4C5E-9B5B-1172C7B3C095}" destId="{D9AD8DD0-5F40-45D5-A205-B9ACFDCC8F78}" srcOrd="2" destOrd="0" presId="urn:microsoft.com/office/officeart/2018/2/layout/IconVerticalSolidList"/>
    <dgm:cxn modelId="{936AEE64-9E06-4A5B-9846-DC271A2558FB}" type="presParOf" srcId="{A1BBE503-80C9-4C5E-9B5B-1172C7B3C095}" destId="{7EB5429A-A671-4B3B-BB23-3F1D9E2D0F5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AC609B4-E336-4B83-98CB-34F256A1641E}"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F29296DE-62E1-4DB5-A80F-A9D421CB724D}">
      <dgm:prSet/>
      <dgm:spPr/>
      <dgm:t>
        <a:bodyPr/>
        <a:lstStyle/>
        <a:p>
          <a:pPr rtl="0"/>
          <a:r>
            <a:rPr lang="en-GB"/>
            <a:t>Using the Least Preferred Co-Worker Scale, scores yourself, keeping in mind the person you least like to work with. Total the score</a:t>
          </a:r>
          <a:r>
            <a:rPr lang="en-GB">
              <a:latin typeface="Trebuchet MS" panose="020B0603020202020204"/>
            </a:rPr>
            <a:t> (Ellyson., Gibson., Nichols., and Doerr,. (2012).</a:t>
          </a:r>
          <a:r>
            <a:rPr lang="en-GB"/>
            <a:t> </a:t>
          </a:r>
          <a:endParaRPr lang="en-US"/>
        </a:p>
      </dgm:t>
    </dgm:pt>
    <dgm:pt modelId="{FE0EF04D-02E8-4370-9D6F-1E877962D8F9}" type="parTrans" cxnId="{0481A11C-C444-4E10-83E9-FE7E52D8789E}">
      <dgm:prSet/>
      <dgm:spPr/>
      <dgm:t>
        <a:bodyPr/>
        <a:lstStyle/>
        <a:p>
          <a:endParaRPr lang="en-US"/>
        </a:p>
      </dgm:t>
    </dgm:pt>
    <dgm:pt modelId="{24A41757-E143-4B0C-8AFA-8F675EA9D96B}" type="sibTrans" cxnId="{0481A11C-C444-4E10-83E9-FE7E52D8789E}">
      <dgm:prSet/>
      <dgm:spPr/>
      <dgm:t>
        <a:bodyPr/>
        <a:lstStyle/>
        <a:p>
          <a:endParaRPr lang="en-US"/>
        </a:p>
      </dgm:t>
    </dgm:pt>
    <dgm:pt modelId="{32A34B82-97CC-441B-8C00-0A7A3EDA0B73}">
      <dgm:prSet/>
      <dgm:spPr/>
      <dgm:t>
        <a:bodyPr/>
        <a:lstStyle/>
        <a:p>
          <a:r>
            <a:rPr lang="en-GB" dirty="0"/>
            <a:t>54 or below = Task Oriented Leader.</a:t>
          </a:r>
          <a:endParaRPr lang="en-US" dirty="0"/>
        </a:p>
      </dgm:t>
    </dgm:pt>
    <dgm:pt modelId="{422679AC-7801-4B50-975C-988D82DD7586}" type="parTrans" cxnId="{F2494D07-952F-47C2-8904-ED71258EA262}">
      <dgm:prSet/>
      <dgm:spPr/>
      <dgm:t>
        <a:bodyPr/>
        <a:lstStyle/>
        <a:p>
          <a:endParaRPr lang="en-US"/>
        </a:p>
      </dgm:t>
    </dgm:pt>
    <dgm:pt modelId="{61D0769D-82D8-4A34-999C-394464F9B699}" type="sibTrans" cxnId="{F2494D07-952F-47C2-8904-ED71258EA262}">
      <dgm:prSet/>
      <dgm:spPr/>
      <dgm:t>
        <a:bodyPr/>
        <a:lstStyle/>
        <a:p>
          <a:endParaRPr lang="en-US"/>
        </a:p>
      </dgm:t>
    </dgm:pt>
    <dgm:pt modelId="{5903C89F-564D-412B-B4AD-2A211E75BD22}">
      <dgm:prSet/>
      <dgm:spPr/>
      <dgm:t>
        <a:bodyPr/>
        <a:lstStyle/>
        <a:p>
          <a:r>
            <a:rPr lang="en-GB" dirty="0"/>
            <a:t>73 and above = Relationship Oriented Leader.</a:t>
          </a:r>
          <a:endParaRPr lang="en-US" dirty="0"/>
        </a:p>
      </dgm:t>
    </dgm:pt>
    <dgm:pt modelId="{9E60BAFC-9C03-41C2-A0E1-EB6AD3537BB1}" type="parTrans" cxnId="{E1318BF9-D161-45C1-9AAB-22A4E451DFAC}">
      <dgm:prSet/>
      <dgm:spPr/>
      <dgm:t>
        <a:bodyPr/>
        <a:lstStyle/>
        <a:p>
          <a:endParaRPr lang="en-US"/>
        </a:p>
      </dgm:t>
    </dgm:pt>
    <dgm:pt modelId="{935152D1-B1E8-490B-B45D-F62BCE2AD7DD}" type="sibTrans" cxnId="{E1318BF9-D161-45C1-9AAB-22A4E451DFAC}">
      <dgm:prSet/>
      <dgm:spPr/>
      <dgm:t>
        <a:bodyPr/>
        <a:lstStyle/>
        <a:p>
          <a:endParaRPr lang="en-US"/>
        </a:p>
      </dgm:t>
    </dgm:pt>
    <dgm:pt modelId="{4B5D9FEC-D186-467A-B383-0C1C17657B79}">
      <dgm:prSet/>
      <dgm:spPr/>
      <dgm:t>
        <a:bodyPr/>
        <a:lstStyle/>
        <a:p>
          <a:r>
            <a:rPr lang="en-GB" dirty="0"/>
            <a:t>55/72 = You are Both, your choice to which suits you best. </a:t>
          </a:r>
          <a:endParaRPr lang="en-US" dirty="0"/>
        </a:p>
      </dgm:t>
    </dgm:pt>
    <dgm:pt modelId="{D0A8EC34-C759-4A6A-AD61-095A890CAA01}" type="parTrans" cxnId="{CCD986BB-6E1F-4572-B778-24A86678D602}">
      <dgm:prSet/>
      <dgm:spPr/>
      <dgm:t>
        <a:bodyPr/>
        <a:lstStyle/>
        <a:p>
          <a:endParaRPr lang="en-US"/>
        </a:p>
      </dgm:t>
    </dgm:pt>
    <dgm:pt modelId="{A3A6C5E5-18C2-4DC7-9173-136F2A166509}" type="sibTrans" cxnId="{CCD986BB-6E1F-4572-B778-24A86678D602}">
      <dgm:prSet/>
      <dgm:spPr/>
      <dgm:t>
        <a:bodyPr/>
        <a:lstStyle/>
        <a:p>
          <a:endParaRPr lang="en-US"/>
        </a:p>
      </dgm:t>
    </dgm:pt>
    <dgm:pt modelId="{3FCE06DB-5EE1-462E-8863-260478F06ACB}" type="pres">
      <dgm:prSet presAssocID="{6AC609B4-E336-4B83-98CB-34F256A1641E}" presName="outerComposite" presStyleCnt="0">
        <dgm:presLayoutVars>
          <dgm:chMax val="5"/>
          <dgm:dir/>
          <dgm:resizeHandles val="exact"/>
        </dgm:presLayoutVars>
      </dgm:prSet>
      <dgm:spPr/>
    </dgm:pt>
    <dgm:pt modelId="{588A839A-29E5-4FF8-9AC4-9A2A5CFADCB4}" type="pres">
      <dgm:prSet presAssocID="{6AC609B4-E336-4B83-98CB-34F256A1641E}" presName="dummyMaxCanvas" presStyleCnt="0">
        <dgm:presLayoutVars/>
      </dgm:prSet>
      <dgm:spPr/>
    </dgm:pt>
    <dgm:pt modelId="{D72DB461-0D70-4D32-98CB-BDD2DF584269}" type="pres">
      <dgm:prSet presAssocID="{6AC609B4-E336-4B83-98CB-34F256A1641E}" presName="FourNodes_1" presStyleLbl="node1" presStyleIdx="0" presStyleCnt="4">
        <dgm:presLayoutVars>
          <dgm:bulletEnabled val="1"/>
        </dgm:presLayoutVars>
      </dgm:prSet>
      <dgm:spPr/>
    </dgm:pt>
    <dgm:pt modelId="{7FB8D418-1087-4C70-842F-42D4D99E71E9}" type="pres">
      <dgm:prSet presAssocID="{6AC609B4-E336-4B83-98CB-34F256A1641E}" presName="FourNodes_2" presStyleLbl="node1" presStyleIdx="1" presStyleCnt="4">
        <dgm:presLayoutVars>
          <dgm:bulletEnabled val="1"/>
        </dgm:presLayoutVars>
      </dgm:prSet>
      <dgm:spPr/>
    </dgm:pt>
    <dgm:pt modelId="{0BE90A4A-D887-4FB0-9255-219D71AD4E3A}" type="pres">
      <dgm:prSet presAssocID="{6AC609B4-E336-4B83-98CB-34F256A1641E}" presName="FourNodes_3" presStyleLbl="node1" presStyleIdx="2" presStyleCnt="4">
        <dgm:presLayoutVars>
          <dgm:bulletEnabled val="1"/>
        </dgm:presLayoutVars>
      </dgm:prSet>
      <dgm:spPr/>
    </dgm:pt>
    <dgm:pt modelId="{D8E656CE-49A5-4E9A-AD35-0E00BC3E0975}" type="pres">
      <dgm:prSet presAssocID="{6AC609B4-E336-4B83-98CB-34F256A1641E}" presName="FourNodes_4" presStyleLbl="node1" presStyleIdx="3" presStyleCnt="4">
        <dgm:presLayoutVars>
          <dgm:bulletEnabled val="1"/>
        </dgm:presLayoutVars>
      </dgm:prSet>
      <dgm:spPr/>
    </dgm:pt>
    <dgm:pt modelId="{8CA57FC3-A516-48BF-B4EB-FE2A7C7F230E}" type="pres">
      <dgm:prSet presAssocID="{6AC609B4-E336-4B83-98CB-34F256A1641E}" presName="FourConn_1-2" presStyleLbl="fgAccFollowNode1" presStyleIdx="0" presStyleCnt="3">
        <dgm:presLayoutVars>
          <dgm:bulletEnabled val="1"/>
        </dgm:presLayoutVars>
      </dgm:prSet>
      <dgm:spPr/>
    </dgm:pt>
    <dgm:pt modelId="{8693883E-40B6-4A1E-ABA1-C5D1AC30A9A0}" type="pres">
      <dgm:prSet presAssocID="{6AC609B4-E336-4B83-98CB-34F256A1641E}" presName="FourConn_2-3" presStyleLbl="fgAccFollowNode1" presStyleIdx="1" presStyleCnt="3">
        <dgm:presLayoutVars>
          <dgm:bulletEnabled val="1"/>
        </dgm:presLayoutVars>
      </dgm:prSet>
      <dgm:spPr/>
    </dgm:pt>
    <dgm:pt modelId="{66D12B48-0367-4027-98DB-0B9799298F8D}" type="pres">
      <dgm:prSet presAssocID="{6AC609B4-E336-4B83-98CB-34F256A1641E}" presName="FourConn_3-4" presStyleLbl="fgAccFollowNode1" presStyleIdx="2" presStyleCnt="3">
        <dgm:presLayoutVars>
          <dgm:bulletEnabled val="1"/>
        </dgm:presLayoutVars>
      </dgm:prSet>
      <dgm:spPr/>
    </dgm:pt>
    <dgm:pt modelId="{14BD893C-F21C-487F-89C8-72CA912A1487}" type="pres">
      <dgm:prSet presAssocID="{6AC609B4-E336-4B83-98CB-34F256A1641E}" presName="FourNodes_1_text" presStyleLbl="node1" presStyleIdx="3" presStyleCnt="4">
        <dgm:presLayoutVars>
          <dgm:bulletEnabled val="1"/>
        </dgm:presLayoutVars>
      </dgm:prSet>
      <dgm:spPr/>
    </dgm:pt>
    <dgm:pt modelId="{B1F1C9A8-55CD-433F-A0E5-8CF859F0F90B}" type="pres">
      <dgm:prSet presAssocID="{6AC609B4-E336-4B83-98CB-34F256A1641E}" presName="FourNodes_2_text" presStyleLbl="node1" presStyleIdx="3" presStyleCnt="4">
        <dgm:presLayoutVars>
          <dgm:bulletEnabled val="1"/>
        </dgm:presLayoutVars>
      </dgm:prSet>
      <dgm:spPr/>
    </dgm:pt>
    <dgm:pt modelId="{1BB7035C-8CCE-44E1-A87E-648AA629DC1F}" type="pres">
      <dgm:prSet presAssocID="{6AC609B4-E336-4B83-98CB-34F256A1641E}" presName="FourNodes_3_text" presStyleLbl="node1" presStyleIdx="3" presStyleCnt="4">
        <dgm:presLayoutVars>
          <dgm:bulletEnabled val="1"/>
        </dgm:presLayoutVars>
      </dgm:prSet>
      <dgm:spPr/>
    </dgm:pt>
    <dgm:pt modelId="{FE9BF03B-CD8C-4A22-8115-5DFBCB8747F9}" type="pres">
      <dgm:prSet presAssocID="{6AC609B4-E336-4B83-98CB-34F256A1641E}" presName="FourNodes_4_text" presStyleLbl="node1" presStyleIdx="3" presStyleCnt="4">
        <dgm:presLayoutVars>
          <dgm:bulletEnabled val="1"/>
        </dgm:presLayoutVars>
      </dgm:prSet>
      <dgm:spPr/>
    </dgm:pt>
  </dgm:ptLst>
  <dgm:cxnLst>
    <dgm:cxn modelId="{F2494D07-952F-47C2-8904-ED71258EA262}" srcId="{6AC609B4-E336-4B83-98CB-34F256A1641E}" destId="{32A34B82-97CC-441B-8C00-0A7A3EDA0B73}" srcOrd="1" destOrd="0" parTransId="{422679AC-7801-4B50-975C-988D82DD7586}" sibTransId="{61D0769D-82D8-4A34-999C-394464F9B699}"/>
    <dgm:cxn modelId="{0481A11C-C444-4E10-83E9-FE7E52D8789E}" srcId="{6AC609B4-E336-4B83-98CB-34F256A1641E}" destId="{F29296DE-62E1-4DB5-A80F-A9D421CB724D}" srcOrd="0" destOrd="0" parTransId="{FE0EF04D-02E8-4370-9D6F-1E877962D8F9}" sibTransId="{24A41757-E143-4B0C-8AFA-8F675EA9D96B}"/>
    <dgm:cxn modelId="{B433BB5F-28E5-4D9E-BA91-D81510AA9E5B}" type="presOf" srcId="{5903C89F-564D-412B-B4AD-2A211E75BD22}" destId="{1BB7035C-8CCE-44E1-A87E-648AA629DC1F}" srcOrd="1" destOrd="0" presId="urn:microsoft.com/office/officeart/2005/8/layout/vProcess5"/>
    <dgm:cxn modelId="{09154741-9E97-4924-A4B4-81501A8FAA0C}" type="presOf" srcId="{4B5D9FEC-D186-467A-B383-0C1C17657B79}" destId="{D8E656CE-49A5-4E9A-AD35-0E00BC3E0975}" srcOrd="0" destOrd="0" presId="urn:microsoft.com/office/officeart/2005/8/layout/vProcess5"/>
    <dgm:cxn modelId="{EEF5066D-E303-4C61-91E8-36D1B9BDF7CB}" type="presOf" srcId="{5903C89F-564D-412B-B4AD-2A211E75BD22}" destId="{0BE90A4A-D887-4FB0-9255-219D71AD4E3A}" srcOrd="0" destOrd="0" presId="urn:microsoft.com/office/officeart/2005/8/layout/vProcess5"/>
    <dgm:cxn modelId="{CF6AC772-67B2-45F7-B7F7-C2359C0F02B7}" type="presOf" srcId="{24A41757-E143-4B0C-8AFA-8F675EA9D96B}" destId="{8CA57FC3-A516-48BF-B4EB-FE2A7C7F230E}" srcOrd="0" destOrd="0" presId="urn:microsoft.com/office/officeart/2005/8/layout/vProcess5"/>
    <dgm:cxn modelId="{39E1B753-BB00-46BD-A961-5D9B8B81325B}" type="presOf" srcId="{32A34B82-97CC-441B-8C00-0A7A3EDA0B73}" destId="{7FB8D418-1087-4C70-842F-42D4D99E71E9}" srcOrd="0" destOrd="0" presId="urn:microsoft.com/office/officeart/2005/8/layout/vProcess5"/>
    <dgm:cxn modelId="{7B377CA4-C4B6-4743-8B27-0095B955BB51}" type="presOf" srcId="{32A34B82-97CC-441B-8C00-0A7A3EDA0B73}" destId="{B1F1C9A8-55CD-433F-A0E5-8CF859F0F90B}" srcOrd="1" destOrd="0" presId="urn:microsoft.com/office/officeart/2005/8/layout/vProcess5"/>
    <dgm:cxn modelId="{CCD986BB-6E1F-4572-B778-24A86678D602}" srcId="{6AC609B4-E336-4B83-98CB-34F256A1641E}" destId="{4B5D9FEC-D186-467A-B383-0C1C17657B79}" srcOrd="3" destOrd="0" parTransId="{D0A8EC34-C759-4A6A-AD61-095A890CAA01}" sibTransId="{A3A6C5E5-18C2-4DC7-9173-136F2A166509}"/>
    <dgm:cxn modelId="{23E83DC6-72FF-4F20-BAB8-D129E3857E2B}" type="presOf" srcId="{6AC609B4-E336-4B83-98CB-34F256A1641E}" destId="{3FCE06DB-5EE1-462E-8863-260478F06ACB}" srcOrd="0" destOrd="0" presId="urn:microsoft.com/office/officeart/2005/8/layout/vProcess5"/>
    <dgm:cxn modelId="{52A2B8CA-DF01-4BB1-B3AD-F9C49AB6C23B}" type="presOf" srcId="{F29296DE-62E1-4DB5-A80F-A9D421CB724D}" destId="{14BD893C-F21C-487F-89C8-72CA912A1487}" srcOrd="1" destOrd="0" presId="urn:microsoft.com/office/officeart/2005/8/layout/vProcess5"/>
    <dgm:cxn modelId="{5F00A2DF-5631-468C-8A4C-FD161C5BCB31}" type="presOf" srcId="{F29296DE-62E1-4DB5-A80F-A9D421CB724D}" destId="{D72DB461-0D70-4D32-98CB-BDD2DF584269}" srcOrd="0" destOrd="0" presId="urn:microsoft.com/office/officeart/2005/8/layout/vProcess5"/>
    <dgm:cxn modelId="{25CCABE3-A0D5-49E3-A53C-BD5FE812F4AC}" type="presOf" srcId="{61D0769D-82D8-4A34-999C-394464F9B699}" destId="{8693883E-40B6-4A1E-ABA1-C5D1AC30A9A0}" srcOrd="0" destOrd="0" presId="urn:microsoft.com/office/officeart/2005/8/layout/vProcess5"/>
    <dgm:cxn modelId="{F3CDB0EA-C387-4A2F-830C-48F7B6F92226}" type="presOf" srcId="{4B5D9FEC-D186-467A-B383-0C1C17657B79}" destId="{FE9BF03B-CD8C-4A22-8115-5DFBCB8747F9}" srcOrd="1" destOrd="0" presId="urn:microsoft.com/office/officeart/2005/8/layout/vProcess5"/>
    <dgm:cxn modelId="{E1318BF9-D161-45C1-9AAB-22A4E451DFAC}" srcId="{6AC609B4-E336-4B83-98CB-34F256A1641E}" destId="{5903C89F-564D-412B-B4AD-2A211E75BD22}" srcOrd="2" destOrd="0" parTransId="{9E60BAFC-9C03-41C2-A0E1-EB6AD3537BB1}" sibTransId="{935152D1-B1E8-490B-B45D-F62BCE2AD7DD}"/>
    <dgm:cxn modelId="{3EB72CFE-96E1-405C-B1A7-2965EFB07CD4}" type="presOf" srcId="{935152D1-B1E8-490B-B45D-F62BCE2AD7DD}" destId="{66D12B48-0367-4027-98DB-0B9799298F8D}" srcOrd="0" destOrd="0" presId="urn:microsoft.com/office/officeart/2005/8/layout/vProcess5"/>
    <dgm:cxn modelId="{CB618FE8-E23D-4E7D-9504-FC1B903B97AC}" type="presParOf" srcId="{3FCE06DB-5EE1-462E-8863-260478F06ACB}" destId="{588A839A-29E5-4FF8-9AC4-9A2A5CFADCB4}" srcOrd="0" destOrd="0" presId="urn:microsoft.com/office/officeart/2005/8/layout/vProcess5"/>
    <dgm:cxn modelId="{9EA3BA16-AC18-45AC-900E-A32FE5130028}" type="presParOf" srcId="{3FCE06DB-5EE1-462E-8863-260478F06ACB}" destId="{D72DB461-0D70-4D32-98CB-BDD2DF584269}" srcOrd="1" destOrd="0" presId="urn:microsoft.com/office/officeart/2005/8/layout/vProcess5"/>
    <dgm:cxn modelId="{EC260F95-2F9A-4016-9F28-DC6178BE55BB}" type="presParOf" srcId="{3FCE06DB-5EE1-462E-8863-260478F06ACB}" destId="{7FB8D418-1087-4C70-842F-42D4D99E71E9}" srcOrd="2" destOrd="0" presId="urn:microsoft.com/office/officeart/2005/8/layout/vProcess5"/>
    <dgm:cxn modelId="{90E43D2C-CD0B-4CB0-A520-1EA999C30D01}" type="presParOf" srcId="{3FCE06DB-5EE1-462E-8863-260478F06ACB}" destId="{0BE90A4A-D887-4FB0-9255-219D71AD4E3A}" srcOrd="3" destOrd="0" presId="urn:microsoft.com/office/officeart/2005/8/layout/vProcess5"/>
    <dgm:cxn modelId="{3EA0EF49-B507-4C13-9567-D53C7C1FC726}" type="presParOf" srcId="{3FCE06DB-5EE1-462E-8863-260478F06ACB}" destId="{D8E656CE-49A5-4E9A-AD35-0E00BC3E0975}" srcOrd="4" destOrd="0" presId="urn:microsoft.com/office/officeart/2005/8/layout/vProcess5"/>
    <dgm:cxn modelId="{DB22415D-78AB-45D1-8078-44B9A4617468}" type="presParOf" srcId="{3FCE06DB-5EE1-462E-8863-260478F06ACB}" destId="{8CA57FC3-A516-48BF-B4EB-FE2A7C7F230E}" srcOrd="5" destOrd="0" presId="urn:microsoft.com/office/officeart/2005/8/layout/vProcess5"/>
    <dgm:cxn modelId="{0A1E5625-1D92-48DD-A08D-4C67494ABCD2}" type="presParOf" srcId="{3FCE06DB-5EE1-462E-8863-260478F06ACB}" destId="{8693883E-40B6-4A1E-ABA1-C5D1AC30A9A0}" srcOrd="6" destOrd="0" presId="urn:microsoft.com/office/officeart/2005/8/layout/vProcess5"/>
    <dgm:cxn modelId="{FD22C67B-E87A-42C1-BAF1-C27E3F7C919F}" type="presParOf" srcId="{3FCE06DB-5EE1-462E-8863-260478F06ACB}" destId="{66D12B48-0367-4027-98DB-0B9799298F8D}" srcOrd="7" destOrd="0" presId="urn:microsoft.com/office/officeart/2005/8/layout/vProcess5"/>
    <dgm:cxn modelId="{47A85989-9D79-405A-88C5-09E481FBA29B}" type="presParOf" srcId="{3FCE06DB-5EE1-462E-8863-260478F06ACB}" destId="{14BD893C-F21C-487F-89C8-72CA912A1487}" srcOrd="8" destOrd="0" presId="urn:microsoft.com/office/officeart/2005/8/layout/vProcess5"/>
    <dgm:cxn modelId="{159D1EF4-AB3C-484F-89DB-47400719F59D}" type="presParOf" srcId="{3FCE06DB-5EE1-462E-8863-260478F06ACB}" destId="{B1F1C9A8-55CD-433F-A0E5-8CF859F0F90B}" srcOrd="9" destOrd="0" presId="urn:microsoft.com/office/officeart/2005/8/layout/vProcess5"/>
    <dgm:cxn modelId="{7487ABFC-39B7-4C1E-ABCC-DEC9E7665FE0}" type="presParOf" srcId="{3FCE06DB-5EE1-462E-8863-260478F06ACB}" destId="{1BB7035C-8CCE-44E1-A87E-648AA629DC1F}" srcOrd="10" destOrd="0" presId="urn:microsoft.com/office/officeart/2005/8/layout/vProcess5"/>
    <dgm:cxn modelId="{6D169C37-9949-4CD5-AA17-CEA890D25A14}" type="presParOf" srcId="{3FCE06DB-5EE1-462E-8863-260478F06ACB}" destId="{FE9BF03B-CD8C-4A22-8115-5DFBCB8747F9}"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75A975C-8482-4650-A74A-512F1F8AAA34}"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69E64134-EB79-413C-8EBA-4D0D65611DF4}">
      <dgm:prSet/>
      <dgm:spPr/>
      <dgm:t>
        <a:bodyPr/>
        <a:lstStyle/>
        <a:p>
          <a:r>
            <a:rPr lang="en-GB" b="1" dirty="0"/>
            <a:t>Advantages</a:t>
          </a:r>
          <a:endParaRPr lang="en-US" dirty="0"/>
        </a:p>
      </dgm:t>
    </dgm:pt>
    <dgm:pt modelId="{A33309AA-74CE-411F-BE26-E545880BBBF2}" type="parTrans" cxnId="{61DC86BE-8D0E-438C-85AF-31DA11D4D074}">
      <dgm:prSet/>
      <dgm:spPr/>
      <dgm:t>
        <a:bodyPr/>
        <a:lstStyle/>
        <a:p>
          <a:endParaRPr lang="en-US"/>
        </a:p>
      </dgm:t>
    </dgm:pt>
    <dgm:pt modelId="{82303632-90DD-4AF1-820A-9A1E3A427D31}" type="sibTrans" cxnId="{61DC86BE-8D0E-438C-85AF-31DA11D4D074}">
      <dgm:prSet/>
      <dgm:spPr/>
      <dgm:t>
        <a:bodyPr/>
        <a:lstStyle/>
        <a:p>
          <a:endParaRPr lang="en-US"/>
        </a:p>
      </dgm:t>
    </dgm:pt>
    <dgm:pt modelId="{DDADC8E1-0276-4855-B7F7-13107025C1EE}">
      <dgm:prSet/>
      <dgm:spPr/>
      <dgm:t>
        <a:bodyPr/>
        <a:lstStyle/>
        <a:p>
          <a:r>
            <a:rPr lang="en-GB" dirty="0"/>
            <a:t>Take the situation into account in determining effectiveness of a leader.</a:t>
          </a:r>
          <a:endParaRPr lang="en-US" dirty="0"/>
        </a:p>
      </dgm:t>
    </dgm:pt>
    <dgm:pt modelId="{DC9DEAEE-493F-454C-AAB6-DBC29D0D1E69}" type="parTrans" cxnId="{A802E6A6-A6F5-4425-97CA-40512FEF81E1}">
      <dgm:prSet/>
      <dgm:spPr/>
      <dgm:t>
        <a:bodyPr/>
        <a:lstStyle/>
        <a:p>
          <a:endParaRPr lang="en-US"/>
        </a:p>
      </dgm:t>
    </dgm:pt>
    <dgm:pt modelId="{8A091DF4-107A-4D79-A621-D138DB1405DA}" type="sibTrans" cxnId="{A802E6A6-A6F5-4425-97CA-40512FEF81E1}">
      <dgm:prSet/>
      <dgm:spPr/>
      <dgm:t>
        <a:bodyPr/>
        <a:lstStyle/>
        <a:p>
          <a:endParaRPr lang="en-US"/>
        </a:p>
      </dgm:t>
    </dgm:pt>
    <dgm:pt modelId="{1E710372-5175-4651-8969-D4AB44E1AC7F}">
      <dgm:prSet/>
      <dgm:spPr/>
      <dgm:t>
        <a:bodyPr/>
        <a:lstStyle/>
        <a:p>
          <a:r>
            <a:rPr lang="en-GB" dirty="0"/>
            <a:t>The LPC/Situation factors are easy to measure.</a:t>
          </a:r>
          <a:endParaRPr lang="en-US" dirty="0"/>
        </a:p>
      </dgm:t>
    </dgm:pt>
    <dgm:pt modelId="{A4780585-A858-4DDE-A6A5-562F4F70A9CD}" type="parTrans" cxnId="{C1D5606C-8202-46C7-8A9D-6BD74E293856}">
      <dgm:prSet/>
      <dgm:spPr/>
      <dgm:t>
        <a:bodyPr/>
        <a:lstStyle/>
        <a:p>
          <a:endParaRPr lang="en-US"/>
        </a:p>
      </dgm:t>
    </dgm:pt>
    <dgm:pt modelId="{D2C0C48C-6FDA-4B44-A08D-26BE72E5E733}" type="sibTrans" cxnId="{C1D5606C-8202-46C7-8A9D-6BD74E293856}">
      <dgm:prSet/>
      <dgm:spPr/>
      <dgm:t>
        <a:bodyPr/>
        <a:lstStyle/>
        <a:p>
          <a:endParaRPr lang="en-US"/>
        </a:p>
      </dgm:t>
    </dgm:pt>
    <dgm:pt modelId="{073F2019-24A8-45DB-9224-A1317F21375A}">
      <dgm:prSet/>
      <dgm:spPr/>
      <dgm:t>
        <a:bodyPr/>
        <a:lstStyle/>
        <a:p>
          <a:r>
            <a:rPr lang="en-GB" b="1" dirty="0"/>
            <a:t>Disadvantages</a:t>
          </a:r>
          <a:endParaRPr lang="en-US" dirty="0"/>
        </a:p>
      </dgm:t>
    </dgm:pt>
    <dgm:pt modelId="{A7E07F23-6E40-45FF-A28C-5EE040B3E75F}" type="parTrans" cxnId="{59C66D25-A480-4CB1-8AF0-AC76235A3F94}">
      <dgm:prSet/>
      <dgm:spPr/>
      <dgm:t>
        <a:bodyPr/>
        <a:lstStyle/>
        <a:p>
          <a:endParaRPr lang="en-US"/>
        </a:p>
      </dgm:t>
    </dgm:pt>
    <dgm:pt modelId="{7E2D023C-4DC6-43A5-A25D-C3B0EA2865B5}" type="sibTrans" cxnId="{59C66D25-A480-4CB1-8AF0-AC76235A3F94}">
      <dgm:prSet/>
      <dgm:spPr/>
      <dgm:t>
        <a:bodyPr/>
        <a:lstStyle/>
        <a:p>
          <a:endParaRPr lang="en-US"/>
        </a:p>
      </dgm:t>
    </dgm:pt>
    <dgm:pt modelId="{BA4528C1-2584-4A56-97EF-762A24474947}">
      <dgm:prSet/>
      <dgm:spPr/>
      <dgm:t>
        <a:bodyPr/>
        <a:lstStyle/>
        <a:p>
          <a:r>
            <a:rPr lang="en-GB" dirty="0"/>
            <a:t>If you fall between 55/72 there is no guidance as to which  type of leader you could be.</a:t>
          </a:r>
          <a:endParaRPr lang="en-US" dirty="0"/>
        </a:p>
      </dgm:t>
    </dgm:pt>
    <dgm:pt modelId="{D52829DF-7145-49F1-B606-6A3A3C85B23F}" type="parTrans" cxnId="{18D8A7FF-30D4-4DBC-985A-5AE898EA3BE8}">
      <dgm:prSet/>
      <dgm:spPr/>
      <dgm:t>
        <a:bodyPr/>
        <a:lstStyle/>
        <a:p>
          <a:endParaRPr lang="en-US"/>
        </a:p>
      </dgm:t>
    </dgm:pt>
    <dgm:pt modelId="{29A283B5-A5C8-4357-B670-249F24BE47AA}" type="sibTrans" cxnId="{18D8A7FF-30D4-4DBC-985A-5AE898EA3BE8}">
      <dgm:prSet/>
      <dgm:spPr/>
      <dgm:t>
        <a:bodyPr/>
        <a:lstStyle/>
        <a:p>
          <a:endParaRPr lang="en-US"/>
        </a:p>
      </dgm:t>
    </dgm:pt>
    <dgm:pt modelId="{B3372046-36CA-45DE-B7F3-54A4B0195693}">
      <dgm:prSet/>
      <dgm:spPr/>
      <dgm:t>
        <a:bodyPr/>
        <a:lstStyle/>
        <a:p>
          <a:r>
            <a:rPr lang="en-GB" dirty="0"/>
            <a:t>Not flexible.</a:t>
          </a:r>
          <a:endParaRPr lang="en-US" dirty="0"/>
        </a:p>
      </dgm:t>
    </dgm:pt>
    <dgm:pt modelId="{6914CFE4-554F-4E88-B456-D5DA774A7173}" type="parTrans" cxnId="{0AB8B113-3A20-49EC-AFA7-0C6971A3C70E}">
      <dgm:prSet/>
      <dgm:spPr/>
      <dgm:t>
        <a:bodyPr/>
        <a:lstStyle/>
        <a:p>
          <a:endParaRPr lang="en-US"/>
        </a:p>
      </dgm:t>
    </dgm:pt>
    <dgm:pt modelId="{0DF11980-8374-4E77-BD53-748868A6D65B}" type="sibTrans" cxnId="{0AB8B113-3A20-49EC-AFA7-0C6971A3C70E}">
      <dgm:prSet/>
      <dgm:spPr/>
      <dgm:t>
        <a:bodyPr/>
        <a:lstStyle/>
        <a:p>
          <a:endParaRPr lang="en-US"/>
        </a:p>
      </dgm:t>
    </dgm:pt>
    <dgm:pt modelId="{08014F75-9E24-4CD1-84A7-5E55DF21C7E8}">
      <dgm:prSet/>
      <dgm:spPr/>
      <dgm:t>
        <a:bodyPr/>
        <a:lstStyle/>
        <a:p>
          <a:pPr rtl="0"/>
          <a:r>
            <a:rPr lang="en-GB"/>
            <a:t>Both the LCP/Situational factors are subjective. It is possible to incorrectly assess yourself</a:t>
          </a:r>
          <a:r>
            <a:rPr lang="en-GB">
              <a:latin typeface="Trebuchet MS" panose="020B0603020202020204"/>
            </a:rPr>
            <a:t> (Sashkin., 1972).</a:t>
          </a:r>
          <a:endParaRPr lang="en-US"/>
        </a:p>
      </dgm:t>
    </dgm:pt>
    <dgm:pt modelId="{6BBE90D8-196B-4413-BE07-3C95644B3BB3}" type="parTrans" cxnId="{9D341F09-2085-4BD2-917E-9EDEA6ABFD2F}">
      <dgm:prSet/>
      <dgm:spPr/>
      <dgm:t>
        <a:bodyPr/>
        <a:lstStyle/>
        <a:p>
          <a:endParaRPr lang="en-US"/>
        </a:p>
      </dgm:t>
    </dgm:pt>
    <dgm:pt modelId="{2C70CB76-4058-4DE3-BCE0-BB5F5C49767F}" type="sibTrans" cxnId="{9D341F09-2085-4BD2-917E-9EDEA6ABFD2F}">
      <dgm:prSet/>
      <dgm:spPr/>
      <dgm:t>
        <a:bodyPr/>
        <a:lstStyle/>
        <a:p>
          <a:endParaRPr lang="en-US"/>
        </a:p>
      </dgm:t>
    </dgm:pt>
    <dgm:pt modelId="{F7C2B209-25B4-467C-B63C-24CAE528A527}" type="pres">
      <dgm:prSet presAssocID="{675A975C-8482-4650-A74A-512F1F8AAA34}" presName="linear" presStyleCnt="0">
        <dgm:presLayoutVars>
          <dgm:animLvl val="lvl"/>
          <dgm:resizeHandles val="exact"/>
        </dgm:presLayoutVars>
      </dgm:prSet>
      <dgm:spPr/>
    </dgm:pt>
    <dgm:pt modelId="{5AB167ED-DD66-4F95-A6FD-4A09B741B4B4}" type="pres">
      <dgm:prSet presAssocID="{69E64134-EB79-413C-8EBA-4D0D65611DF4}" presName="parentText" presStyleLbl="node1" presStyleIdx="0" presStyleCnt="2">
        <dgm:presLayoutVars>
          <dgm:chMax val="0"/>
          <dgm:bulletEnabled val="1"/>
        </dgm:presLayoutVars>
      </dgm:prSet>
      <dgm:spPr/>
    </dgm:pt>
    <dgm:pt modelId="{490DC6EC-D6FF-4E68-82EF-AA639617CBBA}" type="pres">
      <dgm:prSet presAssocID="{69E64134-EB79-413C-8EBA-4D0D65611DF4}" presName="childText" presStyleLbl="revTx" presStyleIdx="0" presStyleCnt="2">
        <dgm:presLayoutVars>
          <dgm:bulletEnabled val="1"/>
        </dgm:presLayoutVars>
      </dgm:prSet>
      <dgm:spPr/>
    </dgm:pt>
    <dgm:pt modelId="{E7552357-6E01-4450-BF74-2D0C0D7F0FD4}" type="pres">
      <dgm:prSet presAssocID="{073F2019-24A8-45DB-9224-A1317F21375A}" presName="parentText" presStyleLbl="node1" presStyleIdx="1" presStyleCnt="2">
        <dgm:presLayoutVars>
          <dgm:chMax val="0"/>
          <dgm:bulletEnabled val="1"/>
        </dgm:presLayoutVars>
      </dgm:prSet>
      <dgm:spPr/>
    </dgm:pt>
    <dgm:pt modelId="{F05253E1-A792-4A24-BFCB-B912F381AFAA}" type="pres">
      <dgm:prSet presAssocID="{073F2019-24A8-45DB-9224-A1317F21375A}" presName="childText" presStyleLbl="revTx" presStyleIdx="1" presStyleCnt="2">
        <dgm:presLayoutVars>
          <dgm:bulletEnabled val="1"/>
        </dgm:presLayoutVars>
      </dgm:prSet>
      <dgm:spPr/>
    </dgm:pt>
  </dgm:ptLst>
  <dgm:cxnLst>
    <dgm:cxn modelId="{D3D58401-73B3-4A48-84C4-41FCABF95BB9}" type="presOf" srcId="{69E64134-EB79-413C-8EBA-4D0D65611DF4}" destId="{5AB167ED-DD66-4F95-A6FD-4A09B741B4B4}" srcOrd="0" destOrd="0" presId="urn:microsoft.com/office/officeart/2005/8/layout/vList2"/>
    <dgm:cxn modelId="{5F645408-49D6-45B8-B497-8CAC074DC94D}" type="presOf" srcId="{DDADC8E1-0276-4855-B7F7-13107025C1EE}" destId="{490DC6EC-D6FF-4E68-82EF-AA639617CBBA}" srcOrd="0" destOrd="0" presId="urn:microsoft.com/office/officeart/2005/8/layout/vList2"/>
    <dgm:cxn modelId="{9D341F09-2085-4BD2-917E-9EDEA6ABFD2F}" srcId="{073F2019-24A8-45DB-9224-A1317F21375A}" destId="{08014F75-9E24-4CD1-84A7-5E55DF21C7E8}" srcOrd="2" destOrd="0" parTransId="{6BBE90D8-196B-4413-BE07-3C95644B3BB3}" sibTransId="{2C70CB76-4058-4DE3-BCE0-BB5F5C49767F}"/>
    <dgm:cxn modelId="{0AB8B113-3A20-49EC-AFA7-0C6971A3C70E}" srcId="{073F2019-24A8-45DB-9224-A1317F21375A}" destId="{B3372046-36CA-45DE-B7F3-54A4B0195693}" srcOrd="1" destOrd="0" parTransId="{6914CFE4-554F-4E88-B456-D5DA774A7173}" sibTransId="{0DF11980-8374-4E77-BD53-748868A6D65B}"/>
    <dgm:cxn modelId="{1ACE911B-E151-4091-B0D7-F4E5610AE41A}" type="presOf" srcId="{BA4528C1-2584-4A56-97EF-762A24474947}" destId="{F05253E1-A792-4A24-BFCB-B912F381AFAA}" srcOrd="0" destOrd="0" presId="urn:microsoft.com/office/officeart/2005/8/layout/vList2"/>
    <dgm:cxn modelId="{59C66D25-A480-4CB1-8AF0-AC76235A3F94}" srcId="{675A975C-8482-4650-A74A-512F1F8AAA34}" destId="{073F2019-24A8-45DB-9224-A1317F21375A}" srcOrd="1" destOrd="0" parTransId="{A7E07F23-6E40-45FF-A28C-5EE040B3E75F}" sibTransId="{7E2D023C-4DC6-43A5-A25D-C3B0EA2865B5}"/>
    <dgm:cxn modelId="{2FD2C65B-F0A3-4AF9-9F95-5386B4DC00D2}" type="presOf" srcId="{1E710372-5175-4651-8969-D4AB44E1AC7F}" destId="{490DC6EC-D6FF-4E68-82EF-AA639617CBBA}" srcOrd="0" destOrd="1" presId="urn:microsoft.com/office/officeart/2005/8/layout/vList2"/>
    <dgm:cxn modelId="{C1D5606C-8202-46C7-8A9D-6BD74E293856}" srcId="{69E64134-EB79-413C-8EBA-4D0D65611DF4}" destId="{1E710372-5175-4651-8969-D4AB44E1AC7F}" srcOrd="1" destOrd="0" parTransId="{A4780585-A858-4DDE-A6A5-562F4F70A9CD}" sibTransId="{D2C0C48C-6FDA-4B44-A08D-26BE72E5E733}"/>
    <dgm:cxn modelId="{A802E6A6-A6F5-4425-97CA-40512FEF81E1}" srcId="{69E64134-EB79-413C-8EBA-4D0D65611DF4}" destId="{DDADC8E1-0276-4855-B7F7-13107025C1EE}" srcOrd="0" destOrd="0" parTransId="{DC9DEAEE-493F-454C-AAB6-DBC29D0D1E69}" sibTransId="{8A091DF4-107A-4D79-A621-D138DB1405DA}"/>
    <dgm:cxn modelId="{22AD4CAE-6029-4AA4-A700-FF2692381F4D}" type="presOf" srcId="{073F2019-24A8-45DB-9224-A1317F21375A}" destId="{E7552357-6E01-4450-BF74-2D0C0D7F0FD4}" srcOrd="0" destOrd="0" presId="urn:microsoft.com/office/officeart/2005/8/layout/vList2"/>
    <dgm:cxn modelId="{61DC86BE-8D0E-438C-85AF-31DA11D4D074}" srcId="{675A975C-8482-4650-A74A-512F1F8AAA34}" destId="{69E64134-EB79-413C-8EBA-4D0D65611DF4}" srcOrd="0" destOrd="0" parTransId="{A33309AA-74CE-411F-BE26-E545880BBBF2}" sibTransId="{82303632-90DD-4AF1-820A-9A1E3A427D31}"/>
    <dgm:cxn modelId="{A7B22DC0-E3A0-435C-A357-D44BA90EAEE1}" type="presOf" srcId="{675A975C-8482-4650-A74A-512F1F8AAA34}" destId="{F7C2B209-25B4-467C-B63C-24CAE528A527}" srcOrd="0" destOrd="0" presId="urn:microsoft.com/office/officeart/2005/8/layout/vList2"/>
    <dgm:cxn modelId="{F871DCC2-4554-48D7-9ED4-A9EA75BC85FB}" type="presOf" srcId="{08014F75-9E24-4CD1-84A7-5E55DF21C7E8}" destId="{F05253E1-A792-4A24-BFCB-B912F381AFAA}" srcOrd="0" destOrd="2" presId="urn:microsoft.com/office/officeart/2005/8/layout/vList2"/>
    <dgm:cxn modelId="{FEC709E4-5514-4348-8DDE-FAD1E9BB1D19}" type="presOf" srcId="{B3372046-36CA-45DE-B7F3-54A4B0195693}" destId="{F05253E1-A792-4A24-BFCB-B912F381AFAA}" srcOrd="0" destOrd="1" presId="urn:microsoft.com/office/officeart/2005/8/layout/vList2"/>
    <dgm:cxn modelId="{18D8A7FF-30D4-4DBC-985A-5AE898EA3BE8}" srcId="{073F2019-24A8-45DB-9224-A1317F21375A}" destId="{BA4528C1-2584-4A56-97EF-762A24474947}" srcOrd="0" destOrd="0" parTransId="{D52829DF-7145-49F1-B606-6A3A3C85B23F}" sibTransId="{29A283B5-A5C8-4357-B670-249F24BE47AA}"/>
    <dgm:cxn modelId="{4D728816-FBC5-4867-A13A-17F2AC171F48}" type="presParOf" srcId="{F7C2B209-25B4-467C-B63C-24CAE528A527}" destId="{5AB167ED-DD66-4F95-A6FD-4A09B741B4B4}" srcOrd="0" destOrd="0" presId="urn:microsoft.com/office/officeart/2005/8/layout/vList2"/>
    <dgm:cxn modelId="{4DD1E436-42ED-4183-8542-3938056736F7}" type="presParOf" srcId="{F7C2B209-25B4-467C-B63C-24CAE528A527}" destId="{490DC6EC-D6FF-4E68-82EF-AA639617CBBA}" srcOrd="1" destOrd="0" presId="urn:microsoft.com/office/officeart/2005/8/layout/vList2"/>
    <dgm:cxn modelId="{6AD0D808-5593-4C0A-9C74-F5A9CFBAD7A9}" type="presParOf" srcId="{F7C2B209-25B4-467C-B63C-24CAE528A527}" destId="{E7552357-6E01-4450-BF74-2D0C0D7F0FD4}" srcOrd="2" destOrd="0" presId="urn:microsoft.com/office/officeart/2005/8/layout/vList2"/>
    <dgm:cxn modelId="{310EDD13-67BC-42BF-AC32-A7969DF8791C}" type="presParOf" srcId="{F7C2B209-25B4-467C-B63C-24CAE528A527}" destId="{F05253E1-A792-4A24-BFCB-B912F381AFAA}"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DF2B8CC-D838-44E8-8929-2927BF8FC7EA}" type="doc">
      <dgm:prSet loTypeId="urn:microsoft.com/office/officeart/2008/layout/LinedList" loCatId="list" qsTypeId="urn:microsoft.com/office/officeart/2005/8/quickstyle/simple4" qsCatId="simple" csTypeId="urn:microsoft.com/office/officeart/2005/8/colors/colorful1" csCatId="colorful" phldr="1"/>
      <dgm:spPr/>
      <dgm:t>
        <a:bodyPr/>
        <a:lstStyle/>
        <a:p>
          <a:endParaRPr lang="en-US"/>
        </a:p>
      </dgm:t>
    </dgm:pt>
    <dgm:pt modelId="{2D5F0617-39A1-479B-BDDA-EC996EA3B488}">
      <dgm:prSet/>
      <dgm:spPr/>
      <dgm:t>
        <a:bodyPr/>
        <a:lstStyle/>
        <a:p>
          <a:r>
            <a:rPr lang="en-GB" b="1" dirty="0"/>
            <a:t>Summary</a:t>
          </a:r>
          <a:endParaRPr lang="en-US" dirty="0"/>
        </a:p>
      </dgm:t>
    </dgm:pt>
    <dgm:pt modelId="{9F035ADE-E196-42EB-A75D-657336443739}" type="parTrans" cxnId="{8F7C698D-7402-46A1-B79A-4AFA25142E35}">
      <dgm:prSet/>
      <dgm:spPr/>
      <dgm:t>
        <a:bodyPr/>
        <a:lstStyle/>
        <a:p>
          <a:endParaRPr lang="en-US"/>
        </a:p>
      </dgm:t>
    </dgm:pt>
    <dgm:pt modelId="{E3249E19-C099-421A-90B8-3A8204AEAE54}" type="sibTrans" cxnId="{8F7C698D-7402-46A1-B79A-4AFA25142E35}">
      <dgm:prSet/>
      <dgm:spPr/>
      <dgm:t>
        <a:bodyPr/>
        <a:lstStyle/>
        <a:p>
          <a:endParaRPr lang="en-US"/>
        </a:p>
      </dgm:t>
    </dgm:pt>
    <dgm:pt modelId="{36659BF9-2B09-48C3-8BBA-6C524F2EA52E}">
      <dgm:prSet/>
      <dgm:spPr/>
      <dgm:t>
        <a:bodyPr/>
        <a:lstStyle/>
        <a:p>
          <a:r>
            <a:rPr lang="en-GB" dirty="0"/>
            <a:t>Fielder's Contingency Theory is to </a:t>
          </a:r>
          <a:r>
            <a:rPr lang="en-GB" b="0" i="1" u="sng" dirty="0"/>
            <a:t>place leaders into situations that most suit their leadership style</a:t>
          </a:r>
          <a:r>
            <a:rPr lang="en-GB" i="1" u="sng" dirty="0"/>
            <a:t>,</a:t>
          </a:r>
          <a:r>
            <a:rPr lang="en-GB" dirty="0"/>
            <a:t> based on the premise we all have one leadership style. </a:t>
          </a:r>
          <a:endParaRPr lang="en-US" dirty="0"/>
        </a:p>
      </dgm:t>
    </dgm:pt>
    <dgm:pt modelId="{77F92B7E-84DE-40A4-8B0E-61C31A082A1B}" type="parTrans" cxnId="{BFDD0C01-8C78-49E7-8D68-57C833AE706F}">
      <dgm:prSet/>
      <dgm:spPr/>
      <dgm:t>
        <a:bodyPr/>
        <a:lstStyle/>
        <a:p>
          <a:endParaRPr lang="en-US"/>
        </a:p>
      </dgm:t>
    </dgm:pt>
    <dgm:pt modelId="{7C84F905-882F-4894-AA3F-4DCAC76A942F}" type="sibTrans" cxnId="{BFDD0C01-8C78-49E7-8D68-57C833AE706F}">
      <dgm:prSet/>
      <dgm:spPr/>
      <dgm:t>
        <a:bodyPr/>
        <a:lstStyle/>
        <a:p>
          <a:endParaRPr lang="en-US"/>
        </a:p>
      </dgm:t>
    </dgm:pt>
    <dgm:pt modelId="{303AC047-C00D-42ED-9973-05843AD034D9}">
      <dgm:prSet/>
      <dgm:spPr/>
      <dgm:t>
        <a:bodyPr/>
        <a:lstStyle/>
        <a:p>
          <a:r>
            <a:rPr lang="en-GB" dirty="0"/>
            <a:t>Using a </a:t>
          </a:r>
          <a:r>
            <a:rPr lang="en-GB" i="1" u="sng" dirty="0"/>
            <a:t>Least Preferred Co-Worker score card and Situational factors to measure the most effective leader</a:t>
          </a:r>
          <a:r>
            <a:rPr lang="en-GB" dirty="0"/>
            <a:t> if placed in the correct situation.</a:t>
          </a:r>
          <a:endParaRPr lang="en-US" dirty="0"/>
        </a:p>
      </dgm:t>
    </dgm:pt>
    <dgm:pt modelId="{BF8BED93-9867-4DBF-AF64-5EA41BC6BBD0}" type="parTrans" cxnId="{F582835C-D998-465C-9180-FCF6F0D192F5}">
      <dgm:prSet/>
      <dgm:spPr/>
      <dgm:t>
        <a:bodyPr/>
        <a:lstStyle/>
        <a:p>
          <a:endParaRPr lang="en-US"/>
        </a:p>
      </dgm:t>
    </dgm:pt>
    <dgm:pt modelId="{F39F423D-519F-4D8E-8CD6-D9FD78464ACE}" type="sibTrans" cxnId="{F582835C-D998-465C-9180-FCF6F0D192F5}">
      <dgm:prSet/>
      <dgm:spPr/>
      <dgm:t>
        <a:bodyPr/>
        <a:lstStyle/>
        <a:p>
          <a:endParaRPr lang="en-US"/>
        </a:p>
      </dgm:t>
    </dgm:pt>
    <dgm:pt modelId="{CE172B28-1EF0-417E-9E7B-D8BF67C6C7CF}" type="pres">
      <dgm:prSet presAssocID="{CDF2B8CC-D838-44E8-8929-2927BF8FC7EA}" presName="vert0" presStyleCnt="0">
        <dgm:presLayoutVars>
          <dgm:dir/>
          <dgm:animOne val="branch"/>
          <dgm:animLvl val="lvl"/>
        </dgm:presLayoutVars>
      </dgm:prSet>
      <dgm:spPr/>
    </dgm:pt>
    <dgm:pt modelId="{97869B6D-65B0-4C8E-872C-97DCDF8F826E}" type="pres">
      <dgm:prSet presAssocID="{2D5F0617-39A1-479B-BDDA-EC996EA3B488}" presName="thickLine" presStyleLbl="alignNode1" presStyleIdx="0" presStyleCnt="3"/>
      <dgm:spPr/>
    </dgm:pt>
    <dgm:pt modelId="{9BC24FBC-32D0-44E2-AE16-68A06B10A07F}" type="pres">
      <dgm:prSet presAssocID="{2D5F0617-39A1-479B-BDDA-EC996EA3B488}" presName="horz1" presStyleCnt="0"/>
      <dgm:spPr/>
    </dgm:pt>
    <dgm:pt modelId="{978CE9F0-0CA5-481B-8AA4-C4BD453A2D6A}" type="pres">
      <dgm:prSet presAssocID="{2D5F0617-39A1-479B-BDDA-EC996EA3B488}" presName="tx1" presStyleLbl="revTx" presStyleIdx="0" presStyleCnt="3"/>
      <dgm:spPr/>
    </dgm:pt>
    <dgm:pt modelId="{971565CA-9F4C-4E56-9D0C-795DC7B3BABC}" type="pres">
      <dgm:prSet presAssocID="{2D5F0617-39A1-479B-BDDA-EC996EA3B488}" presName="vert1" presStyleCnt="0"/>
      <dgm:spPr/>
    </dgm:pt>
    <dgm:pt modelId="{0CC9F8BC-7996-4264-BD6B-37B25CB1C649}" type="pres">
      <dgm:prSet presAssocID="{36659BF9-2B09-48C3-8BBA-6C524F2EA52E}" presName="thickLine" presStyleLbl="alignNode1" presStyleIdx="1" presStyleCnt="3"/>
      <dgm:spPr/>
    </dgm:pt>
    <dgm:pt modelId="{82A54191-571F-415F-89DC-6F57839AAE93}" type="pres">
      <dgm:prSet presAssocID="{36659BF9-2B09-48C3-8BBA-6C524F2EA52E}" presName="horz1" presStyleCnt="0"/>
      <dgm:spPr/>
    </dgm:pt>
    <dgm:pt modelId="{E5183086-D453-4AB2-8BFD-BF1CB454196D}" type="pres">
      <dgm:prSet presAssocID="{36659BF9-2B09-48C3-8BBA-6C524F2EA52E}" presName="tx1" presStyleLbl="revTx" presStyleIdx="1" presStyleCnt="3"/>
      <dgm:spPr/>
    </dgm:pt>
    <dgm:pt modelId="{A10BA117-3750-49D0-A3E9-270CEAC5716E}" type="pres">
      <dgm:prSet presAssocID="{36659BF9-2B09-48C3-8BBA-6C524F2EA52E}" presName="vert1" presStyleCnt="0"/>
      <dgm:spPr/>
    </dgm:pt>
    <dgm:pt modelId="{6E253219-7BC9-4E75-8ADA-DF961D09C4EE}" type="pres">
      <dgm:prSet presAssocID="{303AC047-C00D-42ED-9973-05843AD034D9}" presName="thickLine" presStyleLbl="alignNode1" presStyleIdx="2" presStyleCnt="3"/>
      <dgm:spPr/>
    </dgm:pt>
    <dgm:pt modelId="{E9644C99-49A5-4E1C-AC1B-88C5B82C4BF8}" type="pres">
      <dgm:prSet presAssocID="{303AC047-C00D-42ED-9973-05843AD034D9}" presName="horz1" presStyleCnt="0"/>
      <dgm:spPr/>
    </dgm:pt>
    <dgm:pt modelId="{33C6CF6C-9145-4A15-B13A-A777D16BBF40}" type="pres">
      <dgm:prSet presAssocID="{303AC047-C00D-42ED-9973-05843AD034D9}" presName="tx1" presStyleLbl="revTx" presStyleIdx="2" presStyleCnt="3"/>
      <dgm:spPr/>
    </dgm:pt>
    <dgm:pt modelId="{01B062C5-6171-47BF-B39F-3F56FE1DD130}" type="pres">
      <dgm:prSet presAssocID="{303AC047-C00D-42ED-9973-05843AD034D9}" presName="vert1" presStyleCnt="0"/>
      <dgm:spPr/>
    </dgm:pt>
  </dgm:ptLst>
  <dgm:cxnLst>
    <dgm:cxn modelId="{BFDD0C01-8C78-49E7-8D68-57C833AE706F}" srcId="{CDF2B8CC-D838-44E8-8929-2927BF8FC7EA}" destId="{36659BF9-2B09-48C3-8BBA-6C524F2EA52E}" srcOrd="1" destOrd="0" parTransId="{77F92B7E-84DE-40A4-8B0E-61C31A082A1B}" sibTransId="{7C84F905-882F-4894-AA3F-4DCAC76A942F}"/>
    <dgm:cxn modelId="{FF724C01-7795-4BFA-8928-314818C787A1}" type="presOf" srcId="{36659BF9-2B09-48C3-8BBA-6C524F2EA52E}" destId="{E5183086-D453-4AB2-8BFD-BF1CB454196D}" srcOrd="0" destOrd="0" presId="urn:microsoft.com/office/officeart/2008/layout/LinedList"/>
    <dgm:cxn modelId="{F582835C-D998-465C-9180-FCF6F0D192F5}" srcId="{CDF2B8CC-D838-44E8-8929-2927BF8FC7EA}" destId="{303AC047-C00D-42ED-9973-05843AD034D9}" srcOrd="2" destOrd="0" parTransId="{BF8BED93-9867-4DBF-AF64-5EA41BC6BBD0}" sibTransId="{F39F423D-519F-4D8E-8CD6-D9FD78464ACE}"/>
    <dgm:cxn modelId="{DB3EBA4E-9C32-460A-A445-8D376AF950B8}" type="presOf" srcId="{303AC047-C00D-42ED-9973-05843AD034D9}" destId="{33C6CF6C-9145-4A15-B13A-A777D16BBF40}" srcOrd="0" destOrd="0" presId="urn:microsoft.com/office/officeart/2008/layout/LinedList"/>
    <dgm:cxn modelId="{E8E84483-3290-4F64-AD6B-69C9A54E05E5}" type="presOf" srcId="{2D5F0617-39A1-479B-BDDA-EC996EA3B488}" destId="{978CE9F0-0CA5-481B-8AA4-C4BD453A2D6A}" srcOrd="0" destOrd="0" presId="urn:microsoft.com/office/officeart/2008/layout/LinedList"/>
    <dgm:cxn modelId="{8F7C698D-7402-46A1-B79A-4AFA25142E35}" srcId="{CDF2B8CC-D838-44E8-8929-2927BF8FC7EA}" destId="{2D5F0617-39A1-479B-BDDA-EC996EA3B488}" srcOrd="0" destOrd="0" parTransId="{9F035ADE-E196-42EB-A75D-657336443739}" sibTransId="{E3249E19-C099-421A-90B8-3A8204AEAE54}"/>
    <dgm:cxn modelId="{EE9803B2-65B4-4C01-9929-1D309C63B824}" type="presOf" srcId="{CDF2B8CC-D838-44E8-8929-2927BF8FC7EA}" destId="{CE172B28-1EF0-417E-9E7B-D8BF67C6C7CF}" srcOrd="0" destOrd="0" presId="urn:microsoft.com/office/officeart/2008/layout/LinedList"/>
    <dgm:cxn modelId="{AF7A9236-A1B6-4A22-B82D-94F3619BA934}" type="presParOf" srcId="{CE172B28-1EF0-417E-9E7B-D8BF67C6C7CF}" destId="{97869B6D-65B0-4C8E-872C-97DCDF8F826E}" srcOrd="0" destOrd="0" presId="urn:microsoft.com/office/officeart/2008/layout/LinedList"/>
    <dgm:cxn modelId="{42C2667F-D072-4382-811D-26EFBC5F176C}" type="presParOf" srcId="{CE172B28-1EF0-417E-9E7B-D8BF67C6C7CF}" destId="{9BC24FBC-32D0-44E2-AE16-68A06B10A07F}" srcOrd="1" destOrd="0" presId="urn:microsoft.com/office/officeart/2008/layout/LinedList"/>
    <dgm:cxn modelId="{205F061C-5715-4B93-9B5F-2258DB221B59}" type="presParOf" srcId="{9BC24FBC-32D0-44E2-AE16-68A06B10A07F}" destId="{978CE9F0-0CA5-481B-8AA4-C4BD453A2D6A}" srcOrd="0" destOrd="0" presId="urn:microsoft.com/office/officeart/2008/layout/LinedList"/>
    <dgm:cxn modelId="{00A235DE-337E-429E-B314-8AF34C659B9C}" type="presParOf" srcId="{9BC24FBC-32D0-44E2-AE16-68A06B10A07F}" destId="{971565CA-9F4C-4E56-9D0C-795DC7B3BABC}" srcOrd="1" destOrd="0" presId="urn:microsoft.com/office/officeart/2008/layout/LinedList"/>
    <dgm:cxn modelId="{151E140E-D29A-461D-9B5C-DA3FE4C9C85C}" type="presParOf" srcId="{CE172B28-1EF0-417E-9E7B-D8BF67C6C7CF}" destId="{0CC9F8BC-7996-4264-BD6B-37B25CB1C649}" srcOrd="2" destOrd="0" presId="urn:microsoft.com/office/officeart/2008/layout/LinedList"/>
    <dgm:cxn modelId="{DA8C4AC6-B788-4995-A949-E046A58D0703}" type="presParOf" srcId="{CE172B28-1EF0-417E-9E7B-D8BF67C6C7CF}" destId="{82A54191-571F-415F-89DC-6F57839AAE93}" srcOrd="3" destOrd="0" presId="urn:microsoft.com/office/officeart/2008/layout/LinedList"/>
    <dgm:cxn modelId="{AAC47341-D90F-4986-84D0-E62593391BFD}" type="presParOf" srcId="{82A54191-571F-415F-89DC-6F57839AAE93}" destId="{E5183086-D453-4AB2-8BFD-BF1CB454196D}" srcOrd="0" destOrd="0" presId="urn:microsoft.com/office/officeart/2008/layout/LinedList"/>
    <dgm:cxn modelId="{909864D5-3ABF-46F9-80B3-40C9B9F7F185}" type="presParOf" srcId="{82A54191-571F-415F-89DC-6F57839AAE93}" destId="{A10BA117-3750-49D0-A3E9-270CEAC5716E}" srcOrd="1" destOrd="0" presId="urn:microsoft.com/office/officeart/2008/layout/LinedList"/>
    <dgm:cxn modelId="{FCECC742-F3A9-4B29-A027-FC89D3851D39}" type="presParOf" srcId="{CE172B28-1EF0-417E-9E7B-D8BF67C6C7CF}" destId="{6E253219-7BC9-4E75-8ADA-DF961D09C4EE}" srcOrd="4" destOrd="0" presId="urn:microsoft.com/office/officeart/2008/layout/LinedList"/>
    <dgm:cxn modelId="{33AB51A7-6B8F-496B-9B7B-3271CEAF83D3}" type="presParOf" srcId="{CE172B28-1EF0-417E-9E7B-D8BF67C6C7CF}" destId="{E9644C99-49A5-4E1C-AC1B-88C5B82C4BF8}" srcOrd="5" destOrd="0" presId="urn:microsoft.com/office/officeart/2008/layout/LinedList"/>
    <dgm:cxn modelId="{A9D7A30E-5D87-48A6-B405-3C44C4DA16E3}" type="presParOf" srcId="{E9644C99-49A5-4E1C-AC1B-88C5B82C4BF8}" destId="{33C6CF6C-9145-4A15-B13A-A777D16BBF40}" srcOrd="0" destOrd="0" presId="urn:microsoft.com/office/officeart/2008/layout/LinedList"/>
    <dgm:cxn modelId="{67060733-BD83-4399-8F13-DDC9ED800D05}" type="presParOf" srcId="{E9644C99-49A5-4E1C-AC1B-88C5B82C4BF8}" destId="{01B062C5-6171-47BF-B39F-3F56FE1DD13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40266E4-9F23-481B-8649-38B04E83A1B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15A18AF-DE80-4D5D-BBDF-2B38CD241CA6}">
      <dgm:prSet/>
      <dgm:spPr/>
      <dgm:t>
        <a:bodyPr/>
        <a:lstStyle/>
        <a:p>
          <a:pPr>
            <a:lnSpc>
              <a:spcPct val="100000"/>
            </a:lnSpc>
          </a:pPr>
          <a:r>
            <a:rPr lang="en-GB" dirty="0">
              <a:latin typeface="Arial"/>
              <a:cs typeface="Arial"/>
            </a:rPr>
            <a:t>1, Clarity- Setting Specific, SMART and Clear goals. (Metric to measure success).</a:t>
          </a:r>
          <a:endParaRPr lang="en-US" dirty="0">
            <a:latin typeface="Arial"/>
            <a:cs typeface="Arial"/>
          </a:endParaRPr>
        </a:p>
      </dgm:t>
    </dgm:pt>
    <dgm:pt modelId="{BFB17369-73AC-488E-BB18-77EA7756767B}" type="parTrans" cxnId="{0DA0D435-5370-4363-84B7-CB5EB42B48D3}">
      <dgm:prSet/>
      <dgm:spPr/>
      <dgm:t>
        <a:bodyPr/>
        <a:lstStyle/>
        <a:p>
          <a:endParaRPr lang="en-US"/>
        </a:p>
      </dgm:t>
    </dgm:pt>
    <dgm:pt modelId="{4C994773-AF46-49C0-8935-BE35459E705B}" type="sibTrans" cxnId="{0DA0D435-5370-4363-84B7-CB5EB42B48D3}">
      <dgm:prSet/>
      <dgm:spPr/>
      <dgm:t>
        <a:bodyPr/>
        <a:lstStyle/>
        <a:p>
          <a:endParaRPr lang="en-US"/>
        </a:p>
      </dgm:t>
    </dgm:pt>
    <dgm:pt modelId="{0E22FACC-0087-4556-B8D0-94CD1D0D3620}">
      <dgm:prSet/>
      <dgm:spPr/>
      <dgm:t>
        <a:bodyPr/>
        <a:lstStyle/>
        <a:p>
          <a:pPr>
            <a:lnSpc>
              <a:spcPct val="100000"/>
            </a:lnSpc>
          </a:pPr>
          <a:r>
            <a:rPr lang="en-GB" dirty="0">
              <a:latin typeface="Arial"/>
              <a:cs typeface="Arial"/>
            </a:rPr>
            <a:t>2. Challenge- Set challenging goals. Rewarding Achievement.</a:t>
          </a:r>
          <a:endParaRPr lang="en-US" dirty="0">
            <a:latin typeface="Arial"/>
            <a:cs typeface="Arial"/>
          </a:endParaRPr>
        </a:p>
      </dgm:t>
    </dgm:pt>
    <dgm:pt modelId="{1BD77242-5D84-43F0-83EE-F6A5F3CE3511}" type="parTrans" cxnId="{FB7DFD7D-CFF4-4167-ADCC-6F76372DA5F2}">
      <dgm:prSet/>
      <dgm:spPr/>
      <dgm:t>
        <a:bodyPr/>
        <a:lstStyle/>
        <a:p>
          <a:endParaRPr lang="en-US"/>
        </a:p>
      </dgm:t>
    </dgm:pt>
    <dgm:pt modelId="{D365F82C-D98A-4161-81F9-02BD2DC6C8CB}" type="sibTrans" cxnId="{FB7DFD7D-CFF4-4167-ADCC-6F76372DA5F2}">
      <dgm:prSet/>
      <dgm:spPr/>
      <dgm:t>
        <a:bodyPr/>
        <a:lstStyle/>
        <a:p>
          <a:endParaRPr lang="en-US"/>
        </a:p>
      </dgm:t>
    </dgm:pt>
    <dgm:pt modelId="{6C409E60-E409-40BC-B7F8-E468BCF8D223}">
      <dgm:prSet/>
      <dgm:spPr/>
      <dgm:t>
        <a:bodyPr/>
        <a:lstStyle/>
        <a:p>
          <a:pPr>
            <a:lnSpc>
              <a:spcPct val="100000"/>
            </a:lnSpc>
          </a:pPr>
          <a:r>
            <a:rPr lang="en-GB" dirty="0">
              <a:latin typeface="Arial"/>
              <a:cs typeface="Arial"/>
            </a:rPr>
            <a:t>3. Commitment- To increase commitment and empower employees. Allow team members to set own goals.</a:t>
          </a:r>
          <a:endParaRPr lang="en-US" dirty="0">
            <a:latin typeface="Arial"/>
            <a:cs typeface="Arial"/>
          </a:endParaRPr>
        </a:p>
      </dgm:t>
    </dgm:pt>
    <dgm:pt modelId="{A789DE6E-DB4E-4CC1-8D10-487D2693116C}" type="parTrans" cxnId="{5473BA02-68F9-4199-BE4B-D9DA79AFAD00}">
      <dgm:prSet/>
      <dgm:spPr/>
      <dgm:t>
        <a:bodyPr/>
        <a:lstStyle/>
        <a:p>
          <a:endParaRPr lang="en-US"/>
        </a:p>
      </dgm:t>
    </dgm:pt>
    <dgm:pt modelId="{22F5E0EA-735A-4562-BBA7-B8D8E7DD515A}" type="sibTrans" cxnId="{5473BA02-68F9-4199-BE4B-D9DA79AFAD00}">
      <dgm:prSet/>
      <dgm:spPr/>
      <dgm:t>
        <a:bodyPr/>
        <a:lstStyle/>
        <a:p>
          <a:endParaRPr lang="en-US"/>
        </a:p>
      </dgm:t>
    </dgm:pt>
    <dgm:pt modelId="{B4D9118C-2487-45F9-AD53-6E52EC41A358}">
      <dgm:prSet/>
      <dgm:spPr/>
      <dgm:t>
        <a:bodyPr/>
        <a:lstStyle/>
        <a:p>
          <a:pPr>
            <a:lnSpc>
              <a:spcPct val="100000"/>
            </a:lnSpc>
          </a:pPr>
          <a:r>
            <a:rPr lang="en-GB" dirty="0">
              <a:latin typeface="Arial"/>
              <a:cs typeface="Arial"/>
            </a:rPr>
            <a:t>4. Feedback- Give objective, useful and positive feedback.</a:t>
          </a:r>
          <a:endParaRPr lang="en-US" dirty="0">
            <a:latin typeface="Arial"/>
            <a:cs typeface="Arial"/>
          </a:endParaRPr>
        </a:p>
      </dgm:t>
    </dgm:pt>
    <dgm:pt modelId="{4E991126-1E7B-495A-8082-EF4A41659FFA}" type="parTrans" cxnId="{049A7BC3-0093-4D19-ACFC-917929BE801C}">
      <dgm:prSet/>
      <dgm:spPr/>
      <dgm:t>
        <a:bodyPr/>
        <a:lstStyle/>
        <a:p>
          <a:endParaRPr lang="en-US"/>
        </a:p>
      </dgm:t>
    </dgm:pt>
    <dgm:pt modelId="{2804A16A-4909-4336-B23F-852D4A72D8EF}" type="sibTrans" cxnId="{049A7BC3-0093-4D19-ACFC-917929BE801C}">
      <dgm:prSet/>
      <dgm:spPr/>
      <dgm:t>
        <a:bodyPr/>
        <a:lstStyle/>
        <a:p>
          <a:endParaRPr lang="en-US"/>
        </a:p>
      </dgm:t>
    </dgm:pt>
    <dgm:pt modelId="{B5160725-77D5-4301-AD63-F60BE42C286A}">
      <dgm:prSet/>
      <dgm:spPr/>
      <dgm:t>
        <a:bodyPr/>
        <a:lstStyle/>
        <a:p>
          <a:pPr>
            <a:lnSpc>
              <a:spcPct val="100000"/>
            </a:lnSpc>
          </a:pPr>
          <a:r>
            <a:rPr lang="en-GB" dirty="0">
              <a:latin typeface="Arial"/>
              <a:cs typeface="Arial"/>
            </a:rPr>
            <a:t>5. Task Complexity- Identify knowledge or skill gap.</a:t>
          </a:r>
          <a:endParaRPr lang="en-US" dirty="0">
            <a:latin typeface="Arial"/>
            <a:cs typeface="Arial"/>
          </a:endParaRPr>
        </a:p>
      </dgm:t>
    </dgm:pt>
    <dgm:pt modelId="{09F48ECB-4776-4E7A-B57D-299371F5E151}" type="parTrans" cxnId="{C7985AEC-0972-46D5-A973-FC936A747E90}">
      <dgm:prSet/>
      <dgm:spPr/>
      <dgm:t>
        <a:bodyPr/>
        <a:lstStyle/>
        <a:p>
          <a:endParaRPr lang="en-US"/>
        </a:p>
      </dgm:t>
    </dgm:pt>
    <dgm:pt modelId="{8A20B485-3B38-48BF-A22C-EE66EB0ADB21}" type="sibTrans" cxnId="{C7985AEC-0972-46D5-A973-FC936A747E90}">
      <dgm:prSet/>
      <dgm:spPr/>
      <dgm:t>
        <a:bodyPr/>
        <a:lstStyle/>
        <a:p>
          <a:endParaRPr lang="en-US"/>
        </a:p>
      </dgm:t>
    </dgm:pt>
    <dgm:pt modelId="{8E7D8CA1-FF2C-4360-9CF1-3939F0A78D6C}" type="pres">
      <dgm:prSet presAssocID="{740266E4-9F23-481B-8649-38B04E83A1B2}" presName="root" presStyleCnt="0">
        <dgm:presLayoutVars>
          <dgm:dir/>
          <dgm:resizeHandles val="exact"/>
        </dgm:presLayoutVars>
      </dgm:prSet>
      <dgm:spPr/>
    </dgm:pt>
    <dgm:pt modelId="{C9FA0080-DCAB-44FE-B82F-3225D37A812B}" type="pres">
      <dgm:prSet presAssocID="{B15A18AF-DE80-4D5D-BBDF-2B38CD241CA6}" presName="compNode" presStyleCnt="0"/>
      <dgm:spPr/>
    </dgm:pt>
    <dgm:pt modelId="{F185DCD6-2D8E-4D56-9F92-BDBB3C380001}" type="pres">
      <dgm:prSet presAssocID="{B15A18AF-DE80-4D5D-BBDF-2B38CD241CA6}" presName="bgRect" presStyleLbl="bgShp" presStyleIdx="0" presStyleCnt="5"/>
      <dgm:spPr/>
    </dgm:pt>
    <dgm:pt modelId="{647AB5DA-29CC-4B81-B851-3B3BF1DBAB2A}" type="pres">
      <dgm:prSet presAssocID="{B15A18AF-DE80-4D5D-BBDF-2B38CD241CA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arget"/>
        </a:ext>
      </dgm:extLst>
    </dgm:pt>
    <dgm:pt modelId="{5F42A4FB-0F15-4AE7-BF32-8B5631B4A29C}" type="pres">
      <dgm:prSet presAssocID="{B15A18AF-DE80-4D5D-BBDF-2B38CD241CA6}" presName="spaceRect" presStyleCnt="0"/>
      <dgm:spPr/>
    </dgm:pt>
    <dgm:pt modelId="{0DCC1E10-2AD0-44B0-9538-51F204EA828D}" type="pres">
      <dgm:prSet presAssocID="{B15A18AF-DE80-4D5D-BBDF-2B38CD241CA6}" presName="parTx" presStyleLbl="revTx" presStyleIdx="0" presStyleCnt="5">
        <dgm:presLayoutVars>
          <dgm:chMax val="0"/>
          <dgm:chPref val="0"/>
        </dgm:presLayoutVars>
      </dgm:prSet>
      <dgm:spPr/>
    </dgm:pt>
    <dgm:pt modelId="{73113049-0F0D-4BCD-8414-687D0B956903}" type="pres">
      <dgm:prSet presAssocID="{4C994773-AF46-49C0-8935-BE35459E705B}" presName="sibTrans" presStyleCnt="0"/>
      <dgm:spPr/>
    </dgm:pt>
    <dgm:pt modelId="{17AADAE5-66FD-4101-9CDC-20724241714F}" type="pres">
      <dgm:prSet presAssocID="{0E22FACC-0087-4556-B8D0-94CD1D0D3620}" presName="compNode" presStyleCnt="0"/>
      <dgm:spPr/>
    </dgm:pt>
    <dgm:pt modelId="{05881AD5-06ED-4D54-9C6B-2EECABAFCA03}" type="pres">
      <dgm:prSet presAssocID="{0E22FACC-0087-4556-B8D0-94CD1D0D3620}" presName="bgRect" presStyleLbl="bgShp" presStyleIdx="1" presStyleCnt="5"/>
      <dgm:spPr/>
    </dgm:pt>
    <dgm:pt modelId="{7B2EBF7C-913F-4A0A-AA9F-69423DDF02CE}" type="pres">
      <dgm:prSet presAssocID="{0E22FACC-0087-4556-B8D0-94CD1D0D362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odium"/>
        </a:ext>
      </dgm:extLst>
    </dgm:pt>
    <dgm:pt modelId="{195392C9-1F43-43AE-825D-D5E7254D3BDB}" type="pres">
      <dgm:prSet presAssocID="{0E22FACC-0087-4556-B8D0-94CD1D0D3620}" presName="spaceRect" presStyleCnt="0"/>
      <dgm:spPr/>
    </dgm:pt>
    <dgm:pt modelId="{B9445100-F81F-4BAF-9278-FBF5D4728DEB}" type="pres">
      <dgm:prSet presAssocID="{0E22FACC-0087-4556-B8D0-94CD1D0D3620}" presName="parTx" presStyleLbl="revTx" presStyleIdx="1" presStyleCnt="5">
        <dgm:presLayoutVars>
          <dgm:chMax val="0"/>
          <dgm:chPref val="0"/>
        </dgm:presLayoutVars>
      </dgm:prSet>
      <dgm:spPr/>
    </dgm:pt>
    <dgm:pt modelId="{593D76A1-F8C8-4F80-9600-348E3747F4B9}" type="pres">
      <dgm:prSet presAssocID="{D365F82C-D98A-4161-81F9-02BD2DC6C8CB}" presName="sibTrans" presStyleCnt="0"/>
      <dgm:spPr/>
    </dgm:pt>
    <dgm:pt modelId="{65E019EC-3075-400A-B930-7D093861CB99}" type="pres">
      <dgm:prSet presAssocID="{6C409E60-E409-40BC-B7F8-E468BCF8D223}" presName="compNode" presStyleCnt="0"/>
      <dgm:spPr/>
    </dgm:pt>
    <dgm:pt modelId="{3B88EC14-4917-40BF-A2B3-CEF25210ADEE}" type="pres">
      <dgm:prSet presAssocID="{6C409E60-E409-40BC-B7F8-E468BCF8D223}" presName="bgRect" presStyleLbl="bgShp" presStyleIdx="2" presStyleCnt="5"/>
      <dgm:spPr/>
    </dgm:pt>
    <dgm:pt modelId="{A35A2BFA-8815-47F3-96A7-FD56B3316740}" type="pres">
      <dgm:prSet presAssocID="{6C409E60-E409-40BC-B7F8-E468BCF8D22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C3872AA4-228D-49AA-B4A6-B424FC090C6F}" type="pres">
      <dgm:prSet presAssocID="{6C409E60-E409-40BC-B7F8-E468BCF8D223}" presName="spaceRect" presStyleCnt="0"/>
      <dgm:spPr/>
    </dgm:pt>
    <dgm:pt modelId="{A24016B6-AE12-49AD-8BEE-00389BAE86B2}" type="pres">
      <dgm:prSet presAssocID="{6C409E60-E409-40BC-B7F8-E468BCF8D223}" presName="parTx" presStyleLbl="revTx" presStyleIdx="2" presStyleCnt="5">
        <dgm:presLayoutVars>
          <dgm:chMax val="0"/>
          <dgm:chPref val="0"/>
        </dgm:presLayoutVars>
      </dgm:prSet>
      <dgm:spPr/>
    </dgm:pt>
    <dgm:pt modelId="{4D82417E-5BD6-444C-947B-E59BB3D2AB3E}" type="pres">
      <dgm:prSet presAssocID="{22F5E0EA-735A-4562-BBA7-B8D8E7DD515A}" presName="sibTrans" presStyleCnt="0"/>
      <dgm:spPr/>
    </dgm:pt>
    <dgm:pt modelId="{0FC2EB67-3ECE-4A37-B6D0-E1CB7859AAFE}" type="pres">
      <dgm:prSet presAssocID="{B4D9118C-2487-45F9-AD53-6E52EC41A358}" presName="compNode" presStyleCnt="0"/>
      <dgm:spPr/>
    </dgm:pt>
    <dgm:pt modelId="{BC63EC7D-BD94-4A90-9D92-59D5510A8CCB}" type="pres">
      <dgm:prSet presAssocID="{B4D9118C-2487-45F9-AD53-6E52EC41A358}" presName="bgRect" presStyleLbl="bgShp" presStyleIdx="3" presStyleCnt="5"/>
      <dgm:spPr/>
    </dgm:pt>
    <dgm:pt modelId="{692B0220-1396-4355-91FE-ADCD4D04DEA9}" type="pres">
      <dgm:prSet presAssocID="{B4D9118C-2487-45F9-AD53-6E52EC41A35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ustomer Review"/>
        </a:ext>
      </dgm:extLst>
    </dgm:pt>
    <dgm:pt modelId="{FB8E2F5B-59F5-4ED3-816E-5E819F1F49AD}" type="pres">
      <dgm:prSet presAssocID="{B4D9118C-2487-45F9-AD53-6E52EC41A358}" presName="spaceRect" presStyleCnt="0"/>
      <dgm:spPr/>
    </dgm:pt>
    <dgm:pt modelId="{6517C258-9ACF-4FF7-8E14-784D3960BAE3}" type="pres">
      <dgm:prSet presAssocID="{B4D9118C-2487-45F9-AD53-6E52EC41A358}" presName="parTx" presStyleLbl="revTx" presStyleIdx="3" presStyleCnt="5">
        <dgm:presLayoutVars>
          <dgm:chMax val="0"/>
          <dgm:chPref val="0"/>
        </dgm:presLayoutVars>
      </dgm:prSet>
      <dgm:spPr/>
    </dgm:pt>
    <dgm:pt modelId="{15DBAAF7-CE6E-408F-82BF-E6181D7C3508}" type="pres">
      <dgm:prSet presAssocID="{2804A16A-4909-4336-B23F-852D4A72D8EF}" presName="sibTrans" presStyleCnt="0"/>
      <dgm:spPr/>
    </dgm:pt>
    <dgm:pt modelId="{D05602BF-C366-4CF3-B35B-711348E3CEC7}" type="pres">
      <dgm:prSet presAssocID="{B5160725-77D5-4301-AD63-F60BE42C286A}" presName="compNode" presStyleCnt="0"/>
      <dgm:spPr/>
    </dgm:pt>
    <dgm:pt modelId="{8DE47A2E-2065-4074-A9AF-93F44E12AA57}" type="pres">
      <dgm:prSet presAssocID="{B5160725-77D5-4301-AD63-F60BE42C286A}" presName="bgRect" presStyleLbl="bgShp" presStyleIdx="4" presStyleCnt="5"/>
      <dgm:spPr/>
    </dgm:pt>
    <dgm:pt modelId="{0D2CF082-D4D4-426A-925B-78BF6141E549}" type="pres">
      <dgm:prSet presAssocID="{B5160725-77D5-4301-AD63-F60BE42C286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rawing Compass"/>
        </a:ext>
      </dgm:extLst>
    </dgm:pt>
    <dgm:pt modelId="{E070E130-8321-4636-8844-FEB6AE0075CD}" type="pres">
      <dgm:prSet presAssocID="{B5160725-77D5-4301-AD63-F60BE42C286A}" presName="spaceRect" presStyleCnt="0"/>
      <dgm:spPr/>
    </dgm:pt>
    <dgm:pt modelId="{25BC343E-04CF-47DC-A512-C4F6DEF1B038}" type="pres">
      <dgm:prSet presAssocID="{B5160725-77D5-4301-AD63-F60BE42C286A}" presName="parTx" presStyleLbl="revTx" presStyleIdx="4" presStyleCnt="5">
        <dgm:presLayoutVars>
          <dgm:chMax val="0"/>
          <dgm:chPref val="0"/>
        </dgm:presLayoutVars>
      </dgm:prSet>
      <dgm:spPr/>
    </dgm:pt>
  </dgm:ptLst>
  <dgm:cxnLst>
    <dgm:cxn modelId="{5473BA02-68F9-4199-BE4B-D9DA79AFAD00}" srcId="{740266E4-9F23-481B-8649-38B04E83A1B2}" destId="{6C409E60-E409-40BC-B7F8-E468BCF8D223}" srcOrd="2" destOrd="0" parTransId="{A789DE6E-DB4E-4CC1-8D10-487D2693116C}" sibTransId="{22F5E0EA-735A-4562-BBA7-B8D8E7DD515A}"/>
    <dgm:cxn modelId="{7CDBB206-94AA-434F-BF95-78811C08829A}" type="presOf" srcId="{B5160725-77D5-4301-AD63-F60BE42C286A}" destId="{25BC343E-04CF-47DC-A512-C4F6DEF1B038}" srcOrd="0" destOrd="0" presId="urn:microsoft.com/office/officeart/2018/2/layout/IconVerticalSolidList"/>
    <dgm:cxn modelId="{1C39EE2E-CAB0-4220-80DB-AF95FCEDCED5}" type="presOf" srcId="{0E22FACC-0087-4556-B8D0-94CD1D0D3620}" destId="{B9445100-F81F-4BAF-9278-FBF5D4728DEB}" srcOrd="0" destOrd="0" presId="urn:microsoft.com/office/officeart/2018/2/layout/IconVerticalSolidList"/>
    <dgm:cxn modelId="{0DA0D435-5370-4363-84B7-CB5EB42B48D3}" srcId="{740266E4-9F23-481B-8649-38B04E83A1B2}" destId="{B15A18AF-DE80-4D5D-BBDF-2B38CD241CA6}" srcOrd="0" destOrd="0" parTransId="{BFB17369-73AC-488E-BB18-77EA7756767B}" sibTransId="{4C994773-AF46-49C0-8935-BE35459E705B}"/>
    <dgm:cxn modelId="{90E7F351-9909-4C5F-96A2-FB3B69AA6622}" type="presOf" srcId="{B4D9118C-2487-45F9-AD53-6E52EC41A358}" destId="{6517C258-9ACF-4FF7-8E14-784D3960BAE3}" srcOrd="0" destOrd="0" presId="urn:microsoft.com/office/officeart/2018/2/layout/IconVerticalSolidList"/>
    <dgm:cxn modelId="{FB7DFD7D-CFF4-4167-ADCC-6F76372DA5F2}" srcId="{740266E4-9F23-481B-8649-38B04E83A1B2}" destId="{0E22FACC-0087-4556-B8D0-94CD1D0D3620}" srcOrd="1" destOrd="0" parTransId="{1BD77242-5D84-43F0-83EE-F6A5F3CE3511}" sibTransId="{D365F82C-D98A-4161-81F9-02BD2DC6C8CB}"/>
    <dgm:cxn modelId="{49D5858F-AE08-4E55-9F7A-F286DB5D4828}" type="presOf" srcId="{6C409E60-E409-40BC-B7F8-E468BCF8D223}" destId="{A24016B6-AE12-49AD-8BEE-00389BAE86B2}" srcOrd="0" destOrd="0" presId="urn:microsoft.com/office/officeart/2018/2/layout/IconVerticalSolidList"/>
    <dgm:cxn modelId="{EE794795-D0D8-43FF-91A3-9C75799414D4}" type="presOf" srcId="{B15A18AF-DE80-4D5D-BBDF-2B38CD241CA6}" destId="{0DCC1E10-2AD0-44B0-9538-51F204EA828D}" srcOrd="0" destOrd="0" presId="urn:microsoft.com/office/officeart/2018/2/layout/IconVerticalSolidList"/>
    <dgm:cxn modelId="{72B7EBBD-63A5-44AA-BD58-6AE5D027F7F2}" type="presOf" srcId="{740266E4-9F23-481B-8649-38B04E83A1B2}" destId="{8E7D8CA1-FF2C-4360-9CF1-3939F0A78D6C}" srcOrd="0" destOrd="0" presId="urn:microsoft.com/office/officeart/2018/2/layout/IconVerticalSolidList"/>
    <dgm:cxn modelId="{049A7BC3-0093-4D19-ACFC-917929BE801C}" srcId="{740266E4-9F23-481B-8649-38B04E83A1B2}" destId="{B4D9118C-2487-45F9-AD53-6E52EC41A358}" srcOrd="3" destOrd="0" parTransId="{4E991126-1E7B-495A-8082-EF4A41659FFA}" sibTransId="{2804A16A-4909-4336-B23F-852D4A72D8EF}"/>
    <dgm:cxn modelId="{C7985AEC-0972-46D5-A973-FC936A747E90}" srcId="{740266E4-9F23-481B-8649-38B04E83A1B2}" destId="{B5160725-77D5-4301-AD63-F60BE42C286A}" srcOrd="4" destOrd="0" parTransId="{09F48ECB-4776-4E7A-B57D-299371F5E151}" sibTransId="{8A20B485-3B38-48BF-A22C-EE66EB0ADB21}"/>
    <dgm:cxn modelId="{EBB1003B-E49F-4559-8D1D-C255A1A2D026}" type="presParOf" srcId="{8E7D8CA1-FF2C-4360-9CF1-3939F0A78D6C}" destId="{C9FA0080-DCAB-44FE-B82F-3225D37A812B}" srcOrd="0" destOrd="0" presId="urn:microsoft.com/office/officeart/2018/2/layout/IconVerticalSolidList"/>
    <dgm:cxn modelId="{5753BF5A-BB16-4709-BD46-BE942E6E9473}" type="presParOf" srcId="{C9FA0080-DCAB-44FE-B82F-3225D37A812B}" destId="{F185DCD6-2D8E-4D56-9F92-BDBB3C380001}" srcOrd="0" destOrd="0" presId="urn:microsoft.com/office/officeart/2018/2/layout/IconVerticalSolidList"/>
    <dgm:cxn modelId="{D2196D38-BA6A-4764-8BB6-432B10ECD18E}" type="presParOf" srcId="{C9FA0080-DCAB-44FE-B82F-3225D37A812B}" destId="{647AB5DA-29CC-4B81-B851-3B3BF1DBAB2A}" srcOrd="1" destOrd="0" presId="urn:microsoft.com/office/officeart/2018/2/layout/IconVerticalSolidList"/>
    <dgm:cxn modelId="{D83A66AA-4A83-4AB7-961B-4016785813D4}" type="presParOf" srcId="{C9FA0080-DCAB-44FE-B82F-3225D37A812B}" destId="{5F42A4FB-0F15-4AE7-BF32-8B5631B4A29C}" srcOrd="2" destOrd="0" presId="urn:microsoft.com/office/officeart/2018/2/layout/IconVerticalSolidList"/>
    <dgm:cxn modelId="{3ECBBE68-4F1F-4EBB-8329-AFB0611F1CA8}" type="presParOf" srcId="{C9FA0080-DCAB-44FE-B82F-3225D37A812B}" destId="{0DCC1E10-2AD0-44B0-9538-51F204EA828D}" srcOrd="3" destOrd="0" presId="urn:microsoft.com/office/officeart/2018/2/layout/IconVerticalSolidList"/>
    <dgm:cxn modelId="{42483B9B-AF15-41D6-9980-BC7BC58C95B9}" type="presParOf" srcId="{8E7D8CA1-FF2C-4360-9CF1-3939F0A78D6C}" destId="{73113049-0F0D-4BCD-8414-687D0B956903}" srcOrd="1" destOrd="0" presId="urn:microsoft.com/office/officeart/2018/2/layout/IconVerticalSolidList"/>
    <dgm:cxn modelId="{DAD7228E-8301-4E40-B7D9-72CFFB083444}" type="presParOf" srcId="{8E7D8CA1-FF2C-4360-9CF1-3939F0A78D6C}" destId="{17AADAE5-66FD-4101-9CDC-20724241714F}" srcOrd="2" destOrd="0" presId="urn:microsoft.com/office/officeart/2018/2/layout/IconVerticalSolidList"/>
    <dgm:cxn modelId="{2C61F662-3CA6-448E-AA31-6DA036C766FA}" type="presParOf" srcId="{17AADAE5-66FD-4101-9CDC-20724241714F}" destId="{05881AD5-06ED-4D54-9C6B-2EECABAFCA03}" srcOrd="0" destOrd="0" presId="urn:microsoft.com/office/officeart/2018/2/layout/IconVerticalSolidList"/>
    <dgm:cxn modelId="{C89F145A-3A72-4F1B-80A9-C4D616AA06DB}" type="presParOf" srcId="{17AADAE5-66FD-4101-9CDC-20724241714F}" destId="{7B2EBF7C-913F-4A0A-AA9F-69423DDF02CE}" srcOrd="1" destOrd="0" presId="urn:microsoft.com/office/officeart/2018/2/layout/IconVerticalSolidList"/>
    <dgm:cxn modelId="{1C55C924-5ED9-4CFD-996A-1A2CAB422D5E}" type="presParOf" srcId="{17AADAE5-66FD-4101-9CDC-20724241714F}" destId="{195392C9-1F43-43AE-825D-D5E7254D3BDB}" srcOrd="2" destOrd="0" presId="urn:microsoft.com/office/officeart/2018/2/layout/IconVerticalSolidList"/>
    <dgm:cxn modelId="{ADC9A6B0-8857-4F71-987E-37FD12121E15}" type="presParOf" srcId="{17AADAE5-66FD-4101-9CDC-20724241714F}" destId="{B9445100-F81F-4BAF-9278-FBF5D4728DEB}" srcOrd="3" destOrd="0" presId="urn:microsoft.com/office/officeart/2018/2/layout/IconVerticalSolidList"/>
    <dgm:cxn modelId="{9E8CB175-90DB-443F-B928-13F6C307653D}" type="presParOf" srcId="{8E7D8CA1-FF2C-4360-9CF1-3939F0A78D6C}" destId="{593D76A1-F8C8-4F80-9600-348E3747F4B9}" srcOrd="3" destOrd="0" presId="urn:microsoft.com/office/officeart/2018/2/layout/IconVerticalSolidList"/>
    <dgm:cxn modelId="{8A0440DD-6F9C-42B8-BCE1-DF2B488DC220}" type="presParOf" srcId="{8E7D8CA1-FF2C-4360-9CF1-3939F0A78D6C}" destId="{65E019EC-3075-400A-B930-7D093861CB99}" srcOrd="4" destOrd="0" presId="urn:microsoft.com/office/officeart/2018/2/layout/IconVerticalSolidList"/>
    <dgm:cxn modelId="{239EA7F1-A75A-4B72-9B01-1F362B47AC7D}" type="presParOf" srcId="{65E019EC-3075-400A-B930-7D093861CB99}" destId="{3B88EC14-4917-40BF-A2B3-CEF25210ADEE}" srcOrd="0" destOrd="0" presId="urn:microsoft.com/office/officeart/2018/2/layout/IconVerticalSolidList"/>
    <dgm:cxn modelId="{EB003D05-732D-4BE9-89E1-1C57F0290067}" type="presParOf" srcId="{65E019EC-3075-400A-B930-7D093861CB99}" destId="{A35A2BFA-8815-47F3-96A7-FD56B3316740}" srcOrd="1" destOrd="0" presId="urn:microsoft.com/office/officeart/2018/2/layout/IconVerticalSolidList"/>
    <dgm:cxn modelId="{79C25858-1319-4A68-AE89-C541E4D7B4B7}" type="presParOf" srcId="{65E019EC-3075-400A-B930-7D093861CB99}" destId="{C3872AA4-228D-49AA-B4A6-B424FC090C6F}" srcOrd="2" destOrd="0" presId="urn:microsoft.com/office/officeart/2018/2/layout/IconVerticalSolidList"/>
    <dgm:cxn modelId="{6CA795EB-2AB3-4752-8173-894DFB3D187D}" type="presParOf" srcId="{65E019EC-3075-400A-B930-7D093861CB99}" destId="{A24016B6-AE12-49AD-8BEE-00389BAE86B2}" srcOrd="3" destOrd="0" presId="urn:microsoft.com/office/officeart/2018/2/layout/IconVerticalSolidList"/>
    <dgm:cxn modelId="{39F71B5F-A74D-45DE-9F1C-B4425F30FFC5}" type="presParOf" srcId="{8E7D8CA1-FF2C-4360-9CF1-3939F0A78D6C}" destId="{4D82417E-5BD6-444C-947B-E59BB3D2AB3E}" srcOrd="5" destOrd="0" presId="urn:microsoft.com/office/officeart/2018/2/layout/IconVerticalSolidList"/>
    <dgm:cxn modelId="{C3E16C74-7DF9-4264-8856-DB0654A1A255}" type="presParOf" srcId="{8E7D8CA1-FF2C-4360-9CF1-3939F0A78D6C}" destId="{0FC2EB67-3ECE-4A37-B6D0-E1CB7859AAFE}" srcOrd="6" destOrd="0" presId="urn:microsoft.com/office/officeart/2018/2/layout/IconVerticalSolidList"/>
    <dgm:cxn modelId="{1C3E2BE7-3AE9-4795-854D-F7DA2CEE166B}" type="presParOf" srcId="{0FC2EB67-3ECE-4A37-B6D0-E1CB7859AAFE}" destId="{BC63EC7D-BD94-4A90-9D92-59D5510A8CCB}" srcOrd="0" destOrd="0" presId="urn:microsoft.com/office/officeart/2018/2/layout/IconVerticalSolidList"/>
    <dgm:cxn modelId="{63C5E535-B067-49D0-9114-E42FF238B0C8}" type="presParOf" srcId="{0FC2EB67-3ECE-4A37-B6D0-E1CB7859AAFE}" destId="{692B0220-1396-4355-91FE-ADCD4D04DEA9}" srcOrd="1" destOrd="0" presId="urn:microsoft.com/office/officeart/2018/2/layout/IconVerticalSolidList"/>
    <dgm:cxn modelId="{1B0B40A3-38DC-4E73-8A5B-02B9702D4276}" type="presParOf" srcId="{0FC2EB67-3ECE-4A37-B6D0-E1CB7859AAFE}" destId="{FB8E2F5B-59F5-4ED3-816E-5E819F1F49AD}" srcOrd="2" destOrd="0" presId="urn:microsoft.com/office/officeart/2018/2/layout/IconVerticalSolidList"/>
    <dgm:cxn modelId="{57385179-448F-4947-A5AB-329B038CA153}" type="presParOf" srcId="{0FC2EB67-3ECE-4A37-B6D0-E1CB7859AAFE}" destId="{6517C258-9ACF-4FF7-8E14-784D3960BAE3}" srcOrd="3" destOrd="0" presId="urn:microsoft.com/office/officeart/2018/2/layout/IconVerticalSolidList"/>
    <dgm:cxn modelId="{ED6CD10C-B838-4987-8E9C-1D60F9676B56}" type="presParOf" srcId="{8E7D8CA1-FF2C-4360-9CF1-3939F0A78D6C}" destId="{15DBAAF7-CE6E-408F-82BF-E6181D7C3508}" srcOrd="7" destOrd="0" presId="urn:microsoft.com/office/officeart/2018/2/layout/IconVerticalSolidList"/>
    <dgm:cxn modelId="{957952B7-8403-49D4-83E4-74A54A9C6CC0}" type="presParOf" srcId="{8E7D8CA1-FF2C-4360-9CF1-3939F0A78D6C}" destId="{D05602BF-C366-4CF3-B35B-711348E3CEC7}" srcOrd="8" destOrd="0" presId="urn:microsoft.com/office/officeart/2018/2/layout/IconVerticalSolidList"/>
    <dgm:cxn modelId="{EE5BE1E3-5612-48CE-A846-D26BAE150599}" type="presParOf" srcId="{D05602BF-C366-4CF3-B35B-711348E3CEC7}" destId="{8DE47A2E-2065-4074-A9AF-93F44E12AA57}" srcOrd="0" destOrd="0" presId="urn:microsoft.com/office/officeart/2018/2/layout/IconVerticalSolidList"/>
    <dgm:cxn modelId="{3EE058B6-6D52-4FE9-8AE2-B87AFC7BE3D0}" type="presParOf" srcId="{D05602BF-C366-4CF3-B35B-711348E3CEC7}" destId="{0D2CF082-D4D4-426A-925B-78BF6141E549}" srcOrd="1" destOrd="0" presId="urn:microsoft.com/office/officeart/2018/2/layout/IconVerticalSolidList"/>
    <dgm:cxn modelId="{B44C4C20-B4B9-4237-8225-16E1FD21454A}" type="presParOf" srcId="{D05602BF-C366-4CF3-B35B-711348E3CEC7}" destId="{E070E130-8321-4636-8844-FEB6AE0075CD}" srcOrd="2" destOrd="0" presId="urn:microsoft.com/office/officeart/2018/2/layout/IconVerticalSolidList"/>
    <dgm:cxn modelId="{CE51E662-548D-4A21-9C64-4A7A23C35B74}" type="presParOf" srcId="{D05602BF-C366-4CF3-B35B-711348E3CEC7}" destId="{25BC343E-04CF-47DC-A512-C4F6DEF1B03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58109B-6E72-431B-AA63-85B4C63D9E7E}">
      <dsp:nvSpPr>
        <dsp:cNvPr id="0" name=""/>
        <dsp:cNvSpPr/>
      </dsp:nvSpPr>
      <dsp:spPr>
        <a:xfrm>
          <a:off x="0" y="473"/>
          <a:ext cx="8596312" cy="110871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825A9B-04F9-4ABB-96A7-DF0935AA824E}">
      <dsp:nvSpPr>
        <dsp:cNvPr id="0" name=""/>
        <dsp:cNvSpPr/>
      </dsp:nvSpPr>
      <dsp:spPr>
        <a:xfrm>
          <a:off x="335385" y="249933"/>
          <a:ext cx="609791" cy="6097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AC91362-1BF7-437B-8A24-1D43C323EE3E}">
      <dsp:nvSpPr>
        <dsp:cNvPr id="0" name=""/>
        <dsp:cNvSpPr/>
      </dsp:nvSpPr>
      <dsp:spPr>
        <a:xfrm>
          <a:off x="1280561" y="473"/>
          <a:ext cx="7315750" cy="11087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339" tIns="117339" rIns="117339" bIns="117339" numCol="1" spcCol="1270" anchor="ctr" anchorCtr="0">
          <a:noAutofit/>
        </a:bodyPr>
        <a:lstStyle/>
        <a:p>
          <a:pPr marL="0" lvl="0" indent="0" algn="l" defTabSz="1111250">
            <a:lnSpc>
              <a:spcPct val="100000"/>
            </a:lnSpc>
            <a:spcBef>
              <a:spcPct val="0"/>
            </a:spcBef>
            <a:spcAft>
              <a:spcPct val="35000"/>
            </a:spcAft>
            <a:buNone/>
          </a:pPr>
          <a:r>
            <a:rPr lang="en-GB" sz="2500" kern="1200"/>
            <a:t>Fiedler's (2 Factor) Contingency Theory. External environment.</a:t>
          </a:r>
          <a:endParaRPr lang="en-US" sz="2500" kern="1200"/>
        </a:p>
      </dsp:txBody>
      <dsp:txXfrm>
        <a:off x="1280561" y="473"/>
        <a:ext cx="7315750" cy="1108711"/>
      </dsp:txXfrm>
    </dsp:sp>
    <dsp:sp modelId="{4D22BF3F-D2B4-4A05-9860-BE3A2CF5F162}">
      <dsp:nvSpPr>
        <dsp:cNvPr id="0" name=""/>
        <dsp:cNvSpPr/>
      </dsp:nvSpPr>
      <dsp:spPr>
        <a:xfrm>
          <a:off x="0" y="1386362"/>
          <a:ext cx="8596312" cy="110871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9E9886-075F-46D4-AB01-43DA5114712E}">
      <dsp:nvSpPr>
        <dsp:cNvPr id="0" name=""/>
        <dsp:cNvSpPr/>
      </dsp:nvSpPr>
      <dsp:spPr>
        <a:xfrm>
          <a:off x="335385" y="1635822"/>
          <a:ext cx="609791" cy="6097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A708CB2-86D0-419F-AC8E-CF3632D0F31C}">
      <dsp:nvSpPr>
        <dsp:cNvPr id="0" name=""/>
        <dsp:cNvSpPr/>
      </dsp:nvSpPr>
      <dsp:spPr>
        <a:xfrm>
          <a:off x="1280561" y="1386362"/>
          <a:ext cx="7315750" cy="11087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339" tIns="117339" rIns="117339" bIns="117339" numCol="1" spcCol="1270" anchor="ctr" anchorCtr="0">
          <a:noAutofit/>
        </a:bodyPr>
        <a:lstStyle/>
        <a:p>
          <a:pPr marL="0" lvl="0" indent="0" algn="l" defTabSz="1111250">
            <a:lnSpc>
              <a:spcPct val="100000"/>
            </a:lnSpc>
            <a:spcBef>
              <a:spcPct val="0"/>
            </a:spcBef>
            <a:spcAft>
              <a:spcPct val="35000"/>
            </a:spcAft>
            <a:buNone/>
          </a:pPr>
          <a:r>
            <a:rPr lang="en-GB" sz="2500" kern="1200"/>
            <a:t>Goal Setting Theory a strategy-based theory by Edwin Locke. Internal environment.</a:t>
          </a:r>
          <a:endParaRPr lang="en-US" sz="2500" kern="1200"/>
        </a:p>
      </dsp:txBody>
      <dsp:txXfrm>
        <a:off x="1280561" y="1386362"/>
        <a:ext cx="7315750" cy="1108711"/>
      </dsp:txXfrm>
    </dsp:sp>
    <dsp:sp modelId="{3591D01A-8FE1-4675-ABF8-B24D5528BA59}">
      <dsp:nvSpPr>
        <dsp:cNvPr id="0" name=""/>
        <dsp:cNvSpPr/>
      </dsp:nvSpPr>
      <dsp:spPr>
        <a:xfrm>
          <a:off x="0" y="2772251"/>
          <a:ext cx="8596312" cy="110871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9C1367-613B-4E52-9B60-D80FCAD31168}">
      <dsp:nvSpPr>
        <dsp:cNvPr id="0" name=""/>
        <dsp:cNvSpPr/>
      </dsp:nvSpPr>
      <dsp:spPr>
        <a:xfrm>
          <a:off x="335385" y="3021711"/>
          <a:ext cx="609791" cy="60979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EB5429A-A671-4B3B-BB23-3F1D9E2D0F59}">
      <dsp:nvSpPr>
        <dsp:cNvPr id="0" name=""/>
        <dsp:cNvSpPr/>
      </dsp:nvSpPr>
      <dsp:spPr>
        <a:xfrm>
          <a:off x="1280561" y="2772251"/>
          <a:ext cx="7315750" cy="11087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339" tIns="117339" rIns="117339" bIns="117339" numCol="1" spcCol="1270" anchor="ctr" anchorCtr="0">
          <a:noAutofit/>
        </a:bodyPr>
        <a:lstStyle/>
        <a:p>
          <a:pPr marL="0" lvl="0" indent="0" algn="l" defTabSz="1111250">
            <a:lnSpc>
              <a:spcPct val="100000"/>
            </a:lnSpc>
            <a:spcBef>
              <a:spcPct val="0"/>
            </a:spcBef>
            <a:spcAft>
              <a:spcPct val="35000"/>
            </a:spcAft>
            <a:buNone/>
          </a:pPr>
          <a:r>
            <a:rPr lang="en-GB" sz="2500" kern="1200"/>
            <a:t>The HR Value Chain with two categories by Paauwe and Richarson. Processes.</a:t>
          </a:r>
          <a:endParaRPr lang="en-US" sz="2500" kern="1200"/>
        </a:p>
      </dsp:txBody>
      <dsp:txXfrm>
        <a:off x="1280561" y="2772251"/>
        <a:ext cx="7315750" cy="11087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2DB461-0D70-4D32-98CB-BDD2DF584269}">
      <dsp:nvSpPr>
        <dsp:cNvPr id="0" name=""/>
        <dsp:cNvSpPr/>
      </dsp:nvSpPr>
      <dsp:spPr>
        <a:xfrm>
          <a:off x="0" y="0"/>
          <a:ext cx="7694506" cy="900566"/>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GB" sz="1700" kern="1200"/>
            <a:t>Using the Least Preferred Co-Worker Scale, scores yourself, keeping in mind the person you least like to work with. Total the score</a:t>
          </a:r>
          <a:r>
            <a:rPr lang="en-GB" sz="1700" kern="1200">
              <a:latin typeface="Trebuchet MS" panose="020B0603020202020204"/>
            </a:rPr>
            <a:t> (Ellyson., Gibson., Nichols., and Doerr,. (2012).</a:t>
          </a:r>
          <a:r>
            <a:rPr lang="en-GB" sz="1700" kern="1200"/>
            <a:t> </a:t>
          </a:r>
          <a:endParaRPr lang="en-US" sz="1700" kern="1200"/>
        </a:p>
      </dsp:txBody>
      <dsp:txXfrm>
        <a:off x="26377" y="26377"/>
        <a:ext cx="6646626" cy="847812"/>
      </dsp:txXfrm>
    </dsp:sp>
    <dsp:sp modelId="{7FB8D418-1087-4C70-842F-42D4D99E71E9}">
      <dsp:nvSpPr>
        <dsp:cNvPr id="0" name=""/>
        <dsp:cNvSpPr/>
      </dsp:nvSpPr>
      <dsp:spPr>
        <a:xfrm>
          <a:off x="644414" y="1064305"/>
          <a:ext cx="7694506" cy="900566"/>
        </a:xfrm>
        <a:prstGeom prst="roundRect">
          <a:avLst>
            <a:gd name="adj" fmla="val 10000"/>
          </a:avLst>
        </a:prstGeom>
        <a:solidFill>
          <a:schemeClr val="accent2">
            <a:hueOff val="-6459016"/>
            <a:satOff val="7446"/>
            <a:lumOff val="248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54 or below = Task Oriented Leader.</a:t>
          </a:r>
          <a:endParaRPr lang="en-US" sz="1700" kern="1200" dirty="0"/>
        </a:p>
      </dsp:txBody>
      <dsp:txXfrm>
        <a:off x="670791" y="1090682"/>
        <a:ext cx="6411969" cy="847812"/>
      </dsp:txXfrm>
    </dsp:sp>
    <dsp:sp modelId="{0BE90A4A-D887-4FB0-9255-219D71AD4E3A}">
      <dsp:nvSpPr>
        <dsp:cNvPr id="0" name=""/>
        <dsp:cNvSpPr/>
      </dsp:nvSpPr>
      <dsp:spPr>
        <a:xfrm>
          <a:off x="1279211" y="2128610"/>
          <a:ext cx="7694506" cy="900566"/>
        </a:xfrm>
        <a:prstGeom prst="roundRect">
          <a:avLst>
            <a:gd name="adj" fmla="val 10000"/>
          </a:avLst>
        </a:prstGeom>
        <a:solidFill>
          <a:schemeClr val="accent2">
            <a:hueOff val="-12918031"/>
            <a:satOff val="14892"/>
            <a:lumOff val="496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73 and above = Relationship Oriented Leader.</a:t>
          </a:r>
          <a:endParaRPr lang="en-US" sz="1700" kern="1200" dirty="0"/>
        </a:p>
      </dsp:txBody>
      <dsp:txXfrm>
        <a:off x="1305588" y="2154987"/>
        <a:ext cx="6421587" cy="847812"/>
      </dsp:txXfrm>
    </dsp:sp>
    <dsp:sp modelId="{D8E656CE-49A5-4E9A-AD35-0E00BC3E0975}">
      <dsp:nvSpPr>
        <dsp:cNvPr id="0" name=""/>
        <dsp:cNvSpPr/>
      </dsp:nvSpPr>
      <dsp:spPr>
        <a:xfrm>
          <a:off x="1923626" y="3192915"/>
          <a:ext cx="7694506" cy="900566"/>
        </a:xfrm>
        <a:prstGeom prst="roundRect">
          <a:avLst>
            <a:gd name="adj" fmla="val 10000"/>
          </a:avLst>
        </a:prstGeom>
        <a:solidFill>
          <a:schemeClr val="accent2">
            <a:hueOff val="-19377047"/>
            <a:satOff val="22338"/>
            <a:lumOff val="745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55/72 = You are Both, your choice to which suits you best. </a:t>
          </a:r>
          <a:endParaRPr lang="en-US" sz="1700" kern="1200" dirty="0"/>
        </a:p>
      </dsp:txBody>
      <dsp:txXfrm>
        <a:off x="1950003" y="3219292"/>
        <a:ext cx="6411969" cy="847812"/>
      </dsp:txXfrm>
    </dsp:sp>
    <dsp:sp modelId="{8CA57FC3-A516-48BF-B4EB-FE2A7C7F230E}">
      <dsp:nvSpPr>
        <dsp:cNvPr id="0" name=""/>
        <dsp:cNvSpPr/>
      </dsp:nvSpPr>
      <dsp:spPr>
        <a:xfrm>
          <a:off x="7109138" y="689751"/>
          <a:ext cx="585367" cy="585367"/>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240846" y="689751"/>
        <a:ext cx="321951" cy="440489"/>
      </dsp:txXfrm>
    </dsp:sp>
    <dsp:sp modelId="{8693883E-40B6-4A1E-ABA1-C5D1AC30A9A0}">
      <dsp:nvSpPr>
        <dsp:cNvPr id="0" name=""/>
        <dsp:cNvSpPr/>
      </dsp:nvSpPr>
      <dsp:spPr>
        <a:xfrm>
          <a:off x="7753553" y="1754057"/>
          <a:ext cx="585367" cy="585367"/>
        </a:xfrm>
        <a:prstGeom prst="downArrow">
          <a:avLst>
            <a:gd name="adj1" fmla="val 55000"/>
            <a:gd name="adj2" fmla="val 45000"/>
          </a:avLst>
        </a:prstGeom>
        <a:solidFill>
          <a:schemeClr val="accent2">
            <a:tint val="40000"/>
            <a:alpha val="90000"/>
            <a:hueOff val="-10149090"/>
            <a:satOff val="16263"/>
            <a:lumOff val="1358"/>
            <a:alphaOff val="0"/>
          </a:schemeClr>
        </a:solidFill>
        <a:ln w="19050" cap="rnd" cmpd="sng" algn="ctr">
          <a:solidFill>
            <a:schemeClr val="accent2">
              <a:tint val="40000"/>
              <a:alpha val="90000"/>
              <a:hueOff val="-10149090"/>
              <a:satOff val="16263"/>
              <a:lumOff val="135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885261" y="1754057"/>
        <a:ext cx="321951" cy="440489"/>
      </dsp:txXfrm>
    </dsp:sp>
    <dsp:sp modelId="{66D12B48-0367-4027-98DB-0B9799298F8D}">
      <dsp:nvSpPr>
        <dsp:cNvPr id="0" name=""/>
        <dsp:cNvSpPr/>
      </dsp:nvSpPr>
      <dsp:spPr>
        <a:xfrm>
          <a:off x="8388350" y="2818362"/>
          <a:ext cx="585367" cy="585367"/>
        </a:xfrm>
        <a:prstGeom prst="downArrow">
          <a:avLst>
            <a:gd name="adj1" fmla="val 55000"/>
            <a:gd name="adj2" fmla="val 45000"/>
          </a:avLst>
        </a:prstGeom>
        <a:solidFill>
          <a:schemeClr val="accent2">
            <a:tint val="40000"/>
            <a:alpha val="90000"/>
            <a:hueOff val="-20298181"/>
            <a:satOff val="32527"/>
            <a:lumOff val="2716"/>
            <a:alphaOff val="0"/>
          </a:schemeClr>
        </a:solidFill>
        <a:ln w="19050" cap="rnd" cmpd="sng" algn="ctr">
          <a:solidFill>
            <a:schemeClr val="accent2">
              <a:tint val="40000"/>
              <a:alpha val="90000"/>
              <a:hueOff val="-20298181"/>
              <a:satOff val="32527"/>
              <a:lumOff val="271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8520058" y="2818362"/>
        <a:ext cx="321951" cy="4404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B167ED-DD66-4F95-A6FD-4A09B741B4B4}">
      <dsp:nvSpPr>
        <dsp:cNvPr id="0" name=""/>
        <dsp:cNvSpPr/>
      </dsp:nvSpPr>
      <dsp:spPr>
        <a:xfrm>
          <a:off x="0" y="76135"/>
          <a:ext cx="8596312" cy="7488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kern="1200" dirty="0"/>
            <a:t>Advantages</a:t>
          </a:r>
          <a:endParaRPr lang="en-US" sz="3200" kern="1200" dirty="0"/>
        </a:p>
      </dsp:txBody>
      <dsp:txXfrm>
        <a:off x="36553" y="112688"/>
        <a:ext cx="8523206" cy="675694"/>
      </dsp:txXfrm>
    </dsp:sp>
    <dsp:sp modelId="{490DC6EC-D6FF-4E68-82EF-AA639617CBBA}">
      <dsp:nvSpPr>
        <dsp:cNvPr id="0" name=""/>
        <dsp:cNvSpPr/>
      </dsp:nvSpPr>
      <dsp:spPr>
        <a:xfrm>
          <a:off x="0" y="824935"/>
          <a:ext cx="8596312" cy="1159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2933" tIns="40640" rIns="227584" bIns="40640" numCol="1" spcCol="1270" anchor="t" anchorCtr="0">
          <a:noAutofit/>
        </a:bodyPr>
        <a:lstStyle/>
        <a:p>
          <a:pPr marL="228600" lvl="1" indent="-228600" algn="l" defTabSz="1111250">
            <a:lnSpc>
              <a:spcPct val="90000"/>
            </a:lnSpc>
            <a:spcBef>
              <a:spcPct val="0"/>
            </a:spcBef>
            <a:spcAft>
              <a:spcPct val="20000"/>
            </a:spcAft>
            <a:buChar char="•"/>
          </a:pPr>
          <a:r>
            <a:rPr lang="en-GB" sz="2500" kern="1200" dirty="0"/>
            <a:t>Take the situation into account in determining effectiveness of a leader.</a:t>
          </a:r>
          <a:endParaRPr lang="en-US" sz="2500" kern="1200" dirty="0"/>
        </a:p>
        <a:p>
          <a:pPr marL="228600" lvl="1" indent="-228600" algn="l" defTabSz="1111250">
            <a:lnSpc>
              <a:spcPct val="90000"/>
            </a:lnSpc>
            <a:spcBef>
              <a:spcPct val="0"/>
            </a:spcBef>
            <a:spcAft>
              <a:spcPct val="20000"/>
            </a:spcAft>
            <a:buChar char="•"/>
          </a:pPr>
          <a:r>
            <a:rPr lang="en-GB" sz="2500" kern="1200" dirty="0"/>
            <a:t>The LPC/Situation factors are easy to measure.</a:t>
          </a:r>
          <a:endParaRPr lang="en-US" sz="2500" kern="1200" dirty="0"/>
        </a:p>
      </dsp:txBody>
      <dsp:txXfrm>
        <a:off x="0" y="824935"/>
        <a:ext cx="8596312" cy="1159200"/>
      </dsp:txXfrm>
    </dsp:sp>
    <dsp:sp modelId="{E7552357-6E01-4450-BF74-2D0C0D7F0FD4}">
      <dsp:nvSpPr>
        <dsp:cNvPr id="0" name=""/>
        <dsp:cNvSpPr/>
      </dsp:nvSpPr>
      <dsp:spPr>
        <a:xfrm>
          <a:off x="0" y="1984135"/>
          <a:ext cx="8596312" cy="7488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kern="1200" dirty="0"/>
            <a:t>Disadvantages</a:t>
          </a:r>
          <a:endParaRPr lang="en-US" sz="3200" kern="1200" dirty="0"/>
        </a:p>
      </dsp:txBody>
      <dsp:txXfrm>
        <a:off x="36553" y="2020688"/>
        <a:ext cx="8523206" cy="675694"/>
      </dsp:txXfrm>
    </dsp:sp>
    <dsp:sp modelId="{F05253E1-A792-4A24-BFCB-B912F381AFAA}">
      <dsp:nvSpPr>
        <dsp:cNvPr id="0" name=""/>
        <dsp:cNvSpPr/>
      </dsp:nvSpPr>
      <dsp:spPr>
        <a:xfrm>
          <a:off x="0" y="2732935"/>
          <a:ext cx="8596312" cy="1887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2933" tIns="40640" rIns="227584" bIns="40640" numCol="1" spcCol="1270" anchor="t" anchorCtr="0">
          <a:noAutofit/>
        </a:bodyPr>
        <a:lstStyle/>
        <a:p>
          <a:pPr marL="228600" lvl="1" indent="-228600" algn="l" defTabSz="1111250">
            <a:lnSpc>
              <a:spcPct val="90000"/>
            </a:lnSpc>
            <a:spcBef>
              <a:spcPct val="0"/>
            </a:spcBef>
            <a:spcAft>
              <a:spcPct val="20000"/>
            </a:spcAft>
            <a:buChar char="•"/>
          </a:pPr>
          <a:r>
            <a:rPr lang="en-GB" sz="2500" kern="1200" dirty="0"/>
            <a:t>If you fall between 55/72 there is no guidance as to which  type of leader you could be.</a:t>
          </a:r>
          <a:endParaRPr lang="en-US" sz="2500" kern="1200" dirty="0"/>
        </a:p>
        <a:p>
          <a:pPr marL="228600" lvl="1" indent="-228600" algn="l" defTabSz="1111250">
            <a:lnSpc>
              <a:spcPct val="90000"/>
            </a:lnSpc>
            <a:spcBef>
              <a:spcPct val="0"/>
            </a:spcBef>
            <a:spcAft>
              <a:spcPct val="20000"/>
            </a:spcAft>
            <a:buChar char="•"/>
          </a:pPr>
          <a:r>
            <a:rPr lang="en-GB" sz="2500" kern="1200" dirty="0"/>
            <a:t>Not flexible.</a:t>
          </a:r>
          <a:endParaRPr lang="en-US" sz="2500" kern="1200" dirty="0"/>
        </a:p>
        <a:p>
          <a:pPr marL="228600" lvl="1" indent="-228600" algn="l" defTabSz="1111250" rtl="0">
            <a:lnSpc>
              <a:spcPct val="90000"/>
            </a:lnSpc>
            <a:spcBef>
              <a:spcPct val="0"/>
            </a:spcBef>
            <a:spcAft>
              <a:spcPct val="20000"/>
            </a:spcAft>
            <a:buChar char="•"/>
          </a:pPr>
          <a:r>
            <a:rPr lang="en-GB" sz="2500" kern="1200"/>
            <a:t>Both the LCP/Situational factors are subjective. It is possible to incorrectly assess yourself</a:t>
          </a:r>
          <a:r>
            <a:rPr lang="en-GB" sz="2500" kern="1200">
              <a:latin typeface="Trebuchet MS" panose="020B0603020202020204"/>
            </a:rPr>
            <a:t> (Sashkin., 1972).</a:t>
          </a:r>
          <a:endParaRPr lang="en-US" sz="2500" kern="1200"/>
        </a:p>
      </dsp:txBody>
      <dsp:txXfrm>
        <a:off x="0" y="2732935"/>
        <a:ext cx="8596312" cy="18878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869B6D-65B0-4C8E-872C-97DCDF8F826E}">
      <dsp:nvSpPr>
        <dsp:cNvPr id="0" name=""/>
        <dsp:cNvSpPr/>
      </dsp:nvSpPr>
      <dsp:spPr>
        <a:xfrm>
          <a:off x="0" y="2798"/>
          <a:ext cx="7615235" cy="0"/>
        </a:xfrm>
        <a:prstGeom prst="line">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w="12700" cap="rnd" cmpd="sng" algn="ctr">
          <a:solidFill>
            <a:schemeClr val="accent2">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978CE9F0-0CA5-481B-8AA4-C4BD453A2D6A}">
      <dsp:nvSpPr>
        <dsp:cNvPr id="0" name=""/>
        <dsp:cNvSpPr/>
      </dsp:nvSpPr>
      <dsp:spPr>
        <a:xfrm>
          <a:off x="0" y="2798"/>
          <a:ext cx="7615235" cy="1908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b="1" kern="1200" dirty="0"/>
            <a:t>Summary</a:t>
          </a:r>
          <a:endParaRPr lang="en-US" sz="3000" kern="1200" dirty="0"/>
        </a:p>
      </dsp:txBody>
      <dsp:txXfrm>
        <a:off x="0" y="2798"/>
        <a:ext cx="7615235" cy="1908881"/>
      </dsp:txXfrm>
    </dsp:sp>
    <dsp:sp modelId="{0CC9F8BC-7996-4264-BD6B-37B25CB1C649}">
      <dsp:nvSpPr>
        <dsp:cNvPr id="0" name=""/>
        <dsp:cNvSpPr/>
      </dsp:nvSpPr>
      <dsp:spPr>
        <a:xfrm>
          <a:off x="0" y="1911680"/>
          <a:ext cx="7615235" cy="0"/>
        </a:xfrm>
        <a:prstGeom prst="line">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w="12700" cap="rnd" cmpd="sng" algn="ctr">
          <a:solidFill>
            <a:schemeClr val="accent3">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E5183086-D453-4AB2-8BFD-BF1CB454196D}">
      <dsp:nvSpPr>
        <dsp:cNvPr id="0" name=""/>
        <dsp:cNvSpPr/>
      </dsp:nvSpPr>
      <dsp:spPr>
        <a:xfrm>
          <a:off x="0" y="1911680"/>
          <a:ext cx="7615235" cy="1908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dirty="0"/>
            <a:t>Fielder's Contingency Theory is to </a:t>
          </a:r>
          <a:r>
            <a:rPr lang="en-GB" sz="3000" b="0" i="1" u="sng" kern="1200" dirty="0"/>
            <a:t>place leaders into situations that most suit their leadership style</a:t>
          </a:r>
          <a:r>
            <a:rPr lang="en-GB" sz="3000" i="1" u="sng" kern="1200" dirty="0"/>
            <a:t>,</a:t>
          </a:r>
          <a:r>
            <a:rPr lang="en-GB" sz="3000" kern="1200" dirty="0"/>
            <a:t> based on the premise we all have one leadership style. </a:t>
          </a:r>
          <a:endParaRPr lang="en-US" sz="3000" kern="1200" dirty="0"/>
        </a:p>
      </dsp:txBody>
      <dsp:txXfrm>
        <a:off x="0" y="1911680"/>
        <a:ext cx="7615235" cy="1908881"/>
      </dsp:txXfrm>
    </dsp:sp>
    <dsp:sp modelId="{6E253219-7BC9-4E75-8ADA-DF961D09C4EE}">
      <dsp:nvSpPr>
        <dsp:cNvPr id="0" name=""/>
        <dsp:cNvSpPr/>
      </dsp:nvSpPr>
      <dsp:spPr>
        <a:xfrm>
          <a:off x="0" y="3820561"/>
          <a:ext cx="7615235" cy="0"/>
        </a:xfrm>
        <a:prstGeom prst="line">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w="12700" cap="rnd" cmpd="sng" algn="ctr">
          <a:solidFill>
            <a:schemeClr val="accent4">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33C6CF6C-9145-4A15-B13A-A777D16BBF40}">
      <dsp:nvSpPr>
        <dsp:cNvPr id="0" name=""/>
        <dsp:cNvSpPr/>
      </dsp:nvSpPr>
      <dsp:spPr>
        <a:xfrm>
          <a:off x="0" y="3820561"/>
          <a:ext cx="7615235" cy="1908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dirty="0"/>
            <a:t>Using a </a:t>
          </a:r>
          <a:r>
            <a:rPr lang="en-GB" sz="3000" i="1" u="sng" kern="1200" dirty="0"/>
            <a:t>Least Preferred Co-Worker score card and Situational factors to measure the most effective leader</a:t>
          </a:r>
          <a:r>
            <a:rPr lang="en-GB" sz="3000" kern="1200" dirty="0"/>
            <a:t> if placed in the correct situation.</a:t>
          </a:r>
          <a:endParaRPr lang="en-US" sz="3000" kern="1200" dirty="0"/>
        </a:p>
      </dsp:txBody>
      <dsp:txXfrm>
        <a:off x="0" y="3820561"/>
        <a:ext cx="7615235" cy="190888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85DCD6-2D8E-4D56-9F92-BDBB3C380001}">
      <dsp:nvSpPr>
        <dsp:cNvPr id="0" name=""/>
        <dsp:cNvSpPr/>
      </dsp:nvSpPr>
      <dsp:spPr>
        <a:xfrm>
          <a:off x="0" y="4507"/>
          <a:ext cx="5759647" cy="96009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7AB5DA-29CC-4B81-B851-3B3BF1DBAB2A}">
      <dsp:nvSpPr>
        <dsp:cNvPr id="0" name=""/>
        <dsp:cNvSpPr/>
      </dsp:nvSpPr>
      <dsp:spPr>
        <a:xfrm>
          <a:off x="290430" y="220529"/>
          <a:ext cx="528054" cy="52805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DCC1E10-2AD0-44B0-9538-51F204EA828D}">
      <dsp:nvSpPr>
        <dsp:cNvPr id="0" name=""/>
        <dsp:cNvSpPr/>
      </dsp:nvSpPr>
      <dsp:spPr>
        <a:xfrm>
          <a:off x="1108914" y="4507"/>
          <a:ext cx="4650732" cy="9600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611" tIns="101611" rIns="101611" bIns="101611" numCol="1" spcCol="1270" anchor="ctr" anchorCtr="0">
          <a:noAutofit/>
        </a:bodyPr>
        <a:lstStyle/>
        <a:p>
          <a:pPr marL="0" lvl="0" indent="0" algn="l" defTabSz="755650">
            <a:lnSpc>
              <a:spcPct val="100000"/>
            </a:lnSpc>
            <a:spcBef>
              <a:spcPct val="0"/>
            </a:spcBef>
            <a:spcAft>
              <a:spcPct val="35000"/>
            </a:spcAft>
            <a:buNone/>
          </a:pPr>
          <a:r>
            <a:rPr lang="en-GB" sz="1700" kern="1200" dirty="0">
              <a:latin typeface="Arial"/>
              <a:cs typeface="Arial"/>
            </a:rPr>
            <a:t>1, Clarity- Setting Specific, SMART and Clear goals. (Metric to measure success).</a:t>
          </a:r>
          <a:endParaRPr lang="en-US" sz="1700" kern="1200" dirty="0">
            <a:latin typeface="Arial"/>
            <a:cs typeface="Arial"/>
          </a:endParaRPr>
        </a:p>
      </dsp:txBody>
      <dsp:txXfrm>
        <a:off x="1108914" y="4507"/>
        <a:ext cx="4650732" cy="960099"/>
      </dsp:txXfrm>
    </dsp:sp>
    <dsp:sp modelId="{05881AD5-06ED-4D54-9C6B-2EECABAFCA03}">
      <dsp:nvSpPr>
        <dsp:cNvPr id="0" name=""/>
        <dsp:cNvSpPr/>
      </dsp:nvSpPr>
      <dsp:spPr>
        <a:xfrm>
          <a:off x="0" y="1204631"/>
          <a:ext cx="5759647" cy="96009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2EBF7C-913F-4A0A-AA9F-69423DDF02CE}">
      <dsp:nvSpPr>
        <dsp:cNvPr id="0" name=""/>
        <dsp:cNvSpPr/>
      </dsp:nvSpPr>
      <dsp:spPr>
        <a:xfrm>
          <a:off x="290430" y="1420654"/>
          <a:ext cx="528054" cy="52805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9445100-F81F-4BAF-9278-FBF5D4728DEB}">
      <dsp:nvSpPr>
        <dsp:cNvPr id="0" name=""/>
        <dsp:cNvSpPr/>
      </dsp:nvSpPr>
      <dsp:spPr>
        <a:xfrm>
          <a:off x="1108914" y="1204631"/>
          <a:ext cx="4650732" cy="9600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611" tIns="101611" rIns="101611" bIns="101611" numCol="1" spcCol="1270" anchor="ctr" anchorCtr="0">
          <a:noAutofit/>
        </a:bodyPr>
        <a:lstStyle/>
        <a:p>
          <a:pPr marL="0" lvl="0" indent="0" algn="l" defTabSz="755650">
            <a:lnSpc>
              <a:spcPct val="100000"/>
            </a:lnSpc>
            <a:spcBef>
              <a:spcPct val="0"/>
            </a:spcBef>
            <a:spcAft>
              <a:spcPct val="35000"/>
            </a:spcAft>
            <a:buNone/>
          </a:pPr>
          <a:r>
            <a:rPr lang="en-GB" sz="1700" kern="1200" dirty="0">
              <a:latin typeface="Arial"/>
              <a:cs typeface="Arial"/>
            </a:rPr>
            <a:t>2. Challenge- Set challenging goals. Rewarding Achievement.</a:t>
          </a:r>
          <a:endParaRPr lang="en-US" sz="1700" kern="1200" dirty="0">
            <a:latin typeface="Arial"/>
            <a:cs typeface="Arial"/>
          </a:endParaRPr>
        </a:p>
      </dsp:txBody>
      <dsp:txXfrm>
        <a:off x="1108914" y="1204631"/>
        <a:ext cx="4650732" cy="960099"/>
      </dsp:txXfrm>
    </dsp:sp>
    <dsp:sp modelId="{3B88EC14-4917-40BF-A2B3-CEF25210ADEE}">
      <dsp:nvSpPr>
        <dsp:cNvPr id="0" name=""/>
        <dsp:cNvSpPr/>
      </dsp:nvSpPr>
      <dsp:spPr>
        <a:xfrm>
          <a:off x="0" y="2404756"/>
          <a:ext cx="5759647" cy="96009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5A2BFA-8815-47F3-96A7-FD56B3316740}">
      <dsp:nvSpPr>
        <dsp:cNvPr id="0" name=""/>
        <dsp:cNvSpPr/>
      </dsp:nvSpPr>
      <dsp:spPr>
        <a:xfrm>
          <a:off x="290430" y="2620778"/>
          <a:ext cx="528054" cy="52805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24016B6-AE12-49AD-8BEE-00389BAE86B2}">
      <dsp:nvSpPr>
        <dsp:cNvPr id="0" name=""/>
        <dsp:cNvSpPr/>
      </dsp:nvSpPr>
      <dsp:spPr>
        <a:xfrm>
          <a:off x="1108914" y="2404756"/>
          <a:ext cx="4650732" cy="9600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611" tIns="101611" rIns="101611" bIns="101611" numCol="1" spcCol="1270" anchor="ctr" anchorCtr="0">
          <a:noAutofit/>
        </a:bodyPr>
        <a:lstStyle/>
        <a:p>
          <a:pPr marL="0" lvl="0" indent="0" algn="l" defTabSz="755650">
            <a:lnSpc>
              <a:spcPct val="100000"/>
            </a:lnSpc>
            <a:spcBef>
              <a:spcPct val="0"/>
            </a:spcBef>
            <a:spcAft>
              <a:spcPct val="35000"/>
            </a:spcAft>
            <a:buNone/>
          </a:pPr>
          <a:r>
            <a:rPr lang="en-GB" sz="1700" kern="1200" dirty="0">
              <a:latin typeface="Arial"/>
              <a:cs typeface="Arial"/>
            </a:rPr>
            <a:t>3. Commitment- To increase commitment and empower employees. Allow team members to set own goals.</a:t>
          </a:r>
          <a:endParaRPr lang="en-US" sz="1700" kern="1200" dirty="0">
            <a:latin typeface="Arial"/>
            <a:cs typeface="Arial"/>
          </a:endParaRPr>
        </a:p>
      </dsp:txBody>
      <dsp:txXfrm>
        <a:off x="1108914" y="2404756"/>
        <a:ext cx="4650732" cy="960099"/>
      </dsp:txXfrm>
    </dsp:sp>
    <dsp:sp modelId="{BC63EC7D-BD94-4A90-9D92-59D5510A8CCB}">
      <dsp:nvSpPr>
        <dsp:cNvPr id="0" name=""/>
        <dsp:cNvSpPr/>
      </dsp:nvSpPr>
      <dsp:spPr>
        <a:xfrm>
          <a:off x="0" y="3604880"/>
          <a:ext cx="5759647" cy="96009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2B0220-1396-4355-91FE-ADCD4D04DEA9}">
      <dsp:nvSpPr>
        <dsp:cNvPr id="0" name=""/>
        <dsp:cNvSpPr/>
      </dsp:nvSpPr>
      <dsp:spPr>
        <a:xfrm>
          <a:off x="290430" y="3820903"/>
          <a:ext cx="528054" cy="52805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517C258-9ACF-4FF7-8E14-784D3960BAE3}">
      <dsp:nvSpPr>
        <dsp:cNvPr id="0" name=""/>
        <dsp:cNvSpPr/>
      </dsp:nvSpPr>
      <dsp:spPr>
        <a:xfrm>
          <a:off x="1108914" y="3604880"/>
          <a:ext cx="4650732" cy="9600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611" tIns="101611" rIns="101611" bIns="101611" numCol="1" spcCol="1270" anchor="ctr" anchorCtr="0">
          <a:noAutofit/>
        </a:bodyPr>
        <a:lstStyle/>
        <a:p>
          <a:pPr marL="0" lvl="0" indent="0" algn="l" defTabSz="755650">
            <a:lnSpc>
              <a:spcPct val="100000"/>
            </a:lnSpc>
            <a:spcBef>
              <a:spcPct val="0"/>
            </a:spcBef>
            <a:spcAft>
              <a:spcPct val="35000"/>
            </a:spcAft>
            <a:buNone/>
          </a:pPr>
          <a:r>
            <a:rPr lang="en-GB" sz="1700" kern="1200" dirty="0">
              <a:latin typeface="Arial"/>
              <a:cs typeface="Arial"/>
            </a:rPr>
            <a:t>4. Feedback- Give objective, useful and positive feedback.</a:t>
          </a:r>
          <a:endParaRPr lang="en-US" sz="1700" kern="1200" dirty="0">
            <a:latin typeface="Arial"/>
            <a:cs typeface="Arial"/>
          </a:endParaRPr>
        </a:p>
      </dsp:txBody>
      <dsp:txXfrm>
        <a:off x="1108914" y="3604880"/>
        <a:ext cx="4650732" cy="960099"/>
      </dsp:txXfrm>
    </dsp:sp>
    <dsp:sp modelId="{8DE47A2E-2065-4074-A9AF-93F44E12AA57}">
      <dsp:nvSpPr>
        <dsp:cNvPr id="0" name=""/>
        <dsp:cNvSpPr/>
      </dsp:nvSpPr>
      <dsp:spPr>
        <a:xfrm>
          <a:off x="0" y="4805004"/>
          <a:ext cx="5759647" cy="960099"/>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2CF082-D4D4-426A-925B-78BF6141E549}">
      <dsp:nvSpPr>
        <dsp:cNvPr id="0" name=""/>
        <dsp:cNvSpPr/>
      </dsp:nvSpPr>
      <dsp:spPr>
        <a:xfrm>
          <a:off x="290430" y="5021027"/>
          <a:ext cx="528054" cy="52805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5BC343E-04CF-47DC-A512-C4F6DEF1B038}">
      <dsp:nvSpPr>
        <dsp:cNvPr id="0" name=""/>
        <dsp:cNvSpPr/>
      </dsp:nvSpPr>
      <dsp:spPr>
        <a:xfrm>
          <a:off x="1108914" y="4805004"/>
          <a:ext cx="4650732" cy="9600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611" tIns="101611" rIns="101611" bIns="101611" numCol="1" spcCol="1270" anchor="ctr" anchorCtr="0">
          <a:noAutofit/>
        </a:bodyPr>
        <a:lstStyle/>
        <a:p>
          <a:pPr marL="0" lvl="0" indent="0" algn="l" defTabSz="755650">
            <a:lnSpc>
              <a:spcPct val="100000"/>
            </a:lnSpc>
            <a:spcBef>
              <a:spcPct val="0"/>
            </a:spcBef>
            <a:spcAft>
              <a:spcPct val="35000"/>
            </a:spcAft>
            <a:buNone/>
          </a:pPr>
          <a:r>
            <a:rPr lang="en-GB" sz="1700" kern="1200" dirty="0">
              <a:latin typeface="Arial"/>
              <a:cs typeface="Arial"/>
            </a:rPr>
            <a:t>5. Task Complexity- Identify knowledge or skill gap.</a:t>
          </a:r>
          <a:endParaRPr lang="en-US" sz="1700" kern="1200" dirty="0">
            <a:latin typeface="Arial"/>
            <a:cs typeface="Arial"/>
          </a:endParaRPr>
        </a:p>
      </dsp:txBody>
      <dsp:txXfrm>
        <a:off x="1108914" y="4805004"/>
        <a:ext cx="4650732" cy="96009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11/23/2022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282068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2A54C80-263E-416B-A8E0-580EDEADCBDC}" type="datetimeFigureOut">
              <a:rPr lang="en-US" dirty="0"/>
              <a:t>11/23/2022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6615260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020534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42A54C80-263E-416B-A8E0-580EDEADCBDC}" type="datetimeFigureOut">
              <a:rPr lang="en-US" dirty="0"/>
              <a:t>11/23/2022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11314224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11/23/2022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087198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11/23/2022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977513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11/23/2022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024857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dirty="0"/>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11/23/2022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42837789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151928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621668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827597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236805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0284996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436899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C6B4A9-1611-4792-9094-5F34BCA07E0B}" type="datetimeFigureOut">
              <a:rPr lang="en-US" dirty="0"/>
              <a:t>11/23/2022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31460285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390637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11/23/2022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48063053"/>
      </p:ext>
    </p:extLst>
  </p:cSld>
  <p:clrMap bg1="lt1" tx1="dk1" bg2="lt2" tx2="dk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 id="2147483749" r:id="rId12"/>
    <p:sldLayoutId id="2147483750" r:id="rId13"/>
    <p:sldLayoutId id="2147483751" r:id="rId14"/>
    <p:sldLayoutId id="2147483752" r:id="rId15"/>
    <p:sldLayoutId id="2147483753"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8" Type="http://schemas.openxmlformats.org/officeDocument/2006/relationships/hyperlink" Target="https://doi.org/10.4324/9780203052686" TargetMode="External"/><Relationship Id="rId3" Type="http://schemas.openxmlformats.org/officeDocument/2006/relationships/hyperlink" Target="https://www.proquest.com/scholarly-journals/study-fiedlers-contingency-theory-among-military/docview/1272101229/se-2" TargetMode="External"/><Relationship Id="rId7" Type="http://schemas.openxmlformats.org/officeDocument/2006/relationships/hyperlink" Target="https://www.youtube.com/watch?v=c1ojeClTzYM" TargetMode="External"/><Relationship Id="rId2" Type="http://schemas.openxmlformats.org/officeDocument/2006/relationships/hyperlink" Target="http://&#160;https:/businessjargons.com" TargetMode="External"/><Relationship Id="rId1" Type="http://schemas.openxmlformats.org/officeDocument/2006/relationships/slideLayout" Target="../slideLayouts/slideLayout2.xml"/><Relationship Id="rId6" Type="http://schemas.openxmlformats.org/officeDocument/2006/relationships/hyperlink" Target="https://doi.org/10.4324/9780203082744" TargetMode="External"/><Relationship Id="rId5" Type="http://schemas.openxmlformats.org/officeDocument/2006/relationships/hyperlink" Target="https://doi.org/10.5465/3069321" TargetMode="External"/><Relationship Id="rId4" Type="http://schemas.openxmlformats.org/officeDocument/2006/relationships/hyperlink" Target="https://www.sketchbubble.com/en/presentation-hr-value-chain.html" TargetMode="External"/><Relationship Id="rId9" Type="http://schemas.openxmlformats.org/officeDocument/2006/relationships/hyperlink" Target="https://doi.org/10.1037/0033-2909.97.2.274"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doi.org/10.1177/0734371X13510853" TargetMode="External"/><Relationship Id="rId2" Type="http://schemas.openxmlformats.org/officeDocument/2006/relationships/hyperlink" Target="https://doi.org/10.1016/0030-5073(72)90055-4" TargetMode="External"/><Relationship Id="rId1" Type="http://schemas.openxmlformats.org/officeDocument/2006/relationships/slideLayout" Target="../slideLayouts/slideLayout2.xml"/><Relationship Id="rId5" Type="http://schemas.openxmlformats.org/officeDocument/2006/relationships/hyperlink" Target="https://doi.org/10.1016/j.hrmr.2009.08.007" TargetMode="External"/><Relationship Id="rId4" Type="http://schemas.openxmlformats.org/officeDocument/2006/relationships/hyperlink" Target="https://doi.org/10.1177/001872672098483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566803" y="1020871"/>
            <a:ext cx="10813092" cy="2849671"/>
          </a:xfrm>
        </p:spPr>
        <p:txBody>
          <a:bodyPr>
            <a:normAutofit/>
          </a:bodyPr>
          <a:lstStyle/>
          <a:p>
            <a:pPr algn="ctr">
              <a:lnSpc>
                <a:spcPct val="90000"/>
              </a:lnSpc>
            </a:pPr>
            <a:r>
              <a:rPr lang="en-GB" sz="2800" dirty="0">
                <a:solidFill>
                  <a:srgbClr val="FFFFFF"/>
                </a:solidFill>
                <a:latin typeface="Arial Nova"/>
              </a:rPr>
              <a:t>Master of Business Administration</a:t>
            </a:r>
            <a:br>
              <a:rPr lang="en-GB" sz="2400" dirty="0">
                <a:latin typeface="Arial Nova"/>
              </a:rPr>
            </a:br>
            <a:br>
              <a:rPr lang="en-GB" sz="2400" dirty="0">
                <a:latin typeface="Arial Nova"/>
              </a:rPr>
            </a:br>
            <a:r>
              <a:rPr lang="en-GB" sz="2400" dirty="0">
                <a:solidFill>
                  <a:srgbClr val="FFFFFF"/>
                </a:solidFill>
                <a:latin typeface="Arial Nova"/>
              </a:rPr>
              <a:t>Human Resource Management</a:t>
            </a:r>
            <a:br>
              <a:rPr lang="en-GB" sz="2400" dirty="0">
                <a:latin typeface="Arial Nova"/>
              </a:rPr>
            </a:br>
            <a:br>
              <a:rPr lang="en-GB" sz="2400" dirty="0">
                <a:latin typeface="Arial Nova"/>
              </a:rPr>
            </a:br>
            <a:r>
              <a:rPr lang="en-GB" sz="2400" dirty="0">
                <a:solidFill>
                  <a:srgbClr val="FFFFFF"/>
                </a:solidFill>
                <a:latin typeface="Arial Nova"/>
              </a:rPr>
              <a:t>LCMB7000</a:t>
            </a:r>
            <a:br>
              <a:rPr lang="en-GB" sz="2400" dirty="0">
                <a:latin typeface="Arial Nova"/>
              </a:rPr>
            </a:br>
            <a:br>
              <a:rPr lang="en-GB" sz="2400" dirty="0">
                <a:latin typeface="Arial Nova"/>
              </a:rPr>
            </a:br>
            <a:r>
              <a:rPr lang="en-GB" sz="2400" dirty="0">
                <a:solidFill>
                  <a:srgbClr val="FFFFFF"/>
                </a:solidFill>
                <a:latin typeface="Arial Nova"/>
              </a:rPr>
              <a:t>Monica Pusey</a:t>
            </a:r>
            <a:endParaRPr lang="en-US" dirty="0"/>
          </a:p>
        </p:txBody>
      </p:sp>
      <p:sp>
        <p:nvSpPr>
          <p:cNvPr id="5" name="Subtitle 4">
            <a:extLst>
              <a:ext uri="{FF2B5EF4-FFF2-40B4-BE49-F238E27FC236}">
                <a16:creationId xmlns:a16="http://schemas.microsoft.com/office/drawing/2014/main" id="{A53B9F5A-C04D-2327-9304-9FD1B3D45868}"/>
              </a:ext>
            </a:extLst>
          </p:cNvPr>
          <p:cNvSpPr>
            <a:spLocks noGrp="1"/>
          </p:cNvSpPr>
          <p:nvPr>
            <p:ph type="subTitle" idx="1"/>
          </p:nvPr>
        </p:nvSpPr>
        <p:spPr>
          <a:xfrm>
            <a:off x="3978274" y="4050833"/>
            <a:ext cx="3655313" cy="1096899"/>
          </a:xfrm>
        </p:spPr>
        <p:txBody>
          <a:bodyPr/>
          <a:lstStyle/>
          <a:p>
            <a:pPr algn="ctr"/>
            <a:r>
              <a:rPr lang="en-GB" dirty="0"/>
              <a:t>   1817260</a:t>
            </a:r>
            <a:endParaRPr lang="en-US" dirty="0"/>
          </a:p>
          <a:p>
            <a:pPr algn="ctr"/>
            <a:r>
              <a:rPr lang="en-GB" dirty="0"/>
              <a:t>    Vasilios </a:t>
            </a:r>
            <a:endParaRPr lang="en-US" dirty="0"/>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BB9B53-6779-150E-74EB-6F3898A4A819}"/>
              </a:ext>
            </a:extLst>
          </p:cNvPr>
          <p:cNvSpPr>
            <a:spLocks noGrp="1"/>
          </p:cNvSpPr>
          <p:nvPr>
            <p:ph type="title"/>
          </p:nvPr>
        </p:nvSpPr>
        <p:spPr>
          <a:xfrm>
            <a:off x="677334" y="609600"/>
            <a:ext cx="9760834" cy="1320800"/>
          </a:xfrm>
        </p:spPr>
        <p:txBody>
          <a:bodyPr>
            <a:normAutofit/>
          </a:bodyPr>
          <a:lstStyle/>
          <a:p>
            <a:pPr algn="ctr"/>
            <a:r>
              <a:rPr lang="en-GB">
                <a:solidFill>
                  <a:srgbClr val="FFFFFF"/>
                </a:solidFill>
                <a:latin typeface="Arial Nova"/>
                <a:cs typeface="Calibri Light"/>
              </a:rPr>
              <a:t>Presentation of HRM theories/topics</a:t>
            </a:r>
            <a:endParaRPr lang="en-US">
              <a:solidFill>
                <a:srgbClr val="FFFFFF"/>
              </a:solidFill>
              <a:latin typeface="Arial Nova"/>
              <a:cs typeface="Calibri Light" panose="020F0302020204030204"/>
            </a:endParaRPr>
          </a:p>
        </p:txBody>
      </p:sp>
      <p:sp>
        <p:nvSpPr>
          <p:cNvPr id="3" name="Content Placeholder 2">
            <a:extLst>
              <a:ext uri="{FF2B5EF4-FFF2-40B4-BE49-F238E27FC236}">
                <a16:creationId xmlns:a16="http://schemas.microsoft.com/office/drawing/2014/main" id="{61EFA84B-572D-0D5B-0C25-9665ADF7FB7C}"/>
              </a:ext>
            </a:extLst>
          </p:cNvPr>
          <p:cNvSpPr>
            <a:spLocks noGrp="1"/>
          </p:cNvSpPr>
          <p:nvPr>
            <p:ph idx="1"/>
          </p:nvPr>
        </p:nvSpPr>
        <p:spPr>
          <a:xfrm>
            <a:off x="677334" y="2160589"/>
            <a:ext cx="9876252" cy="3880773"/>
          </a:xfrm>
        </p:spPr>
        <p:txBody>
          <a:bodyPr vert="horz" lIns="91440" tIns="45720" rIns="91440" bIns="45720" rtlCol="0" anchor="t">
            <a:noAutofit/>
          </a:bodyPr>
          <a:lstStyle/>
          <a:p>
            <a:pPr marL="305435" indent="-305435"/>
            <a:endParaRPr lang="en-GB">
              <a:solidFill>
                <a:srgbClr val="FFFFFF"/>
              </a:solidFill>
            </a:endParaRPr>
          </a:p>
          <a:p>
            <a:pPr marL="305435" indent="-305435"/>
            <a:endParaRPr lang="en-GB">
              <a:solidFill>
                <a:srgbClr val="FFFFFF"/>
              </a:solidFill>
              <a:latin typeface="Arial Nova"/>
              <a:cs typeface="Calibri"/>
            </a:endParaRPr>
          </a:p>
          <a:p>
            <a:pPr marL="305435" indent="-305435"/>
            <a:r>
              <a:rPr lang="en-GB" sz="2800" dirty="0">
                <a:solidFill>
                  <a:srgbClr val="FFFFFF"/>
                </a:solidFill>
                <a:latin typeface="Arial"/>
                <a:cs typeface="Calibri"/>
              </a:rPr>
              <a:t>Understand 3 human resource management theories which are used in current organisations to deliver strategic aims effectively and efficiently to serve an organisations objectives.</a:t>
            </a:r>
          </a:p>
        </p:txBody>
      </p:sp>
    </p:spTree>
    <p:extLst>
      <p:ext uri="{BB962C8B-B14F-4D97-AF65-F5344CB8AC3E}">
        <p14:creationId xmlns:p14="http://schemas.microsoft.com/office/powerpoint/2010/main" val="40043258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1F40B-A2B3-99CD-AFB5-1A3FE2EB2D31}"/>
              </a:ext>
            </a:extLst>
          </p:cNvPr>
          <p:cNvSpPr>
            <a:spLocks noGrp="1"/>
          </p:cNvSpPr>
          <p:nvPr>
            <p:ph type="title"/>
          </p:nvPr>
        </p:nvSpPr>
        <p:spPr/>
        <p:txBody>
          <a:bodyPr/>
          <a:lstStyle/>
          <a:p>
            <a:pPr algn="ctr"/>
            <a:r>
              <a:rPr lang="en-GB" dirty="0">
                <a:latin typeface="Arial Nova"/>
                <a:cs typeface="Calibri Light"/>
              </a:rPr>
              <a:t>Theories of Human Resource Management</a:t>
            </a:r>
          </a:p>
        </p:txBody>
      </p:sp>
      <p:graphicFrame>
        <p:nvGraphicFramePr>
          <p:cNvPr id="5" name="Content Placeholder 2">
            <a:extLst>
              <a:ext uri="{FF2B5EF4-FFF2-40B4-BE49-F238E27FC236}">
                <a16:creationId xmlns:a16="http://schemas.microsoft.com/office/drawing/2014/main" id="{BFA775B2-CB8D-7A7B-798E-A8C1D62E977A}"/>
              </a:ext>
            </a:extLst>
          </p:cNvPr>
          <p:cNvGraphicFramePr>
            <a:graphicFrameLocks noGrp="1"/>
          </p:cNvGraphicFramePr>
          <p:nvPr>
            <p:ph idx="1"/>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70970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8D87A-41BF-C2F9-4FDB-53F334360D57}"/>
              </a:ext>
            </a:extLst>
          </p:cNvPr>
          <p:cNvSpPr>
            <a:spLocks noGrp="1"/>
          </p:cNvSpPr>
          <p:nvPr>
            <p:ph type="title"/>
          </p:nvPr>
        </p:nvSpPr>
        <p:spPr>
          <a:xfrm>
            <a:off x="2906778" y="74864"/>
            <a:ext cx="7450066" cy="866273"/>
          </a:xfrm>
        </p:spPr>
        <p:txBody>
          <a:bodyPr>
            <a:normAutofit/>
          </a:bodyPr>
          <a:lstStyle/>
          <a:p>
            <a:r>
              <a:rPr lang="en-GB" dirty="0">
                <a:latin typeface="Arial Nova"/>
                <a:cs typeface="Calibri Light"/>
              </a:rPr>
              <a:t>Fielders Contingency Theory  </a:t>
            </a:r>
            <a:endParaRPr lang="en-US">
              <a:latin typeface="Arial Nova"/>
            </a:endParaRPr>
          </a:p>
        </p:txBody>
      </p:sp>
      <p:pic>
        <p:nvPicPr>
          <p:cNvPr id="5" name="Picture 5" descr="Diagram&#10;&#10;Description automatically generated">
            <a:extLst>
              <a:ext uri="{FF2B5EF4-FFF2-40B4-BE49-F238E27FC236}">
                <a16:creationId xmlns:a16="http://schemas.microsoft.com/office/drawing/2014/main" id="{5CB059AF-933E-181F-7062-1A7D0EA7648C}"/>
              </a:ext>
            </a:extLst>
          </p:cNvPr>
          <p:cNvPicPr>
            <a:picLocks noChangeAspect="1"/>
          </p:cNvPicPr>
          <p:nvPr/>
        </p:nvPicPr>
        <p:blipFill>
          <a:blip r:embed="rId2"/>
          <a:stretch>
            <a:fillRect/>
          </a:stretch>
        </p:blipFill>
        <p:spPr>
          <a:xfrm>
            <a:off x="129228" y="1028326"/>
            <a:ext cx="3712000" cy="4845432"/>
          </a:xfrm>
          <a:prstGeom prst="rect">
            <a:avLst/>
          </a:prstGeom>
        </p:spPr>
      </p:pic>
      <p:sp>
        <p:nvSpPr>
          <p:cNvPr id="3" name="Content Placeholder 2">
            <a:extLst>
              <a:ext uri="{FF2B5EF4-FFF2-40B4-BE49-F238E27FC236}">
                <a16:creationId xmlns:a16="http://schemas.microsoft.com/office/drawing/2014/main" id="{8286AEA1-0863-06A5-7A97-8526F6D12D30}"/>
              </a:ext>
            </a:extLst>
          </p:cNvPr>
          <p:cNvSpPr>
            <a:spLocks noGrp="1"/>
          </p:cNvSpPr>
          <p:nvPr>
            <p:ph idx="1"/>
          </p:nvPr>
        </p:nvSpPr>
        <p:spPr>
          <a:xfrm>
            <a:off x="4056462" y="930695"/>
            <a:ext cx="5899328" cy="5712245"/>
          </a:xfrm>
        </p:spPr>
        <p:txBody>
          <a:bodyPr vert="horz" lIns="91440" tIns="45720" rIns="91440" bIns="45720" rtlCol="0" anchor="t">
            <a:normAutofit/>
          </a:bodyPr>
          <a:lstStyle/>
          <a:p>
            <a:pPr>
              <a:lnSpc>
                <a:spcPct val="90000"/>
              </a:lnSpc>
            </a:pPr>
            <a:endParaRPr lang="en-GB" sz="2000" dirty="0">
              <a:latin typeface="Arial"/>
              <a:cs typeface="Calibri"/>
            </a:endParaRPr>
          </a:p>
          <a:p>
            <a:pPr>
              <a:lnSpc>
                <a:spcPct val="90000"/>
              </a:lnSpc>
              <a:buClr>
                <a:srgbClr val="EB3D9F"/>
              </a:buClr>
            </a:pPr>
            <a:r>
              <a:rPr lang="en-GB" sz="2000" dirty="0">
                <a:latin typeface="Arial"/>
                <a:cs typeface="Calibri"/>
              </a:rPr>
              <a:t>Fred Fiedler recognised, for leadership to be successful depended on the situation. </a:t>
            </a:r>
            <a:endParaRPr lang="en-GB"/>
          </a:p>
          <a:p>
            <a:pPr>
              <a:lnSpc>
                <a:spcPct val="90000"/>
              </a:lnSpc>
              <a:buClr>
                <a:srgbClr val="EB3D9F"/>
              </a:buClr>
            </a:pPr>
            <a:r>
              <a:rPr lang="en-GB" sz="2000" dirty="0">
                <a:latin typeface="Arial"/>
                <a:cs typeface="Calibri"/>
              </a:rPr>
              <a:t>Fiedler believed </a:t>
            </a:r>
            <a:r>
              <a:rPr lang="en-GB" sz="2000" i="1" dirty="0">
                <a:latin typeface="Arial"/>
                <a:cs typeface="Calibri"/>
              </a:rPr>
              <a:t>to be the most effective leader</a:t>
            </a:r>
            <a:r>
              <a:rPr lang="en-GB" sz="2000" dirty="0">
                <a:latin typeface="Arial"/>
                <a:cs typeface="Calibri"/>
              </a:rPr>
              <a:t>; leaders need to be placed in the correct situations. </a:t>
            </a:r>
          </a:p>
          <a:p>
            <a:pPr>
              <a:lnSpc>
                <a:spcPct val="90000"/>
              </a:lnSpc>
              <a:buClr>
                <a:srgbClr val="EB3D9F"/>
              </a:buClr>
            </a:pPr>
            <a:r>
              <a:rPr lang="en-GB" sz="2000" dirty="0">
                <a:latin typeface="Arial"/>
                <a:cs typeface="Calibri"/>
              </a:rPr>
              <a:t>Also, (Peters., Hartke., and Pohlmann., 1985).the leader needed to be both task oriented and relationship oriented to be most effective. </a:t>
            </a:r>
          </a:p>
          <a:p>
            <a:pPr>
              <a:lnSpc>
                <a:spcPct val="90000"/>
              </a:lnSpc>
              <a:buClr>
                <a:srgbClr val="EB3D9F"/>
              </a:buClr>
            </a:pPr>
            <a:r>
              <a:rPr lang="en-GB" sz="2000" dirty="0">
                <a:latin typeface="Arial"/>
                <a:cs typeface="Calibri"/>
              </a:rPr>
              <a:t>In addition, Fiedler also believed these traits are personal and not adaptable.</a:t>
            </a:r>
          </a:p>
          <a:p>
            <a:pPr>
              <a:lnSpc>
                <a:spcPct val="90000"/>
              </a:lnSpc>
            </a:pPr>
            <a:endParaRPr lang="en-GB" sz="1700">
              <a:latin typeface="Arial Nova"/>
              <a:cs typeface="Calibri"/>
            </a:endParaRPr>
          </a:p>
          <a:p>
            <a:pPr marL="0" indent="0">
              <a:lnSpc>
                <a:spcPct val="90000"/>
              </a:lnSpc>
              <a:buNone/>
            </a:pPr>
            <a:r>
              <a:rPr lang="en-GB" sz="1700" b="1" dirty="0">
                <a:latin typeface="Arial Nova"/>
                <a:cs typeface="Calibri"/>
              </a:rPr>
              <a:t>The Two Factors</a:t>
            </a:r>
          </a:p>
          <a:p>
            <a:pPr>
              <a:lnSpc>
                <a:spcPct val="90000"/>
              </a:lnSpc>
              <a:buFont typeface="Wingdings" panose="020B0604020202020204" pitchFamily="34" charset="0"/>
              <a:buChar char="Ø"/>
            </a:pPr>
            <a:r>
              <a:rPr lang="en-GB" sz="2400" b="1" dirty="0">
                <a:latin typeface="Arial"/>
                <a:cs typeface="Calibri"/>
              </a:rPr>
              <a:t>Leadership Style</a:t>
            </a:r>
          </a:p>
          <a:p>
            <a:pPr>
              <a:lnSpc>
                <a:spcPct val="90000"/>
              </a:lnSpc>
              <a:buFont typeface="Wingdings" panose="020B0604020202020204" pitchFamily="34" charset="0"/>
              <a:buChar char="Ø"/>
            </a:pPr>
            <a:r>
              <a:rPr lang="en-GB" sz="2400" b="1" dirty="0">
                <a:latin typeface="Arial"/>
                <a:cs typeface="Calibri"/>
              </a:rPr>
              <a:t>Situational Variables</a:t>
            </a:r>
          </a:p>
          <a:p>
            <a:pPr marL="0" indent="0">
              <a:lnSpc>
                <a:spcPct val="90000"/>
              </a:lnSpc>
              <a:buNone/>
            </a:pPr>
            <a:endParaRPr lang="en-GB" sz="1700">
              <a:cs typeface="Calibri"/>
            </a:endParaRPr>
          </a:p>
        </p:txBody>
      </p:sp>
      <p:sp>
        <p:nvSpPr>
          <p:cNvPr id="6" name="TextBox 5">
            <a:extLst>
              <a:ext uri="{FF2B5EF4-FFF2-40B4-BE49-F238E27FC236}">
                <a16:creationId xmlns:a16="http://schemas.microsoft.com/office/drawing/2014/main" id="{451914F5-D3A2-5C14-F65B-522E37497EC8}"/>
              </a:ext>
            </a:extLst>
          </p:cNvPr>
          <p:cNvSpPr txBox="1"/>
          <p:nvPr/>
        </p:nvSpPr>
        <p:spPr>
          <a:xfrm>
            <a:off x="1309687" y="3429016"/>
            <a:ext cx="2520636"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dirty="0">
                <a:latin typeface="Arial"/>
                <a:cs typeface="Arial"/>
              </a:rPr>
              <a:t>Picture Available at: businessjargons.com</a:t>
            </a:r>
            <a:endParaRPr lang="en-US" sz="900" dirty="0">
              <a:latin typeface="Arial"/>
              <a:cs typeface="Arial"/>
            </a:endParaRPr>
          </a:p>
        </p:txBody>
      </p:sp>
    </p:spTree>
    <p:extLst>
      <p:ext uri="{BB962C8B-B14F-4D97-AF65-F5344CB8AC3E}">
        <p14:creationId xmlns:p14="http://schemas.microsoft.com/office/powerpoint/2010/main" val="8654816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1A31CB30-E0E7-4B2C-A3A3-816872C287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05AD4E29-B61A-40BE-97BC-68E77C1EB70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CC18DED4-B929-47C8-B57F-F3C89014320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8214A095-576F-461F-A154-1FC4202D7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515F2694-7885-4B84-A9A1-A55707FE6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0542D629-79A6-44ED-AC25-F55A6E2A2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B41D9E3C-5E56-476D-9AD3-BFB8B56314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8F87D754-D0AA-499C-81E1-80EC0595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970C55C7-6473-4215-A4E7-EAF80DCBC0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CA11488B-749A-4380-B3CA-4445935314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E11E930F-4EA6-4224-8AF2-950E509723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extBox 1">
            <a:extLst>
              <a:ext uri="{FF2B5EF4-FFF2-40B4-BE49-F238E27FC236}">
                <a16:creationId xmlns:a16="http://schemas.microsoft.com/office/drawing/2014/main" id="{465F0651-A6B5-E921-C321-B41E54231485}"/>
              </a:ext>
            </a:extLst>
          </p:cNvPr>
          <p:cNvSpPr txBox="1"/>
          <p:nvPr/>
        </p:nvSpPr>
        <p:spPr>
          <a:xfrm>
            <a:off x="2281544" y="155074"/>
            <a:ext cx="6992458" cy="67911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gn="ctr" defTabSz="457200">
              <a:spcBef>
                <a:spcPct val="0"/>
              </a:spcBef>
              <a:spcAft>
                <a:spcPts val="600"/>
              </a:spcAft>
            </a:pPr>
            <a:r>
              <a:rPr lang="en-US" sz="3600" dirty="0">
                <a:solidFill>
                  <a:schemeClr val="accent1">
                    <a:lumMod val="75000"/>
                  </a:schemeClr>
                </a:solidFill>
                <a:latin typeface="+mj-lt"/>
                <a:ea typeface="+mj-ea"/>
                <a:cs typeface="+mj-cs"/>
              </a:rPr>
              <a:t>Fiedler's Contingency Theory</a:t>
            </a:r>
            <a:endParaRPr lang="en-US" dirty="0">
              <a:solidFill>
                <a:schemeClr val="accent1">
                  <a:lumMod val="75000"/>
                </a:schemeClr>
              </a:solidFill>
              <a:ea typeface="+mj-ea"/>
              <a:cs typeface="+mj-cs"/>
            </a:endParaRPr>
          </a:p>
        </p:txBody>
      </p:sp>
      <p:sp>
        <p:nvSpPr>
          <p:cNvPr id="5" name="TextBox 4">
            <a:extLst>
              <a:ext uri="{FF2B5EF4-FFF2-40B4-BE49-F238E27FC236}">
                <a16:creationId xmlns:a16="http://schemas.microsoft.com/office/drawing/2014/main" id="{8BEAD81D-F638-CB4A-4BB7-FB0FCFD04254}"/>
              </a:ext>
            </a:extLst>
          </p:cNvPr>
          <p:cNvSpPr txBox="1"/>
          <p:nvPr/>
        </p:nvSpPr>
        <p:spPr>
          <a:xfrm>
            <a:off x="6952659" y="930507"/>
            <a:ext cx="4317499" cy="533510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defTabSz="457200">
              <a:lnSpc>
                <a:spcPct val="90000"/>
              </a:lnSpc>
              <a:spcBef>
                <a:spcPts val="1000"/>
              </a:spcBef>
              <a:buClr>
                <a:schemeClr val="accent1">
                  <a:lumMod val="75000"/>
                </a:schemeClr>
              </a:buClr>
              <a:buSzPct val="80000"/>
              <a:buFont typeface="Wingdings 3" charset="2"/>
              <a:buChar char=""/>
            </a:pPr>
            <a:r>
              <a:rPr lang="en-US" sz="2400" dirty="0">
                <a:solidFill>
                  <a:schemeClr val="tx1">
                    <a:lumMod val="75000"/>
                    <a:lumOff val="25000"/>
                  </a:schemeClr>
                </a:solidFill>
                <a:latin typeface="Arial"/>
                <a:cs typeface="Arial"/>
              </a:rPr>
              <a:t>First Fiedler developed a </a:t>
            </a:r>
            <a:r>
              <a:rPr lang="en-US" sz="2400" b="1" dirty="0">
                <a:solidFill>
                  <a:schemeClr val="tx1">
                    <a:lumMod val="75000"/>
                    <a:lumOff val="25000"/>
                  </a:schemeClr>
                </a:solidFill>
                <a:latin typeface="Arial"/>
                <a:cs typeface="Arial"/>
              </a:rPr>
              <a:t>self-scoring card </a:t>
            </a:r>
            <a:r>
              <a:rPr lang="en-US" sz="2400" dirty="0">
                <a:solidFill>
                  <a:schemeClr val="tx1">
                    <a:lumMod val="75000"/>
                    <a:lumOff val="25000"/>
                  </a:schemeClr>
                </a:solidFill>
                <a:latin typeface="Arial"/>
                <a:cs typeface="Arial"/>
              </a:rPr>
              <a:t>to score yourself called the Least Preferred Co-Worker (LPC) Scale Test. ​</a:t>
            </a:r>
          </a:p>
          <a:p>
            <a:pPr defTabSz="457200">
              <a:lnSpc>
                <a:spcPct val="90000"/>
              </a:lnSpc>
              <a:spcBef>
                <a:spcPts val="1000"/>
              </a:spcBef>
              <a:buClr>
                <a:srgbClr val="EB3D9F"/>
              </a:buClr>
              <a:buSzPct val="80000"/>
              <a:buFont typeface="Wingdings 3" charset="2"/>
              <a:buChar char=""/>
            </a:pPr>
            <a:endParaRPr lang="en-US" sz="2400" dirty="0">
              <a:solidFill>
                <a:schemeClr val="tx1">
                  <a:lumMod val="75000"/>
                  <a:lumOff val="25000"/>
                </a:schemeClr>
              </a:solidFill>
              <a:latin typeface="Arial"/>
              <a:cs typeface="Arial"/>
            </a:endParaRPr>
          </a:p>
          <a:p>
            <a:pPr defTabSz="457200">
              <a:lnSpc>
                <a:spcPct val="90000"/>
              </a:lnSpc>
              <a:spcBef>
                <a:spcPts val="1000"/>
              </a:spcBef>
              <a:buClr>
                <a:schemeClr val="accent1">
                  <a:lumMod val="75000"/>
                </a:schemeClr>
              </a:buClr>
              <a:buSzPct val="80000"/>
              <a:buFont typeface="Wingdings 3" charset="2"/>
              <a:buChar char=""/>
            </a:pPr>
            <a:r>
              <a:rPr lang="en-US" sz="2400" dirty="0">
                <a:solidFill>
                  <a:schemeClr val="tx1">
                    <a:lumMod val="75000"/>
                    <a:lumOff val="25000"/>
                  </a:schemeClr>
                </a:solidFill>
                <a:latin typeface="Arial"/>
                <a:cs typeface="Arial"/>
              </a:rPr>
              <a:t>The </a:t>
            </a:r>
            <a:r>
              <a:rPr lang="en-US" sz="2400" b="1" dirty="0">
                <a:solidFill>
                  <a:schemeClr val="tx1">
                    <a:lumMod val="75000"/>
                    <a:lumOff val="25000"/>
                  </a:schemeClr>
                </a:solidFill>
                <a:latin typeface="Arial"/>
                <a:cs typeface="Arial"/>
              </a:rPr>
              <a:t>more favorable</a:t>
            </a:r>
            <a:r>
              <a:rPr lang="en-US" sz="2400" dirty="0">
                <a:solidFill>
                  <a:schemeClr val="tx1">
                    <a:lumMod val="75000"/>
                    <a:lumOff val="25000"/>
                  </a:schemeClr>
                </a:solidFill>
                <a:latin typeface="Arial"/>
                <a:cs typeface="Arial"/>
              </a:rPr>
              <a:t> you score your co-worker the more </a:t>
            </a:r>
            <a:r>
              <a:rPr lang="en-US" sz="2400" b="1" dirty="0">
                <a:solidFill>
                  <a:schemeClr val="tx1">
                    <a:lumMod val="75000"/>
                    <a:lumOff val="25000"/>
                  </a:schemeClr>
                </a:solidFill>
                <a:latin typeface="Arial"/>
                <a:cs typeface="Arial"/>
              </a:rPr>
              <a:t>relationship oriented</a:t>
            </a:r>
            <a:r>
              <a:rPr lang="en-US" sz="2400" dirty="0">
                <a:solidFill>
                  <a:schemeClr val="tx1">
                    <a:lumMod val="75000"/>
                    <a:lumOff val="25000"/>
                  </a:schemeClr>
                </a:solidFill>
                <a:latin typeface="Arial"/>
                <a:cs typeface="Arial"/>
              </a:rPr>
              <a:t> you are.​</a:t>
            </a:r>
          </a:p>
          <a:p>
            <a:pPr defTabSz="457200">
              <a:lnSpc>
                <a:spcPct val="90000"/>
              </a:lnSpc>
              <a:spcBef>
                <a:spcPts val="1000"/>
              </a:spcBef>
              <a:buClr>
                <a:srgbClr val="EB3D9F"/>
              </a:buClr>
              <a:buSzPct val="80000"/>
              <a:buFont typeface="Wingdings 3" charset="2"/>
              <a:buChar char=""/>
            </a:pPr>
            <a:r>
              <a:rPr lang="en-US" sz="2400" dirty="0">
                <a:solidFill>
                  <a:schemeClr val="tx1">
                    <a:lumMod val="75000"/>
                    <a:lumOff val="25000"/>
                  </a:schemeClr>
                </a:solidFill>
                <a:latin typeface="Arial"/>
                <a:cs typeface="Arial"/>
              </a:rPr>
              <a:t>The </a:t>
            </a:r>
            <a:r>
              <a:rPr lang="en-US" sz="2400" b="1" dirty="0">
                <a:solidFill>
                  <a:schemeClr val="tx1">
                    <a:lumMod val="75000"/>
                    <a:lumOff val="25000"/>
                  </a:schemeClr>
                </a:solidFill>
                <a:latin typeface="Arial"/>
                <a:cs typeface="Arial"/>
              </a:rPr>
              <a:t>less favorable</a:t>
            </a:r>
            <a:r>
              <a:rPr lang="en-US" sz="2400" dirty="0">
                <a:solidFill>
                  <a:schemeClr val="tx1">
                    <a:lumMod val="75000"/>
                    <a:lumOff val="25000"/>
                  </a:schemeClr>
                </a:solidFill>
                <a:latin typeface="Arial"/>
                <a:cs typeface="Arial"/>
              </a:rPr>
              <a:t> you score your co-worker the more </a:t>
            </a:r>
            <a:r>
              <a:rPr lang="en-US" sz="2400" b="1" dirty="0">
                <a:solidFill>
                  <a:schemeClr val="tx1">
                    <a:lumMod val="75000"/>
                    <a:lumOff val="25000"/>
                  </a:schemeClr>
                </a:solidFill>
                <a:latin typeface="Arial"/>
                <a:cs typeface="Arial"/>
              </a:rPr>
              <a:t>task oriented</a:t>
            </a:r>
            <a:r>
              <a:rPr lang="en-US" sz="2400" dirty="0">
                <a:solidFill>
                  <a:schemeClr val="tx1">
                    <a:lumMod val="75000"/>
                    <a:lumOff val="25000"/>
                  </a:schemeClr>
                </a:solidFill>
                <a:latin typeface="Arial"/>
                <a:cs typeface="Arial"/>
              </a:rPr>
              <a:t> you are.</a:t>
            </a:r>
          </a:p>
        </p:txBody>
      </p:sp>
      <p:sp>
        <p:nvSpPr>
          <p:cNvPr id="3" name="TextBox 2">
            <a:extLst>
              <a:ext uri="{FF2B5EF4-FFF2-40B4-BE49-F238E27FC236}">
                <a16:creationId xmlns:a16="http://schemas.microsoft.com/office/drawing/2014/main" id="{FBC6DD54-B6D6-66FD-5EE1-4B5961E5999F}"/>
              </a:ext>
            </a:extLst>
          </p:cNvPr>
          <p:cNvSpPr txBox="1"/>
          <p:nvPr/>
        </p:nvSpPr>
        <p:spPr>
          <a:xfrm>
            <a:off x="835525" y="1336842"/>
            <a:ext cx="5942764" cy="40318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u="sng" dirty="0">
                <a:latin typeface="Arial"/>
                <a:cs typeface="Arial"/>
              </a:rPr>
              <a:t>LPC SCALE</a:t>
            </a:r>
          </a:p>
          <a:p>
            <a:endParaRPr lang="en-GB" dirty="0"/>
          </a:p>
          <a:p>
            <a:endParaRPr lang="en-GB" dirty="0"/>
          </a:p>
          <a:p>
            <a:r>
              <a:rPr lang="en-GB" sz="2400" dirty="0">
                <a:latin typeface="Arial"/>
                <a:cs typeface="Arial"/>
              </a:rPr>
              <a:t>Pleasant          87654321       Unpleasant</a:t>
            </a:r>
          </a:p>
          <a:p>
            <a:r>
              <a:rPr lang="en-GB" sz="2400" dirty="0">
                <a:latin typeface="Arial"/>
                <a:cs typeface="Arial"/>
              </a:rPr>
              <a:t>Friendly           87654321       Unfriendly    </a:t>
            </a:r>
          </a:p>
          <a:p>
            <a:r>
              <a:rPr lang="en-GB" sz="2400" dirty="0">
                <a:latin typeface="Arial"/>
                <a:cs typeface="Arial"/>
              </a:rPr>
              <a:t>Rejecting         87654321        Accepting</a:t>
            </a:r>
          </a:p>
          <a:p>
            <a:r>
              <a:rPr lang="en-GB" sz="2400" dirty="0">
                <a:latin typeface="Arial"/>
                <a:cs typeface="Arial"/>
              </a:rPr>
              <a:t>Tense              87654321        Relaxed</a:t>
            </a:r>
          </a:p>
          <a:p>
            <a:r>
              <a:rPr lang="en-GB" sz="2400" dirty="0">
                <a:latin typeface="Arial"/>
                <a:cs typeface="Arial"/>
              </a:rPr>
              <a:t>Cold                 87654321        Warm</a:t>
            </a:r>
          </a:p>
          <a:p>
            <a:r>
              <a:rPr lang="en-GB" sz="2400" dirty="0">
                <a:latin typeface="Arial"/>
                <a:cs typeface="Arial"/>
              </a:rPr>
              <a:t>Supportive       87654321        Hostile</a:t>
            </a:r>
          </a:p>
          <a:p>
            <a:r>
              <a:rPr lang="en-GB" sz="2400" dirty="0">
                <a:latin typeface="Arial"/>
                <a:cs typeface="Arial"/>
              </a:rPr>
              <a:t>Boring              87654321        Interesting</a:t>
            </a:r>
          </a:p>
          <a:p>
            <a:r>
              <a:rPr lang="en-GB" sz="2400" dirty="0">
                <a:latin typeface="Arial"/>
                <a:cs typeface="Arial"/>
              </a:rPr>
              <a:t>Nasty               87654321        Nice</a:t>
            </a:r>
          </a:p>
        </p:txBody>
      </p:sp>
    </p:spTree>
    <p:extLst>
      <p:ext uri="{BB962C8B-B14F-4D97-AF65-F5344CB8AC3E}">
        <p14:creationId xmlns:p14="http://schemas.microsoft.com/office/powerpoint/2010/main" val="9509160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ACD36-6A77-BB03-6AF3-799081EF6458}"/>
              </a:ext>
            </a:extLst>
          </p:cNvPr>
          <p:cNvSpPr>
            <a:spLocks noGrp="1"/>
          </p:cNvSpPr>
          <p:nvPr>
            <p:ph type="title"/>
          </p:nvPr>
        </p:nvSpPr>
        <p:spPr>
          <a:xfrm>
            <a:off x="1286933" y="609600"/>
            <a:ext cx="10197494" cy="1099457"/>
          </a:xfrm>
        </p:spPr>
        <p:txBody>
          <a:bodyPr>
            <a:normAutofit/>
          </a:bodyPr>
          <a:lstStyle/>
          <a:p>
            <a:pPr algn="ctr"/>
            <a:r>
              <a:rPr lang="en-GB" dirty="0">
                <a:latin typeface="Arial Nova"/>
                <a:cs typeface="Calibri Light"/>
              </a:rPr>
              <a:t>Fiedler's Contingency Theory</a:t>
            </a:r>
            <a:endParaRPr lang="en-US">
              <a:latin typeface="Arial Nova"/>
              <a:cs typeface="Calibri Light" panose="020F0302020204030204"/>
            </a:endParaRPr>
          </a:p>
        </p:txBody>
      </p:sp>
      <p:graphicFrame>
        <p:nvGraphicFramePr>
          <p:cNvPr id="5" name="Content Placeholder 2">
            <a:extLst>
              <a:ext uri="{FF2B5EF4-FFF2-40B4-BE49-F238E27FC236}">
                <a16:creationId xmlns:a16="http://schemas.microsoft.com/office/drawing/2014/main" id="{AF6602D8-C7E2-1596-59A4-E8476B4018BF}"/>
              </a:ext>
            </a:extLst>
          </p:cNvPr>
          <p:cNvGraphicFramePr>
            <a:graphicFrameLocks noGrp="1"/>
          </p:cNvGraphicFramePr>
          <p:nvPr>
            <p:ph idx="1"/>
            <p:extLst>
              <p:ext uri="{D42A27DB-BD31-4B8C-83A1-F6EECF244321}">
                <p14:modId xmlns:p14="http://schemas.microsoft.com/office/powerpoint/2010/main" val="13404067"/>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569753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5DB1F1D-9FB2-AC3A-0021-25A719D73138}"/>
              </a:ext>
            </a:extLst>
          </p:cNvPr>
          <p:cNvSpPr txBox="1"/>
          <p:nvPr/>
        </p:nvSpPr>
        <p:spPr>
          <a:xfrm>
            <a:off x="1575759" y="382438"/>
            <a:ext cx="865229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600" dirty="0">
                <a:latin typeface="Arial Nova"/>
              </a:rPr>
              <a:t>Fiedler's Contingency Theory next step</a:t>
            </a:r>
            <a:endParaRPr lang="en-US" sz="3600" dirty="0" err="1"/>
          </a:p>
        </p:txBody>
      </p:sp>
      <p:sp>
        <p:nvSpPr>
          <p:cNvPr id="4" name="TextBox 3">
            <a:extLst>
              <a:ext uri="{FF2B5EF4-FFF2-40B4-BE49-F238E27FC236}">
                <a16:creationId xmlns:a16="http://schemas.microsoft.com/office/drawing/2014/main" id="{DDDD19B4-0B10-43AF-2934-B4B33C374157}"/>
              </a:ext>
            </a:extLst>
          </p:cNvPr>
          <p:cNvSpPr txBox="1"/>
          <p:nvPr/>
        </p:nvSpPr>
        <p:spPr>
          <a:xfrm>
            <a:off x="6106632" y="5746294"/>
            <a:ext cx="448434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cs typeface="Calibri"/>
            </a:endParaRPr>
          </a:p>
          <a:p>
            <a:endParaRPr lang="en-GB" dirty="0">
              <a:cs typeface="Calibri"/>
            </a:endParaRPr>
          </a:p>
          <a:p>
            <a:r>
              <a:rPr lang="en-GB" dirty="0">
                <a:cs typeface="Calibri"/>
              </a:rPr>
              <a:t>Available at: sanzubusinesstraining.com </a:t>
            </a:r>
            <a:endParaRPr lang="en-GB" dirty="0"/>
          </a:p>
        </p:txBody>
      </p:sp>
      <p:pic>
        <p:nvPicPr>
          <p:cNvPr id="5" name="Picture 5">
            <a:extLst>
              <a:ext uri="{FF2B5EF4-FFF2-40B4-BE49-F238E27FC236}">
                <a16:creationId xmlns:a16="http://schemas.microsoft.com/office/drawing/2014/main" id="{049397BE-68CA-0A52-AA13-A8D69A5BA6B2}"/>
              </a:ext>
            </a:extLst>
          </p:cNvPr>
          <p:cNvPicPr>
            <a:picLocks noChangeAspect="1"/>
          </p:cNvPicPr>
          <p:nvPr/>
        </p:nvPicPr>
        <p:blipFill>
          <a:blip r:embed="rId2"/>
          <a:stretch>
            <a:fillRect/>
          </a:stretch>
        </p:blipFill>
        <p:spPr>
          <a:xfrm>
            <a:off x="5841320" y="1134268"/>
            <a:ext cx="5922438" cy="5230207"/>
          </a:xfrm>
          <a:prstGeom prst="rect">
            <a:avLst/>
          </a:prstGeom>
        </p:spPr>
      </p:pic>
      <p:sp>
        <p:nvSpPr>
          <p:cNvPr id="6" name="TextBox 5">
            <a:extLst>
              <a:ext uri="{FF2B5EF4-FFF2-40B4-BE49-F238E27FC236}">
                <a16:creationId xmlns:a16="http://schemas.microsoft.com/office/drawing/2014/main" id="{4FCF41B7-C112-50B4-85EC-BBC317B26352}"/>
              </a:ext>
            </a:extLst>
          </p:cNvPr>
          <p:cNvSpPr txBox="1"/>
          <p:nvPr/>
        </p:nvSpPr>
        <p:spPr>
          <a:xfrm>
            <a:off x="184598" y="1182334"/>
            <a:ext cx="5651302" cy="49859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GB" sz="2000" dirty="0">
                <a:latin typeface="Arial"/>
                <a:cs typeface="Arial"/>
              </a:rPr>
              <a:t>Now we understand how you lead, next we need to understand the </a:t>
            </a:r>
            <a:r>
              <a:rPr lang="en-GB" sz="2000" b="1" dirty="0">
                <a:latin typeface="Arial"/>
                <a:cs typeface="Arial"/>
              </a:rPr>
              <a:t>situation factors</a:t>
            </a:r>
            <a:r>
              <a:rPr lang="en-GB" sz="2000" dirty="0">
                <a:latin typeface="Arial"/>
                <a:cs typeface="Arial"/>
              </a:rPr>
              <a:t>, and have you got the right style for the situation you are facing. Ask yourself these three questions:​</a:t>
            </a:r>
          </a:p>
          <a:p>
            <a:endParaRPr lang="en-GB" sz="2000" dirty="0">
              <a:latin typeface="Arial"/>
              <a:cs typeface="Arial"/>
            </a:endParaRPr>
          </a:p>
          <a:p>
            <a:pPr>
              <a:buAutoNum type="arabicPeriod"/>
            </a:pPr>
            <a:r>
              <a:rPr lang="en-GB" sz="2000" dirty="0">
                <a:latin typeface="Arial"/>
                <a:cs typeface="Arial"/>
              </a:rPr>
              <a:t>Are tasks clear or unclear and understood (task structure)</a:t>
            </a:r>
            <a:r>
              <a:rPr lang="en-US" sz="2000" dirty="0">
                <a:latin typeface="Arial"/>
                <a:cs typeface="Arial"/>
              </a:rPr>
              <a:t>​</a:t>
            </a:r>
          </a:p>
          <a:p>
            <a:pPr>
              <a:buAutoNum type="arabicPeriod"/>
            </a:pPr>
            <a:endParaRPr lang="en-US" sz="2000" dirty="0">
              <a:latin typeface="Arial"/>
              <a:cs typeface="Arial"/>
            </a:endParaRPr>
          </a:p>
          <a:p>
            <a:pPr>
              <a:buAutoNum type="arabicPeriod"/>
            </a:pPr>
            <a:r>
              <a:rPr lang="en-GB" sz="2000" dirty="0">
                <a:latin typeface="Arial"/>
                <a:cs typeface="Arial"/>
              </a:rPr>
              <a:t>Is your authority high or low (position power)</a:t>
            </a:r>
            <a:r>
              <a:rPr lang="en-US" sz="2000" dirty="0">
                <a:latin typeface="Arial"/>
                <a:cs typeface="Arial"/>
              </a:rPr>
              <a:t>​</a:t>
            </a:r>
          </a:p>
          <a:p>
            <a:pPr>
              <a:buAutoNum type="arabicPeriod"/>
            </a:pPr>
            <a:endParaRPr lang="en-US" sz="2000" dirty="0">
              <a:latin typeface="Arial"/>
              <a:cs typeface="Arial"/>
            </a:endParaRPr>
          </a:p>
          <a:p>
            <a:pPr>
              <a:buAutoNum type="arabicPeriod"/>
            </a:pPr>
            <a:r>
              <a:rPr lang="en-GB" sz="2000" dirty="0">
                <a:latin typeface="Arial"/>
                <a:cs typeface="Arial"/>
              </a:rPr>
              <a:t>Does your team trust you (member relations).</a:t>
            </a:r>
          </a:p>
          <a:p>
            <a:pPr>
              <a:buAutoNum type="arabicPeriod"/>
            </a:pPr>
            <a:endParaRPr lang="en-GB" sz="2000" dirty="0">
              <a:latin typeface="Arial"/>
              <a:cs typeface="Arial"/>
            </a:endParaRPr>
          </a:p>
          <a:p>
            <a:pPr>
              <a:buAutoNum type="arabicPeriod"/>
            </a:pPr>
            <a:r>
              <a:rPr lang="en-GB" sz="2000" dirty="0">
                <a:latin typeface="Arial"/>
                <a:cs typeface="Arial"/>
              </a:rPr>
              <a:t>The answer to these question determined whether the situation suited your leadership style.</a:t>
            </a:r>
          </a:p>
          <a:p>
            <a:pPr>
              <a:buAutoNum type="arabicPeriod"/>
            </a:pPr>
            <a:endParaRPr lang="en-GB" dirty="0"/>
          </a:p>
        </p:txBody>
      </p:sp>
    </p:spTree>
    <p:extLst>
      <p:ext uri="{BB962C8B-B14F-4D97-AF65-F5344CB8AC3E}">
        <p14:creationId xmlns:p14="http://schemas.microsoft.com/office/powerpoint/2010/main" val="16967153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863D2-3B9F-A485-D362-AC27964ACBBF}"/>
              </a:ext>
            </a:extLst>
          </p:cNvPr>
          <p:cNvSpPr>
            <a:spLocks noGrp="1"/>
          </p:cNvSpPr>
          <p:nvPr>
            <p:ph type="title"/>
          </p:nvPr>
        </p:nvSpPr>
        <p:spPr/>
        <p:txBody>
          <a:bodyPr/>
          <a:lstStyle/>
          <a:p>
            <a:pPr algn="ctr"/>
            <a:r>
              <a:rPr lang="en-GB" dirty="0">
                <a:latin typeface="Arial Nova"/>
                <a:cs typeface="Calibri Light"/>
              </a:rPr>
              <a:t>Fiedler's Contingency Theory</a:t>
            </a:r>
            <a:endParaRPr lang="en-US" dirty="0">
              <a:latin typeface="Arial Nova"/>
              <a:cs typeface="Calibri Light" panose="020F0302020204030204"/>
            </a:endParaRPr>
          </a:p>
        </p:txBody>
      </p:sp>
      <p:graphicFrame>
        <p:nvGraphicFramePr>
          <p:cNvPr id="5" name="Content Placeholder 2">
            <a:extLst>
              <a:ext uri="{FF2B5EF4-FFF2-40B4-BE49-F238E27FC236}">
                <a16:creationId xmlns:a16="http://schemas.microsoft.com/office/drawing/2014/main" id="{EE1DDE9E-4D3E-2EF8-D417-D415F91C01DA}"/>
              </a:ext>
            </a:extLst>
          </p:cNvPr>
          <p:cNvGraphicFramePr>
            <a:graphicFrameLocks noGrp="1"/>
          </p:cNvGraphicFramePr>
          <p:nvPr>
            <p:ph idx="1"/>
            <p:extLst>
              <p:ext uri="{D42A27DB-BD31-4B8C-83A1-F6EECF244321}">
                <p14:modId xmlns:p14="http://schemas.microsoft.com/office/powerpoint/2010/main" val="3090963353"/>
              </p:ext>
            </p:extLst>
          </p:nvPr>
        </p:nvGraphicFramePr>
        <p:xfrm>
          <a:off x="677863" y="1345115"/>
          <a:ext cx="8596312" cy="46969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83749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9">
            <a:extLst>
              <a:ext uri="{FF2B5EF4-FFF2-40B4-BE49-F238E27FC236}">
                <a16:creationId xmlns:a16="http://schemas.microsoft.com/office/drawing/2014/main" id="{80265050-FD84-47EF-A163-6A481836C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11">
            <a:extLst>
              <a:ext uri="{FF2B5EF4-FFF2-40B4-BE49-F238E27FC236}">
                <a16:creationId xmlns:a16="http://schemas.microsoft.com/office/drawing/2014/main" id="{A11B064D-F4EB-4312-AEEA-6AFDB257E7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3" name="Straight Connector 12">
              <a:extLst>
                <a:ext uri="{FF2B5EF4-FFF2-40B4-BE49-F238E27FC236}">
                  <a16:creationId xmlns:a16="http://schemas.microsoft.com/office/drawing/2014/main" id="{E7041201-C3DD-4181-B0E0-5C960FFE5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25" name="Straight Connector 13">
              <a:extLst>
                <a:ext uri="{FF2B5EF4-FFF2-40B4-BE49-F238E27FC236}">
                  <a16:creationId xmlns:a16="http://schemas.microsoft.com/office/drawing/2014/main" id="{929A678F-8D0F-4F98-85A6-797199C550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9F5AD5FC-19DB-4C66-BDDA-043A6AAC9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0BBC8502-8D68-4CE4-B690-2EBB6BCC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3ABEFE7A-AC70-EC96-0EF5-4097B362041C}"/>
              </a:ext>
            </a:extLst>
          </p:cNvPr>
          <p:cNvSpPr>
            <a:spLocks noGrp="1"/>
          </p:cNvSpPr>
          <p:nvPr>
            <p:ph type="title"/>
          </p:nvPr>
        </p:nvSpPr>
        <p:spPr>
          <a:xfrm>
            <a:off x="652481" y="1382486"/>
            <a:ext cx="3547581" cy="4093028"/>
          </a:xfrm>
        </p:spPr>
        <p:txBody>
          <a:bodyPr anchor="ctr">
            <a:normAutofit/>
          </a:bodyPr>
          <a:lstStyle/>
          <a:p>
            <a:r>
              <a:rPr lang="en-GB" sz="4400">
                <a:latin typeface="Arial Nova"/>
                <a:cs typeface="Calibri Light"/>
              </a:rPr>
              <a:t>Fiedler's Contingency Theory</a:t>
            </a:r>
            <a:endParaRPr lang="en-US" sz="4400">
              <a:latin typeface="Arial Nova"/>
              <a:cs typeface="Calibri Light" panose="020F0302020204030204"/>
            </a:endParaRPr>
          </a:p>
        </p:txBody>
      </p:sp>
      <p:sp>
        <p:nvSpPr>
          <p:cNvPr id="23" name="Rectangle 22">
            <a:extLst>
              <a:ext uri="{FF2B5EF4-FFF2-40B4-BE49-F238E27FC236}">
                <a16:creationId xmlns:a16="http://schemas.microsoft.com/office/drawing/2014/main" id="{DE77CD7A-FE9E-475D-BF9C-78183B0B1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183F083-1DF2-EC5C-1C56-4B8C248E8DE8}"/>
              </a:ext>
            </a:extLst>
          </p:cNvPr>
          <p:cNvGraphicFramePr>
            <a:graphicFrameLocks noGrp="1"/>
          </p:cNvGraphicFramePr>
          <p:nvPr>
            <p:ph idx="1"/>
            <p:extLst>
              <p:ext uri="{D42A27DB-BD31-4B8C-83A1-F6EECF244321}">
                <p14:modId xmlns:p14="http://schemas.microsoft.com/office/powerpoint/2010/main" val="3036164562"/>
              </p:ext>
            </p:extLst>
          </p:nvPr>
        </p:nvGraphicFramePr>
        <p:xfrm>
          <a:off x="3930122" y="944564"/>
          <a:ext cx="7615235" cy="57322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242124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58">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C86728-F44C-BE88-E6B2-4083806A2511}"/>
              </a:ext>
            </a:extLst>
          </p:cNvPr>
          <p:cNvSpPr>
            <a:spLocks noGrp="1"/>
          </p:cNvSpPr>
          <p:nvPr>
            <p:ph type="title"/>
          </p:nvPr>
        </p:nvSpPr>
        <p:spPr>
          <a:xfrm>
            <a:off x="2309396" y="195179"/>
            <a:ext cx="6096774" cy="879643"/>
          </a:xfrm>
        </p:spPr>
        <p:txBody>
          <a:bodyPr>
            <a:normAutofit/>
          </a:bodyPr>
          <a:lstStyle/>
          <a:p>
            <a:r>
              <a:rPr lang="en-GB" dirty="0">
                <a:latin typeface="Arial Nova"/>
              </a:rPr>
              <a:t>         Goal-Setting Theory</a:t>
            </a:r>
            <a:endParaRPr lang="en-US" dirty="0">
              <a:latin typeface="Arial Nova"/>
            </a:endParaRPr>
          </a:p>
        </p:txBody>
      </p:sp>
      <p:sp>
        <p:nvSpPr>
          <p:cNvPr id="61" name="Isosceles Triangle 60">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4" name="Content Placeholder 2">
            <a:extLst>
              <a:ext uri="{FF2B5EF4-FFF2-40B4-BE49-F238E27FC236}">
                <a16:creationId xmlns:a16="http://schemas.microsoft.com/office/drawing/2014/main" id="{84EC3656-714F-56D9-DEC4-1D7D23444254}"/>
              </a:ext>
            </a:extLst>
          </p:cNvPr>
          <p:cNvSpPr>
            <a:spLocks noGrp="1"/>
          </p:cNvSpPr>
          <p:nvPr>
            <p:ph idx="1"/>
          </p:nvPr>
        </p:nvSpPr>
        <p:spPr>
          <a:xfrm>
            <a:off x="678450" y="1064379"/>
            <a:ext cx="10976246" cy="5525088"/>
          </a:xfrm>
        </p:spPr>
        <p:txBody>
          <a:bodyPr vert="horz" lIns="91440" tIns="45720" rIns="91440" bIns="45720" rtlCol="0" anchor="t">
            <a:noAutofit/>
          </a:bodyPr>
          <a:lstStyle/>
          <a:p>
            <a:pPr marL="0" indent="0">
              <a:buNone/>
            </a:pPr>
            <a:r>
              <a:rPr lang="en-GB" sz="2800" b="1" dirty="0">
                <a:latin typeface="Arial"/>
                <a:cs typeface="Arial"/>
              </a:rPr>
              <a:t>Dr Edwin Locke and Dr Gary Latham after evaluations of many workplace settings believed motivating employees using targets was useful (Mc Harrie., 2017).</a:t>
            </a:r>
            <a:endParaRPr lang="en-US" sz="2800" b="1">
              <a:latin typeface="Arial"/>
              <a:cs typeface="Arial"/>
            </a:endParaRPr>
          </a:p>
          <a:p>
            <a:pPr marL="0" indent="0">
              <a:buNone/>
            </a:pPr>
            <a:endParaRPr lang="en-GB" sz="2800" dirty="0">
              <a:latin typeface="Arial"/>
              <a:cs typeface="Arial"/>
            </a:endParaRPr>
          </a:p>
          <a:p>
            <a:pPr marL="0" indent="0">
              <a:buNone/>
            </a:pPr>
            <a:r>
              <a:rPr lang="en-GB" sz="2800" dirty="0">
                <a:latin typeface="Arial"/>
                <a:cs typeface="Arial"/>
              </a:rPr>
              <a:t>The Goal-Setting Theory showed </a:t>
            </a:r>
            <a:r>
              <a:rPr lang="en-GB" sz="2800" b="1" dirty="0">
                <a:latin typeface="Arial"/>
                <a:cs typeface="Arial"/>
              </a:rPr>
              <a:t>the more specific and difficult a goal is the harder one would work to achieve it</a:t>
            </a:r>
            <a:r>
              <a:rPr lang="en-GB" sz="2800" dirty="0">
                <a:latin typeface="Arial"/>
                <a:cs typeface="Arial"/>
              </a:rPr>
              <a:t>. In addition, working towards a goal improves motivation which improves performance.  </a:t>
            </a:r>
          </a:p>
          <a:p>
            <a:pPr marL="0" indent="0">
              <a:buNone/>
            </a:pPr>
            <a:endParaRPr lang="en-GB" sz="2800" dirty="0">
              <a:latin typeface="Arial"/>
              <a:cs typeface="Arial"/>
            </a:endParaRPr>
          </a:p>
          <a:p>
            <a:pPr marL="0" indent="0">
              <a:buNone/>
            </a:pPr>
            <a:r>
              <a:rPr lang="en-GB" sz="2800" dirty="0">
                <a:latin typeface="Arial"/>
                <a:cs typeface="Arial"/>
              </a:rPr>
              <a:t>Latham and Locke felt </a:t>
            </a:r>
            <a:r>
              <a:rPr lang="en-GB" sz="2800" b="1" dirty="0">
                <a:latin typeface="Arial"/>
                <a:cs typeface="Arial"/>
              </a:rPr>
              <a:t>to improve chances at success there were goal setting principles</a:t>
            </a:r>
            <a:r>
              <a:rPr lang="en-GB" sz="2800" dirty="0">
                <a:latin typeface="Arial"/>
                <a:cs typeface="Arial"/>
              </a:rPr>
              <a:t> (Locke., and Latham., 2012)</a:t>
            </a:r>
          </a:p>
        </p:txBody>
      </p:sp>
      <p:sp>
        <p:nvSpPr>
          <p:cNvPr id="63" name="Isosceles Triangle 62">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3306287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8" name="Rectangle 187">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0" name="Rectangle 189">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2" name="Isosceles Triangle 191">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0F886DF9-E396-F69A-3709-4B2A6B13A28F}"/>
              </a:ext>
            </a:extLst>
          </p:cNvPr>
          <p:cNvSpPr>
            <a:spLocks noGrp="1"/>
          </p:cNvSpPr>
          <p:nvPr>
            <p:ph type="title"/>
          </p:nvPr>
        </p:nvSpPr>
        <p:spPr>
          <a:xfrm>
            <a:off x="1254940" y="-2295"/>
            <a:ext cx="9485384" cy="871914"/>
          </a:xfrm>
        </p:spPr>
        <p:txBody>
          <a:bodyPr anchor="ctr">
            <a:normAutofit/>
          </a:bodyPr>
          <a:lstStyle/>
          <a:p>
            <a:pPr algn="ctr"/>
            <a:r>
              <a:rPr lang="en-GB" dirty="0">
                <a:solidFill>
                  <a:schemeClr val="accent2">
                    <a:lumMod val="60000"/>
                    <a:lumOff val="40000"/>
                  </a:schemeClr>
                </a:solidFill>
                <a:latin typeface="Arial Nova"/>
              </a:rPr>
              <a:t>Goal-Setting Theory</a:t>
            </a:r>
            <a:endParaRPr lang="en-US" dirty="0">
              <a:solidFill>
                <a:schemeClr val="accent2">
                  <a:lumMod val="60000"/>
                  <a:lumOff val="40000"/>
                </a:schemeClr>
              </a:solidFill>
              <a:latin typeface="Arial Nova"/>
            </a:endParaRPr>
          </a:p>
        </p:txBody>
      </p:sp>
      <p:sp>
        <p:nvSpPr>
          <p:cNvPr id="194" name="Isosceles Triangle 193">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graphicFrame>
        <p:nvGraphicFramePr>
          <p:cNvPr id="5" name="Content Placeholder 2">
            <a:extLst>
              <a:ext uri="{FF2B5EF4-FFF2-40B4-BE49-F238E27FC236}">
                <a16:creationId xmlns:a16="http://schemas.microsoft.com/office/drawing/2014/main" id="{D590BE9C-1FC6-B985-9D96-D5DE971BD031}"/>
              </a:ext>
            </a:extLst>
          </p:cNvPr>
          <p:cNvGraphicFramePr>
            <a:graphicFrameLocks noGrp="1"/>
          </p:cNvGraphicFramePr>
          <p:nvPr>
            <p:ph idx="1"/>
            <p:extLst>
              <p:ext uri="{D42A27DB-BD31-4B8C-83A1-F6EECF244321}">
                <p14:modId xmlns:p14="http://schemas.microsoft.com/office/powerpoint/2010/main" val="2561632092"/>
              </p:ext>
            </p:extLst>
          </p:nvPr>
        </p:nvGraphicFramePr>
        <p:xfrm>
          <a:off x="673754" y="786816"/>
          <a:ext cx="5759647" cy="5769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0" name="TextBox 19">
            <a:extLst>
              <a:ext uri="{FF2B5EF4-FFF2-40B4-BE49-F238E27FC236}">
                <a16:creationId xmlns:a16="http://schemas.microsoft.com/office/drawing/2014/main" id="{58BBD55C-9FD6-A949-5AD4-E2B22FF6532E}"/>
              </a:ext>
            </a:extLst>
          </p:cNvPr>
          <p:cNvSpPr txBox="1"/>
          <p:nvPr/>
        </p:nvSpPr>
        <p:spPr>
          <a:xfrm>
            <a:off x="6931526" y="1259974"/>
            <a:ext cx="4913395"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a:cs typeface="Arial"/>
              </a:rPr>
              <a:t>Factors that Influence the Goal Performance Relationship</a:t>
            </a:r>
          </a:p>
          <a:p>
            <a:endParaRPr lang="en-GB" sz="2400" dirty="0">
              <a:latin typeface="Arial"/>
              <a:cs typeface="Arial"/>
            </a:endParaRPr>
          </a:p>
          <a:p>
            <a:pPr marL="342900" indent="-342900">
              <a:buFont typeface="Arial"/>
              <a:buChar char="•"/>
            </a:pPr>
            <a:r>
              <a:rPr lang="en-GB" sz="2400" b="1" dirty="0">
                <a:latin typeface="Arial"/>
                <a:cs typeface="Arial"/>
              </a:rPr>
              <a:t>Task should be independent, simple and familiar</a:t>
            </a:r>
          </a:p>
          <a:p>
            <a:pPr marL="342900" indent="-342900">
              <a:buFont typeface="Arial"/>
              <a:buChar char="•"/>
            </a:pPr>
            <a:r>
              <a:rPr lang="en-GB" sz="2400" b="1" dirty="0">
                <a:latin typeface="Arial"/>
                <a:cs typeface="Arial"/>
              </a:rPr>
              <a:t>Employee must be committed to complete goal.</a:t>
            </a:r>
          </a:p>
          <a:p>
            <a:pPr marL="342900" indent="-342900">
              <a:buFont typeface="Arial"/>
              <a:buChar char="•"/>
            </a:pPr>
            <a:r>
              <a:rPr lang="en-GB" sz="2400" b="1" dirty="0">
                <a:latin typeface="Arial"/>
                <a:cs typeface="Arial"/>
              </a:rPr>
              <a:t>Manager must work with employee to establish specific goals.</a:t>
            </a:r>
          </a:p>
          <a:p>
            <a:pPr marL="342900" indent="-342900">
              <a:buFont typeface="Arial"/>
              <a:buChar char="•"/>
            </a:pPr>
            <a:r>
              <a:rPr lang="en-GB" sz="2400" b="1" dirty="0">
                <a:latin typeface="Arial"/>
                <a:cs typeface="Arial"/>
              </a:rPr>
              <a:t>The employee must be capable of performing the task.</a:t>
            </a:r>
          </a:p>
          <a:p>
            <a:pPr marL="342900" indent="-342900">
              <a:buFont typeface="Arial"/>
              <a:buChar char="•"/>
            </a:pPr>
            <a:r>
              <a:rPr lang="en-GB" sz="2400" b="1" dirty="0">
                <a:latin typeface="Arial"/>
                <a:cs typeface="Arial"/>
              </a:rPr>
              <a:t>Manager must provide feedback on performance.</a:t>
            </a:r>
          </a:p>
          <a:p>
            <a:pPr algn="l"/>
            <a:endParaRPr lang="en-GB" dirty="0"/>
          </a:p>
        </p:txBody>
      </p:sp>
    </p:spTree>
    <p:extLst>
      <p:ext uri="{BB962C8B-B14F-4D97-AF65-F5344CB8AC3E}">
        <p14:creationId xmlns:p14="http://schemas.microsoft.com/office/powerpoint/2010/main" val="22247423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B80F6-8022-547D-3CC4-00C193F6132E}"/>
              </a:ext>
            </a:extLst>
          </p:cNvPr>
          <p:cNvSpPr>
            <a:spLocks noGrp="1"/>
          </p:cNvSpPr>
          <p:nvPr>
            <p:ph type="title"/>
          </p:nvPr>
        </p:nvSpPr>
        <p:spPr>
          <a:xfrm>
            <a:off x="5322840" y="8022"/>
            <a:ext cx="4392319" cy="772694"/>
          </a:xfrm>
        </p:spPr>
        <p:txBody>
          <a:bodyPr>
            <a:normAutofit/>
          </a:bodyPr>
          <a:lstStyle/>
          <a:p>
            <a:r>
              <a:rPr lang="en-GB" dirty="0">
                <a:latin typeface="Arial Nova"/>
              </a:rPr>
              <a:t>Goal-Setting Theory</a:t>
            </a:r>
            <a:endParaRPr lang="en-US">
              <a:latin typeface="Arial Nova"/>
            </a:endParaRPr>
          </a:p>
        </p:txBody>
      </p:sp>
      <p:sp>
        <p:nvSpPr>
          <p:cNvPr id="3" name="Content Placeholder 2">
            <a:extLst>
              <a:ext uri="{FF2B5EF4-FFF2-40B4-BE49-F238E27FC236}">
                <a16:creationId xmlns:a16="http://schemas.microsoft.com/office/drawing/2014/main" id="{85E63F52-6360-F61A-1B32-098A6949D34C}"/>
              </a:ext>
            </a:extLst>
          </p:cNvPr>
          <p:cNvSpPr>
            <a:spLocks noGrp="1"/>
          </p:cNvSpPr>
          <p:nvPr>
            <p:ph idx="1"/>
          </p:nvPr>
        </p:nvSpPr>
        <p:spPr>
          <a:xfrm>
            <a:off x="5263036" y="837116"/>
            <a:ext cx="5321071" cy="5738982"/>
          </a:xfrm>
        </p:spPr>
        <p:txBody>
          <a:bodyPr vert="horz" lIns="91440" tIns="45720" rIns="91440" bIns="45720" rtlCol="0" anchor="t">
            <a:normAutofit lnSpcReduction="10000"/>
          </a:bodyPr>
          <a:lstStyle/>
          <a:p>
            <a:pPr marL="0" indent="0">
              <a:lnSpc>
                <a:spcPct val="90000"/>
              </a:lnSpc>
              <a:buNone/>
            </a:pPr>
            <a:r>
              <a:rPr lang="en-GB" sz="1500" b="1" dirty="0">
                <a:latin typeface="Arial Nova"/>
              </a:rPr>
              <a:t>Advantages</a:t>
            </a:r>
          </a:p>
          <a:p>
            <a:pPr marL="0" indent="0">
              <a:lnSpc>
                <a:spcPct val="90000"/>
              </a:lnSpc>
              <a:buNone/>
            </a:pPr>
            <a:r>
              <a:rPr lang="en-GB" sz="2400" dirty="0">
                <a:latin typeface="Arial"/>
                <a:cs typeface="Arial"/>
              </a:rPr>
              <a:t>Employees </a:t>
            </a:r>
            <a:r>
              <a:rPr lang="en-GB" sz="2400" b="1" dirty="0">
                <a:latin typeface="Arial"/>
                <a:cs typeface="Arial"/>
              </a:rPr>
              <a:t>participation in goal setting</a:t>
            </a:r>
            <a:r>
              <a:rPr lang="en-GB" sz="2400" dirty="0">
                <a:latin typeface="Arial"/>
                <a:cs typeface="Arial"/>
              </a:rPr>
              <a:t> will motivate employee to work towards achieving the goal they helped develop independently.</a:t>
            </a:r>
          </a:p>
          <a:p>
            <a:pPr marL="0" indent="0">
              <a:lnSpc>
                <a:spcPct val="90000"/>
              </a:lnSpc>
              <a:buNone/>
            </a:pPr>
            <a:r>
              <a:rPr lang="en-GB" sz="2400" dirty="0">
                <a:latin typeface="Arial"/>
                <a:cs typeface="Arial"/>
              </a:rPr>
              <a:t>Greater focus,</a:t>
            </a:r>
            <a:r>
              <a:rPr lang="en-GB" sz="2400" b="1" dirty="0">
                <a:latin typeface="Arial"/>
                <a:cs typeface="Arial"/>
              </a:rPr>
              <a:t> Increase productivity,</a:t>
            </a:r>
            <a:r>
              <a:rPr lang="en-GB" sz="2400" dirty="0">
                <a:latin typeface="Arial"/>
                <a:cs typeface="Arial"/>
              </a:rPr>
              <a:t> higher levels of motivation and greater direction.</a:t>
            </a:r>
          </a:p>
          <a:p>
            <a:pPr marL="0" indent="0">
              <a:lnSpc>
                <a:spcPct val="90000"/>
              </a:lnSpc>
              <a:buNone/>
            </a:pPr>
            <a:r>
              <a:rPr lang="en-GB" sz="2400" dirty="0">
                <a:latin typeface="Arial"/>
                <a:cs typeface="Arial"/>
              </a:rPr>
              <a:t>Setting specific and measurable goals can </a:t>
            </a:r>
            <a:r>
              <a:rPr lang="en-GB" sz="2400" b="1" dirty="0">
                <a:latin typeface="Arial"/>
                <a:cs typeface="Arial"/>
              </a:rPr>
              <a:t>transform your mindset</a:t>
            </a:r>
            <a:r>
              <a:rPr lang="en-GB" sz="2400" dirty="0">
                <a:latin typeface="Arial"/>
                <a:cs typeface="Arial"/>
              </a:rPr>
              <a:t>, confidence  and daily habits.</a:t>
            </a:r>
          </a:p>
          <a:p>
            <a:pPr marL="0" indent="0">
              <a:lnSpc>
                <a:spcPct val="90000"/>
              </a:lnSpc>
              <a:buNone/>
            </a:pPr>
            <a:r>
              <a:rPr lang="en-GB" sz="1500" b="1" dirty="0">
                <a:latin typeface="Arial Nova"/>
              </a:rPr>
              <a:t>Disadvantage</a:t>
            </a:r>
          </a:p>
          <a:p>
            <a:pPr marL="0" indent="0">
              <a:lnSpc>
                <a:spcPct val="90000"/>
              </a:lnSpc>
              <a:buNone/>
            </a:pPr>
            <a:r>
              <a:rPr lang="en-GB" sz="2400" b="1" dirty="0">
                <a:latin typeface="Arial"/>
                <a:cs typeface="Arial"/>
              </a:rPr>
              <a:t>Goals should be specific</a:t>
            </a:r>
            <a:r>
              <a:rPr lang="en-GB" sz="2400" dirty="0">
                <a:latin typeface="Arial"/>
                <a:cs typeface="Arial"/>
              </a:rPr>
              <a:t> not general in nature.</a:t>
            </a:r>
            <a:endParaRPr lang="en-GB" sz="2400" b="1" dirty="0">
              <a:latin typeface="Arial"/>
              <a:cs typeface="Arial"/>
            </a:endParaRPr>
          </a:p>
          <a:p>
            <a:pPr marL="0" indent="0">
              <a:lnSpc>
                <a:spcPct val="90000"/>
              </a:lnSpc>
              <a:buNone/>
            </a:pPr>
            <a:r>
              <a:rPr lang="en-GB" sz="2400" dirty="0">
                <a:latin typeface="Arial"/>
                <a:cs typeface="Arial"/>
              </a:rPr>
              <a:t>Goal setting theory is culture bound (Lam., Chen., and Schaubroeck., 2002).</a:t>
            </a:r>
          </a:p>
          <a:p>
            <a:pPr marL="0" indent="0">
              <a:lnSpc>
                <a:spcPct val="90000"/>
              </a:lnSpc>
              <a:buNone/>
            </a:pPr>
            <a:endParaRPr lang="en-GB" sz="1500">
              <a:latin typeface="Arial Nova"/>
            </a:endParaRPr>
          </a:p>
        </p:txBody>
      </p:sp>
      <p:pic>
        <p:nvPicPr>
          <p:cNvPr id="5" name="Picture 4" descr="Arrows pointing right while one points left">
            <a:extLst>
              <a:ext uri="{FF2B5EF4-FFF2-40B4-BE49-F238E27FC236}">
                <a16:creationId xmlns:a16="http://schemas.microsoft.com/office/drawing/2014/main" id="{AFFA4124-6865-CAC8-9281-FD313EDA02F9}"/>
              </a:ext>
            </a:extLst>
          </p:cNvPr>
          <p:cNvPicPr>
            <a:picLocks noChangeAspect="1"/>
          </p:cNvPicPr>
          <p:nvPr/>
        </p:nvPicPr>
        <p:blipFill rotWithShape="1">
          <a:blip r:embed="rId2"/>
          <a:srcRect l="31998" r="15492"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35" name="Isosceles Triangle 34">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2884942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3B053-092F-ACA2-57BA-EAD4319ECD90}"/>
              </a:ext>
            </a:extLst>
          </p:cNvPr>
          <p:cNvSpPr>
            <a:spLocks noGrp="1"/>
          </p:cNvSpPr>
          <p:nvPr>
            <p:ph type="title"/>
          </p:nvPr>
        </p:nvSpPr>
        <p:spPr>
          <a:xfrm>
            <a:off x="677334" y="609600"/>
            <a:ext cx="8596668" cy="731329"/>
          </a:xfrm>
        </p:spPr>
        <p:txBody>
          <a:bodyPr>
            <a:normAutofit fontScale="90000"/>
          </a:bodyPr>
          <a:lstStyle/>
          <a:p>
            <a:pPr algn="ctr"/>
            <a:r>
              <a:rPr lang="en-GB" sz="4400" dirty="0">
                <a:latin typeface="Arial Nova"/>
              </a:rPr>
              <a:t>Goal-Setting Theory</a:t>
            </a:r>
            <a:endParaRPr lang="en-US" sz="4400" dirty="0">
              <a:latin typeface="Arial Nova"/>
            </a:endParaRPr>
          </a:p>
        </p:txBody>
      </p:sp>
      <p:sp>
        <p:nvSpPr>
          <p:cNvPr id="3" name="Content Placeholder 2">
            <a:extLst>
              <a:ext uri="{FF2B5EF4-FFF2-40B4-BE49-F238E27FC236}">
                <a16:creationId xmlns:a16="http://schemas.microsoft.com/office/drawing/2014/main" id="{B92A16FB-480A-F3CD-9F57-76283D4358A2}"/>
              </a:ext>
            </a:extLst>
          </p:cNvPr>
          <p:cNvSpPr>
            <a:spLocks noGrp="1"/>
          </p:cNvSpPr>
          <p:nvPr>
            <p:ph idx="1"/>
          </p:nvPr>
        </p:nvSpPr>
        <p:spPr>
          <a:xfrm>
            <a:off x="343124" y="1646239"/>
            <a:ext cx="9679509" cy="5076912"/>
          </a:xfrm>
        </p:spPr>
        <p:txBody>
          <a:bodyPr vert="horz" lIns="91440" tIns="45720" rIns="91440" bIns="45720" rtlCol="0" anchor="t">
            <a:normAutofit lnSpcReduction="10000"/>
          </a:bodyPr>
          <a:lstStyle/>
          <a:p>
            <a:pPr marL="0" indent="0" algn="ctr">
              <a:buNone/>
            </a:pPr>
            <a:r>
              <a:rPr lang="en-GB" sz="2800" dirty="0">
                <a:latin typeface="Arial Nova"/>
              </a:rPr>
              <a:t>Summary</a:t>
            </a:r>
            <a:endParaRPr lang="en-US"/>
          </a:p>
          <a:p>
            <a:pPr>
              <a:buClr>
                <a:srgbClr val="EB3D9F"/>
              </a:buClr>
            </a:pPr>
            <a:endParaRPr lang="en-GB" sz="2800" dirty="0">
              <a:latin typeface="Arial Nova"/>
            </a:endParaRPr>
          </a:p>
          <a:p>
            <a:pPr>
              <a:buClr>
                <a:srgbClr val="EB3D9F"/>
              </a:buClr>
            </a:pPr>
            <a:r>
              <a:rPr lang="en-GB" sz="2800" b="1" dirty="0">
                <a:latin typeface="Arial"/>
                <a:cs typeface="Arial"/>
              </a:rPr>
              <a:t>Locke and Latham's Goal-Setting Theory is useful to set goals and motivate employees using targets (Wang., Kim., Jiang., and Tang., 2022). </a:t>
            </a:r>
          </a:p>
          <a:p>
            <a:pPr>
              <a:buClr>
                <a:srgbClr val="EB3D9F"/>
              </a:buClr>
            </a:pPr>
            <a:endParaRPr lang="en-GB" sz="2800" b="1" dirty="0">
              <a:latin typeface="Arial"/>
              <a:cs typeface="Arial"/>
            </a:endParaRPr>
          </a:p>
          <a:p>
            <a:pPr>
              <a:buClr>
                <a:srgbClr val="EB3D9F"/>
              </a:buClr>
            </a:pPr>
            <a:r>
              <a:rPr lang="en-GB" sz="2800" b="1" dirty="0">
                <a:latin typeface="Arial"/>
                <a:cs typeface="Arial"/>
              </a:rPr>
              <a:t>Employees and managers can set goals.</a:t>
            </a:r>
          </a:p>
          <a:p>
            <a:pPr>
              <a:buClr>
                <a:srgbClr val="EB3D9F"/>
              </a:buClr>
            </a:pPr>
            <a:endParaRPr lang="en-GB" sz="2800" b="1" dirty="0">
              <a:latin typeface="Arial"/>
              <a:cs typeface="Arial"/>
            </a:endParaRPr>
          </a:p>
          <a:p>
            <a:pPr>
              <a:buClr>
                <a:srgbClr val="EB3D9F"/>
              </a:buClr>
            </a:pPr>
            <a:r>
              <a:rPr lang="en-GB" sz="2800" b="1" dirty="0">
                <a:latin typeface="Arial"/>
                <a:cs typeface="Arial"/>
              </a:rPr>
              <a:t>Employee do better when they receive feedback on their progress regularly.</a:t>
            </a:r>
          </a:p>
        </p:txBody>
      </p:sp>
    </p:spTree>
    <p:extLst>
      <p:ext uri="{BB962C8B-B14F-4D97-AF65-F5344CB8AC3E}">
        <p14:creationId xmlns:p14="http://schemas.microsoft.com/office/powerpoint/2010/main" val="1321313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94A7024-D948-494D-8920-BBA2DA07D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up of chain link">
            <a:extLst>
              <a:ext uri="{FF2B5EF4-FFF2-40B4-BE49-F238E27FC236}">
                <a16:creationId xmlns:a16="http://schemas.microsoft.com/office/drawing/2014/main" id="{FB2EE43C-B53C-769B-65CD-35FE5AF5ECCE}"/>
              </a:ext>
            </a:extLst>
          </p:cNvPr>
          <p:cNvPicPr>
            <a:picLocks noChangeAspect="1"/>
          </p:cNvPicPr>
          <p:nvPr/>
        </p:nvPicPr>
        <p:blipFill rotWithShape="1">
          <a:blip r:embed="rId2">
            <a:duotone>
              <a:prstClr val="black"/>
              <a:schemeClr val="tx2">
                <a:tint val="45000"/>
                <a:satMod val="400000"/>
              </a:schemeClr>
            </a:duotone>
            <a:alphaModFix amt="40000"/>
          </a:blip>
          <a:srcRect t="3980" r="-2" b="11623"/>
          <a:stretch/>
        </p:blipFill>
        <p:spPr>
          <a:xfrm>
            <a:off x="-603829" y="-57499"/>
            <a:ext cx="12191980" cy="6857990"/>
          </a:xfrm>
          <a:prstGeom prst="rect">
            <a:avLst/>
          </a:prstGeom>
        </p:spPr>
      </p:pic>
      <p:sp>
        <p:nvSpPr>
          <p:cNvPr id="2" name="Title 1">
            <a:extLst>
              <a:ext uri="{FF2B5EF4-FFF2-40B4-BE49-F238E27FC236}">
                <a16:creationId xmlns:a16="http://schemas.microsoft.com/office/drawing/2014/main" id="{94732A01-19BF-CD8D-7465-CC0FB34A458D}"/>
              </a:ext>
            </a:extLst>
          </p:cNvPr>
          <p:cNvSpPr>
            <a:spLocks noGrp="1"/>
          </p:cNvSpPr>
          <p:nvPr>
            <p:ph type="title"/>
          </p:nvPr>
        </p:nvSpPr>
        <p:spPr>
          <a:xfrm>
            <a:off x="677334" y="609600"/>
            <a:ext cx="8596668" cy="1320800"/>
          </a:xfrm>
        </p:spPr>
        <p:txBody>
          <a:bodyPr>
            <a:normAutofit/>
          </a:bodyPr>
          <a:lstStyle/>
          <a:p>
            <a:pPr algn="ctr"/>
            <a:r>
              <a:rPr lang="en-GB" sz="4400" dirty="0">
                <a:latin typeface="Arial Nova"/>
              </a:rPr>
              <a:t>The HR Value Chain</a:t>
            </a:r>
            <a:endParaRPr lang="en-US" sz="4400" dirty="0">
              <a:latin typeface="Arial Nova"/>
            </a:endParaRPr>
          </a:p>
        </p:txBody>
      </p:sp>
      <p:sp>
        <p:nvSpPr>
          <p:cNvPr id="3" name="Content Placeholder 2">
            <a:extLst>
              <a:ext uri="{FF2B5EF4-FFF2-40B4-BE49-F238E27FC236}">
                <a16:creationId xmlns:a16="http://schemas.microsoft.com/office/drawing/2014/main" id="{4D8D6934-9547-48B8-A316-3B1363EC37D6}"/>
              </a:ext>
            </a:extLst>
          </p:cNvPr>
          <p:cNvSpPr>
            <a:spLocks noGrp="1"/>
          </p:cNvSpPr>
          <p:nvPr>
            <p:ph idx="1"/>
          </p:nvPr>
        </p:nvSpPr>
        <p:spPr>
          <a:xfrm>
            <a:off x="677334" y="1532274"/>
            <a:ext cx="10566366" cy="4509088"/>
          </a:xfrm>
        </p:spPr>
        <p:txBody>
          <a:bodyPr vert="horz" lIns="91440" tIns="45720" rIns="91440" bIns="45720" rtlCol="0" anchor="t">
            <a:normAutofit lnSpcReduction="10000"/>
          </a:bodyPr>
          <a:lstStyle/>
          <a:p>
            <a:endParaRPr lang="en-GB" sz="2400" dirty="0">
              <a:solidFill>
                <a:srgbClr val="FFFFFF"/>
              </a:solidFill>
              <a:latin typeface="Arial Nova"/>
            </a:endParaRPr>
          </a:p>
          <a:p>
            <a:pPr>
              <a:buClr>
                <a:srgbClr val="EB3D9F"/>
              </a:buClr>
            </a:pPr>
            <a:r>
              <a:rPr lang="en-GB" sz="2800" b="1" dirty="0">
                <a:solidFill>
                  <a:srgbClr val="FFFFFF"/>
                </a:solidFill>
                <a:latin typeface="Arial"/>
                <a:cs typeface="Arial"/>
              </a:rPr>
              <a:t>HR Value Chain Concept was devised 1st by Michael Porter.</a:t>
            </a:r>
          </a:p>
          <a:p>
            <a:pPr>
              <a:buClr>
                <a:srgbClr val="EB3D9F"/>
              </a:buClr>
            </a:pPr>
            <a:r>
              <a:rPr lang="en-GB" sz="2800" b="1" dirty="0">
                <a:solidFill>
                  <a:srgbClr val="FFFFFF"/>
                </a:solidFill>
                <a:latin typeface="Arial"/>
                <a:cs typeface="Arial"/>
              </a:rPr>
              <a:t>Work of Paauwe and Richardson 1997.</a:t>
            </a:r>
            <a:endParaRPr lang="en-GB" sz="2800" b="1">
              <a:latin typeface="Arial"/>
              <a:cs typeface="Arial"/>
            </a:endParaRPr>
          </a:p>
          <a:p>
            <a:pPr marL="0" indent="0">
              <a:buClr>
                <a:srgbClr val="EB3D9F"/>
              </a:buClr>
              <a:buNone/>
            </a:pPr>
            <a:endParaRPr lang="en-GB" sz="2800" b="1" dirty="0">
              <a:solidFill>
                <a:srgbClr val="FFFFFF"/>
              </a:solidFill>
              <a:latin typeface="Arial"/>
              <a:cs typeface="Arial"/>
            </a:endParaRPr>
          </a:p>
          <a:p>
            <a:pPr>
              <a:buClr>
                <a:srgbClr val="EB3D9F"/>
              </a:buClr>
            </a:pPr>
            <a:r>
              <a:rPr lang="en-GB" sz="2800" b="1" dirty="0">
                <a:solidFill>
                  <a:srgbClr val="FFFFFF"/>
                </a:solidFill>
                <a:latin typeface="Arial"/>
                <a:cs typeface="Arial"/>
              </a:rPr>
              <a:t>Base on two categories:</a:t>
            </a:r>
          </a:p>
          <a:p>
            <a:pPr marL="457200" indent="-457200">
              <a:buClr>
                <a:srgbClr val="EB3D9F"/>
              </a:buClr>
              <a:buAutoNum type="arabicPeriod"/>
            </a:pPr>
            <a:r>
              <a:rPr lang="en-GB" sz="2800" b="1" dirty="0">
                <a:solidFill>
                  <a:srgbClr val="FFFFFF"/>
                </a:solidFill>
                <a:latin typeface="Arial"/>
                <a:cs typeface="Arial"/>
              </a:rPr>
              <a:t>HRM Activities</a:t>
            </a:r>
          </a:p>
          <a:p>
            <a:pPr marL="457200" indent="-457200">
              <a:buClr>
                <a:srgbClr val="EB3D9F"/>
              </a:buClr>
              <a:buAutoNum type="arabicPeriod"/>
            </a:pPr>
            <a:r>
              <a:rPr lang="en-GB" sz="2800" b="1" dirty="0">
                <a:solidFill>
                  <a:srgbClr val="FFFFFF"/>
                </a:solidFill>
                <a:latin typeface="Arial"/>
                <a:cs typeface="Arial"/>
              </a:rPr>
              <a:t>HRM Outcomes</a:t>
            </a:r>
          </a:p>
          <a:p>
            <a:pPr marL="0" indent="0">
              <a:buClr>
                <a:srgbClr val="EB3D9F"/>
              </a:buClr>
              <a:buNone/>
            </a:pPr>
            <a:r>
              <a:rPr lang="en-GB" sz="2800" b="1" dirty="0">
                <a:solidFill>
                  <a:srgbClr val="FFFFFF"/>
                </a:solidFill>
                <a:latin typeface="Arial"/>
                <a:cs typeface="Arial"/>
              </a:rPr>
              <a:t>And the Impact they have on an Organisations Objectives</a:t>
            </a:r>
          </a:p>
          <a:p>
            <a:pPr>
              <a:buClr>
                <a:srgbClr val="EB3D9F"/>
              </a:buClr>
            </a:pPr>
            <a:endParaRPr lang="en-GB" sz="2400" dirty="0">
              <a:solidFill>
                <a:srgbClr val="FFFFFF"/>
              </a:solidFill>
              <a:latin typeface="Arial Nova"/>
            </a:endParaRPr>
          </a:p>
        </p:txBody>
      </p:sp>
    </p:spTree>
    <p:extLst>
      <p:ext uri="{BB962C8B-B14F-4D97-AF65-F5344CB8AC3E}">
        <p14:creationId xmlns:p14="http://schemas.microsoft.com/office/powerpoint/2010/main" val="2918142621"/>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73F09-2C1E-60F5-B86B-644408256300}"/>
              </a:ext>
            </a:extLst>
          </p:cNvPr>
          <p:cNvSpPr>
            <a:spLocks noGrp="1"/>
          </p:cNvSpPr>
          <p:nvPr>
            <p:ph type="title"/>
          </p:nvPr>
        </p:nvSpPr>
        <p:spPr>
          <a:xfrm>
            <a:off x="677334" y="106393"/>
            <a:ext cx="9612668" cy="1688501"/>
          </a:xfrm>
        </p:spPr>
        <p:txBody>
          <a:bodyPr>
            <a:normAutofit fontScale="90000"/>
          </a:bodyPr>
          <a:lstStyle/>
          <a:p>
            <a:pPr algn="ctr">
              <a:spcBef>
                <a:spcPts val="0"/>
              </a:spcBef>
            </a:pPr>
            <a:r>
              <a:rPr lang="en-GB" sz="3200" dirty="0">
                <a:latin typeface="Arial Nova"/>
              </a:rPr>
              <a:t>The HR Value Chain</a:t>
            </a:r>
            <a:br>
              <a:rPr lang="en-GB" sz="4400" dirty="0">
                <a:latin typeface="Arial Nova"/>
              </a:rPr>
            </a:br>
            <a:r>
              <a:rPr lang="en-GB" sz="2800" b="1" dirty="0">
                <a:solidFill>
                  <a:schemeClr val="tx1"/>
                </a:solidFill>
                <a:latin typeface="Arial"/>
                <a:cs typeface="Arial"/>
              </a:rPr>
              <a:t>HRM outcomes are the objectives achieved through the HRM activities. In the aim of aligning processes with</a:t>
            </a:r>
            <a:r>
              <a:rPr lang="en-GB" sz="2800" b="1" dirty="0">
                <a:solidFill>
                  <a:schemeClr val="tx1"/>
                </a:solidFill>
                <a:latin typeface="Arial Nova"/>
              </a:rPr>
              <a:t> </a:t>
            </a:r>
            <a:r>
              <a:rPr lang="en-GB" sz="2800" b="1" dirty="0">
                <a:solidFill>
                  <a:schemeClr val="tx1"/>
                </a:solidFill>
                <a:latin typeface="Arial"/>
                <a:cs typeface="Arial"/>
              </a:rPr>
              <a:t>goals.</a:t>
            </a:r>
            <a:endParaRPr lang="en-US" sz="2800" b="1" dirty="0">
              <a:solidFill>
                <a:schemeClr val="tx1"/>
              </a:solidFill>
              <a:latin typeface="Arial"/>
              <a:cs typeface="Arial"/>
            </a:endParaRPr>
          </a:p>
        </p:txBody>
      </p:sp>
      <p:sp>
        <p:nvSpPr>
          <p:cNvPr id="3" name="Content Placeholder 2">
            <a:extLst>
              <a:ext uri="{FF2B5EF4-FFF2-40B4-BE49-F238E27FC236}">
                <a16:creationId xmlns:a16="http://schemas.microsoft.com/office/drawing/2014/main" id="{0786AE14-DFDB-24CB-2BBF-6D4212C2D3CE}"/>
              </a:ext>
            </a:extLst>
          </p:cNvPr>
          <p:cNvSpPr>
            <a:spLocks noGrp="1"/>
          </p:cNvSpPr>
          <p:nvPr>
            <p:ph idx="1"/>
          </p:nvPr>
        </p:nvSpPr>
        <p:spPr>
          <a:xfrm>
            <a:off x="282799" y="2167774"/>
            <a:ext cx="9044343" cy="4080798"/>
          </a:xfrm>
        </p:spPr>
        <p:txBody>
          <a:bodyPr vert="horz" lIns="91440" tIns="45720" rIns="91440" bIns="45720" rtlCol="0" anchor="t">
            <a:normAutofit/>
          </a:bodyPr>
          <a:lstStyle/>
          <a:p>
            <a:pPr marL="0" indent="0">
              <a:buClr>
                <a:srgbClr val="EB3D9F"/>
              </a:buClr>
              <a:buNone/>
            </a:pPr>
            <a:r>
              <a:rPr lang="en-GB" dirty="0"/>
              <a:t>                  </a:t>
            </a:r>
            <a:endParaRPr lang="en-US"/>
          </a:p>
        </p:txBody>
      </p:sp>
      <p:sp>
        <p:nvSpPr>
          <p:cNvPr id="6" name="TextBox 5">
            <a:extLst>
              <a:ext uri="{FF2B5EF4-FFF2-40B4-BE49-F238E27FC236}">
                <a16:creationId xmlns:a16="http://schemas.microsoft.com/office/drawing/2014/main" id="{1DF70619-924E-50E0-B7DE-7CD610821711}"/>
              </a:ext>
            </a:extLst>
          </p:cNvPr>
          <p:cNvSpPr txBox="1"/>
          <p:nvPr/>
        </p:nvSpPr>
        <p:spPr>
          <a:xfrm rot="-10800000" flipV="1">
            <a:off x="1182863" y="6418279"/>
            <a:ext cx="344463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Available at: google.com</a:t>
            </a:r>
          </a:p>
        </p:txBody>
      </p:sp>
      <p:pic>
        <p:nvPicPr>
          <p:cNvPr id="4" name="Picture 6">
            <a:extLst>
              <a:ext uri="{FF2B5EF4-FFF2-40B4-BE49-F238E27FC236}">
                <a16:creationId xmlns:a16="http://schemas.microsoft.com/office/drawing/2014/main" id="{C112F2E8-304E-CF6D-12A7-1814A52BEBF1}"/>
              </a:ext>
            </a:extLst>
          </p:cNvPr>
          <p:cNvPicPr>
            <a:picLocks noChangeAspect="1"/>
          </p:cNvPicPr>
          <p:nvPr/>
        </p:nvPicPr>
        <p:blipFill>
          <a:blip r:embed="rId2"/>
          <a:stretch>
            <a:fillRect/>
          </a:stretch>
        </p:blipFill>
        <p:spPr>
          <a:xfrm>
            <a:off x="420605" y="1902741"/>
            <a:ext cx="9678233" cy="4517528"/>
          </a:xfrm>
          <a:prstGeom prst="rect">
            <a:avLst/>
          </a:prstGeom>
        </p:spPr>
      </p:pic>
    </p:spTree>
    <p:extLst>
      <p:ext uri="{BB962C8B-B14F-4D97-AF65-F5344CB8AC3E}">
        <p14:creationId xmlns:p14="http://schemas.microsoft.com/office/powerpoint/2010/main" val="3881203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07958-56BB-DC59-5A6F-3C071C6904E7}"/>
              </a:ext>
            </a:extLst>
          </p:cNvPr>
          <p:cNvSpPr>
            <a:spLocks noGrp="1"/>
          </p:cNvSpPr>
          <p:nvPr>
            <p:ph type="title"/>
          </p:nvPr>
        </p:nvSpPr>
        <p:spPr>
          <a:xfrm>
            <a:off x="677334" y="91017"/>
            <a:ext cx="8596668" cy="685800"/>
          </a:xfrm>
        </p:spPr>
        <p:txBody>
          <a:bodyPr/>
          <a:lstStyle/>
          <a:p>
            <a:pPr algn="ctr"/>
            <a:r>
              <a:rPr lang="en-GB" dirty="0">
                <a:latin typeface="Arial Nova"/>
              </a:rPr>
              <a:t>The HR Value Chain</a:t>
            </a:r>
            <a:endParaRPr lang="en-US" dirty="0">
              <a:latin typeface="Arial Nova"/>
            </a:endParaRPr>
          </a:p>
        </p:txBody>
      </p:sp>
      <p:sp>
        <p:nvSpPr>
          <p:cNvPr id="3" name="Content Placeholder 2">
            <a:extLst>
              <a:ext uri="{FF2B5EF4-FFF2-40B4-BE49-F238E27FC236}">
                <a16:creationId xmlns:a16="http://schemas.microsoft.com/office/drawing/2014/main" id="{CB402067-7628-09A7-5F46-047944300219}"/>
              </a:ext>
            </a:extLst>
          </p:cNvPr>
          <p:cNvSpPr>
            <a:spLocks noGrp="1"/>
          </p:cNvSpPr>
          <p:nvPr>
            <p:ph idx="1"/>
          </p:nvPr>
        </p:nvSpPr>
        <p:spPr>
          <a:xfrm>
            <a:off x="196071" y="615423"/>
            <a:ext cx="10321194" cy="5986855"/>
          </a:xfrm>
        </p:spPr>
        <p:txBody>
          <a:bodyPr vert="horz" lIns="91440" tIns="45720" rIns="91440" bIns="45720" rtlCol="0" anchor="t">
            <a:noAutofit/>
          </a:bodyPr>
          <a:lstStyle/>
          <a:p>
            <a:endParaRPr lang="en-GB" sz="2000" dirty="0">
              <a:latin typeface="Arial"/>
              <a:cs typeface="Arial"/>
            </a:endParaRPr>
          </a:p>
          <a:p>
            <a:pPr>
              <a:buClr>
                <a:srgbClr val="EB3D9F"/>
              </a:buClr>
            </a:pPr>
            <a:r>
              <a:rPr lang="en-GB" sz="2800" dirty="0">
                <a:latin typeface="Arial"/>
                <a:cs typeface="Arial"/>
              </a:rPr>
              <a:t>The HR Value Chain represents the activities, outcomes and impact. </a:t>
            </a:r>
          </a:p>
          <a:p>
            <a:pPr algn="just">
              <a:buClr>
                <a:srgbClr val="EB3D9F"/>
              </a:buClr>
            </a:pPr>
            <a:r>
              <a:rPr lang="en-GB" sz="2800" dirty="0">
                <a:latin typeface="Arial"/>
                <a:cs typeface="Arial"/>
              </a:rPr>
              <a:t>HR metrics measure activities </a:t>
            </a:r>
            <a:r>
              <a:rPr lang="en-GB" sz="2800" b="1" dirty="0">
                <a:latin typeface="Arial"/>
                <a:cs typeface="Arial"/>
              </a:rPr>
              <a:t>efficiency metrics.</a:t>
            </a:r>
            <a:r>
              <a:rPr lang="en-GB" sz="2800" dirty="0">
                <a:latin typeface="Arial"/>
                <a:cs typeface="Arial"/>
              </a:rPr>
              <a:t> </a:t>
            </a:r>
          </a:p>
          <a:p>
            <a:pPr algn="just">
              <a:buClr>
                <a:srgbClr val="EB3D9F"/>
              </a:buClr>
            </a:pPr>
            <a:r>
              <a:rPr lang="en-GB" sz="2800" dirty="0">
                <a:latin typeface="Arial"/>
                <a:cs typeface="Arial"/>
              </a:rPr>
              <a:t>HR </a:t>
            </a:r>
            <a:r>
              <a:rPr lang="en-GB" sz="2800" dirty="0">
                <a:solidFill>
                  <a:srgbClr val="FF0000"/>
                </a:solidFill>
                <a:latin typeface="Arial"/>
                <a:cs typeface="Arial"/>
              </a:rPr>
              <a:t>Activities </a:t>
            </a:r>
            <a:r>
              <a:rPr lang="en-GB" sz="2800" dirty="0">
                <a:latin typeface="Arial"/>
                <a:cs typeface="Arial"/>
              </a:rPr>
              <a:t>include, Training, Recruiting, and Compensation.</a:t>
            </a:r>
          </a:p>
          <a:p>
            <a:pPr algn="just">
              <a:buClr>
                <a:srgbClr val="EB3D9F"/>
              </a:buClr>
            </a:pPr>
            <a:r>
              <a:rPr lang="en-GB" sz="2800" dirty="0">
                <a:latin typeface="Arial"/>
                <a:cs typeface="Arial"/>
              </a:rPr>
              <a:t>HR </a:t>
            </a:r>
            <a:r>
              <a:rPr lang="en-GB" sz="2800" dirty="0">
                <a:solidFill>
                  <a:srgbClr val="FF0000"/>
                </a:solidFill>
                <a:latin typeface="Arial"/>
                <a:cs typeface="Arial"/>
              </a:rPr>
              <a:t>Outcomes</a:t>
            </a:r>
            <a:r>
              <a:rPr lang="en-GB" sz="2800" dirty="0">
                <a:latin typeface="Arial"/>
                <a:cs typeface="Arial"/>
              </a:rPr>
              <a:t> include, Motivation, Employee satisfaction, and Retention.</a:t>
            </a:r>
          </a:p>
          <a:p>
            <a:pPr algn="just">
              <a:buClr>
                <a:srgbClr val="EB3D9F"/>
              </a:buClr>
            </a:pPr>
            <a:r>
              <a:rPr lang="en-GB" sz="2800" dirty="0">
                <a:latin typeface="Arial"/>
                <a:cs typeface="Arial"/>
              </a:rPr>
              <a:t>HR </a:t>
            </a:r>
            <a:r>
              <a:rPr lang="en-GB" sz="2800" dirty="0">
                <a:solidFill>
                  <a:srgbClr val="FF0000"/>
                </a:solidFill>
                <a:latin typeface="Arial"/>
                <a:cs typeface="Arial"/>
              </a:rPr>
              <a:t>Impacts </a:t>
            </a:r>
            <a:r>
              <a:rPr lang="en-GB" sz="2800" dirty="0">
                <a:latin typeface="Arial"/>
                <a:cs typeface="Arial"/>
              </a:rPr>
              <a:t>include, Costs, Market shares, profit etc,</a:t>
            </a:r>
          </a:p>
          <a:p>
            <a:pPr marL="0" indent="0" algn="just">
              <a:buNone/>
            </a:pPr>
            <a:r>
              <a:rPr lang="en-GB" sz="2800" dirty="0">
                <a:latin typeface="Arial"/>
                <a:cs typeface="Arial"/>
              </a:rPr>
              <a:t>(Vermeeren., Kuipers., and Steijn., 2014) an important thing to remember only if both activities and outcomes are successful, the performance of employee is increased, production increases and so do HRM activities (Weber., and Tarba., (2010).</a:t>
            </a:r>
          </a:p>
        </p:txBody>
      </p:sp>
    </p:spTree>
    <p:extLst>
      <p:ext uri="{BB962C8B-B14F-4D97-AF65-F5344CB8AC3E}">
        <p14:creationId xmlns:p14="http://schemas.microsoft.com/office/powerpoint/2010/main" val="20092718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D2967-515B-57A2-EDFC-ABA39EDDFB51}"/>
              </a:ext>
            </a:extLst>
          </p:cNvPr>
          <p:cNvSpPr>
            <a:spLocks noGrp="1"/>
          </p:cNvSpPr>
          <p:nvPr>
            <p:ph type="title"/>
          </p:nvPr>
        </p:nvSpPr>
        <p:spPr>
          <a:xfrm>
            <a:off x="677334" y="133350"/>
            <a:ext cx="8596668" cy="1013883"/>
          </a:xfrm>
        </p:spPr>
        <p:txBody>
          <a:bodyPr>
            <a:normAutofit/>
          </a:bodyPr>
          <a:lstStyle/>
          <a:p>
            <a:pPr algn="ctr"/>
            <a:r>
              <a:rPr lang="en-GB" dirty="0"/>
              <a:t>The HR Value Chain</a:t>
            </a:r>
            <a:endParaRPr lang="en-US" dirty="0"/>
          </a:p>
        </p:txBody>
      </p:sp>
      <p:sp>
        <p:nvSpPr>
          <p:cNvPr id="3" name="Content Placeholder 2">
            <a:extLst>
              <a:ext uri="{FF2B5EF4-FFF2-40B4-BE49-F238E27FC236}">
                <a16:creationId xmlns:a16="http://schemas.microsoft.com/office/drawing/2014/main" id="{0CED8A5C-95F3-6893-E6F8-D3C0877680EF}"/>
              </a:ext>
            </a:extLst>
          </p:cNvPr>
          <p:cNvSpPr>
            <a:spLocks noGrp="1"/>
          </p:cNvSpPr>
          <p:nvPr>
            <p:ph idx="1"/>
          </p:nvPr>
        </p:nvSpPr>
        <p:spPr>
          <a:xfrm>
            <a:off x="677334" y="810379"/>
            <a:ext cx="8596668" cy="5618667"/>
          </a:xfrm>
        </p:spPr>
        <p:txBody>
          <a:bodyPr vert="horz" lIns="91440" tIns="45720" rIns="91440" bIns="45720" rtlCol="0" anchor="t">
            <a:normAutofit lnSpcReduction="10000"/>
          </a:bodyPr>
          <a:lstStyle/>
          <a:p>
            <a:pPr marL="0" indent="0">
              <a:buNone/>
            </a:pPr>
            <a:r>
              <a:rPr lang="en-GB" dirty="0">
                <a:solidFill>
                  <a:srgbClr val="FF0000"/>
                </a:solidFill>
              </a:rPr>
              <a:t>Advantages</a:t>
            </a:r>
            <a:endParaRPr lang="en-US">
              <a:solidFill>
                <a:srgbClr val="FF0000"/>
              </a:solidFill>
            </a:endParaRPr>
          </a:p>
          <a:p>
            <a:pPr>
              <a:buClr>
                <a:srgbClr val="EB3D9F"/>
              </a:buClr>
            </a:pPr>
            <a:r>
              <a:rPr lang="en-GB" sz="2400" b="1" dirty="0">
                <a:latin typeface="Arial"/>
                <a:cs typeface="Arial"/>
              </a:rPr>
              <a:t>The HR Value Chain can help business recognise their weaknesses.</a:t>
            </a:r>
          </a:p>
          <a:p>
            <a:pPr>
              <a:buClr>
                <a:srgbClr val="EB3D9F"/>
              </a:buClr>
            </a:pPr>
            <a:r>
              <a:rPr lang="en-GB" sz="2400" b="1" dirty="0">
                <a:latin typeface="Arial"/>
                <a:cs typeface="Arial"/>
              </a:rPr>
              <a:t>Identifies indirect activities including quality assurance.</a:t>
            </a:r>
          </a:p>
          <a:p>
            <a:pPr>
              <a:buClr>
                <a:srgbClr val="EB3D9F"/>
              </a:buClr>
            </a:pPr>
            <a:r>
              <a:rPr lang="en-GB" sz="2400" b="1" dirty="0">
                <a:latin typeface="Arial"/>
                <a:cs typeface="Arial"/>
              </a:rPr>
              <a:t>Identifies differentiation opportunities and value-added propositions.</a:t>
            </a:r>
          </a:p>
          <a:p>
            <a:pPr>
              <a:buClr>
                <a:srgbClr val="EB3D9F"/>
              </a:buClr>
            </a:pPr>
            <a:r>
              <a:rPr lang="en-GB" sz="2400" b="1" dirty="0">
                <a:latin typeface="Arial"/>
                <a:cs typeface="Arial"/>
              </a:rPr>
              <a:t>Simple and easy to understand.</a:t>
            </a:r>
          </a:p>
          <a:p>
            <a:pPr>
              <a:buClr>
                <a:srgbClr val="EB3D9F"/>
              </a:buClr>
            </a:pPr>
            <a:endParaRPr lang="en-GB" sz="2400" dirty="0">
              <a:solidFill>
                <a:srgbClr val="404040"/>
              </a:solidFill>
              <a:latin typeface="Arial"/>
              <a:cs typeface="Arial"/>
            </a:endParaRPr>
          </a:p>
          <a:p>
            <a:pPr marL="0" indent="0">
              <a:buClr>
                <a:srgbClr val="EB3D9F"/>
              </a:buClr>
              <a:buNone/>
            </a:pPr>
            <a:r>
              <a:rPr lang="en-GB" dirty="0">
                <a:solidFill>
                  <a:srgbClr val="FF0000"/>
                </a:solidFill>
              </a:rPr>
              <a:t>Disadvantages</a:t>
            </a:r>
            <a:endParaRPr lang="en-GB" dirty="0">
              <a:solidFill>
                <a:srgbClr val="404040"/>
              </a:solidFill>
            </a:endParaRPr>
          </a:p>
          <a:p>
            <a:pPr>
              <a:buFont typeface="Wingdings" charset="2"/>
              <a:buChar char="Ø"/>
            </a:pPr>
            <a:r>
              <a:rPr lang="en-GB" sz="2400" b="1" dirty="0">
                <a:solidFill>
                  <a:schemeClr val="tx1"/>
                </a:solidFill>
                <a:latin typeface="Arial"/>
                <a:cs typeface="Arial"/>
              </a:rPr>
              <a:t>Does not explain the time it takes to reach maturity.</a:t>
            </a:r>
          </a:p>
          <a:p>
            <a:pPr>
              <a:buClr>
                <a:srgbClr val="EB3D9F"/>
              </a:buClr>
              <a:buFont typeface="Wingdings" charset="2"/>
              <a:buChar char="Ø"/>
            </a:pPr>
            <a:r>
              <a:rPr lang="en-GB" sz="2400" b="1" dirty="0">
                <a:solidFill>
                  <a:schemeClr val="tx1"/>
                </a:solidFill>
                <a:latin typeface="Arial"/>
                <a:cs typeface="Arial"/>
              </a:rPr>
              <a:t>Does not articulate best practise.</a:t>
            </a:r>
          </a:p>
          <a:p>
            <a:pPr>
              <a:buClr>
                <a:srgbClr val="EB3D9F"/>
              </a:buClr>
              <a:buFont typeface="Wingdings" charset="2"/>
              <a:buChar char="Ø"/>
            </a:pPr>
            <a:r>
              <a:rPr lang="en-GB" sz="2400" b="1" dirty="0">
                <a:solidFill>
                  <a:schemeClr val="tx1"/>
                </a:solidFill>
                <a:latin typeface="Arial"/>
                <a:cs typeface="Arial"/>
              </a:rPr>
              <a:t>Model is too simplistic.</a:t>
            </a:r>
          </a:p>
        </p:txBody>
      </p:sp>
    </p:spTree>
    <p:extLst>
      <p:ext uri="{BB962C8B-B14F-4D97-AF65-F5344CB8AC3E}">
        <p14:creationId xmlns:p14="http://schemas.microsoft.com/office/powerpoint/2010/main" val="24273137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DE019-122C-24C6-7393-3E857C66BC86}"/>
              </a:ext>
            </a:extLst>
          </p:cNvPr>
          <p:cNvSpPr>
            <a:spLocks noGrp="1"/>
          </p:cNvSpPr>
          <p:nvPr>
            <p:ph type="title"/>
          </p:nvPr>
        </p:nvSpPr>
        <p:spPr>
          <a:xfrm>
            <a:off x="677334" y="133350"/>
            <a:ext cx="8596668" cy="685800"/>
          </a:xfrm>
        </p:spPr>
        <p:txBody>
          <a:bodyPr/>
          <a:lstStyle/>
          <a:p>
            <a:pPr algn="ctr"/>
            <a:r>
              <a:rPr lang="en-GB" dirty="0"/>
              <a:t>The HR Value Chain</a:t>
            </a:r>
            <a:endParaRPr lang="en-US" dirty="0"/>
          </a:p>
        </p:txBody>
      </p:sp>
      <p:sp>
        <p:nvSpPr>
          <p:cNvPr id="3" name="Content Placeholder 2">
            <a:extLst>
              <a:ext uri="{FF2B5EF4-FFF2-40B4-BE49-F238E27FC236}">
                <a16:creationId xmlns:a16="http://schemas.microsoft.com/office/drawing/2014/main" id="{282FDA38-C698-58F6-1F83-D3924FADC914}"/>
              </a:ext>
            </a:extLst>
          </p:cNvPr>
          <p:cNvSpPr>
            <a:spLocks noGrp="1"/>
          </p:cNvSpPr>
          <p:nvPr>
            <p:ph idx="1"/>
          </p:nvPr>
        </p:nvSpPr>
        <p:spPr>
          <a:xfrm>
            <a:off x="677334" y="869423"/>
            <a:ext cx="8596668" cy="5171939"/>
          </a:xfrm>
        </p:spPr>
        <p:txBody>
          <a:bodyPr vert="horz" lIns="91440" tIns="45720" rIns="91440" bIns="45720" rtlCol="0" anchor="t">
            <a:normAutofit lnSpcReduction="10000"/>
          </a:bodyPr>
          <a:lstStyle/>
          <a:p>
            <a:pPr marL="0" indent="0">
              <a:buNone/>
            </a:pPr>
            <a:r>
              <a:rPr lang="en-GB" sz="2400" dirty="0">
                <a:latin typeface="Arial Nova"/>
              </a:rPr>
              <a:t>Summary</a:t>
            </a:r>
          </a:p>
          <a:p>
            <a:pPr marL="0" indent="0">
              <a:buClr>
                <a:srgbClr val="F496CB">
                  <a:lumMod val="75000"/>
                </a:srgbClr>
              </a:buClr>
              <a:buNone/>
            </a:pPr>
            <a:endParaRPr lang="en-GB" sz="2800" dirty="0">
              <a:latin typeface="Arial"/>
              <a:cs typeface="Arial"/>
            </a:endParaRPr>
          </a:p>
          <a:p>
            <a:pPr algn="just">
              <a:buFont typeface="Wingdings" charset="2"/>
              <a:buChar char="Ø"/>
            </a:pPr>
            <a:r>
              <a:rPr lang="en-GB" sz="2800" dirty="0">
                <a:latin typeface="Arial"/>
                <a:cs typeface="Arial"/>
              </a:rPr>
              <a:t>The HR Value Chain model shows how the </a:t>
            </a:r>
            <a:r>
              <a:rPr lang="en-GB" sz="2800" b="1" dirty="0">
                <a:latin typeface="Arial"/>
                <a:cs typeface="Arial"/>
              </a:rPr>
              <a:t>processes and activities of HR Practitioner's  contributes to an organisation's objectives</a:t>
            </a:r>
            <a:r>
              <a:rPr lang="en-GB" sz="2800" dirty="0">
                <a:latin typeface="Arial"/>
                <a:cs typeface="Arial"/>
              </a:rPr>
              <a:t>. </a:t>
            </a:r>
          </a:p>
          <a:p>
            <a:pPr algn="just"/>
            <a:r>
              <a:rPr lang="en-GB" sz="2800" dirty="0">
                <a:latin typeface="Arial"/>
                <a:cs typeface="Arial"/>
              </a:rPr>
              <a:t>If both outcomes and activities are performed successfully, </a:t>
            </a:r>
            <a:r>
              <a:rPr lang="en-GB" sz="2800" b="1" dirty="0">
                <a:latin typeface="Arial"/>
                <a:cs typeface="Arial"/>
              </a:rPr>
              <a:t>productivity is increased, and organisation goals are met</a:t>
            </a:r>
            <a:r>
              <a:rPr lang="en-GB" sz="2800" dirty="0">
                <a:latin typeface="Arial"/>
                <a:cs typeface="Arial"/>
              </a:rPr>
              <a:t>.</a:t>
            </a:r>
          </a:p>
          <a:p>
            <a:pPr algn="just"/>
            <a:r>
              <a:rPr lang="en-GB" sz="2800" dirty="0">
                <a:latin typeface="Arial"/>
                <a:cs typeface="Arial"/>
              </a:rPr>
              <a:t>More profitable companies tend to invest in HR programmes, such as HR software or learning and development opportunities for employees.</a:t>
            </a:r>
          </a:p>
          <a:p>
            <a:pPr algn="just">
              <a:buClr>
                <a:srgbClr val="EB3D9F"/>
              </a:buClr>
            </a:pPr>
            <a:endParaRPr lang="en-GB" sz="2400" dirty="0">
              <a:latin typeface="Arial Nova"/>
            </a:endParaRPr>
          </a:p>
          <a:p>
            <a:pPr marL="0" indent="0">
              <a:buNone/>
            </a:pPr>
            <a:endParaRPr lang="en-GB" sz="2400" dirty="0">
              <a:latin typeface="Arial Nova"/>
            </a:endParaRPr>
          </a:p>
        </p:txBody>
      </p:sp>
    </p:spTree>
    <p:extLst>
      <p:ext uri="{BB962C8B-B14F-4D97-AF65-F5344CB8AC3E}">
        <p14:creationId xmlns:p14="http://schemas.microsoft.com/office/powerpoint/2010/main" val="28744448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AE27B9D-0F04-458B-A718-F84902C79F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47AB6435-428E-44C8-A107-8435183F655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3659658D-9AE1-44D3-B002-2BA204AB902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2083C874-CFCD-47ED-9F98-DDB125C9C0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605E9946-A240-42E3-B6CD-E6691BF467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315B1B45-25C3-4C58-8EB8-41BCFA02A6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87983A9A-7A69-406F-AFEA-AD2AE87E1F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FFCBC4EF-C03E-4EED-9E9A-3097DECC00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F56545EE-F94F-4B4C-AA43-9D67456645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2FE2A6B2-D45B-484C-BAFD-3F45082664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EC2132BF-207E-4FB2-B0FE-E6FD0A1D18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5" name="Picture 4" descr="Silhouette of palm trees during sunset">
            <a:extLst>
              <a:ext uri="{FF2B5EF4-FFF2-40B4-BE49-F238E27FC236}">
                <a16:creationId xmlns:a16="http://schemas.microsoft.com/office/drawing/2014/main" id="{7EC9E7D6-16ED-772E-0AD3-FEBDE7789520}"/>
              </a:ext>
            </a:extLst>
          </p:cNvPr>
          <p:cNvPicPr>
            <a:picLocks noChangeAspect="1"/>
          </p:cNvPicPr>
          <p:nvPr/>
        </p:nvPicPr>
        <p:blipFill rotWithShape="1">
          <a:blip r:embed="rId2"/>
          <a:srcRect l="19424" r="32698" b="9084"/>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 name="Title 1">
            <a:extLst>
              <a:ext uri="{FF2B5EF4-FFF2-40B4-BE49-F238E27FC236}">
                <a16:creationId xmlns:a16="http://schemas.microsoft.com/office/drawing/2014/main" id="{2DC1A27E-2EDE-980E-7CEE-C9E05A21145A}"/>
              </a:ext>
            </a:extLst>
          </p:cNvPr>
          <p:cNvSpPr>
            <a:spLocks noGrp="1"/>
          </p:cNvSpPr>
          <p:nvPr>
            <p:ph type="title"/>
          </p:nvPr>
        </p:nvSpPr>
        <p:spPr>
          <a:xfrm>
            <a:off x="5380563" y="1678665"/>
            <a:ext cx="3887839" cy="2372168"/>
          </a:xfrm>
        </p:spPr>
        <p:txBody>
          <a:bodyPr vert="horz" lIns="91440" tIns="45720" rIns="91440" bIns="45720" rtlCol="0" anchor="b">
            <a:normAutofit/>
          </a:bodyPr>
          <a:lstStyle/>
          <a:p>
            <a:pPr algn="r">
              <a:lnSpc>
                <a:spcPct val="90000"/>
              </a:lnSpc>
            </a:pPr>
            <a:r>
              <a:rPr lang="en-US" sz="5400" b="1" i="1"/>
              <a:t>Thank You For Your Time.</a:t>
            </a:r>
            <a:endParaRPr lang="en-US" sz="5400"/>
          </a:p>
        </p:txBody>
      </p:sp>
      <p:sp>
        <p:nvSpPr>
          <p:cNvPr id="3" name="Text Placeholder 2">
            <a:extLst>
              <a:ext uri="{FF2B5EF4-FFF2-40B4-BE49-F238E27FC236}">
                <a16:creationId xmlns:a16="http://schemas.microsoft.com/office/drawing/2014/main" id="{4123FBD6-6C65-47DA-8298-060A12CCCBCE}"/>
              </a:ext>
            </a:extLst>
          </p:cNvPr>
          <p:cNvSpPr>
            <a:spLocks noGrp="1"/>
          </p:cNvSpPr>
          <p:nvPr>
            <p:ph type="body" idx="1"/>
          </p:nvPr>
        </p:nvSpPr>
        <p:spPr>
          <a:xfrm>
            <a:off x="5581090" y="5066831"/>
            <a:ext cx="3679545" cy="1270689"/>
          </a:xfrm>
        </p:spPr>
        <p:txBody>
          <a:bodyPr vert="horz" lIns="91440" tIns="45720" rIns="91440" bIns="45720" rtlCol="0" anchor="t">
            <a:noAutofit/>
          </a:bodyPr>
          <a:lstStyle/>
          <a:p>
            <a:pPr algn="r"/>
            <a:endParaRPr lang="en-US" dirty="0">
              <a:solidFill>
                <a:schemeClr val="tx1">
                  <a:lumMod val="50000"/>
                  <a:lumOff val="50000"/>
                </a:schemeClr>
              </a:solidFill>
            </a:endParaRPr>
          </a:p>
          <a:p>
            <a:pPr algn="r"/>
            <a:endParaRPr lang="en-US" dirty="0">
              <a:solidFill>
                <a:schemeClr val="tx1">
                  <a:lumMod val="50000"/>
                  <a:lumOff val="50000"/>
                </a:schemeClr>
              </a:solidFill>
            </a:endParaRPr>
          </a:p>
          <a:p>
            <a:pPr algn="r"/>
            <a:r>
              <a:rPr lang="en-US" sz="2400" dirty="0">
                <a:solidFill>
                  <a:schemeClr val="tx1">
                    <a:lumMod val="50000"/>
                    <a:lumOff val="50000"/>
                  </a:schemeClr>
                </a:solidFill>
                <a:latin typeface="Arial"/>
                <a:cs typeface="Arial"/>
              </a:rPr>
              <a:t>Monica Pusey 1817260</a:t>
            </a:r>
            <a:endParaRPr lang="en-US" dirty="0">
              <a:solidFill>
                <a:schemeClr val="tx1">
                  <a:lumMod val="50000"/>
                  <a:lumOff val="50000"/>
                </a:schemeClr>
              </a:solidFill>
            </a:endParaRPr>
          </a:p>
        </p:txBody>
      </p:sp>
    </p:spTree>
    <p:extLst>
      <p:ext uri="{BB962C8B-B14F-4D97-AF65-F5344CB8AC3E}">
        <p14:creationId xmlns:p14="http://schemas.microsoft.com/office/powerpoint/2010/main" val="3317695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57709-F5BD-6E14-D2C8-0BCF56DADE47}"/>
              </a:ext>
            </a:extLst>
          </p:cNvPr>
          <p:cNvSpPr>
            <a:spLocks noGrp="1"/>
          </p:cNvSpPr>
          <p:nvPr>
            <p:ph type="title"/>
          </p:nvPr>
        </p:nvSpPr>
        <p:spPr>
          <a:xfrm>
            <a:off x="677334" y="609600"/>
            <a:ext cx="8596668" cy="687589"/>
          </a:xfrm>
        </p:spPr>
        <p:txBody>
          <a:bodyPr/>
          <a:lstStyle/>
          <a:p>
            <a:pPr algn="ctr"/>
            <a:r>
              <a:rPr lang="en-GB" dirty="0">
                <a:latin typeface="Arial Nova"/>
                <a:cs typeface="Calibri Light"/>
              </a:rPr>
              <a:t>References</a:t>
            </a:r>
            <a:endParaRPr lang="en-GB" dirty="0">
              <a:latin typeface="Arial Nova"/>
            </a:endParaRPr>
          </a:p>
        </p:txBody>
      </p:sp>
      <p:sp>
        <p:nvSpPr>
          <p:cNvPr id="3" name="Content Placeholder 2">
            <a:extLst>
              <a:ext uri="{FF2B5EF4-FFF2-40B4-BE49-F238E27FC236}">
                <a16:creationId xmlns:a16="http://schemas.microsoft.com/office/drawing/2014/main" id="{2F99F351-4C51-9939-9453-601D62CF296F}"/>
              </a:ext>
            </a:extLst>
          </p:cNvPr>
          <p:cNvSpPr>
            <a:spLocks noGrp="1"/>
          </p:cNvSpPr>
          <p:nvPr>
            <p:ph idx="1"/>
          </p:nvPr>
        </p:nvSpPr>
        <p:spPr>
          <a:xfrm>
            <a:off x="387560" y="1499231"/>
            <a:ext cx="8886442" cy="4910273"/>
          </a:xfrm>
        </p:spPr>
        <p:txBody>
          <a:bodyPr vert="horz" lIns="91440" tIns="45720" rIns="91440" bIns="45720" rtlCol="0" anchor="t">
            <a:normAutofit/>
          </a:bodyPr>
          <a:lstStyle/>
          <a:p>
            <a:pPr marL="0" indent="0">
              <a:buNone/>
            </a:pPr>
            <a:r>
              <a:rPr lang="en-GB" sz="1200" dirty="0">
                <a:latin typeface="Arial"/>
                <a:cs typeface="Calibri"/>
              </a:rPr>
              <a:t>Business Jargons. (2022). Fiedler's Contingency Model. </a:t>
            </a:r>
            <a:r>
              <a:rPr lang="en-GB" sz="1200" dirty="0">
                <a:latin typeface="Arial"/>
                <a:cs typeface="Calibri"/>
                <a:hlinkClick r:id="rId2">
                  <a:extLst>
                    <a:ext uri="{A12FA001-AC4F-418D-AE19-62706E023703}">
                      <ahyp:hlinkClr xmlns:ahyp="http://schemas.microsoft.com/office/drawing/2018/hyperlinkcolor" val="tx"/>
                    </a:ext>
                  </a:extLst>
                </a:hlinkClick>
              </a:rPr>
              <a:t> https://businessjargons.com</a:t>
            </a:r>
            <a:r>
              <a:rPr lang="en-GB" sz="1200" dirty="0">
                <a:latin typeface="Arial"/>
                <a:cs typeface="Calibri"/>
              </a:rPr>
              <a:t>. Accessed on: 29th/October/2022.</a:t>
            </a:r>
            <a:endParaRPr lang="en-US"/>
          </a:p>
          <a:p>
            <a:pPr marL="0" indent="0">
              <a:buClr>
                <a:srgbClr val="EB3D9F"/>
              </a:buClr>
              <a:buNone/>
            </a:pPr>
            <a:r>
              <a:rPr lang="en-GB" sz="1200" dirty="0">
                <a:latin typeface="Arial"/>
                <a:cs typeface="Calibri"/>
              </a:rPr>
              <a:t>Ellyson, L.M., Gibson, J.H., Nichols, M. &amp; Doerr, A. (2012) "A Study of Fiedler's Contingency Theory Among Military Leaders", Allied Academies International Conference. Academy of Strategic Management. Proceedings, vol. 11, no. 1, pp. 7-11. Available at: </a:t>
            </a:r>
            <a:r>
              <a:rPr lang="en-GB" sz="1200" dirty="0">
                <a:latin typeface="Arial"/>
                <a:cs typeface="Calibri"/>
                <a:hlinkClick r:id="rId3"/>
              </a:rPr>
              <a:t>https://www.proquest.com/scholarly-journals/study-fiedlers-contingency-theory-among-military/docview/1272101229/se-2</a:t>
            </a:r>
            <a:r>
              <a:rPr lang="en-GB" sz="1200" dirty="0">
                <a:latin typeface="Arial"/>
                <a:cs typeface="Calibri"/>
              </a:rPr>
              <a:t>. Accessed on: 18th/November/2022. </a:t>
            </a:r>
          </a:p>
          <a:p>
            <a:pPr marL="0" indent="0">
              <a:buClr>
                <a:srgbClr val="EB3D9F"/>
              </a:buClr>
              <a:buNone/>
            </a:pPr>
            <a:r>
              <a:rPr lang="en-GB" sz="1200" dirty="0">
                <a:latin typeface="Arial"/>
                <a:cs typeface="Calibri"/>
              </a:rPr>
              <a:t>HR Value Chain PowerPoint Template | Sketchbubble. (2022). Available at: </a:t>
            </a:r>
            <a:r>
              <a:rPr lang="en-GB" sz="1200" dirty="0">
                <a:latin typeface="Arial"/>
                <a:cs typeface="Calibri"/>
                <a:hlinkClick r:id="rId4"/>
              </a:rPr>
              <a:t>https://www.sketchbubble.com/en/presentation-hr-value-chain.html</a:t>
            </a:r>
            <a:r>
              <a:rPr lang="en-GB" sz="1200" dirty="0">
                <a:latin typeface="Arial"/>
                <a:cs typeface="Calibri"/>
              </a:rPr>
              <a:t>. Accessed on: 30th/October/2022.</a:t>
            </a:r>
          </a:p>
          <a:p>
            <a:pPr marL="0" indent="0">
              <a:buNone/>
            </a:pPr>
            <a:r>
              <a:rPr lang="en-GB" sz="1200" dirty="0">
                <a:latin typeface="Arial"/>
                <a:cs typeface="Arial"/>
              </a:rPr>
              <a:t>Lam, S.S., Chen, X.P. and Schaubroeck, J., 2002. Participative decision making and employee performance in different cultures: The moderating effects of </a:t>
            </a:r>
            <a:r>
              <a:rPr lang="en-GB" sz="1200" dirty="0" err="1">
                <a:latin typeface="Arial"/>
                <a:cs typeface="Arial"/>
              </a:rPr>
              <a:t>allocentrism</a:t>
            </a:r>
            <a:r>
              <a:rPr lang="en-GB" sz="1200" dirty="0">
                <a:latin typeface="Arial"/>
                <a:cs typeface="Arial"/>
              </a:rPr>
              <a:t> / </a:t>
            </a:r>
            <a:r>
              <a:rPr lang="en-GB" sz="1200" dirty="0" err="1">
                <a:latin typeface="Arial"/>
                <a:cs typeface="Arial"/>
              </a:rPr>
              <a:t>idiocentrism</a:t>
            </a:r>
            <a:r>
              <a:rPr lang="en-GB" sz="1200" dirty="0">
                <a:latin typeface="Arial"/>
                <a:cs typeface="Arial"/>
              </a:rPr>
              <a:t> and efficacy. Academy of management Journal, 45(5), pp.905-914. Available at: </a:t>
            </a:r>
            <a:r>
              <a:rPr lang="en-GB" sz="1200" dirty="0">
                <a:latin typeface="Arial"/>
                <a:cs typeface="Arial"/>
                <a:hlinkClick r:id="rId5"/>
              </a:rPr>
              <a:t>https://doi.org/10.5465/3069321</a:t>
            </a:r>
            <a:r>
              <a:rPr lang="en-GB" sz="1200" dirty="0">
                <a:latin typeface="Arial"/>
                <a:cs typeface="Arial"/>
              </a:rPr>
              <a:t>. Accessed on: 19th/November/2022.</a:t>
            </a:r>
            <a:endParaRPr lang="en-GB" dirty="0"/>
          </a:p>
          <a:p>
            <a:pPr marL="0" indent="0">
              <a:buClr>
                <a:srgbClr val="EB3D9F"/>
              </a:buClr>
              <a:buNone/>
            </a:pPr>
            <a:r>
              <a:rPr lang="en-GB" sz="1200" dirty="0">
                <a:latin typeface="Arial"/>
                <a:cs typeface="Calibri"/>
              </a:rPr>
              <a:t>Locke, E.A., &amp; Latham, G.P. (Eds.). (2012). New Developments in Goal Setting and Task Performance (1st ed.). Routledge. Available at: </a:t>
            </a:r>
            <a:r>
              <a:rPr lang="en-GB" sz="1200" dirty="0">
                <a:latin typeface="Arial"/>
                <a:cs typeface="Calibri"/>
                <a:hlinkClick r:id="rId6"/>
              </a:rPr>
              <a:t>https://doi.org/10.4324/9780203082744</a:t>
            </a:r>
            <a:r>
              <a:rPr lang="en-GB" sz="1200" dirty="0">
                <a:latin typeface="Arial"/>
                <a:cs typeface="Calibri"/>
              </a:rPr>
              <a:t>.  Accessed on 18th/November/2022.</a:t>
            </a:r>
          </a:p>
          <a:p>
            <a:pPr marL="0" indent="0" algn="just">
              <a:buNone/>
            </a:pPr>
            <a:r>
              <a:rPr lang="en-GB" sz="1200" dirty="0">
                <a:latin typeface="Arial"/>
                <a:cs typeface="Calibri"/>
              </a:rPr>
              <a:t>McHarrie., L., (2017). Locke and Latham's Goal Setting Theory. Available at: </a:t>
            </a:r>
            <a:r>
              <a:rPr lang="en-GB" sz="1200" dirty="0">
                <a:latin typeface="Arial"/>
                <a:cs typeface="Calibri"/>
                <a:hlinkClick r:id="rId7"/>
              </a:rPr>
              <a:t>https://www.youtube.com/watch?v=c1ojeClTzYM</a:t>
            </a:r>
            <a:r>
              <a:rPr lang="en-GB" sz="1200" dirty="0">
                <a:latin typeface="Arial"/>
                <a:cs typeface="Calibri"/>
              </a:rPr>
              <a:t>. Accessed on: 30th/October/2022.</a:t>
            </a:r>
          </a:p>
          <a:p>
            <a:pPr marL="0" indent="0" algn="just">
              <a:buClr>
                <a:srgbClr val="EB3D9F"/>
              </a:buClr>
              <a:buNone/>
            </a:pPr>
            <a:r>
              <a:rPr lang="en-GB" sz="1200" dirty="0">
                <a:latin typeface="Arial"/>
                <a:cs typeface="Calibri"/>
              </a:rPr>
              <a:t>O'Neil, H.F., &amp; Drillings, M. (Eds.). (1994). Motivation: Theory and Research (1st ed.). Routledge. Available at: </a:t>
            </a:r>
            <a:r>
              <a:rPr lang="en-GB" sz="1200" dirty="0">
                <a:latin typeface="Arial"/>
                <a:cs typeface="Calibri"/>
                <a:hlinkClick r:id="rId8"/>
              </a:rPr>
              <a:t>https://doi.org/10.4324/9780203052686</a:t>
            </a:r>
            <a:r>
              <a:rPr lang="en-GB" sz="1200" dirty="0">
                <a:latin typeface="Arial"/>
                <a:cs typeface="Calibri"/>
              </a:rPr>
              <a:t>. Accessed on: 18th/November/2022.</a:t>
            </a:r>
          </a:p>
          <a:p>
            <a:pPr marL="0" indent="0" algn="just">
              <a:buClr>
                <a:srgbClr val="EB3D9F"/>
              </a:buClr>
              <a:buNone/>
            </a:pPr>
            <a:r>
              <a:rPr lang="en-GB" sz="1200" dirty="0">
                <a:latin typeface="Arial"/>
                <a:cs typeface="Calibri"/>
              </a:rPr>
              <a:t>Peters, L. H., Hartke, D. D., &amp; Pohlmann, J. T. (1985). Fiedler's Contingency Theory of Leadership: An application of the meta-analysis procedures of Schmidt and Hunter. Psychological Bulletin, 97(2), 274–285. Available at: </a:t>
            </a:r>
            <a:r>
              <a:rPr lang="en-GB" sz="1200" dirty="0">
                <a:latin typeface="Arial"/>
                <a:cs typeface="Calibri"/>
                <a:hlinkClick r:id="rId9"/>
              </a:rPr>
              <a:t>https://doi.org/10.1037/0033-2909.97.2.274</a:t>
            </a:r>
            <a:r>
              <a:rPr lang="en-GB" sz="1200" dirty="0">
                <a:latin typeface="Arial"/>
                <a:cs typeface="Calibri"/>
              </a:rPr>
              <a:t>. Accessed on: 18th/November/2022.</a:t>
            </a:r>
          </a:p>
          <a:p>
            <a:pPr marL="0" indent="0" algn="just">
              <a:buClr>
                <a:srgbClr val="EB3D9F"/>
              </a:buClr>
              <a:buNone/>
            </a:pPr>
            <a:endParaRPr lang="en-GB" sz="1200" dirty="0">
              <a:latin typeface="Arial"/>
              <a:cs typeface="Calibri"/>
            </a:endParaRPr>
          </a:p>
          <a:p>
            <a:pPr algn="just">
              <a:buClr>
                <a:srgbClr val="EB3D9F"/>
              </a:buClr>
            </a:pPr>
            <a:endParaRPr lang="en-GB" sz="1200" dirty="0">
              <a:latin typeface="Arial"/>
              <a:cs typeface="Calibri"/>
            </a:endParaRPr>
          </a:p>
          <a:p>
            <a:pPr algn="just">
              <a:buClr>
                <a:srgbClr val="EB3D9F"/>
              </a:buClr>
            </a:pPr>
            <a:endParaRPr lang="en-GB" sz="1200" dirty="0">
              <a:latin typeface="Arial"/>
              <a:cs typeface="Calibri"/>
            </a:endParaRPr>
          </a:p>
        </p:txBody>
      </p:sp>
    </p:spTree>
    <p:extLst>
      <p:ext uri="{BB962C8B-B14F-4D97-AF65-F5344CB8AC3E}">
        <p14:creationId xmlns:p14="http://schemas.microsoft.com/office/powerpoint/2010/main" val="34175979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8ED4A-3A59-1D92-09DD-7C2FBEEDBAEA}"/>
              </a:ext>
            </a:extLst>
          </p:cNvPr>
          <p:cNvSpPr>
            <a:spLocks noGrp="1"/>
          </p:cNvSpPr>
          <p:nvPr>
            <p:ph type="title"/>
          </p:nvPr>
        </p:nvSpPr>
        <p:spPr/>
        <p:txBody>
          <a:bodyPr/>
          <a:lstStyle/>
          <a:p>
            <a:pPr algn="ctr"/>
            <a:r>
              <a:rPr lang="en-GB" dirty="0"/>
              <a:t>References</a:t>
            </a:r>
            <a:endParaRPr lang="en-US" dirty="0"/>
          </a:p>
        </p:txBody>
      </p:sp>
      <p:sp>
        <p:nvSpPr>
          <p:cNvPr id="3" name="Content Placeholder 2">
            <a:extLst>
              <a:ext uri="{FF2B5EF4-FFF2-40B4-BE49-F238E27FC236}">
                <a16:creationId xmlns:a16="http://schemas.microsoft.com/office/drawing/2014/main" id="{A81D99C9-BBE0-A05E-8192-6278E80BAF33}"/>
              </a:ext>
            </a:extLst>
          </p:cNvPr>
          <p:cNvSpPr>
            <a:spLocks noGrp="1"/>
          </p:cNvSpPr>
          <p:nvPr>
            <p:ph idx="1"/>
          </p:nvPr>
        </p:nvSpPr>
        <p:spPr>
          <a:xfrm>
            <a:off x="677334" y="1420054"/>
            <a:ext cx="8596668" cy="4621308"/>
          </a:xfrm>
        </p:spPr>
        <p:txBody>
          <a:bodyPr vert="horz" lIns="91440" tIns="45720" rIns="91440" bIns="45720" rtlCol="0" anchor="t">
            <a:normAutofit/>
          </a:bodyPr>
          <a:lstStyle/>
          <a:p>
            <a:pPr marL="0" indent="0">
              <a:buNone/>
            </a:pPr>
            <a:endParaRPr lang="en-GB"/>
          </a:p>
          <a:p>
            <a:pPr marL="0" indent="0" algn="just">
              <a:buNone/>
            </a:pPr>
            <a:r>
              <a:rPr lang="en-GB" sz="1200" dirty="0">
                <a:latin typeface="Arial"/>
                <a:cs typeface="Arial"/>
              </a:rPr>
              <a:t>Sashkin, M., (1972). Leadership style and group decision effectiveness: Correlational and behavioural tests of Fiedler's contingency model. Organizational Behaviour and Human Performance, 8(3), pp.347-362. Available at: </a:t>
            </a:r>
            <a:r>
              <a:rPr lang="en-GB" sz="1200" dirty="0">
                <a:latin typeface="Arial"/>
                <a:cs typeface="Arial"/>
                <a:hlinkClick r:id="rId2"/>
              </a:rPr>
              <a:t>https://doi.org/10.1016/0030-5073(72)90055-4</a:t>
            </a:r>
            <a:r>
              <a:rPr lang="en-GB" sz="1200" dirty="0">
                <a:latin typeface="Arial"/>
                <a:cs typeface="Arial"/>
              </a:rPr>
              <a:t>. Accessed on: 18th/November.2022.</a:t>
            </a:r>
            <a:endParaRPr lang="en-GB" sz="1200">
              <a:latin typeface="Arial"/>
              <a:cs typeface="Arial"/>
            </a:endParaRPr>
          </a:p>
          <a:p>
            <a:pPr marL="0" indent="0" algn="just">
              <a:buNone/>
            </a:pPr>
            <a:r>
              <a:rPr lang="en-GB" sz="1200" dirty="0" err="1">
                <a:latin typeface="Arial"/>
                <a:cs typeface="Arial"/>
              </a:rPr>
              <a:t>Vermeeren</a:t>
            </a:r>
            <a:r>
              <a:rPr lang="en-GB" sz="1200" dirty="0">
                <a:latin typeface="Arial"/>
                <a:cs typeface="Arial"/>
              </a:rPr>
              <a:t>, B., Kuipers, B. and </a:t>
            </a:r>
            <a:r>
              <a:rPr lang="en-GB" sz="1200" dirty="0" err="1">
                <a:latin typeface="Arial"/>
                <a:cs typeface="Arial"/>
              </a:rPr>
              <a:t>Steijn</a:t>
            </a:r>
            <a:r>
              <a:rPr lang="en-GB" sz="1200" dirty="0">
                <a:latin typeface="Arial"/>
                <a:cs typeface="Arial"/>
              </a:rPr>
              <a:t>, B., (2014). Does leadership style make a difference? Linking HRM, job satisfaction, and organizational performance. Review of Public Personnel Administration, 34(2), pp.174-195. Available at: </a:t>
            </a:r>
            <a:r>
              <a:rPr lang="en-GB" sz="1200" dirty="0">
                <a:latin typeface="Arial"/>
                <a:cs typeface="Arial"/>
                <a:hlinkClick r:id="rId3"/>
              </a:rPr>
              <a:t>https://doi.org/10.1177/0734371X13510853</a:t>
            </a:r>
            <a:r>
              <a:rPr lang="en-GB" sz="1200" dirty="0">
                <a:latin typeface="Arial"/>
                <a:cs typeface="Arial"/>
              </a:rPr>
              <a:t>. Accessed on: 19th/November/2022.</a:t>
            </a:r>
            <a:endParaRPr lang="en-GB" dirty="0"/>
          </a:p>
          <a:p>
            <a:pPr marL="0" indent="0">
              <a:buNone/>
            </a:pPr>
            <a:r>
              <a:rPr lang="en-GB" sz="1200" dirty="0">
                <a:latin typeface="Arial"/>
                <a:cs typeface="Arial"/>
              </a:rPr>
              <a:t>Wang, A.-C., Kim, T.-Y., Jiang, Y., &amp; Tang, G. (2022). Employee proactive goal regulation and job performance: The role modelling and interacting effects of leader proactive goal regulation. Human Relations, 75(2), 373–400. Available at:  </a:t>
            </a:r>
            <a:r>
              <a:rPr lang="en-GB" sz="1200" dirty="0">
                <a:latin typeface="Arial"/>
                <a:cs typeface="Arial"/>
                <a:hlinkClick r:id="rId4"/>
              </a:rPr>
              <a:t>https://doi.org/10.1177/0018726720984838</a:t>
            </a:r>
            <a:r>
              <a:rPr lang="en-GB" sz="1200" dirty="0">
                <a:latin typeface="Arial"/>
                <a:cs typeface="Arial"/>
              </a:rPr>
              <a:t>. Accessed on: 19th/November/2022. </a:t>
            </a:r>
          </a:p>
          <a:p>
            <a:pPr marL="0" indent="0">
              <a:buNone/>
            </a:pPr>
            <a:r>
              <a:rPr lang="en-GB" sz="1200" dirty="0">
                <a:latin typeface="Arial"/>
                <a:cs typeface="Arial"/>
              </a:rPr>
              <a:t>Weber, Y. and </a:t>
            </a:r>
            <a:r>
              <a:rPr lang="en-GB" sz="1200" dirty="0" err="1">
                <a:latin typeface="Arial"/>
                <a:cs typeface="Arial"/>
              </a:rPr>
              <a:t>Tarba</a:t>
            </a:r>
            <a:r>
              <a:rPr lang="en-GB" sz="1200" dirty="0">
                <a:latin typeface="Arial"/>
                <a:cs typeface="Arial"/>
              </a:rPr>
              <a:t>, S.Y., (2010). Human resource practices and performance of mergers and acquisitions in Israel. Human resource Management review, 20(3), pp.203-211. Available at: </a:t>
            </a:r>
            <a:r>
              <a:rPr lang="en-GB" sz="1200" dirty="0">
                <a:latin typeface="Arial"/>
                <a:cs typeface="Arial"/>
                <a:hlinkClick r:id="rId5"/>
              </a:rPr>
              <a:t>https://doi.org/10.1016/j.hrmr.2009.08.007</a:t>
            </a:r>
            <a:r>
              <a:rPr lang="en-GB" sz="1200" dirty="0">
                <a:latin typeface="Arial"/>
                <a:cs typeface="Arial"/>
              </a:rPr>
              <a:t>. Accessed on: 18th/November/2022. </a:t>
            </a:r>
            <a:endParaRPr lang="en-GB" dirty="0"/>
          </a:p>
        </p:txBody>
      </p:sp>
    </p:spTree>
    <p:extLst>
      <p:ext uri="{BB962C8B-B14F-4D97-AF65-F5344CB8AC3E}">
        <p14:creationId xmlns:p14="http://schemas.microsoft.com/office/powerpoint/2010/main" val="278886950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21</Slides>
  <Notes>0</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Facet</vt:lpstr>
      <vt:lpstr>Master of Business Administration  Human Resource Management  LCMB7000  Monica Pusey</vt:lpstr>
      <vt:lpstr>Presentation of HRM theories/topics</vt:lpstr>
      <vt:lpstr>Theories of Human Resource Management</vt:lpstr>
      <vt:lpstr>Fielders Contingency Theory  </vt:lpstr>
      <vt:lpstr>PowerPoint Presentation</vt:lpstr>
      <vt:lpstr>Fiedler's Contingency Theory</vt:lpstr>
      <vt:lpstr>PowerPoint Presentation</vt:lpstr>
      <vt:lpstr>Fiedler's Contingency Theory</vt:lpstr>
      <vt:lpstr>Fiedler's Contingency Theory</vt:lpstr>
      <vt:lpstr>         Goal-Setting Theory</vt:lpstr>
      <vt:lpstr>Goal-Setting Theory</vt:lpstr>
      <vt:lpstr>Goal-Setting Theory</vt:lpstr>
      <vt:lpstr>Goal-Setting Theory</vt:lpstr>
      <vt:lpstr>The HR Value Chain</vt:lpstr>
      <vt:lpstr>The HR Value Chain HRM outcomes are the objectives achieved through the HRM activities. In the aim of aligning processes with goals.</vt:lpstr>
      <vt:lpstr>The HR Value Chain</vt:lpstr>
      <vt:lpstr>The HR Value Chain</vt:lpstr>
      <vt:lpstr>The HR Value Chain</vt:lpstr>
      <vt:lpstr>Thank You For Your Time.</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2770</cp:revision>
  <dcterms:created xsi:type="dcterms:W3CDTF">2022-10-28T11:26:27Z</dcterms:created>
  <dcterms:modified xsi:type="dcterms:W3CDTF">2022-11-23T14:12:04Z</dcterms:modified>
</cp:coreProperties>
</file>