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2D7298-2047-495B-A9B8-AB91C8DEC28B}" v="121" dt="2022-12-04T13:47:25.6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161" autoAdjust="0"/>
  </p:normalViewPr>
  <p:slideViewPr>
    <p:cSldViewPr>
      <p:cViewPr varScale="1">
        <p:scale>
          <a:sx n="108" d="100"/>
          <a:sy n="108" d="100"/>
        </p:scale>
        <p:origin x="984" y="96"/>
      </p:cViewPr>
      <p:guideLst>
        <p:guide orient="horz" pos="2160"/>
        <p:guide pos="2880"/>
      </p:guideLst>
    </p:cSldViewPr>
  </p:slideViewPr>
  <p:notesTextViewPr>
    <p:cViewPr>
      <p:scale>
        <a:sx n="100" d="100"/>
        <a:sy n="100" d="100"/>
      </p:scale>
      <p:origin x="0" y="-9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922D7298-2047-495B-A9B8-AB91C8DEC28B}"/>
    <pc:docChg chg="modSld">
      <pc:chgData name="Guest User" userId="" providerId="Windows Live" clId="Web-{922D7298-2047-495B-A9B8-AB91C8DEC28B}" dt="2022-12-04T13:47:25.626" v="139"/>
      <pc:docMkLst>
        <pc:docMk/>
      </pc:docMkLst>
      <pc:sldChg chg="addSp delSp modSp">
        <pc:chgData name="Guest User" userId="" providerId="Windows Live" clId="Web-{922D7298-2047-495B-A9B8-AB91C8DEC28B}" dt="2022-12-04T13:47:25.626" v="139"/>
        <pc:sldMkLst>
          <pc:docMk/>
          <pc:sldMk cId="0" sldId="256"/>
        </pc:sldMkLst>
        <pc:spChg chg="mod">
          <ac:chgData name="Guest User" userId="" providerId="Windows Live" clId="Web-{922D7298-2047-495B-A9B8-AB91C8DEC28B}" dt="2022-12-04T13:47:04.703" v="137" actId="20577"/>
          <ac:spMkLst>
            <pc:docMk/>
            <pc:sldMk cId="0" sldId="256"/>
            <ac:spMk id="3" creationId="{00000000-0000-0000-0000-000000000000}"/>
          </ac:spMkLst>
        </pc:spChg>
        <pc:picChg chg="add del mod">
          <ac:chgData name="Guest User" userId="" providerId="Windows Live" clId="Web-{922D7298-2047-495B-A9B8-AB91C8DEC28B}" dt="2022-12-04T13:47:25.626" v="139"/>
          <ac:picMkLst>
            <pc:docMk/>
            <pc:sldMk cId="0" sldId="256"/>
            <ac:picMk id="4" creationId="{A45DC268-ADA9-C73A-A751-D2AACAF2AF4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9005C9C-2262-4972-B15D-15E7B81BE362}" type="datetimeFigureOut">
              <a:rPr lang="en-US" smtClean="0"/>
              <a:t>12/4/2022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38E45A7-4C82-43C3-9F40-0BC6C424F83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The session will examine hotel employee engagement. Employees must provide hotel-related services (Bridger, 2018). Employees must assure client pleasure, profitability, and high-quality service, among other things. The research will demonstrate the value of employee engagement via examples, figures, and data. The hotel industry's low employee engagement will also be examined, along with the best way to fix it (Sun and </a:t>
            </a:r>
            <a:r>
              <a:rPr lang="en-GB" sz="1200" kern="1200" dirty="0" err="1">
                <a:solidFill>
                  <a:schemeClr val="tx1"/>
                </a:solidFill>
                <a:effectLst/>
                <a:latin typeface="+mn-lt"/>
                <a:ea typeface="+mn-ea"/>
                <a:cs typeface="+mn-cs"/>
              </a:rPr>
              <a:t>Bunchapattanasakda</a:t>
            </a:r>
            <a:r>
              <a:rPr lang="en-GB" sz="1200" kern="1200">
                <a:solidFill>
                  <a:schemeClr val="tx1"/>
                </a:solidFill>
                <a:effectLst/>
                <a:latin typeface="+mn-lt"/>
                <a:ea typeface="+mn-ea"/>
                <a:cs typeface="+mn-cs"/>
              </a:rPr>
              <a:t>, 2019).</a:t>
            </a:r>
          </a:p>
        </p:txBody>
      </p:sp>
      <p:sp>
        <p:nvSpPr>
          <p:cNvPr id="4" name="Slide Number Placeholder 3"/>
          <p:cNvSpPr>
            <a:spLocks noGrp="1"/>
          </p:cNvSpPr>
          <p:nvPr>
            <p:ph type="sldNum" sz="quarter" idx="10"/>
          </p:nvPr>
        </p:nvSpPr>
        <p:spPr/>
        <p:txBody>
          <a:bodyPr/>
          <a:lstStyle/>
          <a:p>
            <a:fld id="{538E45A7-4C82-43C3-9F40-0BC6C424F83B}"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Employee engagement can be termed as a concept of human resources which shows the enthusiasm as well as level of dedication a worker feels towards his/her job. Moreover, it is the degree to which an employee invests their behavioural, emotional, and cognitive energies toward productive outcomes for the hotel companies. It is a workplace-level approach resulting in the proper condition for all employees of a hotel organisation to provide their best each day, be motivated to contribute more toward organisational success and be committed to their company’s goals. Effective employee engagement brings lots of opportunities to grow as well as expand the business (Kwon and Kim, 2020).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38E45A7-4C82-43C3-9F40-0BC6C424F83B}"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theoretical model of employee engagement is essentially a blueprint which helps to understand what makes the employee happy and productive in the working environment. Mainly there is three major employee engagement models that draws the psychology of the hotel industry or any other industry to help the organisation to develop and improve the whole system and the level of engagement among employees. The major three models of employee engagement are The “Zinger Model, The Deloitte Model, and The AON Hewitt Model”. These models are involved in describing the collaboration between a vendor and customer during providing the service (</a:t>
            </a:r>
            <a:r>
              <a:rPr lang="en-GB" sz="1200" kern="1200" dirty="0" err="1">
                <a:solidFill>
                  <a:schemeClr val="tx1"/>
                </a:solidFill>
                <a:effectLst/>
                <a:latin typeface="+mn-lt"/>
                <a:ea typeface="+mn-ea"/>
                <a:cs typeface="+mn-cs"/>
              </a:rPr>
              <a:t>Fredricks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a:t>
            </a:r>
            <a:endParaRPr lang="en-US" dirty="0"/>
          </a:p>
        </p:txBody>
      </p:sp>
      <p:sp>
        <p:nvSpPr>
          <p:cNvPr id="4" name="Slide Number Placeholder 3"/>
          <p:cNvSpPr>
            <a:spLocks noGrp="1"/>
          </p:cNvSpPr>
          <p:nvPr>
            <p:ph type="sldNum" sz="quarter" idx="10"/>
          </p:nvPr>
        </p:nvSpPr>
        <p:spPr/>
        <p:txBody>
          <a:bodyPr/>
          <a:lstStyle/>
          <a:p>
            <a:fld id="{538E45A7-4C82-43C3-9F40-0BC6C424F83B}"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Zinger Model was introduced by David Zinger that follows a pyramid structure. The ultimate purpose of this model is to emphasize why employee engagement is important. In this model bottom row indicate the necessities, the second row indicates the uniting of the firm, the third stage </a:t>
            </a:r>
            <a:r>
              <a:rPr lang="en-US" sz="1200" kern="1200" dirty="0">
                <a:solidFill>
                  <a:schemeClr val="tx1"/>
                </a:solidFill>
                <a:effectLst/>
                <a:latin typeface="+mn-lt"/>
                <a:ea typeface="+mn-ea"/>
                <a:cs typeface="+mn-cs"/>
              </a:rPr>
              <a:t>shows </a:t>
            </a:r>
            <a:r>
              <a:rPr lang="en-GB" sz="1200" kern="1200" dirty="0">
                <a:solidFill>
                  <a:schemeClr val="tx1"/>
                </a:solidFill>
                <a:effectLst/>
                <a:latin typeface="+mn-lt"/>
                <a:ea typeface="+mn-ea"/>
                <a:cs typeface="+mn-cs"/>
              </a:rPr>
              <a:t>performance boost level, and the upper level of the pyramid indicates the final result. The Deloitte Model refers to employee engagement by developing a culture where employees are respected, challenged as well as involved. Hands-on management, meaningful work, a positive work environment, opportunities for growth, and trust in leadership are the five core elements of the Deloitte model. The AON Hewitt Model tracks the relationship between the business outcome and engagement drivers (</a:t>
            </a:r>
            <a:r>
              <a:rPr lang="en-GB" sz="1200" kern="1200" dirty="0" err="1">
                <a:solidFill>
                  <a:schemeClr val="tx1"/>
                </a:solidFill>
                <a:effectLst/>
                <a:latin typeface="+mn-lt"/>
                <a:ea typeface="+mn-ea"/>
                <a:cs typeface="+mn-cs"/>
              </a:rPr>
              <a:t>Reder</a:t>
            </a:r>
            <a:r>
              <a:rPr lang="en-GB" sz="1200" kern="1200">
                <a:solidFill>
                  <a:schemeClr val="tx1"/>
                </a:solidFill>
                <a:effectLst/>
                <a:latin typeface="+mn-lt"/>
                <a:ea typeface="+mn-ea"/>
                <a:cs typeface="+mn-cs"/>
              </a:rPr>
              <a:t> </a:t>
            </a:r>
            <a:r>
              <a:rPr lang="en-GB" sz="1200" i="1" kern="1200">
                <a:solidFill>
                  <a:schemeClr val="tx1"/>
                </a:solidFill>
                <a:effectLst/>
                <a:latin typeface="+mn-lt"/>
                <a:ea typeface="+mn-ea"/>
                <a:cs typeface="+mn-cs"/>
              </a:rPr>
              <a:t>et al.,</a:t>
            </a:r>
            <a:r>
              <a:rPr lang="en-GB" sz="1200" kern="1200">
                <a:solidFill>
                  <a:schemeClr val="tx1"/>
                </a:solidFill>
                <a:effectLst/>
                <a:latin typeface="+mn-lt"/>
                <a:ea typeface="+mn-ea"/>
                <a:cs typeface="+mn-cs"/>
              </a:rPr>
              <a:t> 2020). </a:t>
            </a:r>
            <a:endParaRPr lang="en-US" dirty="0"/>
          </a:p>
        </p:txBody>
      </p:sp>
      <p:sp>
        <p:nvSpPr>
          <p:cNvPr id="4" name="Slide Number Placeholder 3"/>
          <p:cNvSpPr>
            <a:spLocks noGrp="1"/>
          </p:cNvSpPr>
          <p:nvPr>
            <p:ph type="sldNum" sz="quarter" idx="10"/>
          </p:nvPr>
        </p:nvSpPr>
        <p:spPr/>
        <p:txBody>
          <a:bodyPr/>
          <a:lstStyle/>
          <a:p>
            <a:fld id="{538E45A7-4C82-43C3-9F40-0BC6C424F83B}"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While employees are more engaged it indicates that they are more likely to invest in their work as well as high-performing employees. It helps an employee to stay more excited and happy to work for their respective company. Employees value their contributions and roles to the success of the hotel companies. Employees also understand and value the company’s mission, vision, and goals. Similarly, the company is also able to value and understands employees’ motive and goals. Moreover, employee engagement helps hotel companies to offer better service to their customers and implement effective strategies as well (</a:t>
            </a:r>
            <a:r>
              <a:rPr lang="en-GB" sz="1200" kern="1200" dirty="0" err="1">
                <a:solidFill>
                  <a:schemeClr val="tx1"/>
                </a:solidFill>
                <a:latin typeface="+mn-lt"/>
                <a:ea typeface="+mn-ea"/>
                <a:cs typeface="+mn-cs"/>
              </a:rPr>
              <a:t>Rodrigues</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da</a:t>
            </a:r>
            <a:r>
              <a:rPr lang="en-GB" sz="1200" kern="1200" dirty="0">
                <a:solidFill>
                  <a:schemeClr val="tx1"/>
                </a:solidFill>
                <a:latin typeface="+mn-lt"/>
                <a:ea typeface="+mn-ea"/>
                <a:cs typeface="+mn-cs"/>
              </a:rPr>
              <a:t> Costa and Maria </a:t>
            </a:r>
            <a:r>
              <a:rPr lang="en-GB" sz="1200" kern="1200" dirty="0" err="1">
                <a:solidFill>
                  <a:schemeClr val="tx1"/>
                </a:solidFill>
                <a:latin typeface="+mn-lt"/>
                <a:ea typeface="+mn-ea"/>
                <a:cs typeface="+mn-cs"/>
              </a:rPr>
              <a:t>Correia</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Loureiro</a:t>
            </a:r>
            <a:r>
              <a:rPr lang="en-GB" sz="1200" kern="1200" dirty="0">
                <a:solidFill>
                  <a:schemeClr val="tx1"/>
                </a:solidFill>
                <a:latin typeface="+mn-lt"/>
                <a:ea typeface="+mn-ea"/>
                <a:cs typeface="+mn-cs"/>
              </a:rPr>
              <a:t>, 2019). </a:t>
            </a:r>
            <a:endParaRPr lang="en-US" dirty="0"/>
          </a:p>
        </p:txBody>
      </p:sp>
      <p:sp>
        <p:nvSpPr>
          <p:cNvPr id="4" name="Slide Number Placeholder 3"/>
          <p:cNvSpPr>
            <a:spLocks noGrp="1"/>
          </p:cNvSpPr>
          <p:nvPr>
            <p:ph type="sldNum" sz="quarter" idx="10"/>
          </p:nvPr>
        </p:nvSpPr>
        <p:spPr/>
        <p:txBody>
          <a:bodyPr/>
          <a:lstStyle/>
          <a:p>
            <a:fld id="{538E45A7-4C82-43C3-9F40-0BC6C424F83B}"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Employee engagement plays a crucial role in the hotel industry as it helps to develop a better working culture, increase productivity level, decrease employee turnover, influence the company’s profit, and build a better relationship with customers and workers. Employees become more efficient and energised, these help them to influence their own mental health during performing their tasks and delivering their services or while attending to a valuable customer. It helps to provide better customer service, enhance productivity, and profitability, and higher employee as well as customer satisfaction (Young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2018).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38E45A7-4C82-43C3-9F40-0BC6C424F83B}"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Lack of employee engagement especially, during guest interactions can lead to a decrease the customer satisfaction, reduce the company’s profitability, and decrease employee turnover. Moreover, a lack of employee engagement can decrease the morale of employees and disrupt the harmony of the working environment. Lack of employee engagement can increase the cost of the hotels, their rooms, and their services, therefore they can lose their potential customers, Due to this reason, the customer retention rate can decrease significantly (Johnson</a:t>
            </a:r>
            <a:r>
              <a:rPr lang="en-GB" sz="1200" i="1" kern="1200" dirty="0">
                <a:solidFill>
                  <a:schemeClr val="tx1"/>
                </a:solidFill>
                <a:latin typeface="+mn-lt"/>
                <a:ea typeface="+mn-ea"/>
                <a:cs typeface="+mn-cs"/>
              </a:rPr>
              <a:t> et al.,</a:t>
            </a:r>
            <a:r>
              <a:rPr lang="en-GB" sz="1200" kern="1200" dirty="0">
                <a:solidFill>
                  <a:schemeClr val="tx1"/>
                </a:solidFill>
                <a:latin typeface="+mn-lt"/>
                <a:ea typeface="+mn-ea"/>
                <a:cs typeface="+mn-cs"/>
              </a:rPr>
              <a:t> 2018).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38E45A7-4C82-43C3-9F40-0BC6C424F83B}"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Employees who are associated with the hotel industry have lacked in their employee engagement, and then the respective hotel is no more able to provide excellent service to their potential visitors. Moreover, as it causes high rates, customers can opt for another option, that provides a better service at a lower price. It can also decrease the revenue generation of the company and reduce sales generation as well (Book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2019).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38E45A7-4C82-43C3-9F40-0BC6C424F83B}" type="slidenum">
              <a:rPr lang="en-US" smtClean="0"/>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various practices through which people can measure employee engagement and enhance the level of engagement.  Measuring the current level of engagement can help the hotel industry to find out what is running in its working environment and where they have to improve (Cottrell, 2019). Moreover, by building an engagement strategy, setting examples, getting the right management and so many other ways they can develop employee engagement. As per the report of 2021, almost 65% of employees are engaged in their work in the post-pandemic scenario (Statista., 2022).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38E45A7-4C82-43C3-9F40-0BC6C424F83B}" type="slidenum">
              <a:rPr lang="en-US" smtClean="0"/>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the hotel industry, all the employees need to be engaged as it significantly impacts the bottom line of the company. Employee engagement measures the level of happiness and motivation while they attend a new guest and interact with them. Employee engagement is cost less to train and is more productive. Moreover, it is more likely to be loyal and trustable to the respective companies. It is a large thing about the social connections happening in the companies and also aligning the work experience with an employee’s cultural needs.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38E45A7-4C82-43C3-9F40-0BC6C424F83B}" type="slidenum">
              <a:rPr lang="en-US" smtClean="0"/>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2581A12-33EC-428F-A73A-7EC836B7CC4B}"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FCFF40-E1C2-46FA-9D19-7F6E056DF31A}"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581A12-33EC-428F-A73A-7EC836B7CC4B}"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FCFF40-E1C2-46FA-9D19-7F6E056DF31A}"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581A12-33EC-428F-A73A-7EC836B7CC4B}"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FCFF40-E1C2-46FA-9D19-7F6E056DF31A}"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2581A12-33EC-428F-A73A-7EC836B7CC4B}" type="datetimeFigureOut">
              <a:rPr lang="en-US" smtClean="0"/>
              <a:t>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FCFF40-E1C2-46FA-9D19-7F6E056DF31A}"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2581A12-33EC-428F-A73A-7EC836B7CC4B}" type="datetimeFigureOut">
              <a:rPr lang="en-US" smtClean="0"/>
              <a:t>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BFCFF40-E1C2-46FA-9D19-7F6E056DF31A}"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2581A12-33EC-428F-A73A-7EC836B7CC4B}" type="datetimeFigureOut">
              <a:rPr lang="en-US" smtClean="0"/>
              <a:t>12/4/2022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BFCFF40-E1C2-46FA-9D19-7F6E056DF31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581A12-33EC-428F-A73A-7EC836B7CC4B}" type="datetimeFigureOut">
              <a:rPr lang="en-US" smtClean="0"/>
              <a:t>12/4/2022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BFCFF40-E1C2-46FA-9D19-7F6E056DF31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581A12-33EC-428F-A73A-7EC836B7CC4B}" type="datetimeFigureOut">
              <a:rPr lang="en-US" smtClean="0"/>
              <a:t>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FCFF40-E1C2-46FA-9D19-7F6E056DF31A}"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581A12-33EC-428F-A73A-7EC836B7CC4B}" type="datetimeFigureOut">
              <a:rPr lang="en-US" smtClean="0"/>
              <a:t>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FCFF40-E1C2-46FA-9D19-7F6E056DF31A}"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581A12-33EC-428F-A73A-7EC836B7CC4B}"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FCFF40-E1C2-46FA-9D19-7F6E056DF31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581A12-33EC-428F-A73A-7EC836B7CC4B}"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FCFF40-E1C2-46FA-9D19-7F6E056DF31A}"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1000"/>
            <a:lum/>
          </a:blip>
          <a:srcRect/>
          <a:stretch>
            <a:fillRect t="-3000" b="-3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581A12-33EC-428F-A73A-7EC836B7CC4B}" type="datetimeFigureOut">
              <a:rPr lang="en-US" smtClean="0"/>
              <a:t>12/4/2022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FCFF40-E1C2-46FA-9D19-7F6E056DF31A}"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724876"/>
            <a:ext cx="7772400" cy="2814657"/>
          </a:xfrm>
        </p:spPr>
        <p:txBody>
          <a:bodyPr>
            <a:normAutofit fontScale="90000"/>
          </a:bodyPr>
          <a:lstStyle/>
          <a:p>
            <a:r>
              <a:rPr lang="en-GB" b="1" dirty="0"/>
              <a:t>Module: Operating Hotel Facilities</a:t>
            </a:r>
            <a:br>
              <a:rPr lang="en-US" dirty="0"/>
            </a:br>
            <a:r>
              <a:rPr lang="en-GB" b="1" dirty="0"/>
              <a:t>Module code: BMIH4006</a:t>
            </a:r>
            <a:br>
              <a:rPr lang="en-US" dirty="0"/>
            </a:br>
            <a:r>
              <a:rPr lang="en-GB" b="1" dirty="0"/>
              <a:t>Assignment 3 - Employee Engagement Presentation</a:t>
            </a:r>
            <a:br>
              <a:rPr lang="en-US" dirty="0"/>
            </a:br>
            <a:endParaRPr lang="en-US" dirty="0"/>
          </a:p>
        </p:txBody>
      </p:sp>
      <p:sp>
        <p:nvSpPr>
          <p:cNvPr id="3" name="Subtitle 2"/>
          <p:cNvSpPr>
            <a:spLocks noGrp="1"/>
          </p:cNvSpPr>
          <p:nvPr>
            <p:ph type="subTitle" idx="1"/>
          </p:nvPr>
        </p:nvSpPr>
        <p:spPr>
          <a:xfrm>
            <a:off x="1259632" y="4509120"/>
            <a:ext cx="6400800" cy="1752600"/>
          </a:xfrm>
        </p:spPr>
        <p:txBody>
          <a:bodyPr vert="horz" lIns="91440" tIns="45720" rIns="91440" bIns="45720" rtlCol="0" anchor="t">
            <a:normAutofit/>
          </a:bodyPr>
          <a:lstStyle/>
          <a:p>
            <a:pPr algn="just"/>
            <a:r>
              <a:rPr lang="en-GB" sz="2400" b="1" dirty="0">
                <a:solidFill>
                  <a:schemeClr val="tx1"/>
                </a:solidFill>
              </a:rPr>
              <a:t>Student Name: Sylvester </a:t>
            </a:r>
            <a:r>
              <a:rPr lang="en-GB" sz="2400" b="1" dirty="0" err="1">
                <a:solidFill>
                  <a:schemeClr val="tx1"/>
                </a:solidFill>
              </a:rPr>
              <a:t>Egbueri</a:t>
            </a:r>
            <a:endParaRPr lang="en-US" sz="2400">
              <a:solidFill>
                <a:schemeClr val="tx1"/>
              </a:solidFill>
              <a:cs typeface="Calibri"/>
            </a:endParaRPr>
          </a:p>
          <a:p>
            <a:pPr algn="just"/>
            <a:r>
              <a:rPr lang="en-GB" sz="2400" b="1" dirty="0">
                <a:solidFill>
                  <a:schemeClr val="tx1"/>
                </a:solidFill>
              </a:rPr>
              <a:t>Student ID: 1714548 </a:t>
            </a:r>
            <a:endParaRPr lang="en-US" sz="2400" b="1" dirty="0">
              <a:solidFill>
                <a:schemeClr val="tx1"/>
              </a:solidFill>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0034" y="285728"/>
            <a:ext cx="8229600" cy="928694"/>
          </a:xfrm>
        </p:spPr>
        <p:txBody>
          <a:bodyPr>
            <a:noAutofit/>
          </a:bodyPr>
          <a:lstStyle/>
          <a:p>
            <a:r>
              <a:rPr lang="en-US" b="1" u="sng" dirty="0"/>
              <a:t>Table of Contents</a:t>
            </a:r>
            <a:br>
              <a:rPr lang="en-US" b="1" u="sng" dirty="0"/>
            </a:br>
            <a:endParaRPr lang="en-US" u="sng" dirty="0"/>
          </a:p>
        </p:txBody>
      </p:sp>
      <p:sp>
        <p:nvSpPr>
          <p:cNvPr id="3" name="Content Placeholder 2"/>
          <p:cNvSpPr>
            <a:spLocks noGrp="1"/>
          </p:cNvSpPr>
          <p:nvPr>
            <p:ph idx="1"/>
          </p:nvPr>
        </p:nvSpPr>
        <p:spPr>
          <a:xfrm>
            <a:off x="457200" y="1600200"/>
            <a:ext cx="8229600" cy="4829196"/>
          </a:xfrm>
        </p:spPr>
        <p:txBody>
          <a:bodyPr>
            <a:noAutofit/>
          </a:bodyPr>
          <a:lstStyle/>
          <a:p>
            <a:r>
              <a:rPr lang="en-US" sz="2400" dirty="0"/>
              <a:t>Introduction</a:t>
            </a:r>
          </a:p>
          <a:p>
            <a:r>
              <a:rPr lang="en-US" sz="2400" dirty="0"/>
              <a:t>Definition of employee engagement</a:t>
            </a:r>
          </a:p>
          <a:p>
            <a:r>
              <a:rPr lang="en-US" sz="2400" dirty="0"/>
              <a:t>Engagement theoretical model</a:t>
            </a:r>
          </a:p>
          <a:p>
            <a:r>
              <a:rPr lang="en-US" sz="2400" dirty="0"/>
              <a:t>Engagement theoretical model contd.</a:t>
            </a:r>
          </a:p>
          <a:p>
            <a:r>
              <a:rPr lang="en-US" sz="2400" dirty="0"/>
              <a:t>Importance of employee engagement</a:t>
            </a:r>
          </a:p>
          <a:p>
            <a:r>
              <a:rPr lang="en-US" sz="2400" dirty="0"/>
              <a:t>Importance of employee engagement Contd.</a:t>
            </a:r>
          </a:p>
          <a:p>
            <a:r>
              <a:rPr lang="en-US" sz="2400" dirty="0"/>
              <a:t>Lack of employee engagement in the hotel industry</a:t>
            </a:r>
          </a:p>
          <a:p>
            <a:r>
              <a:rPr lang="en-US" sz="2400" dirty="0"/>
              <a:t>Lack of employee engagement in the hotel industry contd.</a:t>
            </a:r>
          </a:p>
          <a:p>
            <a:r>
              <a:rPr lang="en-US" sz="2400" dirty="0"/>
              <a:t>Example of best practice to engage employees</a:t>
            </a:r>
          </a:p>
          <a:p>
            <a:r>
              <a:rPr lang="en-US" sz="2400" dirty="0"/>
              <a:t>Conclusion</a:t>
            </a:r>
          </a:p>
          <a:p>
            <a:r>
              <a:rPr lang="en-US" sz="2400" dirty="0"/>
              <a:t>Reference List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000"/>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Introduction</a:t>
            </a:r>
            <a:br>
              <a:rPr lang="en-US" b="1" u="sng" dirty="0"/>
            </a:br>
            <a:endParaRPr lang="en-US" u="sng" dirty="0"/>
          </a:p>
        </p:txBody>
      </p:sp>
      <p:sp>
        <p:nvSpPr>
          <p:cNvPr id="3" name="Content Placeholder 2"/>
          <p:cNvSpPr>
            <a:spLocks noGrp="1"/>
          </p:cNvSpPr>
          <p:nvPr>
            <p:ph idx="1"/>
          </p:nvPr>
        </p:nvSpPr>
        <p:spPr>
          <a:xfrm>
            <a:off x="457200" y="1600200"/>
            <a:ext cx="4900618" cy="4757758"/>
          </a:xfrm>
        </p:spPr>
        <p:txBody>
          <a:bodyPr>
            <a:normAutofit fontScale="25000" lnSpcReduction="20000"/>
          </a:bodyPr>
          <a:lstStyle/>
          <a:p>
            <a:pPr lvl="0" algn="just"/>
            <a:r>
              <a:rPr lang="en-GB" sz="11200" dirty="0"/>
              <a:t>The presentation is based on employee engagement.</a:t>
            </a:r>
            <a:endParaRPr lang="en-US" sz="11200" dirty="0"/>
          </a:p>
          <a:p>
            <a:pPr lvl="0" algn="just"/>
            <a:r>
              <a:rPr lang="en-GB" sz="11200" dirty="0"/>
              <a:t>Employee engagement in the hotel industry will be discussed.</a:t>
            </a:r>
            <a:endParaRPr lang="en-US" sz="11200" dirty="0"/>
          </a:p>
          <a:p>
            <a:pPr lvl="0" algn="just"/>
            <a:r>
              <a:rPr lang="en-GB" sz="11200" dirty="0"/>
              <a:t>Lack of employee engagement can lead to declining in turn, in customer satisfaction (Sun and </a:t>
            </a:r>
            <a:r>
              <a:rPr lang="en-GB" sz="11200" dirty="0" err="1"/>
              <a:t>Bunchapattanasakda</a:t>
            </a:r>
            <a:r>
              <a:rPr lang="en-GB" sz="11200" dirty="0"/>
              <a:t>, 2019).</a:t>
            </a:r>
            <a:endParaRPr lang="en-US" sz="11200" dirty="0"/>
          </a:p>
          <a:p>
            <a:pPr lvl="0" algn="just"/>
            <a:r>
              <a:rPr lang="en-GB" sz="11200" dirty="0"/>
              <a:t>It also can decrease the profitability of the respective hotel industry.</a:t>
            </a:r>
            <a:endParaRPr lang="en-US" sz="11200" dirty="0"/>
          </a:p>
          <a:p>
            <a:endParaRPr lang="en-US" dirty="0"/>
          </a:p>
        </p:txBody>
      </p:sp>
      <p:pic>
        <p:nvPicPr>
          <p:cNvPr id="32770" name="Picture 2" descr="11 Expert Employee Engagement Ideas: Get Your Team Deeply Involved"/>
          <p:cNvPicPr>
            <a:picLocks noChangeAspect="1" noChangeArrowheads="1"/>
          </p:cNvPicPr>
          <p:nvPr/>
        </p:nvPicPr>
        <p:blipFill>
          <a:blip r:embed="rId4"/>
          <a:srcRect/>
          <a:stretch>
            <a:fillRect/>
          </a:stretch>
        </p:blipFill>
        <p:spPr bwMode="auto">
          <a:xfrm>
            <a:off x="5715008" y="2357430"/>
            <a:ext cx="3000396" cy="3071834"/>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000"/>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Definition of employee engagement</a:t>
            </a:r>
            <a:br>
              <a:rPr lang="en-US" b="1" dirty="0"/>
            </a:br>
            <a:endParaRPr lang="en-US" dirty="0"/>
          </a:p>
        </p:txBody>
      </p:sp>
      <p:sp>
        <p:nvSpPr>
          <p:cNvPr id="3" name="Content Placeholder 2"/>
          <p:cNvSpPr>
            <a:spLocks noGrp="1"/>
          </p:cNvSpPr>
          <p:nvPr>
            <p:ph idx="1"/>
          </p:nvPr>
        </p:nvSpPr>
        <p:spPr>
          <a:xfrm>
            <a:off x="457200" y="1571612"/>
            <a:ext cx="5043494" cy="5072098"/>
          </a:xfrm>
        </p:spPr>
        <p:txBody>
          <a:bodyPr>
            <a:normAutofit fontScale="25000" lnSpcReduction="20000"/>
          </a:bodyPr>
          <a:lstStyle/>
          <a:p>
            <a:pPr lvl="0" algn="just"/>
            <a:r>
              <a:rPr lang="en-GB" sz="11200" dirty="0"/>
              <a:t>Employee engagement is a concept of human resources.</a:t>
            </a:r>
            <a:endParaRPr lang="en-US" sz="11200" dirty="0"/>
          </a:p>
          <a:p>
            <a:pPr lvl="0" algn="just"/>
            <a:r>
              <a:rPr lang="en-GB" sz="11200" dirty="0"/>
              <a:t>It defines the level of dedication and enthusiasm an employee feels towards their job (Kwon and Kim, 2020).</a:t>
            </a:r>
            <a:endParaRPr lang="en-US" sz="11200" dirty="0"/>
          </a:p>
          <a:p>
            <a:pPr lvl="0" algn="just"/>
            <a:r>
              <a:rPr lang="en-GB" sz="11200" dirty="0"/>
              <a:t>It brings lots of opportunities to grow as well as expand the business.</a:t>
            </a:r>
            <a:endParaRPr lang="en-US" sz="11200" dirty="0"/>
          </a:p>
          <a:p>
            <a:pPr lvl="0" algn="just"/>
            <a:r>
              <a:rPr lang="en-GB" sz="11200" dirty="0"/>
              <a:t>Employee invests their emotional, behavioural, and cognitive energies toward positive outcomes for the hotel companies.</a:t>
            </a:r>
            <a:endParaRPr lang="en-US" sz="11200" dirty="0"/>
          </a:p>
          <a:p>
            <a:endParaRPr lang="en-US" dirty="0"/>
          </a:p>
        </p:txBody>
      </p:sp>
      <p:pic>
        <p:nvPicPr>
          <p:cNvPr id="31746" name="Picture 2" descr="16 Proven Strategies to Improve Employee Engagement - Insperity"/>
          <p:cNvPicPr>
            <a:picLocks noChangeAspect="1" noChangeArrowheads="1"/>
          </p:cNvPicPr>
          <p:nvPr/>
        </p:nvPicPr>
        <p:blipFill>
          <a:blip r:embed="rId4"/>
          <a:srcRect/>
          <a:stretch>
            <a:fillRect/>
          </a:stretch>
        </p:blipFill>
        <p:spPr bwMode="auto">
          <a:xfrm>
            <a:off x="5786446" y="2357430"/>
            <a:ext cx="2870171" cy="2879725"/>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000"/>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Engagement theoretical model</a:t>
            </a:r>
            <a:br>
              <a:rPr lang="en-US" b="1" dirty="0"/>
            </a:br>
            <a:endParaRPr lang="en-US" dirty="0"/>
          </a:p>
        </p:txBody>
      </p:sp>
      <p:sp>
        <p:nvSpPr>
          <p:cNvPr id="3" name="Content Placeholder 2"/>
          <p:cNvSpPr>
            <a:spLocks noGrp="1"/>
          </p:cNvSpPr>
          <p:nvPr>
            <p:ph idx="1"/>
          </p:nvPr>
        </p:nvSpPr>
        <p:spPr>
          <a:xfrm>
            <a:off x="428596" y="1571612"/>
            <a:ext cx="4286280" cy="4786346"/>
          </a:xfrm>
        </p:spPr>
        <p:txBody>
          <a:bodyPr>
            <a:normAutofit fontScale="25000" lnSpcReduction="20000"/>
          </a:bodyPr>
          <a:lstStyle/>
          <a:p>
            <a:pPr lvl="0" algn="just"/>
            <a:r>
              <a:rPr lang="en-GB" sz="9600" dirty="0"/>
              <a:t>The theoretical model of employee engagement is essentially a blueprint.</a:t>
            </a:r>
            <a:endParaRPr lang="en-US" sz="9600" dirty="0"/>
          </a:p>
          <a:p>
            <a:pPr lvl="0" algn="just"/>
            <a:r>
              <a:rPr lang="en-GB" sz="9600" dirty="0"/>
              <a:t>It helps to understand what makes the employee happy and productive (</a:t>
            </a:r>
            <a:r>
              <a:rPr lang="en-GB" sz="9600" dirty="0" err="1"/>
              <a:t>Fredricks</a:t>
            </a:r>
            <a:r>
              <a:rPr lang="en-GB" sz="9600" dirty="0"/>
              <a:t> </a:t>
            </a:r>
            <a:r>
              <a:rPr lang="en-GB" sz="9600" i="1" dirty="0"/>
              <a:t>et al.,</a:t>
            </a:r>
            <a:r>
              <a:rPr lang="en-GB" sz="9600" dirty="0"/>
              <a:t> 2019).</a:t>
            </a:r>
            <a:endParaRPr lang="en-US" sz="9600" dirty="0"/>
          </a:p>
          <a:p>
            <a:pPr lvl="0" algn="just"/>
            <a:r>
              <a:rPr lang="en-GB" sz="9600" dirty="0"/>
              <a:t>The major three models of employee engagement are The Zinger Model, The Deloitte Model, and The AON Hewitt Model.</a:t>
            </a:r>
            <a:endParaRPr lang="en-US" sz="9600" dirty="0"/>
          </a:p>
          <a:p>
            <a:pPr lvl="0" algn="just"/>
            <a:r>
              <a:rPr lang="en-GB" sz="9600" dirty="0"/>
              <a:t>These describe the collaboration between a vendor and a customer.</a:t>
            </a:r>
            <a:endParaRPr lang="en-US" sz="9600" dirty="0"/>
          </a:p>
          <a:p>
            <a:endParaRPr lang="en-US" dirty="0"/>
          </a:p>
        </p:txBody>
      </p:sp>
      <p:pic>
        <p:nvPicPr>
          <p:cNvPr id="30722" name="Picture 2" descr="3 Employee Engagement Models, Theories And Frameworks"/>
          <p:cNvPicPr>
            <a:picLocks noChangeAspect="1" noChangeArrowheads="1"/>
          </p:cNvPicPr>
          <p:nvPr/>
        </p:nvPicPr>
        <p:blipFill>
          <a:blip r:embed="rId4"/>
          <a:srcRect/>
          <a:stretch>
            <a:fillRect/>
          </a:stretch>
        </p:blipFill>
        <p:spPr bwMode="auto">
          <a:xfrm>
            <a:off x="4929190" y="2285992"/>
            <a:ext cx="3571900" cy="3273876"/>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000"/>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Engagement theoretical model contd.</a:t>
            </a:r>
            <a:br>
              <a:rPr lang="en-US" b="1" u="sng" dirty="0"/>
            </a:br>
            <a:endParaRPr lang="en-US" u="sng" dirty="0"/>
          </a:p>
        </p:txBody>
      </p:sp>
      <p:sp>
        <p:nvSpPr>
          <p:cNvPr id="3" name="Content Placeholder 2"/>
          <p:cNvSpPr>
            <a:spLocks noGrp="1"/>
          </p:cNvSpPr>
          <p:nvPr>
            <p:ph idx="1"/>
          </p:nvPr>
        </p:nvSpPr>
        <p:spPr>
          <a:xfrm>
            <a:off x="428596" y="1428736"/>
            <a:ext cx="5043494" cy="5043510"/>
          </a:xfrm>
        </p:spPr>
        <p:txBody>
          <a:bodyPr>
            <a:normAutofit fontScale="25000" lnSpcReduction="20000"/>
          </a:bodyPr>
          <a:lstStyle/>
          <a:p>
            <a:pPr lvl="0" algn="just"/>
            <a:r>
              <a:rPr lang="en-GB" sz="9600" dirty="0"/>
              <a:t>Zinger Model was introduced by David Zinger that follows a pyramid structure.</a:t>
            </a:r>
            <a:endParaRPr lang="en-US" sz="9600" dirty="0"/>
          </a:p>
          <a:p>
            <a:pPr lvl="0" algn="just"/>
            <a:r>
              <a:rPr lang="en-GB" sz="9600" dirty="0"/>
              <a:t>The purpose of this model is to emphasize why employee engagement is important (</a:t>
            </a:r>
            <a:r>
              <a:rPr lang="en-GB" sz="9600" dirty="0" err="1"/>
              <a:t>Reder</a:t>
            </a:r>
            <a:r>
              <a:rPr lang="en-GB" sz="9600" dirty="0"/>
              <a:t> </a:t>
            </a:r>
            <a:r>
              <a:rPr lang="en-GB" sz="9600" i="1" dirty="0"/>
              <a:t>et al.,</a:t>
            </a:r>
            <a:r>
              <a:rPr lang="en-GB" sz="9600" dirty="0"/>
              <a:t> 2020).</a:t>
            </a:r>
            <a:endParaRPr lang="en-US" sz="9600" dirty="0"/>
          </a:p>
          <a:p>
            <a:pPr lvl="0" algn="just"/>
            <a:r>
              <a:rPr lang="en-GB" sz="9600" dirty="0"/>
              <a:t>Meaningful work, hands-on management, a positive work environment, growth opportunities, and trust in leadership are the five core elements of the Deloitte model.</a:t>
            </a:r>
            <a:endParaRPr lang="en-US" sz="9600" dirty="0"/>
          </a:p>
          <a:p>
            <a:pPr lvl="0" algn="just"/>
            <a:r>
              <a:rPr lang="en-GB" sz="9600" dirty="0"/>
              <a:t>The AON Hewitt Model track the relationship between the business outcome and engagement drivers</a:t>
            </a:r>
            <a:endParaRPr lang="en-US" sz="9600" dirty="0"/>
          </a:p>
          <a:p>
            <a:endParaRPr lang="en-US" dirty="0"/>
          </a:p>
        </p:txBody>
      </p:sp>
      <p:pic>
        <p:nvPicPr>
          <p:cNvPr id="29698" name="Picture 2" descr="3 Employee Engagement Models, Theories And Frameworks"/>
          <p:cNvPicPr>
            <a:picLocks noChangeAspect="1" noChangeArrowheads="1"/>
          </p:cNvPicPr>
          <p:nvPr/>
        </p:nvPicPr>
        <p:blipFill>
          <a:blip r:embed="rId4" cstate="print"/>
          <a:srcRect/>
          <a:stretch>
            <a:fillRect/>
          </a:stretch>
        </p:blipFill>
        <p:spPr bwMode="auto">
          <a:xfrm>
            <a:off x="5715008" y="2500306"/>
            <a:ext cx="3143272" cy="285752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000"/>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Importance of employee engagement </a:t>
            </a:r>
            <a:br>
              <a:rPr lang="en-US" b="1" dirty="0"/>
            </a:br>
            <a:endParaRPr lang="en-US" dirty="0"/>
          </a:p>
        </p:txBody>
      </p:sp>
      <p:sp>
        <p:nvSpPr>
          <p:cNvPr id="3" name="Content Placeholder 2"/>
          <p:cNvSpPr>
            <a:spLocks noGrp="1"/>
          </p:cNvSpPr>
          <p:nvPr>
            <p:ph idx="1"/>
          </p:nvPr>
        </p:nvSpPr>
        <p:spPr>
          <a:xfrm>
            <a:off x="457200" y="1600200"/>
            <a:ext cx="4186238" cy="4686320"/>
          </a:xfrm>
        </p:spPr>
        <p:txBody>
          <a:bodyPr>
            <a:normAutofit fontScale="25000" lnSpcReduction="20000"/>
          </a:bodyPr>
          <a:lstStyle/>
          <a:p>
            <a:pPr lvl="0" algn="just"/>
            <a:r>
              <a:rPr lang="en-GB" sz="9600" dirty="0"/>
              <a:t>It helps an employee to stay more excited and happy to work.</a:t>
            </a:r>
            <a:endParaRPr lang="en-US" sz="9600" dirty="0"/>
          </a:p>
          <a:p>
            <a:pPr lvl="0" algn="just"/>
            <a:r>
              <a:rPr lang="en-GB" sz="9600" dirty="0"/>
              <a:t>Employee engagement indicates that they are more likely to invest in their work (</a:t>
            </a:r>
            <a:r>
              <a:rPr lang="en-GB" sz="9600" dirty="0" err="1"/>
              <a:t>Rodrigues</a:t>
            </a:r>
            <a:r>
              <a:rPr lang="en-GB" sz="9600" dirty="0"/>
              <a:t> </a:t>
            </a:r>
            <a:r>
              <a:rPr lang="en-GB" sz="9600" dirty="0" err="1"/>
              <a:t>da</a:t>
            </a:r>
            <a:r>
              <a:rPr lang="en-GB" sz="9600" dirty="0"/>
              <a:t> Costa and Maria </a:t>
            </a:r>
            <a:r>
              <a:rPr lang="en-GB" sz="9600" dirty="0" err="1"/>
              <a:t>Correia</a:t>
            </a:r>
            <a:r>
              <a:rPr lang="en-GB" sz="9600" dirty="0"/>
              <a:t> </a:t>
            </a:r>
            <a:r>
              <a:rPr lang="en-GB" sz="9600" dirty="0" err="1"/>
              <a:t>Loureiro</a:t>
            </a:r>
            <a:r>
              <a:rPr lang="en-GB" sz="9600" dirty="0"/>
              <a:t>, 2019).</a:t>
            </a:r>
            <a:endParaRPr lang="en-US" sz="9600" dirty="0"/>
          </a:p>
          <a:p>
            <a:pPr lvl="0" algn="just"/>
            <a:r>
              <a:rPr lang="en-GB" sz="9600" dirty="0"/>
              <a:t>Employees also understand and value the company’s mission, vision, and goals.</a:t>
            </a:r>
            <a:endParaRPr lang="en-US" sz="9600" dirty="0"/>
          </a:p>
          <a:p>
            <a:pPr lvl="0" algn="just"/>
            <a:r>
              <a:rPr lang="en-GB" sz="9600" dirty="0"/>
              <a:t>Employee engagement helps hotel companies to offer better service.</a:t>
            </a:r>
            <a:endParaRPr lang="en-US" sz="9600" dirty="0"/>
          </a:p>
          <a:p>
            <a:endParaRPr lang="en-US" dirty="0"/>
          </a:p>
        </p:txBody>
      </p:sp>
      <p:pic>
        <p:nvPicPr>
          <p:cNvPr id="28674" name="Picture 2" descr="The Growing Importance Of Employee Engagement"/>
          <p:cNvPicPr>
            <a:picLocks noChangeAspect="1" noChangeArrowheads="1"/>
          </p:cNvPicPr>
          <p:nvPr/>
        </p:nvPicPr>
        <p:blipFill>
          <a:blip r:embed="rId4"/>
          <a:srcRect/>
          <a:stretch>
            <a:fillRect/>
          </a:stretch>
        </p:blipFill>
        <p:spPr bwMode="auto">
          <a:xfrm>
            <a:off x="5072066" y="2357430"/>
            <a:ext cx="3441675" cy="3071834"/>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000"/>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0034" y="500042"/>
            <a:ext cx="8229600" cy="868346"/>
          </a:xfrm>
        </p:spPr>
        <p:txBody>
          <a:bodyPr>
            <a:normAutofit fontScale="90000"/>
          </a:bodyPr>
          <a:lstStyle/>
          <a:p>
            <a:r>
              <a:rPr lang="en-GB" b="1" u="sng" dirty="0"/>
              <a:t>Importance of employee engagement Contd.</a:t>
            </a:r>
            <a:br>
              <a:rPr lang="en-US" b="1" u="sng" dirty="0"/>
            </a:br>
            <a:endParaRPr lang="en-US" u="sng" dirty="0"/>
          </a:p>
        </p:txBody>
      </p:sp>
      <p:sp>
        <p:nvSpPr>
          <p:cNvPr id="3" name="Content Placeholder 2"/>
          <p:cNvSpPr>
            <a:spLocks noGrp="1"/>
          </p:cNvSpPr>
          <p:nvPr>
            <p:ph idx="1"/>
          </p:nvPr>
        </p:nvSpPr>
        <p:spPr>
          <a:xfrm>
            <a:off x="3714744" y="1600200"/>
            <a:ext cx="4972056" cy="5043510"/>
          </a:xfrm>
        </p:spPr>
        <p:txBody>
          <a:bodyPr>
            <a:noAutofit/>
          </a:bodyPr>
          <a:lstStyle/>
          <a:p>
            <a:pPr lvl="0" algn="just"/>
            <a:r>
              <a:rPr lang="en-GB" sz="2400" dirty="0"/>
              <a:t>It helps to develop a better working culture, increase productivity levels, decrease employee turnover, and so on (Young </a:t>
            </a:r>
            <a:r>
              <a:rPr lang="en-GB" sz="2400" i="1" dirty="0"/>
              <a:t>et al.,</a:t>
            </a:r>
            <a:r>
              <a:rPr lang="en-GB" sz="2400" dirty="0"/>
              <a:t> 2018).</a:t>
            </a:r>
            <a:endParaRPr lang="en-US" sz="2400" dirty="0"/>
          </a:p>
          <a:p>
            <a:pPr lvl="0" algn="just"/>
            <a:r>
              <a:rPr lang="en-GB" sz="2400" dirty="0"/>
              <a:t>It also influences the company’s profit and builds a better relationship with customers and workers.</a:t>
            </a:r>
            <a:endParaRPr lang="en-US" sz="2400" dirty="0"/>
          </a:p>
          <a:p>
            <a:pPr lvl="0" algn="just"/>
            <a:r>
              <a:rPr lang="en-GB" sz="2400" dirty="0"/>
              <a:t>Influence employees’ mental health during performing their tasks.</a:t>
            </a:r>
            <a:endParaRPr lang="en-US" sz="2400" dirty="0"/>
          </a:p>
          <a:p>
            <a:pPr lvl="0" algn="just"/>
            <a:r>
              <a:rPr lang="en-GB" sz="2400" dirty="0"/>
              <a:t>Employees become more efficient and energised.</a:t>
            </a:r>
            <a:endParaRPr lang="en-US" sz="2400" dirty="0"/>
          </a:p>
          <a:p>
            <a:pPr algn="just"/>
            <a:endParaRPr lang="en-US" sz="2400" dirty="0"/>
          </a:p>
        </p:txBody>
      </p:sp>
      <p:sp>
        <p:nvSpPr>
          <p:cNvPr id="27650" name="AutoShape 2" descr="Importance of Employee Engagement - Geckolyst Blo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7652" name="AutoShape 4" descr="Importance of Employee Engagement - Geckolyst Blo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7654" name="AutoShape 6" descr="Importance of Employee Engagement - Geckolyst Blo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7656" name="AutoShape 8" descr="Importance of Employee Engagement - Geckolyst Blo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7658" name="Picture 10" descr="Why is Employee Engagement Important for Your Company?"/>
          <p:cNvPicPr>
            <a:picLocks noChangeAspect="1" noChangeArrowheads="1"/>
          </p:cNvPicPr>
          <p:nvPr/>
        </p:nvPicPr>
        <p:blipFill>
          <a:blip r:embed="rId4"/>
          <a:srcRect/>
          <a:stretch>
            <a:fillRect/>
          </a:stretch>
        </p:blipFill>
        <p:spPr bwMode="auto">
          <a:xfrm>
            <a:off x="428596" y="2357430"/>
            <a:ext cx="3179734" cy="3000396"/>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000"/>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8596" y="428604"/>
            <a:ext cx="8229600" cy="939784"/>
          </a:xfrm>
        </p:spPr>
        <p:txBody>
          <a:bodyPr>
            <a:normAutofit fontScale="90000"/>
          </a:bodyPr>
          <a:lstStyle/>
          <a:p>
            <a:r>
              <a:rPr lang="en-GB" b="1" u="sng" dirty="0"/>
              <a:t>Lack of employee engagement in the hotel industry</a:t>
            </a:r>
            <a:br>
              <a:rPr lang="en-US" b="1" u="sng" dirty="0"/>
            </a:br>
            <a:endParaRPr lang="en-US" u="sng" dirty="0"/>
          </a:p>
        </p:txBody>
      </p:sp>
      <p:sp>
        <p:nvSpPr>
          <p:cNvPr id="3" name="Content Placeholder 2"/>
          <p:cNvSpPr>
            <a:spLocks noGrp="1"/>
          </p:cNvSpPr>
          <p:nvPr>
            <p:ph idx="1"/>
          </p:nvPr>
        </p:nvSpPr>
        <p:spPr>
          <a:xfrm>
            <a:off x="457200" y="1600200"/>
            <a:ext cx="4543428" cy="4972072"/>
          </a:xfrm>
        </p:spPr>
        <p:txBody>
          <a:bodyPr>
            <a:normAutofit fontScale="25000" lnSpcReduction="20000"/>
          </a:bodyPr>
          <a:lstStyle/>
          <a:p>
            <a:pPr lvl="0" algn="just"/>
            <a:r>
              <a:rPr lang="en-GB" sz="9600" dirty="0"/>
              <a:t>Lack of employee engagement especially, during guest interactions can lead to a decrease the customer satisfaction (Johnson</a:t>
            </a:r>
            <a:r>
              <a:rPr lang="en-GB" sz="9600" i="1" dirty="0"/>
              <a:t> et al.,</a:t>
            </a:r>
            <a:r>
              <a:rPr lang="en-GB" sz="9600" dirty="0"/>
              <a:t> 2018).</a:t>
            </a:r>
            <a:endParaRPr lang="en-US" sz="9600" dirty="0"/>
          </a:p>
          <a:p>
            <a:pPr lvl="0" algn="just"/>
            <a:r>
              <a:rPr lang="en-GB" sz="9600" dirty="0"/>
              <a:t>It also reduces the company’s profitability and decreases employee turnover.</a:t>
            </a:r>
            <a:endParaRPr lang="en-US" sz="9600" dirty="0"/>
          </a:p>
          <a:p>
            <a:pPr lvl="0" algn="just"/>
            <a:r>
              <a:rPr lang="en-GB" sz="9600" dirty="0"/>
              <a:t>Lack of employee engagement can decrease the morale of employees and disrupt the harmony of the working environment.</a:t>
            </a:r>
            <a:endParaRPr lang="en-US" sz="9600" dirty="0"/>
          </a:p>
          <a:p>
            <a:pPr lvl="0" algn="just"/>
            <a:r>
              <a:rPr lang="en-GB" sz="9600" dirty="0"/>
              <a:t>The customer retention rate can decrease significantly.</a:t>
            </a:r>
            <a:endParaRPr lang="en-US" sz="9600" dirty="0"/>
          </a:p>
          <a:p>
            <a:endParaRPr lang="en-US" dirty="0"/>
          </a:p>
        </p:txBody>
      </p:sp>
      <p:pic>
        <p:nvPicPr>
          <p:cNvPr id="26626" name="Picture 2" descr="The Lack of Employee Engagement - netpresenter.com"/>
          <p:cNvPicPr>
            <a:picLocks noChangeAspect="1" noChangeArrowheads="1"/>
          </p:cNvPicPr>
          <p:nvPr/>
        </p:nvPicPr>
        <p:blipFill>
          <a:blip r:embed="rId4" cstate="print"/>
          <a:srcRect/>
          <a:stretch>
            <a:fillRect/>
          </a:stretch>
        </p:blipFill>
        <p:spPr bwMode="auto">
          <a:xfrm>
            <a:off x="5429256" y="2571744"/>
            <a:ext cx="3214678" cy="2714644"/>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000"/>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8596" y="357166"/>
            <a:ext cx="8229600" cy="1071570"/>
          </a:xfrm>
        </p:spPr>
        <p:txBody>
          <a:bodyPr>
            <a:normAutofit fontScale="90000"/>
          </a:bodyPr>
          <a:lstStyle/>
          <a:p>
            <a:r>
              <a:rPr lang="en-GB" b="1" u="sng" dirty="0"/>
              <a:t>Lack of employee engagement in the hotel industry contd.</a:t>
            </a:r>
            <a:br>
              <a:rPr lang="en-US" b="1" dirty="0"/>
            </a:br>
            <a:endParaRPr lang="en-US" dirty="0"/>
          </a:p>
        </p:txBody>
      </p:sp>
      <p:sp>
        <p:nvSpPr>
          <p:cNvPr id="3" name="Content Placeholder 2"/>
          <p:cNvSpPr>
            <a:spLocks noGrp="1"/>
          </p:cNvSpPr>
          <p:nvPr>
            <p:ph idx="1"/>
          </p:nvPr>
        </p:nvSpPr>
        <p:spPr>
          <a:xfrm>
            <a:off x="4214810" y="1600200"/>
            <a:ext cx="4471990" cy="4686320"/>
          </a:xfrm>
        </p:spPr>
        <p:txBody>
          <a:bodyPr>
            <a:noAutofit/>
          </a:bodyPr>
          <a:lstStyle/>
          <a:p>
            <a:pPr lvl="0"/>
            <a:r>
              <a:rPr lang="en-GB" sz="2400" dirty="0"/>
              <a:t>Hotels are no more able to provide excellent service to their potential visitors.</a:t>
            </a:r>
            <a:endParaRPr lang="en-US" sz="2400" dirty="0"/>
          </a:p>
          <a:p>
            <a:pPr lvl="0"/>
            <a:r>
              <a:rPr lang="en-GB" sz="2400" dirty="0"/>
              <a:t>It causes high rates; customers can opt for another option (Book </a:t>
            </a:r>
            <a:r>
              <a:rPr lang="en-GB" sz="2400" i="1" dirty="0"/>
              <a:t>et al.,</a:t>
            </a:r>
            <a:r>
              <a:rPr lang="en-GB" sz="2400" dirty="0"/>
              <a:t> 2019).</a:t>
            </a:r>
            <a:endParaRPr lang="en-US" sz="2400" dirty="0"/>
          </a:p>
          <a:p>
            <a:pPr lvl="0"/>
            <a:r>
              <a:rPr lang="en-GB" sz="2400" dirty="0"/>
              <a:t>It can also decrease the revenue generation of hotel companies.</a:t>
            </a:r>
            <a:endParaRPr lang="en-US" sz="2400" dirty="0"/>
          </a:p>
          <a:p>
            <a:pPr lvl="0"/>
            <a:r>
              <a:rPr lang="en-GB" sz="2400" dirty="0"/>
              <a:t>Lack of employee engagement can also reduce sales generation.</a:t>
            </a:r>
            <a:endParaRPr lang="en-US" sz="2400" dirty="0"/>
          </a:p>
          <a:p>
            <a:endParaRPr lang="en-US" sz="2000" dirty="0"/>
          </a:p>
        </p:txBody>
      </p:sp>
      <p:pic>
        <p:nvPicPr>
          <p:cNvPr id="25602" name="Picture 2" descr="Signs of Low Employee Engagement | DDI"/>
          <p:cNvPicPr>
            <a:picLocks noChangeAspect="1" noChangeArrowheads="1"/>
          </p:cNvPicPr>
          <p:nvPr/>
        </p:nvPicPr>
        <p:blipFill>
          <a:blip r:embed="rId4" cstate="print"/>
          <a:srcRect/>
          <a:stretch>
            <a:fillRect/>
          </a:stretch>
        </p:blipFill>
        <p:spPr bwMode="auto">
          <a:xfrm>
            <a:off x="571472" y="2500306"/>
            <a:ext cx="3465461" cy="2928958"/>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000"/>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472" y="428604"/>
            <a:ext cx="8229600" cy="1071570"/>
          </a:xfrm>
        </p:spPr>
        <p:txBody>
          <a:bodyPr>
            <a:normAutofit fontScale="90000"/>
          </a:bodyPr>
          <a:lstStyle/>
          <a:p>
            <a:r>
              <a:rPr lang="en-GB" b="1" u="sng" dirty="0"/>
              <a:t>Example of best practice to engage employees</a:t>
            </a:r>
            <a:br>
              <a:rPr lang="en-US" b="1" dirty="0"/>
            </a:br>
            <a:endParaRPr lang="en-US" dirty="0"/>
          </a:p>
        </p:txBody>
      </p:sp>
      <p:sp>
        <p:nvSpPr>
          <p:cNvPr id="3" name="Content Placeholder 2"/>
          <p:cNvSpPr>
            <a:spLocks noGrp="1"/>
          </p:cNvSpPr>
          <p:nvPr>
            <p:ph idx="1"/>
          </p:nvPr>
        </p:nvSpPr>
        <p:spPr>
          <a:xfrm>
            <a:off x="457200" y="1600200"/>
            <a:ext cx="3829048" cy="4757758"/>
          </a:xfrm>
        </p:spPr>
        <p:txBody>
          <a:bodyPr>
            <a:normAutofit fontScale="25000" lnSpcReduction="20000"/>
          </a:bodyPr>
          <a:lstStyle/>
          <a:p>
            <a:pPr lvl="0" algn="just"/>
            <a:r>
              <a:rPr lang="en-GB" sz="8000" dirty="0"/>
              <a:t>Measuring the current level of engagement can help the hotel industry to find out what is running in its working environment.</a:t>
            </a:r>
            <a:endParaRPr lang="en-US" sz="8000" dirty="0"/>
          </a:p>
          <a:p>
            <a:pPr lvl="0" algn="just"/>
            <a:r>
              <a:rPr lang="en-GB" sz="8000" dirty="0"/>
              <a:t>There are various practices through which people can measure employee engagement.</a:t>
            </a:r>
            <a:endParaRPr lang="en-US" sz="8000" dirty="0"/>
          </a:p>
          <a:p>
            <a:pPr lvl="0" algn="just"/>
            <a:r>
              <a:rPr lang="en-GB" sz="8000" dirty="0"/>
              <a:t>Building an engagement strategy, setting examples, and getting the right management can develop employee engagement.</a:t>
            </a:r>
            <a:endParaRPr lang="en-US" sz="8000" dirty="0"/>
          </a:p>
          <a:p>
            <a:pPr lvl="0" algn="just"/>
            <a:r>
              <a:rPr lang="en-GB" sz="8000" dirty="0"/>
              <a:t> Almost 65% of employees are engaged in their work as per the report of 2021 (</a:t>
            </a:r>
            <a:r>
              <a:rPr lang="en-GB" sz="8000" dirty="0" err="1"/>
              <a:t>Statista</a:t>
            </a:r>
            <a:r>
              <a:rPr lang="en-GB" sz="8000" dirty="0"/>
              <a:t>., 2022).</a:t>
            </a:r>
            <a:endParaRPr lang="en-US" sz="8000" dirty="0"/>
          </a:p>
          <a:p>
            <a:endParaRPr lang="en-US" dirty="0"/>
          </a:p>
        </p:txBody>
      </p:sp>
      <p:pic>
        <p:nvPicPr>
          <p:cNvPr id="24578" name="Picture 2" descr="23 simple ways to engage employees"/>
          <p:cNvPicPr>
            <a:picLocks noChangeAspect="1" noChangeArrowheads="1"/>
          </p:cNvPicPr>
          <p:nvPr/>
        </p:nvPicPr>
        <p:blipFill>
          <a:blip r:embed="rId4"/>
          <a:srcRect/>
          <a:stretch>
            <a:fillRect/>
          </a:stretch>
        </p:blipFill>
        <p:spPr bwMode="auto">
          <a:xfrm>
            <a:off x="4786314" y="1928802"/>
            <a:ext cx="3786214" cy="3914756"/>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000"/>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0034" y="428604"/>
            <a:ext cx="8229600" cy="714380"/>
          </a:xfrm>
        </p:spPr>
        <p:txBody>
          <a:bodyPr>
            <a:noAutofit/>
          </a:bodyPr>
          <a:lstStyle/>
          <a:p>
            <a:r>
              <a:rPr lang="en-GB" b="1" u="sng" dirty="0"/>
              <a:t>Conclusion</a:t>
            </a:r>
            <a:br>
              <a:rPr lang="en-US" b="1" u="sng" dirty="0"/>
            </a:br>
            <a:endParaRPr lang="en-US" u="sng" dirty="0"/>
          </a:p>
        </p:txBody>
      </p:sp>
      <p:sp>
        <p:nvSpPr>
          <p:cNvPr id="3" name="Content Placeholder 2"/>
          <p:cNvSpPr>
            <a:spLocks noGrp="1"/>
          </p:cNvSpPr>
          <p:nvPr>
            <p:ph idx="1"/>
          </p:nvPr>
        </p:nvSpPr>
        <p:spPr>
          <a:xfrm>
            <a:off x="4357686" y="1428736"/>
            <a:ext cx="4329114" cy="5143536"/>
          </a:xfrm>
        </p:spPr>
        <p:txBody>
          <a:bodyPr>
            <a:normAutofit fontScale="25000" lnSpcReduction="20000"/>
          </a:bodyPr>
          <a:lstStyle/>
          <a:p>
            <a:pPr lvl="0" algn="just"/>
            <a:r>
              <a:rPr lang="en-GB" sz="11200" dirty="0"/>
              <a:t>In the hotel industry, all the employees need to be engaged.</a:t>
            </a:r>
            <a:endParaRPr lang="en-US" sz="11200" dirty="0"/>
          </a:p>
          <a:p>
            <a:pPr lvl="0" algn="just"/>
            <a:r>
              <a:rPr lang="en-GB" sz="11200" dirty="0"/>
              <a:t>It significantly impacts the bottom line of the company.</a:t>
            </a:r>
            <a:endParaRPr lang="en-US" sz="11200" dirty="0"/>
          </a:p>
          <a:p>
            <a:pPr lvl="0" algn="just"/>
            <a:r>
              <a:rPr lang="en-GB" sz="11200" dirty="0"/>
              <a:t>Employee engagement measures the level of happiness and motivation while they attend to a new guest.</a:t>
            </a:r>
            <a:endParaRPr lang="en-US" sz="11200" dirty="0"/>
          </a:p>
          <a:p>
            <a:pPr lvl="0" algn="just"/>
            <a:r>
              <a:rPr lang="en-GB" sz="11200" dirty="0"/>
              <a:t>It is more likely to be loyal and trustable to the respective companies.</a:t>
            </a:r>
            <a:endParaRPr lang="en-US" sz="11200" dirty="0"/>
          </a:p>
          <a:p>
            <a:endParaRPr lang="en-US" dirty="0"/>
          </a:p>
        </p:txBody>
      </p:sp>
      <p:pic>
        <p:nvPicPr>
          <p:cNvPr id="23556" name="Picture 4" descr="14,119 Conclusion Stock Photos - Free &amp; Royalty-Free Stock Photos from  Dreamstime"/>
          <p:cNvPicPr>
            <a:picLocks noChangeAspect="1" noChangeArrowheads="1"/>
          </p:cNvPicPr>
          <p:nvPr/>
        </p:nvPicPr>
        <p:blipFill>
          <a:blip r:embed="rId4"/>
          <a:srcRect/>
          <a:stretch>
            <a:fillRect/>
          </a:stretch>
        </p:blipFill>
        <p:spPr bwMode="auto">
          <a:xfrm>
            <a:off x="642910" y="2428868"/>
            <a:ext cx="3643338" cy="2928958"/>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0034" y="357166"/>
            <a:ext cx="8229600" cy="571504"/>
          </a:xfrm>
        </p:spPr>
        <p:txBody>
          <a:bodyPr>
            <a:noAutofit/>
          </a:bodyPr>
          <a:lstStyle/>
          <a:p>
            <a:r>
              <a:rPr lang="en-GB" sz="4800" b="1" u="sng" dirty="0"/>
              <a:t>Reference List</a:t>
            </a:r>
            <a:br>
              <a:rPr lang="en-US" sz="4800" b="1" u="sng" dirty="0"/>
            </a:br>
            <a:endParaRPr lang="en-US" sz="4800" u="sng" dirty="0"/>
          </a:p>
        </p:txBody>
      </p:sp>
      <p:sp>
        <p:nvSpPr>
          <p:cNvPr id="3" name="Content Placeholder 2"/>
          <p:cNvSpPr>
            <a:spLocks noGrp="1"/>
          </p:cNvSpPr>
          <p:nvPr>
            <p:ph idx="1"/>
          </p:nvPr>
        </p:nvSpPr>
        <p:spPr>
          <a:xfrm>
            <a:off x="428596" y="1142984"/>
            <a:ext cx="8229600" cy="5500726"/>
          </a:xfrm>
        </p:spPr>
        <p:txBody>
          <a:bodyPr>
            <a:normAutofit fontScale="47500" lnSpcReduction="20000"/>
          </a:bodyPr>
          <a:lstStyle/>
          <a:p>
            <a:r>
              <a:rPr lang="en-GB" dirty="0"/>
              <a:t>Book, L., Gatling, A. and Kim, J., 2019. The effects of leadership satisfaction on employee engagement, loyalty, and retention in the hospitality industry. </a:t>
            </a:r>
            <a:r>
              <a:rPr lang="en-GB" i="1" dirty="0"/>
              <a:t>Journal of Human Resources in Hospitality &amp; Tourism</a:t>
            </a:r>
            <a:r>
              <a:rPr lang="en-GB" dirty="0"/>
              <a:t>, </a:t>
            </a:r>
            <a:r>
              <a:rPr lang="en-GB" i="1" dirty="0"/>
              <a:t>18</a:t>
            </a:r>
            <a:r>
              <a:rPr lang="en-GB" dirty="0"/>
              <a:t>(3), pp.368-393.</a:t>
            </a:r>
            <a:endParaRPr lang="en-US" dirty="0"/>
          </a:p>
          <a:p>
            <a:r>
              <a:rPr lang="en-GB" dirty="0"/>
              <a:t>Bridger, E. 2018. Employee engagement: a practical introduction. 2nd ed. HR Fundamentals. London: CIPD and </a:t>
            </a:r>
            <a:r>
              <a:rPr lang="en-GB" dirty="0" err="1"/>
              <a:t>Kogan</a:t>
            </a:r>
            <a:r>
              <a:rPr lang="en-GB" dirty="0"/>
              <a:t> Page.</a:t>
            </a:r>
            <a:endParaRPr lang="en-US" dirty="0"/>
          </a:p>
          <a:p>
            <a:r>
              <a:rPr lang="en-GB" dirty="0"/>
              <a:t>Cottrell, S. 2019. The Study Skills Handbook. 5th ed. London: Red Globe Press.</a:t>
            </a:r>
            <a:endParaRPr lang="en-US" dirty="0"/>
          </a:p>
          <a:p>
            <a:r>
              <a:rPr lang="en-GB" dirty="0" err="1"/>
              <a:t>Fredricks</a:t>
            </a:r>
            <a:r>
              <a:rPr lang="en-GB" dirty="0"/>
              <a:t>, J.A., </a:t>
            </a:r>
            <a:r>
              <a:rPr lang="en-GB" dirty="0" err="1"/>
              <a:t>Reschly</a:t>
            </a:r>
            <a:r>
              <a:rPr lang="en-GB" dirty="0"/>
              <a:t>, A.L. and Christenson, S.L., 2019. Interventions for student engagement: Overview and state of the field. </a:t>
            </a:r>
            <a:r>
              <a:rPr lang="en-GB" i="1" dirty="0"/>
              <a:t>Handbook of student engagement interventions</a:t>
            </a:r>
            <a:r>
              <a:rPr lang="en-GB" dirty="0"/>
              <a:t>, pp.1-11.</a:t>
            </a:r>
            <a:endParaRPr lang="en-US" dirty="0"/>
          </a:p>
          <a:p>
            <a:r>
              <a:rPr lang="en-GB" dirty="0"/>
              <a:t>Johnson, K.R., Park, S. and Bartlett, K.R., 2018. Perceptions of customer service orientation, training, and employee engagement in Jamaica’s hospitality sector. </a:t>
            </a:r>
            <a:r>
              <a:rPr lang="en-GB" i="1" dirty="0"/>
              <a:t>European Journal of Training and Development</a:t>
            </a:r>
            <a:r>
              <a:rPr lang="en-GB" dirty="0"/>
              <a:t>.</a:t>
            </a:r>
            <a:endParaRPr lang="en-US" dirty="0"/>
          </a:p>
          <a:p>
            <a:r>
              <a:rPr lang="en-GB" dirty="0"/>
              <a:t>Kwon, K. and Kim, T., 2020. An integrative literature review of employee engagement and innovative </a:t>
            </a:r>
            <a:r>
              <a:rPr lang="en-GB" dirty="0" err="1"/>
              <a:t>behavior</a:t>
            </a:r>
            <a:r>
              <a:rPr lang="en-GB" dirty="0"/>
              <a:t>: Revisiting the JD-R model. </a:t>
            </a:r>
            <a:r>
              <a:rPr lang="en-GB" i="1" dirty="0"/>
              <a:t>Human Resource Management Review</a:t>
            </a:r>
            <a:r>
              <a:rPr lang="en-GB" dirty="0"/>
              <a:t>, </a:t>
            </a:r>
            <a:r>
              <a:rPr lang="en-GB" i="1" dirty="0"/>
              <a:t>30</a:t>
            </a:r>
            <a:r>
              <a:rPr lang="en-GB" dirty="0"/>
              <a:t>(2), p.100704.</a:t>
            </a:r>
            <a:endParaRPr lang="en-US" dirty="0"/>
          </a:p>
          <a:p>
            <a:r>
              <a:rPr lang="en-GB" dirty="0" err="1"/>
              <a:t>Reder</a:t>
            </a:r>
            <a:r>
              <a:rPr lang="en-GB" dirty="0"/>
              <a:t>, S., </a:t>
            </a:r>
            <a:r>
              <a:rPr lang="en-GB" dirty="0" err="1"/>
              <a:t>Gauly</a:t>
            </a:r>
            <a:r>
              <a:rPr lang="en-GB" dirty="0"/>
              <a:t>, B. and </a:t>
            </a:r>
            <a:r>
              <a:rPr lang="en-GB" dirty="0" err="1"/>
              <a:t>Lechner</a:t>
            </a:r>
            <a:r>
              <a:rPr lang="en-GB" dirty="0"/>
              <a:t>, C., 2020. Practice makes perfect: Practice engagement theory and the development of adult literacy and numeracy proficiency. </a:t>
            </a:r>
            <a:r>
              <a:rPr lang="en-GB" i="1" dirty="0"/>
              <a:t>International Review of Education</a:t>
            </a:r>
            <a:r>
              <a:rPr lang="en-GB" dirty="0"/>
              <a:t>, </a:t>
            </a:r>
            <a:r>
              <a:rPr lang="en-GB" i="1" dirty="0"/>
              <a:t>66</a:t>
            </a:r>
            <a:r>
              <a:rPr lang="en-GB" dirty="0"/>
              <a:t>(2), pp.267-288.</a:t>
            </a:r>
            <a:endParaRPr lang="en-US" dirty="0"/>
          </a:p>
          <a:p>
            <a:r>
              <a:rPr lang="en-GB" dirty="0"/>
              <a:t>Rodrigues da Costa, L. and Maria </a:t>
            </a:r>
            <a:r>
              <a:rPr lang="en-GB" dirty="0" err="1"/>
              <a:t>Correia</a:t>
            </a:r>
            <a:r>
              <a:rPr lang="en-GB" dirty="0"/>
              <a:t> </a:t>
            </a:r>
            <a:r>
              <a:rPr lang="en-GB" dirty="0" err="1"/>
              <a:t>Loureiro</a:t>
            </a:r>
            <a:r>
              <a:rPr lang="en-GB" dirty="0"/>
              <a:t>, S., 2019. The importance of employees’ engagement on the organizational success. </a:t>
            </a:r>
            <a:r>
              <a:rPr lang="en-GB" i="1" dirty="0"/>
              <a:t>Journal of Promotion Management</a:t>
            </a:r>
            <a:r>
              <a:rPr lang="en-GB" dirty="0"/>
              <a:t>, </a:t>
            </a:r>
            <a:r>
              <a:rPr lang="en-GB" i="1" dirty="0"/>
              <a:t>25</a:t>
            </a:r>
            <a:r>
              <a:rPr lang="en-GB" dirty="0"/>
              <a:t>(3), pp.328-336.</a:t>
            </a:r>
            <a:endParaRPr lang="en-US" dirty="0"/>
          </a:p>
          <a:p>
            <a:r>
              <a:rPr lang="en-GB" dirty="0"/>
              <a:t>Statista. 2022. </a:t>
            </a:r>
            <a:r>
              <a:rPr lang="en-GB" i="1" dirty="0"/>
              <a:t>Global employee engagement 2020</a:t>
            </a:r>
            <a:r>
              <a:rPr lang="en-GB" dirty="0"/>
              <a:t>. [online] Available at: https://www.statista.com/statistics/699977/global-employee-engagement/ [Accessed 28 Nov. 2022].</a:t>
            </a:r>
            <a:endParaRPr lang="en-US" dirty="0"/>
          </a:p>
          <a:p>
            <a:r>
              <a:rPr lang="en-GB" dirty="0"/>
              <a:t>Sun, L. and </a:t>
            </a:r>
            <a:r>
              <a:rPr lang="en-GB" dirty="0" err="1"/>
              <a:t>Bunchapattanasakda</a:t>
            </a:r>
            <a:r>
              <a:rPr lang="en-GB" dirty="0"/>
              <a:t>, C., 2019. Employee engagement: A literature review. </a:t>
            </a:r>
            <a:r>
              <a:rPr lang="en-GB" i="1" dirty="0"/>
              <a:t>International Journal of Human Resource Studies</a:t>
            </a:r>
            <a:r>
              <a:rPr lang="en-GB" dirty="0"/>
              <a:t>, </a:t>
            </a:r>
            <a:r>
              <a:rPr lang="en-GB" i="1" dirty="0"/>
              <a:t>9</a:t>
            </a:r>
            <a:r>
              <a:rPr lang="en-GB" dirty="0"/>
              <a:t>(1), pp.63-80.</a:t>
            </a:r>
            <a:endParaRPr lang="en-US" dirty="0"/>
          </a:p>
          <a:p>
            <a:r>
              <a:rPr lang="en-GB" dirty="0"/>
              <a:t>Young, H.R., </a:t>
            </a:r>
            <a:r>
              <a:rPr lang="en-GB" dirty="0" err="1"/>
              <a:t>Glerum</a:t>
            </a:r>
            <a:r>
              <a:rPr lang="en-GB" dirty="0"/>
              <a:t>, D.R., Wang, W. and Joseph, D.L., 2018. Who are the most engaged at work? A meta‐analysis of personality and employee engagement. </a:t>
            </a:r>
            <a:r>
              <a:rPr lang="en-GB" i="1" dirty="0"/>
              <a:t>Journal of Organizational </a:t>
            </a:r>
            <a:r>
              <a:rPr lang="en-GB" i="1" dirty="0" err="1"/>
              <a:t>Behavior</a:t>
            </a:r>
            <a:r>
              <a:rPr lang="en-GB"/>
              <a:t>, </a:t>
            </a:r>
            <a:r>
              <a:rPr lang="en-GB" i="1"/>
              <a:t>39</a:t>
            </a:r>
            <a:r>
              <a:rPr lang="en-GB"/>
              <a:t>(10), pp.1330-1346.</a:t>
            </a:r>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
            <a:lum/>
          </a:blip>
          <a:srcRect/>
          <a:stretch>
            <a:fillRect t="-3000" b="-3000"/>
          </a:stretch>
        </a:blipFill>
        <a:effectLst/>
      </p:bgPr>
    </p:bg>
    <p:spTree>
      <p:nvGrpSpPr>
        <p:cNvPr id="1" name=""/>
        <p:cNvGrpSpPr/>
        <p:nvPr/>
      </p:nvGrpSpPr>
      <p:grpSpPr>
        <a:xfrm>
          <a:off x="0" y="0"/>
          <a:ext cx="0" cy="0"/>
          <a:chOff x="0" y="0"/>
          <a:chExt cx="0" cy="0"/>
        </a:xfrm>
      </p:grpSpPr>
      <p:sp>
        <p:nvSpPr>
          <p:cNvPr id="4" name="Rectangle 3"/>
          <p:cNvSpPr/>
          <p:nvPr/>
        </p:nvSpPr>
        <p:spPr>
          <a:xfrm rot="20734451">
            <a:off x="1466492" y="3060659"/>
            <a:ext cx="6359296" cy="1107996"/>
          </a:xfrm>
          <a:prstGeom prst="rect">
            <a:avLst/>
          </a:prstGeom>
          <a:noFill/>
        </p:spPr>
        <p:txBody>
          <a:bodyPr wrap="square" lIns="91440" tIns="45720" rIns="91440" bIns="45720">
            <a:spAutoFit/>
          </a:bodyPr>
          <a:lstStyle/>
          <a:p>
            <a:pPr algn="ctr"/>
            <a:r>
              <a:rPr lang="en-US" sz="66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Thanking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TotalTime>
  <Words>2203</Words>
  <Application>Microsoft Office PowerPoint</Application>
  <PresentationFormat>On-screen Show (4:3)</PresentationFormat>
  <Paragraphs>98</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Module: Operating Hotel Facilities Module code: BMIH4006 Assignment 3 - Employee Engagement Presentation </vt:lpstr>
      <vt:lpstr>Table of Contents </vt:lpstr>
      <vt:lpstr>Introduction </vt:lpstr>
      <vt:lpstr>Definition of employee engagement </vt:lpstr>
      <vt:lpstr>Engagement theoretical model </vt:lpstr>
      <vt:lpstr>Engagement theoretical model contd. </vt:lpstr>
      <vt:lpstr>Importance of employee engagement  </vt:lpstr>
      <vt:lpstr>Importance of employee engagement Contd. </vt:lpstr>
      <vt:lpstr>Lack of employee engagement in the hotel industry </vt:lpstr>
      <vt:lpstr>Lack of employee engagement in the hotel industry contd. </vt:lpstr>
      <vt:lpstr>Example of best practice to engage employees </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Operating Hotel Facilities Module code: BMIH4006 Assignment 3 - Employee Engagement Presentation </dc:title>
  <cp:lastModifiedBy>egbuerisylvester88@gmail.com</cp:lastModifiedBy>
  <cp:revision>33</cp:revision>
  <dcterms:created xsi:type="dcterms:W3CDTF">2022-11-28T14:09:50Z</dcterms:created>
  <dcterms:modified xsi:type="dcterms:W3CDTF">2022-12-04T13:47:26Z</dcterms:modified>
</cp:coreProperties>
</file>