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92" r:id="rId3"/>
    <p:sldId id="293" r:id="rId4"/>
    <p:sldId id="263" r:id="rId5"/>
    <p:sldId id="264" r:id="rId6"/>
    <p:sldId id="274" r:id="rId7"/>
    <p:sldId id="272" r:id="rId8"/>
    <p:sldId id="287" r:id="rId9"/>
    <p:sldId id="290" r:id="rId10"/>
    <p:sldId id="288" r:id="rId11"/>
    <p:sldId id="275" r:id="rId12"/>
    <p:sldId id="276" r:id="rId13"/>
    <p:sldId id="273" r:id="rId14"/>
    <p:sldId id="279" r:id="rId15"/>
    <p:sldId id="278" r:id="rId16"/>
    <p:sldId id="280" r:id="rId17"/>
    <p:sldId id="277" r:id="rId18"/>
    <p:sldId id="294" r:id="rId19"/>
    <p:sldId id="295" r:id="rId20"/>
    <p:sldId id="281" r:id="rId21"/>
    <p:sldId id="282" r:id="rId22"/>
    <p:sldId id="289" r:id="rId23"/>
    <p:sldId id="265" r:id="rId24"/>
    <p:sldId id="260" r:id="rId25"/>
    <p:sldId id="261" r:id="rId26"/>
    <p:sldId id="283" r:id="rId27"/>
    <p:sldId id="284" r:id="rId28"/>
    <p:sldId id="28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8" d="100"/>
          <a:sy n="58" d="100"/>
        </p:scale>
        <p:origin x="66" y="31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47C6FC8-2D4F-4CF0-84E7-993BE964756C}" type="datetimeFigureOut">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3237654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47C6FC8-2D4F-4CF0-84E7-993BE964756C}" type="datetimeFigureOut">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055610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47C6FC8-2D4F-4CF0-84E7-993BE964756C}" type="datetimeFigureOut">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03800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47C6FC8-2D4F-4CF0-84E7-993BE964756C}" type="datetimeFigureOut">
              <a:rPr lang="en-US" smtClean="0"/>
              <a:t>10/11/2017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39906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47C6FC8-2D4F-4CF0-84E7-993BE964756C}" type="datetimeFigureOut">
              <a:rPr lang="en-US" smtClean="0"/>
              <a:t>10/11/2017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968189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47C6FC8-2D4F-4CF0-84E7-993BE964756C}" type="datetimeFigureOut">
              <a:rPr lang="en-US" smtClean="0"/>
              <a:t>10/11/2017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289276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7C6FC8-2D4F-4CF0-84E7-993BE964756C}" type="datetimeFigureOut">
              <a:rPr lang="en-US" smtClean="0"/>
              <a:t>10/11/2017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272619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7C6FC8-2D4F-4CF0-84E7-993BE964756C}" type="datetimeFigureOut">
              <a:rPr lang="en-US" smtClean="0"/>
              <a:t>10/11/2017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221124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47C6FC8-2D4F-4CF0-84E7-993BE964756C}" type="datetimeFigureOut">
              <a:rPr lang="en-US" smtClean="0"/>
              <a:t>10/11/2017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850360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47C6FC8-2D4F-4CF0-84E7-993BE964756C}" type="datetimeFigureOut">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162850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47C6FC8-2D4F-4CF0-84E7-993BE964756C}" type="datetimeFigureOut">
              <a:rPr lang="en-US" smtClean="0"/>
              <a:t>10/11/2017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9ECCFB-9381-4D6B-9527-A45F715344EC}" type="slidenum">
              <a:rPr lang="en-US" smtClean="0"/>
              <a:t>‹#›</a:t>
            </a:fld>
            <a:endParaRPr lang="en-US"/>
          </a:p>
        </p:txBody>
      </p:sp>
    </p:spTree>
    <p:extLst>
      <p:ext uri="{BB962C8B-B14F-4D97-AF65-F5344CB8AC3E}">
        <p14:creationId xmlns:p14="http://schemas.microsoft.com/office/powerpoint/2010/main" val="1162610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7C6FC8-2D4F-4CF0-84E7-993BE964756C}" type="datetimeFigureOut">
              <a:rPr lang="en-US" smtClean="0"/>
              <a:t>10/11/2017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9ECCFB-9381-4D6B-9527-A45F715344EC}" type="slidenum">
              <a:rPr lang="en-US" smtClean="0"/>
              <a:t>‹#›</a:t>
            </a:fld>
            <a:endParaRPr lang="en-US"/>
          </a:p>
        </p:txBody>
      </p:sp>
    </p:spTree>
    <p:extLst>
      <p:ext uri="{BB962C8B-B14F-4D97-AF65-F5344CB8AC3E}">
        <p14:creationId xmlns:p14="http://schemas.microsoft.com/office/powerpoint/2010/main" val="3163197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hyperlink" Target="http://commons.wikimedia.org/wiki/File:Llywelyn_the_Great.JPG" TargetMode="Externa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commons.wikimedia.org/wiki/File:Llewelyn's_Monument_at_Cilmery_-_geograph.org.uk_-_1566729.jpg" TargetMode="Externa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295400"/>
            <a:ext cx="8229600" cy="1143000"/>
          </a:xfrm>
        </p:spPr>
        <p:txBody>
          <a:bodyPr>
            <a:normAutofit fontScale="90000"/>
          </a:bodyPr>
          <a:lstStyle/>
          <a:p>
            <a:r>
              <a:rPr lang="en-GB" b="1" dirty="0" err="1" smtClean="0"/>
              <a:t>Prof.</a:t>
            </a:r>
            <a:r>
              <a:rPr lang="en-GB" b="1" dirty="0" smtClean="0"/>
              <a:t> Jane Cartwright</a:t>
            </a:r>
            <a:r>
              <a:rPr lang="en-GB" dirty="0" smtClean="0"/>
              <a:t/>
            </a:r>
            <a:br>
              <a:rPr lang="en-GB" dirty="0" smtClean="0"/>
            </a:br>
            <a:r>
              <a:rPr lang="en-GB" b="1" dirty="0" smtClean="0"/>
              <a:t>History of Welsh Literature: Prose in Medieval Wales</a:t>
            </a:r>
            <a:br>
              <a:rPr lang="en-GB" b="1" dirty="0" smtClean="0"/>
            </a:br>
            <a:r>
              <a:rPr lang="en-GB" b="1" dirty="0" smtClean="0"/>
              <a:t>Brief Overview of </a:t>
            </a:r>
            <a:r>
              <a:rPr lang="en-GB" sz="4000" b="1" dirty="0" smtClean="0"/>
              <a:t>Welsh History</a:t>
            </a:r>
            <a:endParaRPr lang="en-US" sz="4000" b="1" dirty="0"/>
          </a:p>
        </p:txBody>
      </p:sp>
      <p:sp>
        <p:nvSpPr>
          <p:cNvPr id="3" name="Content Placeholder 2"/>
          <p:cNvSpPr>
            <a:spLocks noGrp="1"/>
          </p:cNvSpPr>
          <p:nvPr>
            <p:ph idx="1"/>
          </p:nvPr>
        </p:nvSpPr>
        <p:spPr>
          <a:xfrm>
            <a:off x="711331" y="1676400"/>
            <a:ext cx="8229600" cy="4525963"/>
          </a:xfrm>
        </p:spPr>
        <p:txBody>
          <a:bodyPr/>
          <a:lstStyle/>
          <a:p>
            <a:pPr marL="0" indent="0" algn="ctr">
              <a:buNone/>
            </a:pPr>
            <a:endParaRPr lang="en-US" sz="2800"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9000" y="3666308"/>
            <a:ext cx="2794263" cy="2834640"/>
          </a:xfrm>
          <a:prstGeom prst="rect">
            <a:avLst/>
          </a:prstGeom>
        </p:spPr>
      </p:pic>
      <p:sp>
        <p:nvSpPr>
          <p:cNvPr id="5" name="Rectangle 4"/>
          <p:cNvSpPr/>
          <p:nvPr/>
        </p:nvSpPr>
        <p:spPr>
          <a:xfrm>
            <a:off x="2678017" y="6500948"/>
            <a:ext cx="4572000" cy="461665"/>
          </a:xfrm>
          <a:prstGeom prst="rect">
            <a:avLst/>
          </a:prstGeom>
        </p:spPr>
        <p:txBody>
          <a:bodyPr>
            <a:spAutoFit/>
          </a:bodyPr>
          <a:lstStyle/>
          <a:p>
            <a:r>
              <a:rPr lang="en-US" sz="1200" dirty="0"/>
              <a:t>http://commons.wikimedia.org/wiki/File%3AOwain_Glyndwr_Siegel_2.jpg</a:t>
            </a:r>
          </a:p>
        </p:txBody>
      </p:sp>
    </p:spTree>
    <p:extLst>
      <p:ext uri="{BB962C8B-B14F-4D97-AF65-F5344CB8AC3E}">
        <p14:creationId xmlns:p14="http://schemas.microsoft.com/office/powerpoint/2010/main" val="11117961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Cymraeg</a:t>
            </a:r>
            <a:r>
              <a:rPr lang="en-GB" dirty="0" smtClean="0"/>
              <a:t> – the Welsh language</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Welsh = Indo-European, Insular Celtic language </a:t>
            </a:r>
          </a:p>
          <a:p>
            <a:r>
              <a:rPr lang="en-GB" dirty="0" smtClean="0"/>
              <a:t>evolved from the British language spoken by the ancient Britons in the Early Middle Ages</a:t>
            </a:r>
          </a:p>
          <a:p>
            <a:r>
              <a:rPr lang="en-GB" dirty="0" smtClean="0"/>
              <a:t>Two branches of Insular Celtic: Welsh = most similar to Breton and Cornish (Brythonic or P-Celtic languages) </a:t>
            </a:r>
          </a:p>
          <a:p>
            <a:r>
              <a:rPr lang="en-GB" dirty="0" smtClean="0"/>
              <a:t>Goidelic or Q-Celtic: Irish Gaelic, Scottish Gaelic and Manx (the Isle of Man)</a:t>
            </a:r>
          </a:p>
          <a:p>
            <a:r>
              <a:rPr lang="en-GB" dirty="0" smtClean="0"/>
              <a:t>head = </a:t>
            </a:r>
            <a:r>
              <a:rPr lang="en-GB" dirty="0" err="1" smtClean="0"/>
              <a:t>ceann</a:t>
            </a:r>
            <a:r>
              <a:rPr lang="en-GB" dirty="0" smtClean="0"/>
              <a:t> (Irish/Scottish Gaelic) = pen (Welsh and Cornish)</a:t>
            </a:r>
          </a:p>
          <a:p>
            <a:r>
              <a:rPr lang="en-GB" dirty="0" smtClean="0"/>
              <a:t>The last native speaker of Cornish died in the C18th and the last native speaker of Manx died in 1974</a:t>
            </a:r>
          </a:p>
          <a:p>
            <a:r>
              <a:rPr lang="en-GB" dirty="0" smtClean="0"/>
              <a:t>Welsh still spoken naturally – you’ll hear a lot of Welsh spoken in </a:t>
            </a:r>
            <a:r>
              <a:rPr lang="en-GB" dirty="0" err="1" smtClean="0"/>
              <a:t>Lampeter</a:t>
            </a:r>
            <a:r>
              <a:rPr lang="en-GB" dirty="0" smtClean="0"/>
              <a:t>!</a:t>
            </a:r>
          </a:p>
          <a:p>
            <a:endParaRPr lang="en-GB" dirty="0"/>
          </a:p>
        </p:txBody>
      </p:sp>
    </p:spTree>
    <p:extLst>
      <p:ext uri="{BB962C8B-B14F-4D97-AF65-F5344CB8AC3E}">
        <p14:creationId xmlns:p14="http://schemas.microsoft.com/office/powerpoint/2010/main" val="13165219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2011 census 3.1 million population of Wales</a:t>
            </a:r>
          </a:p>
          <a:p>
            <a:r>
              <a:rPr lang="en-GB" dirty="0" smtClean="0"/>
              <a:t>562,000 (or 19%) of the population noted they could speak Welsh (Welsh government target of 1 million by 2050)</a:t>
            </a:r>
          </a:p>
          <a:p>
            <a:r>
              <a:rPr lang="en-GB" dirty="0" smtClean="0"/>
              <a:t>In Ceredigion 49% of the population can speak, read or write in Welsh.</a:t>
            </a:r>
          </a:p>
          <a:p>
            <a:r>
              <a:rPr lang="en-GB" dirty="0" smtClean="0"/>
              <a:t>58</a:t>
            </a:r>
            <a:r>
              <a:rPr lang="en-GB" dirty="0"/>
              <a:t>% </a:t>
            </a:r>
            <a:r>
              <a:rPr lang="en-GB" dirty="0" smtClean="0"/>
              <a:t>of the population of Wales stated </a:t>
            </a:r>
            <a:r>
              <a:rPr lang="en-GB" dirty="0"/>
              <a:t>Christian as their religion, 32% stated they had no religion</a:t>
            </a:r>
          </a:p>
          <a:p>
            <a:endParaRPr lang="en-GB" dirty="0"/>
          </a:p>
        </p:txBody>
      </p:sp>
    </p:spTree>
    <p:extLst>
      <p:ext uri="{BB962C8B-B14F-4D97-AF65-F5344CB8AC3E}">
        <p14:creationId xmlns:p14="http://schemas.microsoft.com/office/powerpoint/2010/main" val="16167929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C5 – C8 The Age of the Saints</a:t>
            </a:r>
            <a:endParaRPr lang="en-US" sz="3600" b="1" dirty="0"/>
          </a:p>
        </p:txBody>
      </p:sp>
      <p:sp>
        <p:nvSpPr>
          <p:cNvPr id="3" name="Content Placeholder 2"/>
          <p:cNvSpPr>
            <a:spLocks noGrp="1"/>
          </p:cNvSpPr>
          <p:nvPr>
            <p:ph idx="1"/>
          </p:nvPr>
        </p:nvSpPr>
        <p:spPr/>
        <p:txBody>
          <a:bodyPr>
            <a:normAutofit lnSpcReduction="10000"/>
          </a:bodyPr>
          <a:lstStyle/>
          <a:p>
            <a:pPr marL="0" indent="0">
              <a:buNone/>
            </a:pPr>
            <a:r>
              <a:rPr lang="en-GB" dirty="0" err="1"/>
              <a:t>Nyd</a:t>
            </a:r>
            <a:r>
              <a:rPr lang="en-GB" dirty="0"/>
              <a:t> </a:t>
            </a:r>
            <a:r>
              <a:rPr lang="en-GB" dirty="0" err="1"/>
              <a:t>oes</a:t>
            </a:r>
            <a:r>
              <a:rPr lang="en-GB" dirty="0"/>
              <a:t> </a:t>
            </a:r>
            <a:r>
              <a:rPr lang="en-GB" dirty="0" err="1"/>
              <a:t>wlad</a:t>
            </a:r>
            <a:r>
              <a:rPr lang="en-GB" dirty="0"/>
              <a:t> </a:t>
            </a:r>
            <a:r>
              <a:rPr lang="en-GB" dirty="0" err="1"/>
              <a:t>yn</a:t>
            </a:r>
            <a:r>
              <a:rPr lang="en-GB" dirty="0"/>
              <a:t> </a:t>
            </a:r>
            <a:r>
              <a:rPr lang="en-GB" dirty="0" err="1"/>
              <a:t>holl</a:t>
            </a:r>
            <a:r>
              <a:rPr lang="en-GB" dirty="0"/>
              <a:t> </a:t>
            </a:r>
            <a:r>
              <a:rPr lang="en-GB" dirty="0" err="1"/>
              <a:t>Gred</a:t>
            </a:r>
            <a:r>
              <a:rPr lang="en-GB" dirty="0"/>
              <a:t> o </a:t>
            </a:r>
            <a:r>
              <a:rPr lang="en-GB" dirty="0" err="1"/>
              <a:t>gymaint</a:t>
            </a:r>
            <a:r>
              <a:rPr lang="en-GB" dirty="0"/>
              <a:t> o </a:t>
            </a:r>
            <a:r>
              <a:rPr lang="en-GB" dirty="0" err="1"/>
              <a:t>dir</a:t>
            </a:r>
            <a:r>
              <a:rPr lang="en-GB" dirty="0"/>
              <a:t> a </a:t>
            </a:r>
            <a:r>
              <a:rPr lang="en-GB" dirty="0" err="1"/>
              <a:t>chymaint</a:t>
            </a:r>
            <a:r>
              <a:rPr lang="en-GB" dirty="0"/>
              <a:t> o saint </a:t>
            </a:r>
            <a:r>
              <a:rPr lang="en-GB" dirty="0" err="1"/>
              <a:t>ynddei</a:t>
            </a:r>
            <a:r>
              <a:rPr lang="en-GB" dirty="0"/>
              <a:t> ag </a:t>
            </a:r>
            <a:r>
              <a:rPr lang="en-GB" dirty="0" err="1"/>
              <a:t>oedd</a:t>
            </a:r>
            <a:r>
              <a:rPr lang="en-GB" dirty="0"/>
              <a:t> </a:t>
            </a:r>
            <a:r>
              <a:rPr lang="en-GB" dirty="0" err="1"/>
              <a:t>gynt</a:t>
            </a:r>
            <a:r>
              <a:rPr lang="en-GB" dirty="0"/>
              <a:t> </a:t>
            </a:r>
            <a:r>
              <a:rPr lang="en-GB" dirty="0" err="1"/>
              <a:t>ymhlith</a:t>
            </a:r>
            <a:r>
              <a:rPr lang="en-GB" dirty="0"/>
              <a:t> </a:t>
            </a:r>
            <a:r>
              <a:rPr lang="en-GB" dirty="0" err="1" smtClean="0"/>
              <a:t>Cymbry</a:t>
            </a:r>
            <a:r>
              <a:rPr lang="en-GB" dirty="0" smtClean="0"/>
              <a:t>.</a:t>
            </a:r>
          </a:p>
          <a:p>
            <a:pPr marL="0" indent="0">
              <a:buNone/>
            </a:pPr>
            <a:r>
              <a:rPr lang="en-GB" dirty="0" smtClean="0"/>
              <a:t>(</a:t>
            </a:r>
            <a:r>
              <a:rPr lang="en-GB" dirty="0"/>
              <a:t>There is not a country in the whole of Christendom of the same size that has as many saints in it as there used to be amongst </a:t>
            </a:r>
            <a:r>
              <a:rPr lang="en-GB" dirty="0" smtClean="0"/>
              <a:t>the Welsh.)</a:t>
            </a:r>
          </a:p>
          <a:p>
            <a:pPr marL="0" indent="0">
              <a:buNone/>
            </a:pPr>
            <a:r>
              <a:rPr lang="en-GB" dirty="0" smtClean="0"/>
              <a:t>Geraint </a:t>
            </a:r>
            <a:r>
              <a:rPr lang="en-GB" dirty="0"/>
              <a:t>Bowen (ed.), </a:t>
            </a:r>
            <a:r>
              <a:rPr lang="en-GB" i="1" dirty="0"/>
              <a:t>Y </a:t>
            </a:r>
            <a:r>
              <a:rPr lang="en-GB" i="1" dirty="0" err="1"/>
              <a:t>Drych</a:t>
            </a:r>
            <a:r>
              <a:rPr lang="en-GB" i="1" dirty="0"/>
              <a:t> </a:t>
            </a:r>
            <a:r>
              <a:rPr lang="en-GB" i="1" dirty="0" err="1"/>
              <a:t>Kristnogawl</a:t>
            </a:r>
            <a:r>
              <a:rPr lang="en-GB" dirty="0"/>
              <a:t> (Cardiff: University of Wales Press, 1996), p. 4.</a:t>
            </a:r>
            <a:endParaRPr lang="en-US" dirty="0"/>
          </a:p>
          <a:p>
            <a:endParaRPr lang="en-US" dirty="0"/>
          </a:p>
        </p:txBody>
      </p:sp>
    </p:spTree>
    <p:extLst>
      <p:ext uri="{BB962C8B-B14F-4D97-AF65-F5344CB8AC3E}">
        <p14:creationId xmlns:p14="http://schemas.microsoft.com/office/powerpoint/2010/main" val="31242580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146" y="500742"/>
            <a:ext cx="8229600" cy="1480457"/>
          </a:xfrm>
        </p:spPr>
        <p:txBody>
          <a:bodyPr>
            <a:normAutofit fontScale="90000"/>
          </a:bodyPr>
          <a:lstStyle/>
          <a:p>
            <a:pPr algn="l"/>
            <a:r>
              <a:rPr lang="en-GB" sz="3600" dirty="0" err="1" smtClean="0"/>
              <a:t>Dewi</a:t>
            </a:r>
            <a:r>
              <a:rPr lang="en-GB" sz="3600" dirty="0" smtClean="0"/>
              <a:t> (St David) – The Life of St David</a:t>
            </a:r>
            <a:r>
              <a:rPr lang="en-GB" sz="3600" i="1" dirty="0" smtClean="0"/>
              <a:t> </a:t>
            </a:r>
            <a:r>
              <a:rPr lang="en-GB" sz="3600" dirty="0" smtClean="0"/>
              <a:t>by</a:t>
            </a:r>
            <a:r>
              <a:rPr lang="en-GB" sz="3600" i="1" dirty="0" smtClean="0"/>
              <a:t> </a:t>
            </a:r>
            <a:r>
              <a:rPr lang="en-GB" sz="3600" dirty="0" err="1" smtClean="0"/>
              <a:t>Rhygyfarch</a:t>
            </a:r>
            <a:r>
              <a:rPr lang="en-GB" sz="3600" dirty="0" smtClean="0"/>
              <a:t> c. 1095 (in Latin)</a:t>
            </a:r>
            <a:br>
              <a:rPr lang="en-GB" sz="3600" dirty="0" smtClean="0"/>
            </a:br>
            <a:r>
              <a:rPr lang="en-GB" sz="3600" dirty="0" err="1" smtClean="0"/>
              <a:t>Llyfr</a:t>
            </a:r>
            <a:r>
              <a:rPr lang="en-GB" sz="3600" dirty="0" smtClean="0"/>
              <a:t> </a:t>
            </a:r>
            <a:r>
              <a:rPr lang="en-GB" sz="3600" dirty="0" err="1" smtClean="0"/>
              <a:t>Ancr</a:t>
            </a:r>
            <a:r>
              <a:rPr lang="en-GB" sz="3600" dirty="0" smtClean="0"/>
              <a:t> </a:t>
            </a:r>
            <a:r>
              <a:rPr lang="en-GB" sz="3600" dirty="0" err="1" smtClean="0"/>
              <a:t>Llanddewibrefi</a:t>
            </a:r>
            <a:r>
              <a:rPr lang="en-GB" sz="3600" dirty="0" smtClean="0"/>
              <a:t> c. 1346</a:t>
            </a:r>
            <a:br>
              <a:rPr lang="en-GB" sz="3600" dirty="0" smtClean="0"/>
            </a:br>
            <a:r>
              <a:rPr lang="en-GB" sz="3600" dirty="0" smtClean="0"/>
              <a:t> (in Welsh)</a:t>
            </a:r>
            <a:br>
              <a:rPr lang="en-GB" sz="3600" dirty="0" smtClean="0"/>
            </a:br>
            <a:endParaRPr lang="en-US" sz="3600" dirty="0"/>
          </a:p>
        </p:txBody>
      </p:sp>
      <p:sp>
        <p:nvSpPr>
          <p:cNvPr id="3" name="Content Placeholder 2"/>
          <p:cNvSpPr>
            <a:spLocks noGrp="1"/>
          </p:cNvSpPr>
          <p:nvPr>
            <p:ph idx="1"/>
          </p:nvPr>
        </p:nvSpPr>
        <p:spPr>
          <a:xfrm>
            <a:off x="475478" y="2068426"/>
            <a:ext cx="8229600" cy="4525963"/>
          </a:xfrm>
        </p:spPr>
        <p:txBody>
          <a:bodyPr>
            <a:normAutofit/>
          </a:bodyPr>
          <a:lstStyle/>
          <a:p>
            <a:r>
              <a:rPr lang="en-GB" dirty="0" err="1" smtClean="0"/>
              <a:t>Beuno</a:t>
            </a:r>
            <a:r>
              <a:rPr lang="en-GB" dirty="0" smtClean="0"/>
              <a:t>				</a:t>
            </a:r>
          </a:p>
          <a:p>
            <a:r>
              <a:rPr lang="en-GB" dirty="0" err="1" smtClean="0"/>
              <a:t>Gwenfrewy</a:t>
            </a:r>
            <a:endParaRPr lang="en-GB" dirty="0" smtClean="0"/>
          </a:p>
          <a:p>
            <a:r>
              <a:rPr lang="en-GB" dirty="0" err="1" smtClean="0"/>
              <a:t>Teilo</a:t>
            </a:r>
            <a:endParaRPr lang="en-GB" dirty="0" smtClean="0"/>
          </a:p>
          <a:p>
            <a:r>
              <a:rPr lang="en-GB" dirty="0" err="1" smtClean="0"/>
              <a:t>Gwenog</a:t>
            </a:r>
            <a:endParaRPr lang="en-GB" dirty="0" smtClean="0"/>
          </a:p>
          <a:p>
            <a:r>
              <a:rPr lang="en-GB" dirty="0" err="1" smtClean="0"/>
              <a:t>Melangell</a:t>
            </a:r>
            <a:r>
              <a:rPr lang="en-GB" dirty="0" smtClean="0"/>
              <a:t> </a:t>
            </a:r>
          </a:p>
          <a:p>
            <a:r>
              <a:rPr lang="en-GB" dirty="0" err="1" smtClean="0"/>
              <a:t>Dwynwen</a:t>
            </a:r>
            <a:endParaRPr lang="en-GB" dirty="0" smtClean="0"/>
          </a:p>
          <a:p>
            <a:r>
              <a:rPr lang="en-GB" dirty="0" err="1" smtClean="0"/>
              <a:t>Wrswla</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86600" y="533400"/>
            <a:ext cx="1628775" cy="6096000"/>
          </a:xfrm>
          <a:prstGeom prst="rect">
            <a:avLst/>
          </a:prstGeom>
        </p:spPr>
      </p:pic>
    </p:spTree>
    <p:extLst>
      <p:ext uri="{BB962C8B-B14F-4D97-AF65-F5344CB8AC3E}">
        <p14:creationId xmlns:p14="http://schemas.microsoft.com/office/powerpoint/2010/main" val="38110140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3008313" cy="1708150"/>
          </a:xfrm>
        </p:spPr>
        <p:txBody>
          <a:bodyPr>
            <a:noAutofit/>
          </a:bodyPr>
          <a:lstStyle/>
          <a:p>
            <a:r>
              <a:rPr lang="en-GB" sz="2400" b="0" dirty="0" smtClean="0"/>
              <a:t>Y </a:t>
            </a:r>
            <a:r>
              <a:rPr lang="en-GB" sz="2400" b="0" dirty="0" err="1" smtClean="0"/>
              <a:t>Gododdin</a:t>
            </a:r>
            <a:r>
              <a:rPr lang="en-GB" sz="2400" b="0" dirty="0" smtClean="0"/>
              <a:t> C6 </a:t>
            </a:r>
            <a:r>
              <a:rPr lang="en-GB" sz="2400" b="0" dirty="0" err="1" smtClean="0"/>
              <a:t>Aneirin</a:t>
            </a:r>
            <a:r>
              <a:rPr lang="en-GB" sz="2400" b="0" dirty="0" smtClean="0"/>
              <a:t/>
            </a:r>
            <a:br>
              <a:rPr lang="en-GB" sz="2400" b="0" dirty="0" smtClean="0"/>
            </a:br>
            <a:r>
              <a:rPr lang="en-GB" sz="2400" b="0" dirty="0" smtClean="0"/>
              <a:t>Taliesin – 12 poems</a:t>
            </a:r>
            <a:br>
              <a:rPr lang="en-GB" sz="2400" b="0" dirty="0" smtClean="0"/>
            </a:br>
            <a:r>
              <a:rPr lang="en-GB" sz="2400" b="0" dirty="0" smtClean="0"/>
              <a:t>The Legend of Taliesin</a:t>
            </a:r>
            <a:endParaRPr lang="en-US" sz="2400" b="0"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67200" y="152400"/>
            <a:ext cx="3771900" cy="5715000"/>
          </a:xfrm>
        </p:spPr>
      </p:pic>
      <p:sp>
        <p:nvSpPr>
          <p:cNvPr id="4" name="Text Placeholder 3"/>
          <p:cNvSpPr>
            <a:spLocks noGrp="1"/>
          </p:cNvSpPr>
          <p:nvPr>
            <p:ph type="body" sz="half" idx="2"/>
          </p:nvPr>
        </p:nvSpPr>
        <p:spPr>
          <a:xfrm>
            <a:off x="381000" y="1905000"/>
            <a:ext cx="3657600" cy="4724400"/>
          </a:xfrm>
        </p:spPr>
        <p:txBody>
          <a:bodyPr>
            <a:noAutofit/>
          </a:bodyPr>
          <a:lstStyle/>
          <a:p>
            <a:r>
              <a:rPr lang="en-GB" sz="2400" dirty="0" smtClean="0"/>
              <a:t>The Book of  </a:t>
            </a:r>
            <a:r>
              <a:rPr lang="en-GB" sz="2400" dirty="0" err="1" smtClean="0"/>
              <a:t>Aneirin</a:t>
            </a:r>
            <a:r>
              <a:rPr lang="en-GB" sz="2400" dirty="0" smtClean="0"/>
              <a:t> C13</a:t>
            </a:r>
          </a:p>
          <a:p>
            <a:r>
              <a:rPr lang="en-GB" sz="2400" dirty="0" smtClean="0"/>
              <a:t>The Battle of </a:t>
            </a:r>
            <a:r>
              <a:rPr lang="en-GB" sz="2400" dirty="0" err="1" smtClean="0"/>
              <a:t>Catterick</a:t>
            </a:r>
            <a:r>
              <a:rPr lang="en-GB" sz="2400" dirty="0" smtClean="0"/>
              <a:t> </a:t>
            </a:r>
          </a:p>
          <a:p>
            <a:r>
              <a:rPr lang="en-GB" sz="2400" dirty="0" smtClean="0"/>
              <a:t>The </a:t>
            </a:r>
            <a:r>
              <a:rPr lang="en-GB" sz="2400" dirty="0" err="1" smtClean="0"/>
              <a:t>Cynfeirdd</a:t>
            </a:r>
            <a:endParaRPr lang="en-GB" sz="2400" dirty="0" smtClean="0"/>
          </a:p>
          <a:p>
            <a:r>
              <a:rPr lang="en-GB" sz="2400" dirty="0" smtClean="0"/>
              <a:t>The </a:t>
            </a:r>
            <a:r>
              <a:rPr lang="en-GB" sz="2400" dirty="0" err="1" smtClean="0"/>
              <a:t>Gogynfeirdd</a:t>
            </a:r>
            <a:endParaRPr lang="en-GB" sz="2400" dirty="0" smtClean="0"/>
          </a:p>
          <a:p>
            <a:r>
              <a:rPr lang="en-GB" sz="2400" dirty="0" smtClean="0"/>
              <a:t>(The Poets of the Princes) </a:t>
            </a:r>
          </a:p>
          <a:p>
            <a:r>
              <a:rPr lang="en-GB" sz="2400" dirty="0" smtClean="0"/>
              <a:t>C12 and C13</a:t>
            </a:r>
            <a:endParaRPr lang="en-GB" sz="2400" dirty="0"/>
          </a:p>
          <a:p>
            <a:r>
              <a:rPr lang="en-GB" sz="2400" dirty="0" smtClean="0"/>
              <a:t>Poets of the Gentry</a:t>
            </a:r>
          </a:p>
          <a:p>
            <a:r>
              <a:rPr lang="en-GB" sz="2400" dirty="0" smtClean="0"/>
              <a:t>1282-C16</a:t>
            </a:r>
          </a:p>
          <a:p>
            <a:r>
              <a:rPr lang="en-GB" sz="2400" dirty="0" smtClean="0"/>
              <a:t>Y </a:t>
            </a:r>
            <a:r>
              <a:rPr lang="en-GB" sz="2400" dirty="0" err="1" smtClean="0"/>
              <a:t>Mabinogi</a:t>
            </a:r>
            <a:r>
              <a:rPr lang="en-GB" sz="2400" dirty="0" smtClean="0"/>
              <a:t> – The Red Book of </a:t>
            </a:r>
            <a:r>
              <a:rPr lang="en-GB" sz="2400" dirty="0" err="1" smtClean="0"/>
              <a:t>Hergest</a:t>
            </a:r>
            <a:r>
              <a:rPr lang="en-GB" sz="2400" dirty="0" smtClean="0"/>
              <a:t>/ The White Book of  </a:t>
            </a:r>
            <a:r>
              <a:rPr lang="en-GB" sz="2400" dirty="0" err="1" smtClean="0"/>
              <a:t>Rhydderch</a:t>
            </a:r>
            <a:endParaRPr lang="en-GB" sz="2400" dirty="0"/>
          </a:p>
        </p:txBody>
      </p:sp>
      <p:sp>
        <p:nvSpPr>
          <p:cNvPr id="3" name="Rectangle 2"/>
          <p:cNvSpPr/>
          <p:nvPr/>
        </p:nvSpPr>
        <p:spPr>
          <a:xfrm>
            <a:off x="4038600" y="5791200"/>
            <a:ext cx="4572000" cy="461665"/>
          </a:xfrm>
          <a:prstGeom prst="rect">
            <a:avLst/>
          </a:prstGeom>
        </p:spPr>
        <p:txBody>
          <a:bodyPr>
            <a:spAutoFit/>
          </a:bodyPr>
          <a:lstStyle/>
          <a:p>
            <a:pPr lvl="0">
              <a:spcBef>
                <a:spcPct val="20000"/>
              </a:spcBef>
            </a:pPr>
            <a:r>
              <a:rPr lang="en-US" sz="1200" dirty="0" err="1">
                <a:solidFill>
                  <a:prstClr val="black"/>
                </a:solidFill>
              </a:rPr>
              <a:t>Llyfr</a:t>
            </a:r>
            <a:r>
              <a:rPr lang="en-US" sz="1200" dirty="0">
                <a:solidFill>
                  <a:prstClr val="black"/>
                </a:solidFill>
              </a:rPr>
              <a:t> </a:t>
            </a:r>
            <a:r>
              <a:rPr lang="en-US" sz="1200" dirty="0" err="1">
                <a:solidFill>
                  <a:prstClr val="black"/>
                </a:solidFill>
              </a:rPr>
              <a:t>Coch</a:t>
            </a:r>
            <a:r>
              <a:rPr lang="en-US" sz="1200" dirty="0">
                <a:solidFill>
                  <a:prstClr val="black"/>
                </a:solidFill>
              </a:rPr>
              <a:t> </a:t>
            </a:r>
            <a:r>
              <a:rPr lang="en-US" sz="1200" dirty="0" err="1">
                <a:solidFill>
                  <a:prstClr val="black"/>
                </a:solidFill>
              </a:rPr>
              <a:t>Hergest</a:t>
            </a:r>
            <a:r>
              <a:rPr lang="en-US" sz="1200" dirty="0">
                <a:solidFill>
                  <a:prstClr val="black"/>
                </a:solidFill>
              </a:rPr>
              <a:t> By William Forbes </a:t>
            </a:r>
            <a:r>
              <a:rPr lang="en-US" sz="1200" dirty="0" err="1">
                <a:solidFill>
                  <a:prstClr val="black"/>
                </a:solidFill>
              </a:rPr>
              <a:t>Skene</a:t>
            </a:r>
            <a:r>
              <a:rPr lang="en-US" sz="1200" dirty="0">
                <a:solidFill>
                  <a:prstClr val="black"/>
                </a:solidFill>
              </a:rPr>
              <a:t> [Public domain or Public domain], </a:t>
            </a:r>
            <a:r>
              <a:rPr lang="en-US" sz="1200" dirty="0" err="1" smtClean="0">
                <a:solidFill>
                  <a:prstClr val="black"/>
                </a:solidFill>
              </a:rPr>
              <a:t>trwy</a:t>
            </a:r>
            <a:r>
              <a:rPr lang="en-US" sz="1200" dirty="0" smtClean="0">
                <a:solidFill>
                  <a:prstClr val="black"/>
                </a:solidFill>
              </a:rPr>
              <a:t> Wikimedia </a:t>
            </a:r>
            <a:r>
              <a:rPr lang="en-US" sz="1200" dirty="0">
                <a:solidFill>
                  <a:prstClr val="black"/>
                </a:solidFill>
              </a:rPr>
              <a:t>Commons</a:t>
            </a:r>
            <a:endParaRPr lang="en-GB" sz="1200" dirty="0">
              <a:solidFill>
                <a:prstClr val="black"/>
              </a:solidFill>
            </a:endParaRPr>
          </a:p>
        </p:txBody>
      </p:sp>
    </p:spTree>
    <p:extLst>
      <p:ext uri="{BB962C8B-B14F-4D97-AF65-F5344CB8AC3E}">
        <p14:creationId xmlns:p14="http://schemas.microsoft.com/office/powerpoint/2010/main" val="1751109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Hywel </a:t>
            </a:r>
            <a:r>
              <a:rPr lang="en-GB" dirty="0" err="1" smtClean="0"/>
              <a:t>Dda</a:t>
            </a:r>
            <a:r>
              <a:rPr lang="en-GB" dirty="0" smtClean="0"/>
              <a:t> ob. 949/50</a:t>
            </a:r>
            <a:br>
              <a:rPr lang="en-GB" dirty="0" smtClean="0"/>
            </a:br>
            <a:r>
              <a:rPr lang="en-GB" dirty="0"/>
              <a:t/>
            </a:r>
            <a:br>
              <a:rPr lang="en-GB" dirty="0"/>
            </a:br>
            <a:r>
              <a:rPr lang="en-GB" b="0" dirty="0" smtClean="0"/>
              <a:t>Welsh King</a:t>
            </a:r>
            <a:endParaRPr lang="en-US" b="0"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35475" y="792956"/>
            <a:ext cx="3390900" cy="4813300"/>
          </a:xfrm>
        </p:spPr>
      </p:pic>
      <p:sp>
        <p:nvSpPr>
          <p:cNvPr id="6" name="Text Placeholder 5"/>
          <p:cNvSpPr>
            <a:spLocks noGrp="1"/>
          </p:cNvSpPr>
          <p:nvPr>
            <p:ph type="body" sz="half" idx="2"/>
          </p:nvPr>
        </p:nvSpPr>
        <p:spPr/>
        <p:txBody>
          <a:bodyPr>
            <a:normAutofit fontScale="92500" lnSpcReduction="20000"/>
          </a:bodyPr>
          <a:lstStyle/>
          <a:p>
            <a:endParaRPr lang="en-GB" dirty="0" smtClean="0"/>
          </a:p>
          <a:p>
            <a:r>
              <a:rPr lang="en-GB" sz="2000" dirty="0" smtClean="0"/>
              <a:t>consolidation of the laws in Wales attributed to him</a:t>
            </a:r>
          </a:p>
          <a:p>
            <a:endParaRPr lang="en-GB" sz="2000" dirty="0"/>
          </a:p>
          <a:p>
            <a:r>
              <a:rPr lang="en-GB" sz="2000" dirty="0" smtClean="0"/>
              <a:t>Tradition that the laws were discussed at a conference in Hendy-</a:t>
            </a:r>
            <a:r>
              <a:rPr lang="en-GB" sz="2000" dirty="0" err="1" smtClean="0"/>
              <a:t>gwyn</a:t>
            </a:r>
            <a:r>
              <a:rPr lang="en-GB" sz="2000" dirty="0" smtClean="0"/>
              <a:t>-</a:t>
            </a:r>
            <a:r>
              <a:rPr lang="en-GB" sz="2000" dirty="0" err="1" smtClean="0"/>
              <a:t>ar-daf</a:t>
            </a:r>
            <a:r>
              <a:rPr lang="en-GB" sz="2000" dirty="0" smtClean="0"/>
              <a:t> (</a:t>
            </a:r>
            <a:r>
              <a:rPr lang="en-GB" sz="2000" dirty="0" err="1" smtClean="0"/>
              <a:t>Whitland</a:t>
            </a:r>
            <a:r>
              <a:rPr lang="en-GB" sz="2000" dirty="0" smtClean="0"/>
              <a:t>)</a:t>
            </a:r>
          </a:p>
          <a:p>
            <a:endParaRPr lang="en-GB" sz="2000" dirty="0"/>
          </a:p>
          <a:p>
            <a:r>
              <a:rPr lang="en-GB" sz="2000" dirty="0" smtClean="0"/>
              <a:t>The law texts belong to a later period C13</a:t>
            </a:r>
          </a:p>
          <a:p>
            <a:endParaRPr lang="en-GB" sz="2000" dirty="0"/>
          </a:p>
          <a:p>
            <a:r>
              <a:rPr lang="en-GB" sz="2000" dirty="0" err="1" smtClean="0"/>
              <a:t>galanas</a:t>
            </a:r>
            <a:r>
              <a:rPr lang="en-GB" sz="2000" dirty="0" smtClean="0"/>
              <a:t> – life price</a:t>
            </a:r>
          </a:p>
          <a:p>
            <a:r>
              <a:rPr lang="en-GB" sz="2000" dirty="0" err="1" smtClean="0"/>
              <a:t>sarhaed</a:t>
            </a:r>
            <a:r>
              <a:rPr lang="en-GB" sz="2000" dirty="0" smtClean="0"/>
              <a:t> – fine for insulting someone</a:t>
            </a:r>
          </a:p>
          <a:p>
            <a:r>
              <a:rPr lang="en-GB" sz="2000" dirty="0" err="1" smtClean="0"/>
              <a:t>ysgaru</a:t>
            </a:r>
            <a:r>
              <a:rPr lang="en-GB" sz="2000" dirty="0" smtClean="0"/>
              <a:t> - divorce</a:t>
            </a:r>
          </a:p>
          <a:p>
            <a:endParaRPr lang="en-GB" sz="2000" dirty="0" smtClean="0"/>
          </a:p>
          <a:p>
            <a:endParaRPr lang="en-GB" dirty="0"/>
          </a:p>
          <a:p>
            <a:endParaRPr lang="en-US" dirty="0"/>
          </a:p>
        </p:txBody>
      </p:sp>
    </p:spTree>
    <p:extLst>
      <p:ext uri="{BB962C8B-B14F-4D97-AF65-F5344CB8AC3E}">
        <p14:creationId xmlns:p14="http://schemas.microsoft.com/office/powerpoint/2010/main" val="38540364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33400" y="914400"/>
            <a:ext cx="8229600" cy="5211762"/>
          </a:xfrm>
        </p:spPr>
        <p:txBody>
          <a:bodyPr>
            <a:normAutofit fontScale="90000"/>
          </a:bodyPr>
          <a:lstStyle/>
          <a:p>
            <a:pPr algn="l"/>
            <a:r>
              <a:rPr lang="en-GB" sz="3600" dirty="0" smtClean="0"/>
              <a:t>1066  The Norman Conquest.  </a:t>
            </a:r>
            <a:br>
              <a:rPr lang="en-GB" sz="3600" dirty="0" smtClean="0"/>
            </a:br>
            <a:r>
              <a:rPr lang="en-GB" sz="3600" dirty="0" smtClean="0"/>
              <a:t>Harold, king of England, was killed at the Battle of Hastings and William the Conqueror, Duke of Normandy, was crowned king of England (1066-87).  The Battle of Hastings is portrayed on the Bayeux Tapestry in France.  After this date there is marked French influence on Welsh literature (as well as on English literature).</a:t>
            </a:r>
            <a:br>
              <a:rPr lang="en-GB" sz="3600" dirty="0" smtClean="0"/>
            </a:br>
            <a:r>
              <a:rPr lang="en-GB" sz="3600" dirty="0" smtClean="0"/>
              <a:t/>
            </a:r>
            <a:br>
              <a:rPr lang="en-GB" sz="3600" dirty="0" smtClean="0"/>
            </a:br>
            <a:r>
              <a:rPr lang="en-GB" sz="3600" dirty="0" smtClean="0"/>
              <a:t>Three Romances in Welsh and French</a:t>
            </a:r>
            <a:br>
              <a:rPr lang="en-GB" sz="3600" dirty="0" smtClean="0"/>
            </a:br>
            <a:r>
              <a:rPr lang="en-GB" sz="3600" dirty="0" err="1" smtClean="0"/>
              <a:t>Owain</a:t>
            </a:r>
            <a:r>
              <a:rPr lang="en-GB" sz="3600" dirty="0" smtClean="0"/>
              <a:t>/Yvain, </a:t>
            </a:r>
            <a:r>
              <a:rPr lang="en-GB" sz="3600" dirty="0" err="1" smtClean="0"/>
              <a:t>Peredur</a:t>
            </a:r>
            <a:r>
              <a:rPr lang="en-GB" sz="3600" dirty="0" smtClean="0"/>
              <a:t>/Perceval, </a:t>
            </a:r>
            <a:br>
              <a:rPr lang="en-GB" sz="3600" dirty="0" smtClean="0"/>
            </a:br>
            <a:r>
              <a:rPr lang="en-GB" sz="3600" dirty="0" smtClean="0"/>
              <a:t>Geraint/</a:t>
            </a:r>
            <a:r>
              <a:rPr lang="en-GB" sz="3600" dirty="0" err="1" smtClean="0"/>
              <a:t>Erec</a:t>
            </a:r>
            <a:r>
              <a:rPr lang="en-GB" sz="3600" dirty="0" smtClean="0"/>
              <a:t> et </a:t>
            </a:r>
            <a:r>
              <a:rPr lang="en-GB" sz="3600" dirty="0" err="1" smtClean="0"/>
              <a:t>Enide</a:t>
            </a:r>
            <a:r>
              <a:rPr lang="en-GB" sz="3600" dirty="0" smtClean="0"/>
              <a:t/>
            </a:r>
            <a:br>
              <a:rPr lang="en-GB" sz="3600" dirty="0" smtClean="0"/>
            </a:br>
            <a:r>
              <a:rPr lang="en-GB" dirty="0"/>
              <a:t/>
            </a:r>
            <a:br>
              <a:rPr lang="en-GB" dirty="0"/>
            </a:br>
            <a:endParaRPr lang="en-GB" dirty="0"/>
          </a:p>
        </p:txBody>
      </p:sp>
    </p:spTree>
    <p:extLst>
      <p:ext uri="{BB962C8B-B14F-4D97-AF65-F5344CB8AC3E}">
        <p14:creationId xmlns:p14="http://schemas.microsoft.com/office/powerpoint/2010/main" val="17087461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297"/>
            <a:ext cx="8229600" cy="1143000"/>
          </a:xfrm>
        </p:spPr>
        <p:txBody>
          <a:bodyPr>
            <a:normAutofit fontScale="90000"/>
          </a:bodyPr>
          <a:lstStyle/>
          <a:p>
            <a:r>
              <a:rPr lang="en-GB" sz="2800" b="1" dirty="0" smtClean="0">
                <a:latin typeface="Times New Roman" panose="02020603050405020304" pitchFamily="18" charset="0"/>
                <a:cs typeface="Times New Roman" panose="02020603050405020304" pitchFamily="18" charset="0"/>
              </a:rPr>
              <a:t>Bayeux tapestry  C11th</a:t>
            </a:r>
            <a:br>
              <a:rPr lang="en-GB" sz="2800" b="1" dirty="0" smtClean="0">
                <a:latin typeface="Times New Roman" panose="02020603050405020304" pitchFamily="18" charset="0"/>
                <a:cs typeface="Times New Roman" panose="02020603050405020304" pitchFamily="18" charset="0"/>
              </a:rPr>
            </a:br>
            <a:r>
              <a:rPr lang="en-GB" sz="2800" b="1" dirty="0" smtClean="0">
                <a:latin typeface="Times New Roman" panose="02020603050405020304" pitchFamily="18" charset="0"/>
                <a:cs typeface="Times New Roman" panose="02020603050405020304" pitchFamily="18" charset="0"/>
              </a:rPr>
              <a:t>horses being shipped to England from France</a:t>
            </a:r>
            <a:r>
              <a:rPr lang="en-GB" sz="1800" dirty="0" smtClean="0">
                <a:latin typeface="Times New Roman" panose="02020603050405020304" pitchFamily="18" charset="0"/>
                <a:cs typeface="Times New Roman" panose="02020603050405020304" pitchFamily="18" charset="0"/>
              </a:rPr>
              <a:t/>
            </a:r>
            <a:br>
              <a:rPr lang="en-GB" sz="1800" dirty="0" smtClean="0">
                <a:latin typeface="Times New Roman" panose="02020603050405020304" pitchFamily="18" charset="0"/>
                <a:cs typeface="Times New Roman" panose="02020603050405020304" pitchFamily="18" charset="0"/>
              </a:rPr>
            </a:br>
            <a:r>
              <a:rPr lang="en-GB" sz="1800" dirty="0" smtClean="0">
                <a:latin typeface="Times New Roman" panose="02020603050405020304" pitchFamily="18" charset="0"/>
                <a:cs typeface="Times New Roman" panose="02020603050405020304" pitchFamily="18" charset="0"/>
              </a:rPr>
              <a:t>https</a:t>
            </a:r>
            <a:r>
              <a:rPr lang="en-GB" sz="1800" dirty="0">
                <a:latin typeface="Times New Roman" panose="02020603050405020304" pitchFamily="18" charset="0"/>
                <a:cs typeface="Times New Roman" panose="02020603050405020304" pitchFamily="18" charset="0"/>
              </a:rPr>
              <a:t>://</a:t>
            </a:r>
            <a:r>
              <a:rPr lang="en-GB" sz="1800" dirty="0" smtClean="0">
                <a:latin typeface="Times New Roman" panose="02020603050405020304" pitchFamily="18" charset="0"/>
                <a:cs typeface="Times New Roman" panose="02020603050405020304" pitchFamily="18" charset="0"/>
              </a:rPr>
              <a:t>commons.wikimedia.org/wiki/File:Bayeux_horses_boats.jpg?uselang=en-gb</a:t>
            </a:r>
            <a:endParaRPr lang="en-GB" sz="18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0800" y="1270000"/>
            <a:ext cx="6502400" cy="4318000"/>
          </a:xfrm>
          <a:prstGeom prst="rect">
            <a:avLst/>
          </a:prstGeom>
        </p:spPr>
      </p:pic>
    </p:spTree>
    <p:extLst>
      <p:ext uri="{BB962C8B-B14F-4D97-AF65-F5344CB8AC3E}">
        <p14:creationId xmlns:p14="http://schemas.microsoft.com/office/powerpoint/2010/main" val="10512602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78562"/>
          </a:xfrm>
        </p:spPr>
        <p:txBody>
          <a:bodyPr>
            <a:normAutofit fontScale="90000"/>
          </a:bodyPr>
          <a:lstStyle/>
          <a:p>
            <a:pPr algn="l"/>
            <a:r>
              <a:rPr lang="en-GB" i="1" dirty="0"/>
              <a:t>c.</a:t>
            </a:r>
            <a:r>
              <a:rPr lang="en-GB" dirty="0"/>
              <a:t>1136-38  Geoffrey of Monmouth composed a </a:t>
            </a:r>
            <a:r>
              <a:rPr lang="en-GB" dirty="0" smtClean="0"/>
              <a:t>‘history’ </a:t>
            </a:r>
            <a:r>
              <a:rPr lang="en-GB" dirty="0"/>
              <a:t>of Wales and Britain, </a:t>
            </a:r>
            <a:r>
              <a:rPr lang="en-GB" i="1" dirty="0" err="1"/>
              <a:t>Historia</a:t>
            </a:r>
            <a:r>
              <a:rPr lang="en-GB" i="1" dirty="0"/>
              <a:t> </a:t>
            </a:r>
            <a:r>
              <a:rPr lang="en-GB" i="1" dirty="0" err="1"/>
              <a:t>Regum</a:t>
            </a:r>
            <a:r>
              <a:rPr lang="en-GB" i="1" dirty="0"/>
              <a:t> Britanniae</a:t>
            </a:r>
            <a:r>
              <a:rPr lang="en-GB" dirty="0"/>
              <a:t>.  The history was based mainly on Welsh legends.  This is the Latin text from which the traditions about Arthur and Merlin </a:t>
            </a:r>
            <a:r>
              <a:rPr lang="en-GB" dirty="0" smtClean="0"/>
              <a:t>originate </a:t>
            </a:r>
            <a:r>
              <a:rPr lang="en-GB" dirty="0"/>
              <a:t>and </a:t>
            </a:r>
            <a:r>
              <a:rPr lang="en-GB" dirty="0" smtClean="0"/>
              <a:t>it had a far-reaching influence </a:t>
            </a:r>
            <a:r>
              <a:rPr lang="en-GB" dirty="0"/>
              <a:t>on European </a:t>
            </a:r>
            <a:r>
              <a:rPr lang="en-GB" dirty="0" smtClean="0"/>
              <a:t>literature. Adapted into Welsh and English - Brut.</a:t>
            </a:r>
            <a:r>
              <a:rPr lang="en-GB" dirty="0"/>
              <a:t/>
            </a:r>
            <a:br>
              <a:rPr lang="en-GB" dirty="0"/>
            </a:br>
            <a:endParaRPr lang="en-GB" dirty="0"/>
          </a:p>
        </p:txBody>
      </p:sp>
    </p:spTree>
    <p:extLst>
      <p:ext uri="{BB962C8B-B14F-4D97-AF65-F5344CB8AC3E}">
        <p14:creationId xmlns:p14="http://schemas.microsoft.com/office/powerpoint/2010/main" val="32951456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marL="0" indent="0"/>
            <a:r>
              <a:rPr lang="en-US" dirty="0" err="1"/>
              <a:t>Llywelyn</a:t>
            </a:r>
            <a:r>
              <a:rPr lang="en-US" dirty="0"/>
              <a:t> </a:t>
            </a:r>
            <a:r>
              <a:rPr lang="en-US" dirty="0" smtClean="0"/>
              <a:t>the Great </a:t>
            </a:r>
            <a:r>
              <a:rPr lang="en-US" dirty="0"/>
              <a:t>c. 1173-1240</a:t>
            </a:r>
            <a:br>
              <a:rPr lang="en-US" dirty="0"/>
            </a:br>
            <a:r>
              <a:rPr lang="en-US" dirty="0"/>
              <a:t>(</a:t>
            </a:r>
            <a:r>
              <a:rPr lang="en-US" dirty="0" err="1"/>
              <a:t>Llywelyn</a:t>
            </a:r>
            <a:r>
              <a:rPr lang="en-US" dirty="0"/>
              <a:t> </a:t>
            </a:r>
            <a:r>
              <a:rPr lang="en-US" dirty="0" err="1"/>
              <a:t>ap</a:t>
            </a:r>
            <a:r>
              <a:rPr lang="en-US" dirty="0"/>
              <a:t> </a:t>
            </a:r>
            <a:r>
              <a:rPr lang="en-US" dirty="0" err="1"/>
              <a:t>Iorwerth</a:t>
            </a:r>
            <a:r>
              <a:rPr lang="en-US" dirty="0"/>
              <a:t>)</a:t>
            </a:r>
            <a:br>
              <a:rPr lang="en-US" dirty="0"/>
            </a:br>
            <a:endParaRPr lang="en-GB" dirty="0"/>
          </a:p>
        </p:txBody>
      </p:sp>
      <p:sp>
        <p:nvSpPr>
          <p:cNvPr id="6" name="Content Placeholder 5"/>
          <p:cNvSpPr>
            <a:spLocks noGrp="1"/>
          </p:cNvSpPr>
          <p:nvPr>
            <p:ph idx="1"/>
          </p:nvPr>
        </p:nvSpPr>
        <p:spPr>
          <a:xfrm>
            <a:off x="381000" y="1295400"/>
            <a:ext cx="8229600" cy="4800600"/>
          </a:xfrm>
        </p:spPr>
        <p:txBody>
          <a:bodyPr>
            <a:normAutofit fontScale="92500"/>
          </a:bodyPr>
          <a:lstStyle/>
          <a:p>
            <a:pPr marL="0" indent="0">
              <a:buNone/>
            </a:pPr>
            <a:r>
              <a:rPr lang="en-US" dirty="0" smtClean="0"/>
              <a:t>Son of </a:t>
            </a:r>
            <a:r>
              <a:rPr lang="en-US" dirty="0" err="1" smtClean="0"/>
              <a:t>Iorwerth</a:t>
            </a:r>
            <a:r>
              <a:rPr lang="en-US" dirty="0" smtClean="0"/>
              <a:t> </a:t>
            </a:r>
            <a:r>
              <a:rPr lang="en-US" dirty="0" err="1"/>
              <a:t>Drwyndwn</a:t>
            </a:r>
            <a:r>
              <a:rPr lang="en-US" dirty="0"/>
              <a:t> </a:t>
            </a:r>
            <a:r>
              <a:rPr lang="en-US" dirty="0" smtClean="0"/>
              <a:t>and</a:t>
            </a:r>
            <a:r>
              <a:rPr lang="en-GB" dirty="0" smtClean="0"/>
              <a:t> </a:t>
            </a:r>
            <a:r>
              <a:rPr lang="en-GB" dirty="0" err="1"/>
              <a:t>Owain</a:t>
            </a:r>
            <a:r>
              <a:rPr lang="en-GB" dirty="0"/>
              <a:t> </a:t>
            </a:r>
            <a:r>
              <a:rPr lang="en-GB" dirty="0" smtClean="0"/>
              <a:t>Gwynedd’s grandson;</a:t>
            </a:r>
            <a:endParaRPr lang="en-GB" dirty="0"/>
          </a:p>
          <a:p>
            <a:pPr marL="0" indent="0">
              <a:buNone/>
            </a:pPr>
            <a:r>
              <a:rPr lang="en-US" dirty="0" smtClean="0"/>
              <a:t>By </a:t>
            </a:r>
            <a:r>
              <a:rPr lang="en-US" dirty="0"/>
              <a:t>1201 </a:t>
            </a:r>
            <a:r>
              <a:rPr lang="en-US" dirty="0" smtClean="0"/>
              <a:t>he was ruling </a:t>
            </a:r>
            <a:r>
              <a:rPr lang="en-US" dirty="0" err="1" smtClean="0"/>
              <a:t>Gwynedd</a:t>
            </a:r>
            <a:r>
              <a:rPr lang="en-US" dirty="0" smtClean="0"/>
              <a:t> and arranged the first legal agreement between the English crown and a Welsh leader;</a:t>
            </a:r>
            <a:endParaRPr lang="en-US" dirty="0"/>
          </a:p>
          <a:p>
            <a:pPr marL="0" indent="0">
              <a:buNone/>
            </a:pPr>
            <a:r>
              <a:rPr lang="en-US" dirty="0"/>
              <a:t>c. 1205 </a:t>
            </a:r>
            <a:r>
              <a:rPr lang="en-US" dirty="0" smtClean="0"/>
              <a:t>He married Joan (S</a:t>
            </a:r>
            <a:r>
              <a:rPr lang="en-GB" dirty="0" err="1" smtClean="0"/>
              <a:t>iwan</a:t>
            </a:r>
            <a:r>
              <a:rPr lang="en-GB" dirty="0" smtClean="0"/>
              <a:t>) King John’s daughter</a:t>
            </a:r>
            <a:r>
              <a:rPr lang="en-US" dirty="0" smtClean="0"/>
              <a:t>;</a:t>
            </a:r>
          </a:p>
          <a:p>
            <a:pPr marL="0" indent="0">
              <a:buNone/>
            </a:pPr>
            <a:r>
              <a:rPr lang="en-US" dirty="0" err="1" smtClean="0"/>
              <a:t>Tangwystl</a:t>
            </a:r>
            <a:r>
              <a:rPr lang="en-US" dirty="0" smtClean="0"/>
              <a:t> his first ‘wife’ – two children</a:t>
            </a:r>
          </a:p>
          <a:p>
            <a:pPr marL="0" indent="0">
              <a:buNone/>
            </a:pPr>
            <a:r>
              <a:rPr lang="en-US" dirty="0" smtClean="0"/>
              <a:t>1215 other leaders paid homage to him at </a:t>
            </a:r>
            <a:r>
              <a:rPr lang="en-US" dirty="0" err="1" smtClean="0"/>
              <a:t>Aberdyfi</a:t>
            </a:r>
            <a:r>
              <a:rPr lang="en-US" dirty="0" smtClean="0"/>
              <a:t>;</a:t>
            </a:r>
            <a:endParaRPr lang="en-US" dirty="0"/>
          </a:p>
          <a:p>
            <a:endParaRPr lang="en-GB" dirty="0"/>
          </a:p>
        </p:txBody>
      </p:sp>
    </p:spTree>
    <p:extLst>
      <p:ext uri="{BB962C8B-B14F-4D97-AF65-F5344CB8AC3E}">
        <p14:creationId xmlns:p14="http://schemas.microsoft.com/office/powerpoint/2010/main" val="5042840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143000"/>
          </a:xfrm>
        </p:spPr>
        <p:txBody>
          <a:bodyPr>
            <a:normAutofit fontScale="90000"/>
          </a:bodyPr>
          <a:lstStyle/>
          <a:p>
            <a:pPr algn="l"/>
            <a:r>
              <a:rPr lang="en-GB" sz="3600" dirty="0" err="1" smtClean="0"/>
              <a:t>Llywelyn</a:t>
            </a:r>
            <a:r>
              <a:rPr lang="en-GB" sz="3600" dirty="0" smtClean="0"/>
              <a:t> </a:t>
            </a:r>
            <a:r>
              <a:rPr lang="en-GB" sz="3600" dirty="0" err="1" smtClean="0"/>
              <a:t>Fawr</a:t>
            </a:r>
            <a:r>
              <a:rPr lang="en-GB" sz="3600" dirty="0" smtClean="0"/>
              <a:t> (2)</a:t>
            </a:r>
            <a:br>
              <a:rPr lang="en-GB" sz="3600" dirty="0" smtClean="0"/>
            </a:br>
            <a:r>
              <a:rPr lang="en-GB" sz="3600" dirty="0" smtClean="0"/>
              <a:t>1230 hanged William de </a:t>
            </a:r>
            <a:r>
              <a:rPr lang="en-GB" sz="3600" dirty="0" err="1" smtClean="0"/>
              <a:t>Breos</a:t>
            </a:r>
            <a:r>
              <a:rPr lang="en-GB" sz="3600" dirty="0" smtClean="0"/>
              <a:t/>
            </a:r>
            <a:br>
              <a:rPr lang="en-GB" sz="3600" dirty="0" smtClean="0"/>
            </a:br>
            <a:r>
              <a:rPr lang="en-GB" sz="3600" dirty="0" smtClean="0"/>
              <a:t>cf. </a:t>
            </a:r>
            <a:r>
              <a:rPr lang="en-GB" sz="3600" i="1" dirty="0" err="1" smtClean="0"/>
              <a:t>Siwan</a:t>
            </a:r>
            <a:r>
              <a:rPr lang="en-GB" sz="3600" dirty="0" smtClean="0"/>
              <a:t> a play by Saunders Lewis</a:t>
            </a:r>
            <a:endParaRPr lang="en-GB" sz="3600" dirty="0"/>
          </a:p>
        </p:txBody>
      </p:sp>
      <p:sp>
        <p:nvSpPr>
          <p:cNvPr id="3" name="Content Placeholder 2"/>
          <p:cNvSpPr>
            <a:spLocks noGrp="1"/>
          </p:cNvSpPr>
          <p:nvPr>
            <p:ph idx="1"/>
          </p:nvPr>
        </p:nvSpPr>
        <p:spPr/>
        <p:txBody>
          <a:bodyPr>
            <a:normAutofit lnSpcReduction="10000"/>
          </a:bodyPr>
          <a:lstStyle/>
          <a:p>
            <a:pPr marL="0" indent="0">
              <a:buNone/>
            </a:pPr>
            <a:r>
              <a:rPr lang="en-GB" dirty="0" smtClean="0"/>
              <a:t>Prince of </a:t>
            </a:r>
            <a:r>
              <a:rPr lang="en-GB" dirty="0" err="1" smtClean="0"/>
              <a:t>Aberffraw</a:t>
            </a:r>
            <a:r>
              <a:rPr lang="en-GB" dirty="0" smtClean="0"/>
              <a:t> and Lord of Snowdonia;</a:t>
            </a:r>
          </a:p>
          <a:p>
            <a:pPr marL="0" indent="0">
              <a:buNone/>
            </a:pPr>
            <a:r>
              <a:rPr lang="en-GB" dirty="0" smtClean="0"/>
              <a:t>1237 Joan died and </a:t>
            </a:r>
            <a:r>
              <a:rPr lang="en-GB" dirty="0" err="1" smtClean="0"/>
              <a:t>Llywelyn</a:t>
            </a:r>
            <a:r>
              <a:rPr lang="en-GB" dirty="0" smtClean="0"/>
              <a:t> had a stroke;</a:t>
            </a:r>
          </a:p>
          <a:p>
            <a:pPr marL="0" indent="0">
              <a:buNone/>
            </a:pPr>
            <a:r>
              <a:rPr lang="en-GB" dirty="0" smtClean="0"/>
              <a:t>1238 requested other Welsh leaders to pay homage to his son </a:t>
            </a:r>
            <a:r>
              <a:rPr lang="en-GB" dirty="0" err="1" smtClean="0"/>
              <a:t>Dafydd</a:t>
            </a:r>
            <a:r>
              <a:rPr lang="en-GB" dirty="0" smtClean="0"/>
              <a:t> (Joan’s son) at Strata Florida (</a:t>
            </a:r>
            <a:r>
              <a:rPr lang="en-GB" dirty="0" err="1" smtClean="0"/>
              <a:t>Ystrad</a:t>
            </a:r>
            <a:r>
              <a:rPr lang="en-GB" dirty="0" smtClean="0"/>
              <a:t> </a:t>
            </a:r>
            <a:r>
              <a:rPr lang="en-GB" dirty="0" err="1" smtClean="0"/>
              <a:t>Fflur</a:t>
            </a:r>
            <a:r>
              <a:rPr lang="en-GB" dirty="0" smtClean="0"/>
              <a:t>), but many thought </a:t>
            </a:r>
            <a:r>
              <a:rPr lang="en-GB" dirty="0" err="1" smtClean="0"/>
              <a:t>Gruffudd</a:t>
            </a:r>
            <a:r>
              <a:rPr lang="en-GB" dirty="0" smtClean="0"/>
              <a:t> </a:t>
            </a:r>
            <a:r>
              <a:rPr lang="en-GB" dirty="0" err="1" smtClean="0"/>
              <a:t>ap</a:t>
            </a:r>
            <a:r>
              <a:rPr lang="en-GB" dirty="0" smtClean="0"/>
              <a:t> </a:t>
            </a:r>
            <a:r>
              <a:rPr lang="en-GB" dirty="0" err="1" smtClean="0"/>
              <a:t>Llywelyn</a:t>
            </a:r>
            <a:r>
              <a:rPr lang="en-GB" dirty="0" smtClean="0"/>
              <a:t> (</a:t>
            </a:r>
            <a:r>
              <a:rPr lang="en-GB" dirty="0" err="1" smtClean="0"/>
              <a:t>Tangwystl’s</a:t>
            </a:r>
            <a:r>
              <a:rPr lang="en-GB" dirty="0" smtClean="0"/>
              <a:t> son) should be his heir (all children legal under Welsh law);</a:t>
            </a:r>
          </a:p>
          <a:p>
            <a:pPr marL="0" indent="0">
              <a:buNone/>
            </a:pPr>
            <a:r>
              <a:rPr lang="en-GB" dirty="0" smtClean="0"/>
              <a:t>1240 </a:t>
            </a:r>
            <a:r>
              <a:rPr lang="en-GB" dirty="0" err="1" smtClean="0"/>
              <a:t>Llywelyn</a:t>
            </a:r>
            <a:r>
              <a:rPr lang="en-GB" dirty="0" smtClean="0"/>
              <a:t> died at the Cistercian Abbey of </a:t>
            </a:r>
            <a:r>
              <a:rPr lang="en-GB" dirty="0" err="1" smtClean="0"/>
              <a:t>Aberconwy</a:t>
            </a:r>
            <a:endParaRPr lang="en-GB" dirty="0" smtClean="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109974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err="1"/>
              <a:t>Llywelyn</a:t>
            </a:r>
            <a:r>
              <a:rPr lang="en-US" sz="2800" dirty="0"/>
              <a:t> </a:t>
            </a:r>
            <a:r>
              <a:rPr lang="en-US" sz="2800" dirty="0" err="1" smtClean="0"/>
              <a:t>Fawr</a:t>
            </a:r>
            <a:r>
              <a:rPr lang="en-US" sz="2800" dirty="0" smtClean="0"/>
              <a:t> </a:t>
            </a:r>
            <a:br>
              <a:rPr lang="en-US" sz="2800" dirty="0" smtClean="0"/>
            </a:br>
            <a:r>
              <a:rPr lang="en-US" sz="2800" dirty="0" smtClean="0"/>
              <a:t>c</a:t>
            </a:r>
            <a:r>
              <a:rPr lang="en-US" sz="2800" dirty="0"/>
              <a:t>. 1173-1240</a:t>
            </a:r>
            <a:br>
              <a:rPr lang="en-US" sz="2800" dirty="0"/>
            </a:br>
            <a:endParaRPr lang="en-US" sz="2800" dirty="0"/>
          </a:p>
        </p:txBody>
      </p:sp>
      <p:sp>
        <p:nvSpPr>
          <p:cNvPr id="3" name="Content Placeholder 2"/>
          <p:cNvSpPr>
            <a:spLocks noGrp="1"/>
          </p:cNvSpPr>
          <p:nvPr>
            <p:ph idx="1"/>
          </p:nvPr>
        </p:nvSpPr>
        <p:spPr/>
        <p:txBody>
          <a:bodyPr>
            <a:normAutofit/>
          </a:bodyPr>
          <a:lstStyle/>
          <a:p>
            <a:pPr marL="0" indent="0">
              <a:buNone/>
            </a:pPr>
            <a:r>
              <a:rPr lang="en-US" dirty="0" smtClean="0"/>
              <a:t>One of the most significant Welsh leaders;</a:t>
            </a:r>
          </a:p>
          <a:p>
            <a:pPr marL="0" indent="0">
              <a:buNone/>
            </a:pPr>
            <a:r>
              <a:rPr lang="en-US" dirty="0" smtClean="0"/>
              <a:t>His aim – to create one Welsh principality;</a:t>
            </a:r>
          </a:p>
          <a:p>
            <a:pPr marL="0" indent="0">
              <a:buNone/>
            </a:pPr>
            <a:r>
              <a:rPr lang="en-US" dirty="0" smtClean="0"/>
              <a:t>His success largely due to his personality? </a:t>
            </a:r>
          </a:p>
          <a:p>
            <a:pPr marL="0" indent="0">
              <a:buNone/>
            </a:pPr>
            <a:r>
              <a:rPr lang="en-US" dirty="0" smtClean="0"/>
              <a:t>An inspiration to his grandson</a:t>
            </a:r>
            <a:endParaRPr lang="en-GB" dirty="0"/>
          </a:p>
          <a:p>
            <a:pPr marL="0" indent="0">
              <a:buNone/>
            </a:pPr>
            <a:r>
              <a:rPr lang="en-US" dirty="0" err="1" smtClean="0"/>
              <a:t>Llywelyn</a:t>
            </a:r>
            <a:r>
              <a:rPr lang="en-US" dirty="0" smtClean="0"/>
              <a:t> </a:t>
            </a:r>
            <a:r>
              <a:rPr lang="en-US" dirty="0" err="1" smtClean="0"/>
              <a:t>ap</a:t>
            </a:r>
            <a:r>
              <a:rPr lang="en-US" dirty="0" smtClean="0"/>
              <a:t> </a:t>
            </a:r>
            <a:r>
              <a:rPr lang="en-US" dirty="0" err="1" smtClean="0"/>
              <a:t>Gruffudd</a:t>
            </a:r>
            <a:r>
              <a:rPr lang="en-US" dirty="0" smtClean="0"/>
              <a:t>.</a:t>
            </a:r>
          </a:p>
          <a:p>
            <a:pPr marL="0" indent="0">
              <a:buNone/>
            </a:pPr>
            <a:endParaRPr lang="en-US" dirty="0" smtClean="0"/>
          </a:p>
          <a:p>
            <a:pPr marL="0" indent="0">
              <a:buNone/>
            </a:pPr>
            <a:r>
              <a:rPr lang="en-US" sz="1200" dirty="0" smtClean="0"/>
              <a:t>The death of </a:t>
            </a:r>
            <a:r>
              <a:rPr lang="en-US" sz="1200" dirty="0" err="1" smtClean="0"/>
              <a:t>Llywelyn</a:t>
            </a:r>
            <a:r>
              <a:rPr lang="en-US" sz="1200" dirty="0" smtClean="0"/>
              <a:t> – Matthew Paris</a:t>
            </a:r>
          </a:p>
          <a:p>
            <a:pPr marL="0" indent="0">
              <a:buNone/>
            </a:pPr>
            <a:r>
              <a:rPr lang="en-US" sz="1200" dirty="0" smtClean="0">
                <a:hlinkClick r:id="rId2"/>
              </a:rPr>
              <a:t>http://commons.wikimedia.org/wiki/File%3ALlywelyn_the_Great.JPG</a:t>
            </a:r>
            <a:endParaRPr lang="en-US" sz="1200" dirty="0" smtClean="0"/>
          </a:p>
          <a:p>
            <a:pPr marL="0" indent="0">
              <a:buNone/>
            </a:pPr>
            <a:r>
              <a:rPr lang="en-US" sz="1200" dirty="0" smtClean="0"/>
              <a:t>By </a:t>
            </a:r>
            <a:r>
              <a:rPr lang="en-US" sz="1200" dirty="0" err="1" smtClean="0"/>
              <a:t>User:Lampman</a:t>
            </a:r>
            <a:r>
              <a:rPr lang="en-US" sz="1200" dirty="0" smtClean="0"/>
              <a:t> [Public domain], via Wikimedia Commons</a:t>
            </a:r>
          </a:p>
          <a:p>
            <a:pPr marL="0" indent="0">
              <a:buNone/>
            </a:pPr>
            <a:endParaRPr lang="en-US" sz="2800" dirty="0" smtClean="0"/>
          </a:p>
        </p:txBody>
      </p:sp>
      <p:sp>
        <p:nvSpPr>
          <p:cNvPr id="4" name="Text Placeholder 3"/>
          <p:cNvSpPr>
            <a:spLocks noGrp="1"/>
          </p:cNvSpPr>
          <p:nvPr>
            <p:ph type="body" sz="half" idx="2"/>
          </p:nvPr>
        </p:nvSpPr>
        <p:spPr>
          <a:xfrm>
            <a:off x="304800" y="1371600"/>
            <a:ext cx="3008313" cy="4691063"/>
          </a:xfrm>
        </p:spPr>
        <p:txBody>
          <a:bodyPr/>
          <a:lstStyle/>
          <a:p>
            <a:r>
              <a:rPr lang="en-US" dirty="0">
                <a:hlinkClick r:id="rId2"/>
              </a:rPr>
              <a:t>http://commons.wikimedia.org/wiki/File%3ALlywelyn_the_Great.JPG</a:t>
            </a:r>
            <a:endParaRPr lang="en-US" dirty="0"/>
          </a:p>
          <a:p>
            <a:r>
              <a:rPr lang="en-US" dirty="0"/>
              <a:t>By </a:t>
            </a:r>
            <a:r>
              <a:rPr lang="en-US" dirty="0" err="1"/>
              <a:t>User:Lampman</a:t>
            </a:r>
            <a:r>
              <a:rPr lang="en-US" dirty="0"/>
              <a:t> [Public domain], via Wikimedia Commons</a:t>
            </a:r>
          </a:p>
          <a:p>
            <a:endParaRPr lang="en-US"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295399"/>
            <a:ext cx="3041199" cy="3996000"/>
          </a:xfrm>
          <a:prstGeom prst="rect">
            <a:avLst/>
          </a:prstGeom>
        </p:spPr>
      </p:pic>
    </p:spTree>
    <p:extLst>
      <p:ext uri="{BB962C8B-B14F-4D97-AF65-F5344CB8AC3E}">
        <p14:creationId xmlns:p14="http://schemas.microsoft.com/office/powerpoint/2010/main" val="25897075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2800" b="1" dirty="0" err="1" smtClean="0"/>
              <a:t>Llywelyn</a:t>
            </a:r>
            <a:r>
              <a:rPr lang="en-GB" sz="2800" b="1" dirty="0" smtClean="0"/>
              <a:t> y </a:t>
            </a:r>
            <a:r>
              <a:rPr lang="en-GB" sz="2800" b="1" dirty="0" err="1" smtClean="0"/>
              <a:t>Llyw</a:t>
            </a:r>
            <a:r>
              <a:rPr lang="en-GB" sz="2800" b="1" dirty="0" smtClean="0"/>
              <a:t> Olaf (</a:t>
            </a:r>
            <a:r>
              <a:rPr lang="en-GB" sz="2800" b="1" dirty="0" err="1" smtClean="0"/>
              <a:t>Llywelyn</a:t>
            </a:r>
            <a:r>
              <a:rPr lang="en-GB" sz="2800" b="1" dirty="0" smtClean="0"/>
              <a:t> </a:t>
            </a:r>
            <a:r>
              <a:rPr lang="en-GB" sz="2800" b="1" dirty="0" err="1" smtClean="0"/>
              <a:t>ap</a:t>
            </a:r>
            <a:r>
              <a:rPr lang="en-GB" sz="2800" b="1" dirty="0" smtClean="0"/>
              <a:t> </a:t>
            </a:r>
            <a:r>
              <a:rPr lang="en-GB" sz="2800" b="1" dirty="0" err="1" smtClean="0"/>
              <a:t>Gruffudd</a:t>
            </a:r>
            <a:r>
              <a:rPr lang="en-GB" sz="2800" b="1" dirty="0" smtClean="0"/>
              <a:t>) ob. 1282</a:t>
            </a:r>
            <a:endParaRPr lang="en-GB" sz="2800" b="1" dirty="0"/>
          </a:p>
        </p:txBody>
      </p:sp>
      <p:sp>
        <p:nvSpPr>
          <p:cNvPr id="6" name="Content Placeholder 5"/>
          <p:cNvSpPr>
            <a:spLocks noGrp="1"/>
          </p:cNvSpPr>
          <p:nvPr>
            <p:ph idx="1"/>
          </p:nvPr>
        </p:nvSpPr>
        <p:spPr>
          <a:xfrm>
            <a:off x="381000" y="1676400"/>
            <a:ext cx="8229600" cy="4525963"/>
          </a:xfrm>
        </p:spPr>
        <p:txBody>
          <a:bodyPr>
            <a:normAutofit/>
          </a:bodyPr>
          <a:lstStyle/>
          <a:p>
            <a:r>
              <a:rPr lang="en-GB" sz="2800" dirty="0" smtClean="0"/>
              <a:t>Second son of </a:t>
            </a:r>
            <a:r>
              <a:rPr lang="en-GB" sz="2800" dirty="0" err="1" smtClean="0"/>
              <a:t>Gruffudd</a:t>
            </a:r>
            <a:r>
              <a:rPr lang="en-GB" sz="2800" dirty="0" smtClean="0"/>
              <a:t> </a:t>
            </a:r>
            <a:r>
              <a:rPr lang="en-GB" sz="2800" dirty="0" err="1" smtClean="0"/>
              <a:t>ap</a:t>
            </a:r>
            <a:r>
              <a:rPr lang="en-GB" sz="2800" dirty="0" smtClean="0"/>
              <a:t> </a:t>
            </a:r>
            <a:r>
              <a:rPr lang="en-GB" sz="2800" dirty="0" err="1" smtClean="0"/>
              <a:t>Llywelyn</a:t>
            </a:r>
            <a:r>
              <a:rPr lang="en-GB" sz="2800" dirty="0" smtClean="0"/>
              <a:t> </a:t>
            </a:r>
            <a:r>
              <a:rPr lang="en-GB" sz="2800" dirty="0" err="1" smtClean="0"/>
              <a:t>ap</a:t>
            </a:r>
            <a:r>
              <a:rPr lang="en-GB" sz="2800" dirty="0" smtClean="0"/>
              <a:t> </a:t>
            </a:r>
            <a:r>
              <a:rPr lang="en-GB" sz="2800" dirty="0" err="1" smtClean="0"/>
              <a:t>Iorwerth</a:t>
            </a:r>
            <a:r>
              <a:rPr lang="en-GB" sz="2800" dirty="0" smtClean="0"/>
              <a:t>;</a:t>
            </a:r>
          </a:p>
          <a:p>
            <a:r>
              <a:rPr lang="en-GB" sz="2800" dirty="0" smtClean="0"/>
              <a:t>1246 his uncle Dafydd </a:t>
            </a:r>
            <a:r>
              <a:rPr lang="en-GB" sz="2800" dirty="0" err="1" smtClean="0"/>
              <a:t>ap</a:t>
            </a:r>
            <a:r>
              <a:rPr lang="en-GB" sz="2800" dirty="0" smtClean="0"/>
              <a:t> </a:t>
            </a:r>
            <a:r>
              <a:rPr lang="en-GB" sz="2800" dirty="0" err="1" smtClean="0"/>
              <a:t>Llywelyn’s</a:t>
            </a:r>
            <a:r>
              <a:rPr lang="en-GB" sz="2800" dirty="0" smtClean="0"/>
              <a:t> lands divided between </a:t>
            </a:r>
            <a:r>
              <a:rPr lang="en-GB" sz="2800" dirty="0" err="1" smtClean="0"/>
              <a:t>Gruffudd</a:t>
            </a:r>
            <a:r>
              <a:rPr lang="en-GB" sz="2800" dirty="0" smtClean="0"/>
              <a:t> and his older brother </a:t>
            </a:r>
            <a:r>
              <a:rPr lang="en-GB" sz="2800" dirty="0" err="1" smtClean="0"/>
              <a:t>Owain</a:t>
            </a:r>
            <a:r>
              <a:rPr lang="en-GB" sz="2800" dirty="0" smtClean="0"/>
              <a:t>;</a:t>
            </a:r>
          </a:p>
          <a:p>
            <a:r>
              <a:rPr lang="en-GB" sz="2800" dirty="0" smtClean="0"/>
              <a:t>1255 defeated his two brothers (</a:t>
            </a:r>
            <a:r>
              <a:rPr lang="en-GB" sz="2800" dirty="0" err="1" smtClean="0"/>
              <a:t>Owain</a:t>
            </a:r>
            <a:r>
              <a:rPr lang="en-GB" sz="2800" dirty="0" smtClean="0"/>
              <a:t> and Dafydd) </a:t>
            </a:r>
          </a:p>
          <a:p>
            <a:pPr>
              <a:buFont typeface="Wingdings"/>
              <a:buChar char="Ø"/>
            </a:pPr>
            <a:r>
              <a:rPr lang="en-GB" sz="2800" dirty="0" smtClean="0"/>
              <a:t>ruled Gwynedd </a:t>
            </a:r>
            <a:r>
              <a:rPr lang="en-GB" sz="2800" dirty="0" err="1" smtClean="0"/>
              <a:t>Uwch</a:t>
            </a:r>
            <a:r>
              <a:rPr lang="en-GB" sz="2800" dirty="0" smtClean="0"/>
              <a:t> Conwy;</a:t>
            </a:r>
          </a:p>
          <a:p>
            <a:pPr>
              <a:buFont typeface="Wingdings"/>
              <a:buChar char="Ø"/>
            </a:pPr>
            <a:r>
              <a:rPr lang="en-GB" sz="2800" dirty="0" smtClean="0"/>
              <a:t>1257 ruled most of </a:t>
            </a:r>
            <a:r>
              <a:rPr lang="en-GB" sz="2800" i="1" dirty="0" err="1" smtClean="0"/>
              <a:t>Pura</a:t>
            </a:r>
            <a:r>
              <a:rPr lang="en-GB" sz="2800" i="1" dirty="0" smtClean="0"/>
              <a:t> </a:t>
            </a:r>
            <a:r>
              <a:rPr lang="en-GB" sz="2800" i="1" dirty="0" err="1" smtClean="0"/>
              <a:t>Wallia</a:t>
            </a:r>
            <a:r>
              <a:rPr lang="en-GB" sz="2800" i="1" dirty="0" smtClean="0"/>
              <a:t> </a:t>
            </a:r>
            <a:r>
              <a:rPr lang="en-GB" sz="2800" dirty="0" smtClean="0"/>
              <a:t>(native Welsh Wales);</a:t>
            </a:r>
          </a:p>
          <a:p>
            <a:pPr>
              <a:buFont typeface="Wingdings"/>
              <a:buChar char="Ø"/>
            </a:pPr>
            <a:r>
              <a:rPr lang="en-GB" sz="2800" dirty="0" smtClean="0"/>
              <a:t>1274 Henry III died and </a:t>
            </a:r>
            <a:r>
              <a:rPr lang="en-GB" sz="2800" dirty="0" err="1" smtClean="0"/>
              <a:t>Llywelyn</a:t>
            </a:r>
            <a:r>
              <a:rPr lang="en-GB" sz="2800" dirty="0" smtClean="0"/>
              <a:t> refused to pay homage to Edward I;</a:t>
            </a:r>
          </a:p>
          <a:p>
            <a:pPr>
              <a:buFont typeface="Wingdings"/>
              <a:buChar char="Ø"/>
            </a:pPr>
            <a:r>
              <a:rPr lang="en-GB" sz="2800" dirty="0" smtClean="0"/>
              <a:t>His brother </a:t>
            </a:r>
            <a:r>
              <a:rPr lang="en-GB" sz="2800" dirty="0" err="1" smtClean="0"/>
              <a:t>Dafydd</a:t>
            </a:r>
            <a:r>
              <a:rPr lang="en-GB" sz="2800" dirty="0" smtClean="0"/>
              <a:t> plotted to murder him;</a:t>
            </a:r>
            <a:endParaRPr lang="en-GB" sz="2800" dirty="0"/>
          </a:p>
          <a:p>
            <a:endParaRPr lang="en-GB" sz="2800" dirty="0"/>
          </a:p>
        </p:txBody>
      </p:sp>
    </p:spTree>
    <p:extLst>
      <p:ext uri="{BB962C8B-B14F-4D97-AF65-F5344CB8AC3E}">
        <p14:creationId xmlns:p14="http://schemas.microsoft.com/office/powerpoint/2010/main" val="37165825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636" y="-34636"/>
            <a:ext cx="3008313" cy="1162050"/>
          </a:xfrm>
        </p:spPr>
        <p:txBody>
          <a:bodyPr>
            <a:normAutofit fontScale="90000"/>
          </a:bodyPr>
          <a:lstStyle/>
          <a:p>
            <a:r>
              <a:rPr lang="en-US" sz="2800" dirty="0" err="1" smtClean="0"/>
              <a:t>Llywelyn</a:t>
            </a:r>
            <a:r>
              <a:rPr lang="en-US" sz="2800" dirty="0" smtClean="0"/>
              <a:t> </a:t>
            </a:r>
            <a:r>
              <a:rPr lang="en-US" sz="2800" dirty="0" err="1" smtClean="0"/>
              <a:t>ap</a:t>
            </a:r>
            <a:r>
              <a:rPr lang="en-US" sz="2800" dirty="0" smtClean="0"/>
              <a:t> </a:t>
            </a:r>
            <a:r>
              <a:rPr lang="en-US" sz="2800" dirty="0" err="1" smtClean="0"/>
              <a:t>Gruffudd</a:t>
            </a:r>
            <a:r>
              <a:rPr lang="en-US" sz="2800" dirty="0" smtClean="0"/>
              <a:t> </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sz="3400" dirty="0" smtClean="0"/>
              <a:t>Intended marrying Eleanor, daughter of Simon de </a:t>
            </a:r>
            <a:r>
              <a:rPr lang="en-US" sz="3400" dirty="0" err="1" smtClean="0"/>
              <a:t>Montford</a:t>
            </a:r>
            <a:r>
              <a:rPr lang="en-US" sz="3400" dirty="0" smtClean="0"/>
              <a:t>, but she was kidnapped on her way over from France;</a:t>
            </a:r>
          </a:p>
          <a:p>
            <a:pPr marL="0" indent="0">
              <a:buNone/>
            </a:pPr>
            <a:r>
              <a:rPr lang="en-US" sz="3400" dirty="0" smtClean="0"/>
              <a:t>Finally paid homage to Edward I and married Eleanor;</a:t>
            </a:r>
          </a:p>
          <a:p>
            <a:pPr marL="0" indent="0">
              <a:buNone/>
            </a:pPr>
            <a:r>
              <a:rPr lang="en-US" sz="3400" dirty="0" smtClean="0"/>
              <a:t>1282 Eleanor died in childbirth;</a:t>
            </a:r>
          </a:p>
          <a:p>
            <a:pPr marL="0" indent="0">
              <a:buNone/>
            </a:pPr>
            <a:r>
              <a:rPr lang="en-US" sz="3400" dirty="0" smtClean="0"/>
              <a:t>after her father’s death </a:t>
            </a:r>
            <a:r>
              <a:rPr lang="en-US" sz="3400" dirty="0" err="1" smtClean="0"/>
              <a:t>Gwenll</a:t>
            </a:r>
            <a:r>
              <a:rPr lang="en-GB" sz="3400" dirty="0" err="1" smtClean="0"/>
              <a:t>ïan</a:t>
            </a:r>
            <a:r>
              <a:rPr lang="en-GB" sz="3400" dirty="0" smtClean="0"/>
              <a:t>, their daughter, (1282-1337) was sent to a nunnery in England (</a:t>
            </a:r>
            <a:r>
              <a:rPr lang="en-GB" sz="3400" dirty="0" err="1" smtClean="0"/>
              <a:t>Sempringham</a:t>
            </a:r>
            <a:r>
              <a:rPr lang="en-GB" sz="3400" dirty="0" smtClean="0"/>
              <a:t>);</a:t>
            </a:r>
          </a:p>
          <a:p>
            <a:pPr marL="0" indent="0">
              <a:buNone/>
            </a:pPr>
            <a:r>
              <a:rPr lang="en-GB" sz="3400" dirty="0" smtClean="0"/>
              <a:t>11 December 1282 </a:t>
            </a:r>
            <a:r>
              <a:rPr lang="en-GB" sz="3400" dirty="0" err="1" smtClean="0"/>
              <a:t>Llywelyn</a:t>
            </a:r>
            <a:r>
              <a:rPr lang="en-GB" sz="3400" dirty="0" smtClean="0"/>
              <a:t> killed at </a:t>
            </a:r>
            <a:r>
              <a:rPr lang="en-GB" sz="3400" dirty="0" err="1" smtClean="0"/>
              <a:t>Cilmeri</a:t>
            </a:r>
            <a:r>
              <a:rPr lang="en-GB" sz="3400" dirty="0" smtClean="0"/>
              <a:t>.</a:t>
            </a:r>
          </a:p>
          <a:p>
            <a:pPr marL="0" indent="0">
              <a:buNone/>
            </a:pPr>
            <a:endParaRPr lang="en-US" dirty="0" smtClean="0"/>
          </a:p>
          <a:p>
            <a:pPr marL="0" indent="0">
              <a:buNone/>
            </a:pPr>
            <a:r>
              <a:rPr lang="en-US" sz="3100" b="1" dirty="0" smtClean="0"/>
              <a:t>Memorial to </a:t>
            </a:r>
            <a:r>
              <a:rPr lang="en-US" sz="3100" b="1" dirty="0" err="1"/>
              <a:t>Llywelyn</a:t>
            </a:r>
            <a:r>
              <a:rPr lang="en-US" sz="3100" b="1" dirty="0"/>
              <a:t> </a:t>
            </a:r>
            <a:r>
              <a:rPr lang="en-US" sz="3100" b="1" dirty="0" err="1"/>
              <a:t>ap</a:t>
            </a:r>
            <a:r>
              <a:rPr lang="en-US" sz="3100" b="1" dirty="0"/>
              <a:t> </a:t>
            </a:r>
            <a:r>
              <a:rPr lang="en-US" sz="3100" b="1" dirty="0" err="1"/>
              <a:t>Gruffudd</a:t>
            </a:r>
            <a:r>
              <a:rPr lang="en-US" sz="3100" b="1" dirty="0"/>
              <a:t>, </a:t>
            </a:r>
            <a:r>
              <a:rPr lang="en-US" sz="3100" b="1" dirty="0" err="1"/>
              <a:t>Cilmeri</a:t>
            </a:r>
            <a:r>
              <a:rPr lang="en-US" sz="3100" b="1" dirty="0"/>
              <a:t/>
            </a:r>
            <a:br>
              <a:rPr lang="en-US" sz="3100" b="1" dirty="0"/>
            </a:br>
            <a:r>
              <a:rPr lang="en-US" sz="2100" dirty="0" smtClean="0">
                <a:hlinkClick r:id="rId2"/>
              </a:rPr>
              <a:t>http</a:t>
            </a:r>
            <a:r>
              <a:rPr lang="en-US" sz="2100" dirty="0">
                <a:hlinkClick r:id="rId2"/>
              </a:rPr>
              <a:t>://commons.wikimedia.org/wiki/File%3ALlewelyn's_Monument_at_Cilmery_-_geograph.org.uk_-_</a:t>
            </a:r>
            <a:r>
              <a:rPr lang="en-US" sz="2100" dirty="0" smtClean="0">
                <a:hlinkClick r:id="rId2"/>
              </a:rPr>
              <a:t>1566729.jpg</a:t>
            </a:r>
            <a:endParaRPr lang="en-US" sz="2100" dirty="0" smtClean="0"/>
          </a:p>
          <a:p>
            <a:pPr marL="0" indent="0">
              <a:buNone/>
            </a:pPr>
            <a:endParaRPr lang="en-US" sz="2100" dirty="0"/>
          </a:p>
          <a:p>
            <a:pPr marL="0" indent="0">
              <a:buNone/>
            </a:pPr>
            <a:r>
              <a:rPr lang="en-US" sz="2300" dirty="0"/>
              <a:t>https://www.youtube.com/watch?v=hTnzf2cwPD0</a:t>
            </a:r>
          </a:p>
        </p:txBody>
      </p:sp>
      <p:sp>
        <p:nvSpPr>
          <p:cNvPr id="4" name="Text Placeholder 3"/>
          <p:cNvSpPr>
            <a:spLocks noGrp="1"/>
          </p:cNvSpPr>
          <p:nvPr>
            <p:ph type="body" sz="half" idx="2"/>
          </p:nvPr>
        </p:nvSpPr>
        <p:spPr/>
        <p:txBody>
          <a:bodyPr/>
          <a:lstStyle/>
          <a:p>
            <a:r>
              <a:rPr lang="en-US" b="1" dirty="0" err="1"/>
              <a:t>Cofeb</a:t>
            </a:r>
            <a:r>
              <a:rPr lang="en-US" b="1" dirty="0"/>
              <a:t> </a:t>
            </a:r>
            <a:r>
              <a:rPr lang="en-US" b="1" dirty="0" err="1"/>
              <a:t>Llywelyn</a:t>
            </a:r>
            <a:r>
              <a:rPr lang="en-US" b="1" dirty="0"/>
              <a:t> </a:t>
            </a:r>
            <a:r>
              <a:rPr lang="en-US" b="1" dirty="0" err="1"/>
              <a:t>ap</a:t>
            </a:r>
            <a:r>
              <a:rPr lang="en-US" b="1" dirty="0"/>
              <a:t> </a:t>
            </a:r>
            <a:r>
              <a:rPr lang="en-US" b="1" dirty="0" err="1"/>
              <a:t>Gruffudd</a:t>
            </a:r>
            <a:r>
              <a:rPr lang="en-US" b="1" dirty="0"/>
              <a:t>, </a:t>
            </a:r>
            <a:r>
              <a:rPr lang="en-US" b="1" dirty="0" err="1"/>
              <a:t>Cilmeri</a:t>
            </a:r>
            <a:r>
              <a:rPr lang="en-US" b="1" dirty="0"/>
              <a:t/>
            </a:r>
            <a:br>
              <a:rPr lang="en-US" b="1" dirty="0"/>
            </a:br>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219200"/>
            <a:ext cx="3132000" cy="4176000"/>
          </a:xfrm>
          <a:prstGeom prst="rect">
            <a:avLst/>
          </a:prstGeom>
        </p:spPr>
      </p:pic>
    </p:spTree>
    <p:extLst>
      <p:ext uri="{BB962C8B-B14F-4D97-AF65-F5344CB8AC3E}">
        <p14:creationId xmlns:p14="http://schemas.microsoft.com/office/powerpoint/2010/main" val="23170650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smtClean="0"/>
              <a:t>Owain</a:t>
            </a:r>
            <a:r>
              <a:rPr lang="en-GB" b="1" dirty="0" smtClean="0"/>
              <a:t> </a:t>
            </a:r>
            <a:r>
              <a:rPr lang="en-GB" b="1" dirty="0" err="1" smtClean="0"/>
              <a:t>Glyndŵr</a:t>
            </a:r>
            <a:r>
              <a:rPr lang="en-GB" b="1" dirty="0" smtClean="0"/>
              <a:t> c. 1359-c.1416</a:t>
            </a:r>
            <a:endParaRPr lang="en-GB" b="1" dirty="0"/>
          </a:p>
        </p:txBody>
      </p:sp>
      <p:sp>
        <p:nvSpPr>
          <p:cNvPr id="6" name="Content Placeholder 5"/>
          <p:cNvSpPr>
            <a:spLocks noGrp="1"/>
          </p:cNvSpPr>
          <p:nvPr>
            <p:ph idx="1"/>
          </p:nvPr>
        </p:nvSpPr>
        <p:spPr/>
        <p:txBody>
          <a:bodyPr>
            <a:normAutofit fontScale="92500"/>
          </a:bodyPr>
          <a:lstStyle/>
          <a:p>
            <a:r>
              <a:rPr lang="en-GB" sz="2800" dirty="0" smtClean="0"/>
              <a:t>Descendant of the royal houses of Powys, Gwynedd and </a:t>
            </a:r>
            <a:r>
              <a:rPr lang="en-GB" sz="2800" dirty="0" err="1" smtClean="0"/>
              <a:t>Deuheubarth</a:t>
            </a:r>
            <a:r>
              <a:rPr lang="en-GB" sz="2800" dirty="0" smtClean="0"/>
              <a:t> (south Wales);</a:t>
            </a:r>
          </a:p>
          <a:p>
            <a:r>
              <a:rPr lang="en-GB" sz="2800" dirty="0" smtClean="0"/>
              <a:t>His name Glyn </a:t>
            </a:r>
            <a:r>
              <a:rPr lang="en-GB" sz="2800" dirty="0" err="1" smtClean="0"/>
              <a:t>dyfrdwy</a:t>
            </a:r>
            <a:r>
              <a:rPr lang="en-GB" sz="2800" dirty="0" smtClean="0"/>
              <a:t> – River Dee - (near </a:t>
            </a:r>
            <a:r>
              <a:rPr lang="en-GB" sz="2800" dirty="0" err="1" smtClean="0"/>
              <a:t>Corwen</a:t>
            </a:r>
            <a:r>
              <a:rPr lang="en-GB" sz="2800" dirty="0" smtClean="0"/>
              <a:t>)</a:t>
            </a:r>
          </a:p>
          <a:p>
            <a:r>
              <a:rPr lang="en-GB" sz="2800" dirty="0" smtClean="0"/>
              <a:t>1383 married Margaret daughter of Sir </a:t>
            </a:r>
            <a:r>
              <a:rPr lang="en-GB" sz="2800" dirty="0" err="1" smtClean="0"/>
              <a:t>Dafydd</a:t>
            </a:r>
            <a:r>
              <a:rPr lang="en-GB" sz="2800" dirty="0" smtClean="0"/>
              <a:t> </a:t>
            </a:r>
            <a:r>
              <a:rPr lang="en-GB" sz="2800" dirty="0" err="1" smtClean="0"/>
              <a:t>Hanmer</a:t>
            </a:r>
            <a:r>
              <a:rPr lang="en-GB" sz="2800" dirty="0" smtClean="0"/>
              <a:t> (one of the leading lawyers of his day);</a:t>
            </a:r>
          </a:p>
          <a:p>
            <a:r>
              <a:rPr lang="en-GB" sz="2800" dirty="0" err="1" smtClean="0"/>
              <a:t>Owain</a:t>
            </a:r>
            <a:r>
              <a:rPr lang="en-GB" sz="2800" dirty="0" smtClean="0"/>
              <a:t> – possibly also had legal training in London and military training - fought on the side of England in France; his court at </a:t>
            </a:r>
            <a:r>
              <a:rPr lang="en-GB" sz="2800" dirty="0" err="1" smtClean="0"/>
              <a:t>Sycharth</a:t>
            </a:r>
            <a:r>
              <a:rPr lang="en-GB" sz="2800" dirty="0" smtClean="0"/>
              <a:t>  (described by the poet </a:t>
            </a:r>
            <a:r>
              <a:rPr lang="en-GB" sz="2800" dirty="0" err="1" smtClean="0"/>
              <a:t>Iolo</a:t>
            </a:r>
            <a:r>
              <a:rPr lang="en-GB" sz="2800" dirty="0" smtClean="0"/>
              <a:t> </a:t>
            </a:r>
            <a:r>
              <a:rPr lang="en-GB" sz="2800" dirty="0" err="1" smtClean="0"/>
              <a:t>Goch</a:t>
            </a:r>
            <a:r>
              <a:rPr lang="en-GB" sz="2800" dirty="0" smtClean="0"/>
              <a:t>);</a:t>
            </a:r>
          </a:p>
          <a:p>
            <a:r>
              <a:rPr lang="en-GB" sz="2800" dirty="0" smtClean="0"/>
              <a:t>Land stolen by his neighbour Reginald de Grey &gt; London</a:t>
            </a:r>
          </a:p>
          <a:p>
            <a:r>
              <a:rPr lang="en-GB" sz="2800" dirty="0" smtClean="0"/>
              <a:t>‘What care we for the barefoot rascals?’</a:t>
            </a:r>
          </a:p>
          <a:p>
            <a:endParaRPr lang="en-GB" sz="2800" dirty="0" smtClean="0"/>
          </a:p>
          <a:p>
            <a:endParaRPr lang="en-GB" dirty="0"/>
          </a:p>
        </p:txBody>
      </p:sp>
    </p:spTree>
    <p:extLst>
      <p:ext uri="{BB962C8B-B14F-4D97-AF65-F5344CB8AC3E}">
        <p14:creationId xmlns:p14="http://schemas.microsoft.com/office/powerpoint/2010/main" val="13567269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6927"/>
            <a:ext cx="3008313" cy="1162050"/>
          </a:xfrm>
        </p:spPr>
        <p:txBody>
          <a:bodyPr/>
          <a:lstStyle/>
          <a:p>
            <a:r>
              <a:rPr lang="en-GB" dirty="0" err="1" smtClean="0"/>
              <a:t>Owain</a:t>
            </a:r>
            <a:r>
              <a:rPr lang="en-GB" dirty="0" smtClean="0"/>
              <a:t> </a:t>
            </a:r>
            <a:r>
              <a:rPr lang="en-GB" dirty="0" err="1" smtClean="0"/>
              <a:t>Glyndŵr</a:t>
            </a:r>
            <a:r>
              <a:rPr lang="en-GB" dirty="0" smtClean="0"/>
              <a:t> (2)</a:t>
            </a:r>
            <a:endParaRPr lang="en-GB" dirty="0"/>
          </a:p>
        </p:txBody>
      </p:sp>
      <p:sp>
        <p:nvSpPr>
          <p:cNvPr id="4" name="Text Placeholder 3"/>
          <p:cNvSpPr>
            <a:spLocks noGrp="1"/>
          </p:cNvSpPr>
          <p:nvPr>
            <p:ph type="body" sz="half" idx="2"/>
          </p:nvPr>
        </p:nvSpPr>
        <p:spPr/>
        <p:txBody>
          <a:bodyPr/>
          <a:lstStyle/>
          <a:p>
            <a:r>
              <a:rPr lang="en-GB" b="1" dirty="0" err="1" smtClean="0"/>
              <a:t>Owain</a:t>
            </a:r>
            <a:r>
              <a:rPr lang="en-GB" b="1" dirty="0" smtClean="0"/>
              <a:t> </a:t>
            </a:r>
            <a:r>
              <a:rPr lang="en-GB" b="1" dirty="0" err="1" smtClean="0"/>
              <a:t>Glyndŵr’s</a:t>
            </a:r>
            <a:r>
              <a:rPr lang="en-GB" b="1" dirty="0" smtClean="0"/>
              <a:t> seal</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1676400"/>
            <a:ext cx="3051904" cy="3096000"/>
          </a:xfrm>
          <a:prstGeom prst="rect">
            <a:avLst/>
          </a:prstGeom>
        </p:spPr>
      </p:pic>
      <p:sp>
        <p:nvSpPr>
          <p:cNvPr id="8" name="Content Placeholder 7"/>
          <p:cNvSpPr>
            <a:spLocks noGrp="1"/>
          </p:cNvSpPr>
          <p:nvPr>
            <p:ph idx="1"/>
          </p:nvPr>
        </p:nvSpPr>
        <p:spPr/>
        <p:txBody>
          <a:bodyPr>
            <a:normAutofit fontScale="62500" lnSpcReduction="20000"/>
          </a:bodyPr>
          <a:lstStyle/>
          <a:p>
            <a:r>
              <a:rPr lang="en-GB" sz="3400" dirty="0" smtClean="0"/>
              <a:t>1403 attacked and burned towns, e.g. first of all </a:t>
            </a:r>
            <a:r>
              <a:rPr lang="en-GB" sz="3400" dirty="0" err="1" smtClean="0"/>
              <a:t>Ruthin</a:t>
            </a:r>
            <a:endParaRPr lang="en-GB" sz="3400" dirty="0" smtClean="0"/>
          </a:p>
          <a:p>
            <a:r>
              <a:rPr lang="en-GB" sz="3400" dirty="0" smtClean="0"/>
              <a:t>Battles of </a:t>
            </a:r>
            <a:r>
              <a:rPr lang="en-GB" sz="3400" dirty="0" err="1" smtClean="0"/>
              <a:t>Hyddgen</a:t>
            </a:r>
            <a:r>
              <a:rPr lang="en-GB" sz="3400" dirty="0" smtClean="0"/>
              <a:t> and </a:t>
            </a:r>
            <a:r>
              <a:rPr lang="en-GB" sz="3400" dirty="0" err="1" smtClean="0"/>
              <a:t>Brynglas</a:t>
            </a:r>
            <a:r>
              <a:rPr lang="en-GB" sz="3400" dirty="0" smtClean="0"/>
              <a:t> – English slaughtered by the Welsh;</a:t>
            </a:r>
          </a:p>
          <a:p>
            <a:r>
              <a:rPr lang="en-GB" sz="3400" dirty="0" smtClean="0"/>
              <a:t>Held a parliament at </a:t>
            </a:r>
            <a:r>
              <a:rPr lang="en-GB" sz="3400" dirty="0" err="1" smtClean="0"/>
              <a:t>Machynleth</a:t>
            </a:r>
            <a:endParaRPr lang="en-GB" sz="3400" dirty="0" smtClean="0"/>
          </a:p>
          <a:p>
            <a:r>
              <a:rPr lang="en-GB" sz="3400" dirty="0" smtClean="0"/>
              <a:t>the </a:t>
            </a:r>
            <a:r>
              <a:rPr lang="en-GB" sz="3400" dirty="0" err="1" smtClean="0"/>
              <a:t>Pennal</a:t>
            </a:r>
            <a:r>
              <a:rPr lang="en-GB" sz="3400" dirty="0" smtClean="0"/>
              <a:t> letter sent to Charles VI, king of France, set out his vision for Wales – independent Church and 2 universities (one in the north and one in the south)</a:t>
            </a:r>
          </a:p>
          <a:p>
            <a:r>
              <a:rPr lang="en-GB" sz="3400" dirty="0" smtClean="0"/>
              <a:t>Revolt started to fade and lacked the same level of support </a:t>
            </a:r>
          </a:p>
          <a:p>
            <a:r>
              <a:rPr lang="en-GB" sz="3400" dirty="0" err="1" smtClean="0"/>
              <a:t>Owain</a:t>
            </a:r>
            <a:r>
              <a:rPr lang="en-GB" sz="3400" dirty="0" smtClean="0"/>
              <a:t> disappeared </a:t>
            </a:r>
          </a:p>
          <a:p>
            <a:pPr marL="0" indent="0">
              <a:buNone/>
            </a:pPr>
            <a:r>
              <a:rPr lang="en-GB" sz="3400" dirty="0"/>
              <a:t>	</a:t>
            </a:r>
            <a:r>
              <a:rPr lang="en-GB" sz="3400" dirty="0" smtClean="0"/>
              <a:t>(the son of prophecy?)</a:t>
            </a:r>
          </a:p>
          <a:p>
            <a:r>
              <a:rPr lang="en-GB" sz="3400" dirty="0" smtClean="0"/>
              <a:t>Possibly went to live with his daughter Alice Scudamore in England</a:t>
            </a:r>
          </a:p>
          <a:p>
            <a:endParaRPr lang="en-GB" sz="3400" dirty="0"/>
          </a:p>
          <a:p>
            <a:endParaRPr lang="en-GB" sz="3400" dirty="0" smtClean="0"/>
          </a:p>
          <a:p>
            <a:r>
              <a:rPr lang="en-US" sz="2300" dirty="0"/>
              <a:t>http://commons.wikimedia.org/wiki/File%3AOwain_Glyndwr_Siegel_2.jpg</a:t>
            </a:r>
            <a:endParaRPr lang="en-GB" sz="2300" dirty="0" smtClean="0"/>
          </a:p>
          <a:p>
            <a:endParaRPr lang="en-GB" dirty="0"/>
          </a:p>
        </p:txBody>
      </p:sp>
    </p:spTree>
    <p:extLst>
      <p:ext uri="{BB962C8B-B14F-4D97-AF65-F5344CB8AC3E}">
        <p14:creationId xmlns:p14="http://schemas.microsoft.com/office/powerpoint/2010/main" val="35650275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Henry Tudor (Henry VII) 1457-1509</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Son of prophesy – Welsh poetry (</a:t>
            </a:r>
            <a:r>
              <a:rPr lang="en-GB" dirty="0" err="1" smtClean="0"/>
              <a:t>Owain</a:t>
            </a:r>
            <a:r>
              <a:rPr lang="en-GB" dirty="0" smtClean="0"/>
              <a:t> Glyndwr and Henry Tudor)</a:t>
            </a:r>
          </a:p>
          <a:p>
            <a:r>
              <a:rPr lang="en-GB" dirty="0" smtClean="0"/>
              <a:t>First ‘Welshman’ to be crowned king of England</a:t>
            </a:r>
          </a:p>
          <a:p>
            <a:r>
              <a:rPr lang="en-GB" dirty="0" smtClean="0"/>
              <a:t>His grandmother was Catherine de Valois (wife of Henry V) married her ‘servant’ </a:t>
            </a:r>
            <a:r>
              <a:rPr lang="en-GB" dirty="0" err="1" smtClean="0"/>
              <a:t>Owain</a:t>
            </a:r>
            <a:r>
              <a:rPr lang="en-GB" dirty="0" smtClean="0"/>
              <a:t> </a:t>
            </a:r>
            <a:r>
              <a:rPr lang="en-GB" dirty="0" err="1" smtClean="0"/>
              <a:t>Tudur</a:t>
            </a:r>
            <a:endParaRPr lang="en-GB" dirty="0" smtClean="0"/>
          </a:p>
          <a:p>
            <a:r>
              <a:rPr lang="en-GB" smtClean="0"/>
              <a:t>Their </a:t>
            </a:r>
            <a:r>
              <a:rPr lang="en-GB" smtClean="0"/>
              <a:t>daughter-in-law </a:t>
            </a:r>
            <a:r>
              <a:rPr lang="en-GB" dirty="0" smtClean="0"/>
              <a:t>= Margaret Beaufort (Henry VII’s mother)</a:t>
            </a:r>
          </a:p>
          <a:p>
            <a:r>
              <a:rPr lang="en-GB" dirty="0" smtClean="0"/>
              <a:t>Henry (Lancastrian) born in Wales, exiled in Brittany under Edward IV (Yorkist); returned under Richard III who had imprisoned Edward IV’s son Edward (despite promising to look after him)</a:t>
            </a:r>
          </a:p>
          <a:p>
            <a:endParaRPr lang="en-GB" dirty="0" smtClean="0"/>
          </a:p>
          <a:p>
            <a:endParaRPr lang="en-GB" dirty="0"/>
          </a:p>
        </p:txBody>
      </p:sp>
    </p:spTree>
    <p:extLst>
      <p:ext uri="{BB962C8B-B14F-4D97-AF65-F5344CB8AC3E}">
        <p14:creationId xmlns:p14="http://schemas.microsoft.com/office/powerpoint/2010/main" val="23807058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Henry had much Welsh support, landed in Dale in 1485 and travelled through Wales gathering </a:t>
            </a:r>
            <a:r>
              <a:rPr lang="en-GB" dirty="0" err="1" smtClean="0"/>
              <a:t>trrops</a:t>
            </a:r>
            <a:endParaRPr lang="en-GB" dirty="0" smtClean="0"/>
          </a:p>
          <a:p>
            <a:r>
              <a:rPr lang="en-GB" dirty="0" smtClean="0"/>
              <a:t>21 August 1485 Battle of Bosworth Richard III killed by Rhys </a:t>
            </a:r>
            <a:r>
              <a:rPr lang="en-GB" dirty="0" err="1" smtClean="0"/>
              <a:t>ap</a:t>
            </a:r>
            <a:r>
              <a:rPr lang="en-GB" dirty="0" smtClean="0"/>
              <a:t> Thomas, William Stanley’s men supported Henry VII</a:t>
            </a:r>
          </a:p>
          <a:p>
            <a:r>
              <a:rPr lang="en-GB" dirty="0" smtClean="0"/>
              <a:t>1486 married Elizabeth (Yorkist) – uniting two houses &gt; </a:t>
            </a:r>
            <a:r>
              <a:rPr lang="en-GB" smtClean="0"/>
              <a:t>Arthur and Henry </a:t>
            </a:r>
            <a:r>
              <a:rPr lang="en-GB" dirty="0" smtClean="0"/>
              <a:t>VIII</a:t>
            </a:r>
            <a:endParaRPr lang="en-GB" dirty="0"/>
          </a:p>
        </p:txBody>
      </p:sp>
    </p:spTree>
    <p:extLst>
      <p:ext uri="{BB962C8B-B14F-4D97-AF65-F5344CB8AC3E}">
        <p14:creationId xmlns:p14="http://schemas.microsoft.com/office/powerpoint/2010/main" val="29217676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0"/>
            <a:ext cx="8229600" cy="1295400"/>
          </a:xfrm>
        </p:spPr>
        <p:txBody>
          <a:bodyPr>
            <a:normAutofit fontScale="90000"/>
          </a:bodyPr>
          <a:lstStyle/>
          <a:p>
            <a:r>
              <a:rPr lang="en-GB" b="1" dirty="0" smtClean="0"/>
              <a:t>Henry Tudor (Henry </a:t>
            </a:r>
            <a:r>
              <a:rPr lang="en-GB" b="1" dirty="0"/>
              <a:t>VII) 1457-1509</a:t>
            </a:r>
            <a:br>
              <a:rPr lang="en-GB" b="1" dirty="0"/>
            </a:br>
            <a:endParaRPr lang="en-GB" dirty="0"/>
          </a:p>
        </p:txBody>
      </p:sp>
      <p:sp>
        <p:nvSpPr>
          <p:cNvPr id="3" name="Content Placeholder 2"/>
          <p:cNvSpPr>
            <a:spLocks noGrp="1"/>
          </p:cNvSpPr>
          <p:nvPr>
            <p:ph idx="1"/>
          </p:nvPr>
        </p:nvSpPr>
        <p:spPr>
          <a:xfrm>
            <a:off x="304800" y="762000"/>
            <a:ext cx="8229600" cy="4525963"/>
          </a:xfrm>
        </p:spPr>
        <p:txBody>
          <a:bodyPr>
            <a:noAutofit/>
          </a:bodyPr>
          <a:lstStyle/>
          <a:p>
            <a:pPr marL="0" indent="0">
              <a:buNone/>
            </a:pPr>
            <a:r>
              <a:rPr lang="en-GB" sz="2200" dirty="0"/>
              <a:t>Hugh Thomas (1972) </a:t>
            </a:r>
            <a:r>
              <a:rPr lang="en-GB" sz="2200" i="1" dirty="0"/>
              <a:t>A History of Wales 1485-1660</a:t>
            </a:r>
            <a:r>
              <a:rPr lang="en-GB" sz="2200" dirty="0"/>
              <a:t> (Cardiff: University of Wales Press), t.3:</a:t>
            </a:r>
          </a:p>
          <a:p>
            <a:pPr marL="0" indent="0">
              <a:buNone/>
            </a:pPr>
            <a:r>
              <a:rPr lang="en-GB" sz="2200" dirty="0" smtClean="0"/>
              <a:t>In </a:t>
            </a:r>
            <a:r>
              <a:rPr lang="en-GB" sz="2200" dirty="0"/>
              <a:t>1485 the Welsh people responded to one of their own in his bid for the crown of England, by 1660 individual Welshmen had tasted the fruits of that victory, Welsh society had been transformed, and Wales had been committed to partnership within a greater Britain.</a:t>
            </a:r>
          </a:p>
          <a:p>
            <a:pPr marL="0" indent="0">
              <a:buNone/>
            </a:pPr>
            <a:endParaRPr lang="en-GB" sz="2200" dirty="0"/>
          </a:p>
          <a:p>
            <a:pPr marL="0" indent="0">
              <a:buNone/>
            </a:pPr>
            <a:r>
              <a:rPr lang="en-GB" sz="2200" dirty="0"/>
              <a:t>Gwyn A. Williams (1985) </a:t>
            </a:r>
            <a:r>
              <a:rPr lang="en-GB" sz="2200" i="1" dirty="0"/>
              <a:t>When Was Wales?</a:t>
            </a:r>
            <a:r>
              <a:rPr lang="en-GB" sz="2200" dirty="0"/>
              <a:t> (London: Penguin), </a:t>
            </a:r>
            <a:r>
              <a:rPr lang="en-GB" sz="2200" dirty="0" smtClean="0"/>
              <a:t>p.117</a:t>
            </a:r>
            <a:r>
              <a:rPr lang="en-GB" sz="2200" dirty="0"/>
              <a:t>:</a:t>
            </a:r>
          </a:p>
          <a:p>
            <a:pPr marL="0" indent="0">
              <a:buNone/>
            </a:pPr>
            <a:r>
              <a:rPr lang="en-GB" sz="2200" dirty="0"/>
              <a:t> </a:t>
            </a:r>
            <a:r>
              <a:rPr lang="en-GB" sz="2200" dirty="0" smtClean="0"/>
              <a:t>England </a:t>
            </a:r>
            <a:r>
              <a:rPr lang="en-GB" sz="2200" dirty="0"/>
              <a:t>opened up like the rose it now bore as its badge, and the Welsh poured in.  The old order hung on back home in Wales and, in the boroughs, made a last stand against the incoming tide. But by the end of the reign of Henry VII, who kept St David’s Day and packed his court’s minor offices with Welshmen, nearly every  Marcher lordship was in royal hands, </a:t>
            </a:r>
            <a:r>
              <a:rPr lang="en-GB" sz="2200" dirty="0" err="1"/>
              <a:t>overmighty</a:t>
            </a:r>
            <a:r>
              <a:rPr lang="en-GB" sz="2200" dirty="0"/>
              <a:t> subjects had been cut down and charters of emancipation issued to north Wales</a:t>
            </a:r>
            <a:r>
              <a:rPr lang="en-GB" sz="2200" dirty="0" smtClean="0"/>
              <a:t>.</a:t>
            </a:r>
            <a:endParaRPr lang="en-GB" sz="2200" dirty="0"/>
          </a:p>
        </p:txBody>
      </p:sp>
    </p:spTree>
    <p:extLst>
      <p:ext uri="{BB962C8B-B14F-4D97-AF65-F5344CB8AC3E}">
        <p14:creationId xmlns:p14="http://schemas.microsoft.com/office/powerpoint/2010/main" val="40851915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Henry Tudor (Henry VII)</a:t>
            </a:r>
            <a:endParaRPr lang="en-GB" dirty="0"/>
          </a:p>
        </p:txBody>
      </p:sp>
      <p:sp>
        <p:nvSpPr>
          <p:cNvPr id="5" name="Content Placeholder 4"/>
          <p:cNvSpPr>
            <a:spLocks noGrp="1"/>
          </p:cNvSpPr>
          <p:nvPr>
            <p:ph idx="1"/>
          </p:nvPr>
        </p:nvSpPr>
        <p:spPr/>
        <p:txBody>
          <a:bodyPr>
            <a:normAutofit fontScale="77500" lnSpcReduction="20000"/>
          </a:bodyPr>
          <a:lstStyle/>
          <a:p>
            <a:pPr marL="0" indent="0">
              <a:buNone/>
            </a:pPr>
            <a:r>
              <a:rPr lang="en-GB" dirty="0"/>
              <a:t>John Davies (1992) </a:t>
            </a:r>
            <a:r>
              <a:rPr lang="en-GB" i="1" dirty="0" smtClean="0"/>
              <a:t>History of Wales</a:t>
            </a:r>
            <a:r>
              <a:rPr lang="en-GB" dirty="0" smtClean="0"/>
              <a:t> </a:t>
            </a:r>
            <a:r>
              <a:rPr lang="en-GB" dirty="0"/>
              <a:t>(London: Penguin) </a:t>
            </a:r>
            <a:r>
              <a:rPr lang="en-GB" dirty="0" smtClean="0"/>
              <a:t>pp. 210 </a:t>
            </a:r>
            <a:r>
              <a:rPr lang="en-GB" dirty="0"/>
              <a:t>a 212</a:t>
            </a:r>
            <a:r>
              <a:rPr lang="en-GB" dirty="0" smtClean="0"/>
              <a:t>:</a:t>
            </a:r>
          </a:p>
          <a:p>
            <a:pPr marL="0" indent="0">
              <a:buNone/>
            </a:pPr>
            <a:endParaRPr lang="en-GB" dirty="0"/>
          </a:p>
          <a:p>
            <a:pPr marL="0" indent="0">
              <a:buNone/>
            </a:pPr>
            <a:r>
              <a:rPr lang="en-GB" dirty="0" smtClean="0"/>
              <a:t>John Davies suggests that it wasn’t the Tudors who identified with the Welsh , but rather the Welsh who identified with the Tudors. Henry VII was a quarter Welsh, a quarter French and half English and it was his English blood that gave him right to the throne. He notes that its often claimed that Henry Tudor brought Wales into the modern period but that too much has been made of this and that there was nothing of particular political significance that changed the constitution in 1485. </a:t>
            </a:r>
            <a:endParaRPr lang="en-GB" dirty="0"/>
          </a:p>
        </p:txBody>
      </p:sp>
      <p:sp>
        <p:nvSpPr>
          <p:cNvPr id="6" name="Text Placeholder 5"/>
          <p:cNvSpPr>
            <a:spLocks noGrp="1"/>
          </p:cNvSpPr>
          <p:nvPr>
            <p:ph type="body" sz="half" idx="2"/>
          </p:nvPr>
        </p:nvSpPr>
        <p:spPr/>
        <p:txBody>
          <a:bodyPr/>
          <a:lstStyle/>
          <a:p>
            <a:r>
              <a:rPr lang="en-GB" dirty="0" smtClean="0"/>
              <a:t>The National Portrait Gallery, London</a:t>
            </a:r>
            <a:endParaRPr lang="en-GB" dirty="0"/>
          </a:p>
          <a:p>
            <a:r>
              <a:rPr lang="en-GB" dirty="0"/>
              <a:t>https://commons.wikimedia.org/wiki/File:Henry7England.jpg</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2209800"/>
            <a:ext cx="3346560" cy="4032000"/>
          </a:xfrm>
          <a:prstGeom prst="rect">
            <a:avLst/>
          </a:prstGeom>
        </p:spPr>
      </p:pic>
    </p:spTree>
    <p:extLst>
      <p:ext uri="{BB962C8B-B14F-4D97-AF65-F5344CB8AC3E}">
        <p14:creationId xmlns:p14="http://schemas.microsoft.com/office/powerpoint/2010/main" val="26910465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267200" y="228600"/>
            <a:ext cx="4513353" cy="6012000"/>
          </a:xfrm>
        </p:spPr>
      </p:pic>
      <p:sp>
        <p:nvSpPr>
          <p:cNvPr id="4" name="Text Placeholder 3"/>
          <p:cNvSpPr>
            <a:spLocks noGrp="1"/>
          </p:cNvSpPr>
          <p:nvPr>
            <p:ph type="body" sz="half" idx="2"/>
          </p:nvPr>
        </p:nvSpPr>
        <p:spPr/>
        <p:txBody>
          <a:bodyPr>
            <a:normAutofit/>
          </a:bodyPr>
          <a:lstStyle/>
          <a:p>
            <a:r>
              <a:rPr lang="en-GB" sz="3200" dirty="0" smtClean="0">
                <a:latin typeface="Times New Roman" panose="02020603050405020304" pitchFamily="18" charset="0"/>
                <a:cs typeface="Times New Roman" panose="02020603050405020304" pitchFamily="18" charset="0"/>
              </a:rPr>
              <a:t>Dissolution of the  Monasteries 1536-41</a:t>
            </a:r>
          </a:p>
          <a:p>
            <a:endParaRPr lang="en-GB" sz="3200" dirty="0">
              <a:latin typeface="Times New Roman" panose="02020603050405020304" pitchFamily="18" charset="0"/>
              <a:cs typeface="Times New Roman" panose="02020603050405020304" pitchFamily="18" charset="0"/>
            </a:endParaRPr>
          </a:p>
          <a:p>
            <a:r>
              <a:rPr lang="en-GB" sz="3200" dirty="0" smtClean="0">
                <a:latin typeface="Times New Roman" panose="02020603050405020304" pitchFamily="18" charset="0"/>
                <a:cs typeface="Times New Roman" panose="02020603050405020304" pitchFamily="18" charset="0"/>
              </a:rPr>
              <a:t>Strata Florida</a:t>
            </a:r>
          </a:p>
          <a:p>
            <a:r>
              <a:rPr lang="en-GB" sz="3200" dirty="0" err="1" smtClean="0">
                <a:latin typeface="Times New Roman" panose="02020603050405020304" pitchFamily="18" charset="0"/>
                <a:cs typeface="Times New Roman" panose="02020603050405020304" pitchFamily="18" charset="0"/>
              </a:rPr>
              <a:t>Ystrad</a:t>
            </a:r>
            <a:r>
              <a:rPr lang="en-GB" sz="3200" dirty="0" smtClean="0">
                <a:latin typeface="Times New Roman" panose="02020603050405020304" pitchFamily="18" charset="0"/>
                <a:cs typeface="Times New Roman" panose="02020603050405020304" pitchFamily="18" charset="0"/>
              </a:rPr>
              <a:t> </a:t>
            </a:r>
            <a:r>
              <a:rPr lang="en-GB" sz="3200" dirty="0" err="1" smtClean="0">
                <a:latin typeface="Times New Roman" panose="02020603050405020304" pitchFamily="18" charset="0"/>
                <a:cs typeface="Times New Roman" panose="02020603050405020304" pitchFamily="18" charset="0"/>
              </a:rPr>
              <a:t>Fflur</a:t>
            </a:r>
            <a:endParaRPr lang="en-GB" sz="3200" dirty="0" smtClean="0">
              <a:latin typeface="Times New Roman" panose="02020603050405020304" pitchFamily="18" charset="0"/>
              <a:cs typeface="Times New Roman" panose="02020603050405020304" pitchFamily="18" charset="0"/>
            </a:endParaRPr>
          </a:p>
          <a:p>
            <a:endParaRPr lang="en-GB" sz="1000" dirty="0" smtClean="0">
              <a:latin typeface="Times New Roman" panose="02020603050405020304" pitchFamily="18" charset="0"/>
              <a:cs typeface="Times New Roman" panose="02020603050405020304" pitchFamily="18" charset="0"/>
            </a:endParaRPr>
          </a:p>
          <a:p>
            <a:r>
              <a:rPr lang="en-GB" sz="1000" dirty="0" smtClean="0">
                <a:latin typeface="Times New Roman" panose="02020603050405020304" pitchFamily="18" charset="0"/>
                <a:cs typeface="Times New Roman" panose="02020603050405020304" pitchFamily="18" charset="0"/>
              </a:rPr>
              <a:t>Entrance archway to Strata Florida Abbey, photo William </a:t>
            </a:r>
            <a:r>
              <a:rPr lang="en-GB" sz="1000" dirty="0" err="1" smtClean="0">
                <a:latin typeface="Times New Roman" panose="02020603050405020304" pitchFamily="18" charset="0"/>
                <a:cs typeface="Times New Roman" panose="02020603050405020304" pitchFamily="18" charset="0"/>
              </a:rPr>
              <a:t>Connolley</a:t>
            </a:r>
            <a:endParaRPr lang="en-GB" sz="10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https://commons.wikimedia.org/wiki/File:DSCN4297-strata-florida-arch.JPG</a:t>
            </a:r>
          </a:p>
        </p:txBody>
      </p:sp>
    </p:spTree>
    <p:extLst>
      <p:ext uri="{BB962C8B-B14F-4D97-AF65-F5344CB8AC3E}">
        <p14:creationId xmlns:p14="http://schemas.microsoft.com/office/powerpoint/2010/main" val="18647849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
            <a:ext cx="8229600" cy="1143000"/>
          </a:xfrm>
        </p:spPr>
        <p:txBody>
          <a:bodyPr>
            <a:normAutofit fontScale="90000"/>
          </a:bodyPr>
          <a:lstStyle/>
          <a:p>
            <a:r>
              <a:rPr lang="en-GB" dirty="0" smtClean="0"/>
              <a:t>Translation of the Bible into Welsh</a:t>
            </a:r>
            <a:r>
              <a:rPr lang="en-GB" dirty="0"/>
              <a:t/>
            </a:r>
            <a:br>
              <a:rPr lang="en-GB" dirty="0"/>
            </a:br>
            <a:endParaRPr lang="en-US" dirty="0"/>
          </a:p>
        </p:txBody>
      </p:sp>
      <p:sp>
        <p:nvSpPr>
          <p:cNvPr id="3" name="Content Placeholder 2"/>
          <p:cNvSpPr>
            <a:spLocks noGrp="1"/>
          </p:cNvSpPr>
          <p:nvPr>
            <p:ph idx="1"/>
          </p:nvPr>
        </p:nvSpPr>
        <p:spPr>
          <a:xfrm>
            <a:off x="457200" y="1066800"/>
            <a:ext cx="8229600" cy="4525963"/>
          </a:xfrm>
        </p:spPr>
        <p:txBody>
          <a:bodyPr>
            <a:normAutofit fontScale="62500" lnSpcReduction="20000"/>
          </a:bodyPr>
          <a:lstStyle/>
          <a:p>
            <a:pPr marL="0" indent="0">
              <a:buNone/>
            </a:pPr>
            <a:r>
              <a:rPr lang="en-GB" b="1" dirty="0" smtClean="0"/>
              <a:t>Why was the Bible translated into Welsh?</a:t>
            </a:r>
            <a:endParaRPr lang="en-GB" dirty="0"/>
          </a:p>
          <a:p>
            <a:pPr marL="0" indent="0">
              <a:buNone/>
            </a:pPr>
            <a:r>
              <a:rPr lang="en-GB" b="1" dirty="0"/>
              <a:t> </a:t>
            </a:r>
            <a:endParaRPr lang="en-GB" dirty="0"/>
          </a:p>
          <a:p>
            <a:pPr marL="0" indent="0">
              <a:buNone/>
            </a:pPr>
            <a:r>
              <a:rPr lang="en-GB" dirty="0" smtClean="0"/>
              <a:t>The advent of Protestantism (in 1517) meant that there was greater emphasis on the Bible – all Christians were encouraged to read the Bible themselves and respect the Bible rather than the authority of the Church.</a:t>
            </a:r>
            <a:endParaRPr lang="en-GB" dirty="0"/>
          </a:p>
          <a:p>
            <a:pPr marL="0" indent="0">
              <a:buNone/>
            </a:pPr>
            <a:r>
              <a:rPr lang="en-GB" dirty="0"/>
              <a:t> </a:t>
            </a:r>
          </a:p>
          <a:p>
            <a:pPr marL="0" indent="0">
              <a:buNone/>
            </a:pPr>
            <a:r>
              <a:rPr lang="en-GB" dirty="0" smtClean="0"/>
              <a:t>In the C16 numerous translations of the Bible produced in Europe.</a:t>
            </a:r>
            <a:endParaRPr lang="en-GB" dirty="0"/>
          </a:p>
          <a:p>
            <a:pPr marL="0" indent="0">
              <a:buNone/>
            </a:pPr>
            <a:r>
              <a:rPr lang="en-GB" dirty="0"/>
              <a:t> </a:t>
            </a:r>
          </a:p>
          <a:p>
            <a:pPr marL="0" indent="0">
              <a:buNone/>
            </a:pPr>
            <a:r>
              <a:rPr lang="en-GB" dirty="0" smtClean="0"/>
              <a:t>By </a:t>
            </a:r>
            <a:r>
              <a:rPr lang="en-GB" dirty="0"/>
              <a:t>1538 </a:t>
            </a:r>
            <a:r>
              <a:rPr lang="en-GB" dirty="0" smtClean="0"/>
              <a:t>an English translation was available. Henry VIII ordered that the Bible be read in every parish church throughout the kingdom (Acts of Union in 1536 meant that Wales was part of the Union)</a:t>
            </a:r>
            <a:endParaRPr lang="en-GB" dirty="0"/>
          </a:p>
          <a:p>
            <a:pPr marL="0" indent="0">
              <a:buNone/>
            </a:pPr>
            <a:r>
              <a:rPr lang="en-GB" dirty="0"/>
              <a:t> </a:t>
            </a:r>
          </a:p>
          <a:p>
            <a:pPr marL="0" indent="0">
              <a:buNone/>
            </a:pPr>
            <a:r>
              <a:rPr lang="en-GB" dirty="0" smtClean="0"/>
              <a:t>The Welsh were supposed to worship through the medium of English – a language as unfamiliar as Latin to the majority of them.</a:t>
            </a:r>
          </a:p>
          <a:p>
            <a:pPr marL="0" indent="0">
              <a:buNone/>
            </a:pPr>
            <a:endParaRPr lang="en-GB" dirty="0"/>
          </a:p>
        </p:txBody>
      </p:sp>
    </p:spTree>
    <p:extLst>
      <p:ext uri="{BB962C8B-B14F-4D97-AF65-F5344CB8AC3E}">
        <p14:creationId xmlns:p14="http://schemas.microsoft.com/office/powerpoint/2010/main" val="315689111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41564"/>
            <a:ext cx="8229600" cy="1143000"/>
          </a:xfrm>
        </p:spPr>
        <p:txBody>
          <a:bodyPr>
            <a:normAutofit fontScale="90000"/>
          </a:bodyPr>
          <a:lstStyle/>
          <a:p>
            <a:r>
              <a:rPr lang="en-GB" b="1" dirty="0"/>
              <a:t>William </a:t>
            </a:r>
            <a:r>
              <a:rPr lang="en-GB" b="1" dirty="0" err="1"/>
              <a:t>Salesbury</a:t>
            </a:r>
            <a:r>
              <a:rPr lang="en-GB" b="1" dirty="0"/>
              <a:t> (</a:t>
            </a:r>
            <a:r>
              <a:rPr lang="en-GB" b="1" i="1" dirty="0"/>
              <a:t>c.</a:t>
            </a:r>
            <a:r>
              <a:rPr lang="en-GB" b="1" dirty="0"/>
              <a:t> 1520-1584?)</a:t>
            </a:r>
            <a:r>
              <a:rPr lang="en-GB" dirty="0"/>
              <a:t/>
            </a:r>
            <a:br>
              <a:rPr lang="en-GB" dirty="0"/>
            </a:br>
            <a:endParaRPr lang="en-US" dirty="0"/>
          </a:p>
        </p:txBody>
      </p:sp>
      <p:sp>
        <p:nvSpPr>
          <p:cNvPr id="3" name="Content Placeholder 2"/>
          <p:cNvSpPr>
            <a:spLocks noGrp="1"/>
          </p:cNvSpPr>
          <p:nvPr>
            <p:ph idx="1"/>
          </p:nvPr>
        </p:nvSpPr>
        <p:spPr>
          <a:xfrm>
            <a:off x="457200" y="838200"/>
            <a:ext cx="8229600" cy="4525963"/>
          </a:xfrm>
        </p:spPr>
        <p:txBody>
          <a:bodyPr>
            <a:normAutofit fontScale="25000" lnSpcReduction="20000"/>
          </a:bodyPr>
          <a:lstStyle/>
          <a:p>
            <a:r>
              <a:rPr lang="en-GB" dirty="0"/>
              <a:t> </a:t>
            </a:r>
          </a:p>
          <a:p>
            <a:pPr marL="0" indent="0">
              <a:buNone/>
            </a:pPr>
            <a:r>
              <a:rPr lang="en-GB" sz="9600" dirty="0" smtClean="0"/>
              <a:t>`One of the greatest Welshmen of any age’ according to </a:t>
            </a:r>
            <a:r>
              <a:rPr lang="en-GB" sz="9600" dirty="0" err="1" smtClean="0"/>
              <a:t>Prof.</a:t>
            </a:r>
            <a:r>
              <a:rPr lang="en-GB" sz="9600" dirty="0" smtClean="0"/>
              <a:t> </a:t>
            </a:r>
            <a:r>
              <a:rPr lang="en-GB" sz="9600" dirty="0" err="1"/>
              <a:t>Gruffydd</a:t>
            </a:r>
            <a:r>
              <a:rPr lang="en-GB" sz="9600" dirty="0"/>
              <a:t> </a:t>
            </a:r>
            <a:r>
              <a:rPr lang="en-GB" sz="9600" dirty="0" err="1"/>
              <a:t>Aled</a:t>
            </a:r>
            <a:r>
              <a:rPr lang="en-GB" sz="9600" dirty="0"/>
              <a:t> Williams.</a:t>
            </a:r>
          </a:p>
          <a:p>
            <a:pPr marL="0" indent="0">
              <a:buNone/>
            </a:pPr>
            <a:r>
              <a:rPr lang="en-GB" sz="9600" dirty="0"/>
              <a:t> </a:t>
            </a:r>
          </a:p>
          <a:p>
            <a:pPr marL="0" indent="0">
              <a:buNone/>
            </a:pPr>
            <a:r>
              <a:rPr lang="en-GB" sz="9600" dirty="0" smtClean="0"/>
              <a:t>Born at </a:t>
            </a:r>
            <a:r>
              <a:rPr lang="en-GB" sz="9600" dirty="0" err="1" smtClean="0"/>
              <a:t>Llansannan</a:t>
            </a:r>
            <a:r>
              <a:rPr lang="en-GB" sz="9600" dirty="0"/>
              <a:t>, </a:t>
            </a:r>
            <a:r>
              <a:rPr lang="en-GB" sz="9600" dirty="0" smtClean="0"/>
              <a:t>probably at </a:t>
            </a:r>
            <a:r>
              <a:rPr lang="en-GB" sz="9600" dirty="0" err="1" smtClean="0"/>
              <a:t>Cae</a:t>
            </a:r>
            <a:r>
              <a:rPr lang="en-GB" sz="9600" dirty="0" smtClean="0"/>
              <a:t> </a:t>
            </a:r>
            <a:r>
              <a:rPr lang="en-GB" sz="9600" dirty="0"/>
              <a:t>Du.</a:t>
            </a:r>
          </a:p>
          <a:p>
            <a:pPr marL="0" indent="0">
              <a:buNone/>
            </a:pPr>
            <a:r>
              <a:rPr lang="en-GB" sz="9600" dirty="0"/>
              <a:t> </a:t>
            </a:r>
          </a:p>
          <a:p>
            <a:pPr marL="0" indent="0">
              <a:buNone/>
            </a:pPr>
            <a:r>
              <a:rPr lang="en-GB" sz="9600" dirty="0" smtClean="0"/>
              <a:t>In the 1530s he studied at Oxford University where he first encountered ideas associated with the Renaissance. An incredibly learned man he was fluent in Welsh, Hebrew, Greek, Latin, English, French, German and other languages. He also studied law.</a:t>
            </a:r>
            <a:endParaRPr lang="en-GB" sz="9600" dirty="0"/>
          </a:p>
          <a:p>
            <a:pPr marL="0" indent="0">
              <a:buNone/>
            </a:pPr>
            <a:r>
              <a:rPr lang="en-GB" sz="9600" dirty="0"/>
              <a:t> </a:t>
            </a:r>
          </a:p>
          <a:p>
            <a:pPr marL="0" indent="0">
              <a:buNone/>
            </a:pPr>
            <a:r>
              <a:rPr lang="en-GB" sz="9600" dirty="0" smtClean="0"/>
              <a:t>He published various books including linguistic studies and he was also working on a medical herbal. </a:t>
            </a:r>
          </a:p>
          <a:p>
            <a:pPr marL="0" indent="0">
              <a:buNone/>
            </a:pPr>
            <a:r>
              <a:rPr lang="en-GB" sz="9600" dirty="0"/>
              <a:t> </a:t>
            </a:r>
          </a:p>
          <a:p>
            <a:pPr marL="0" indent="0">
              <a:buNone/>
            </a:pPr>
            <a:r>
              <a:rPr lang="en-GB" sz="9600" dirty="0" smtClean="0"/>
              <a:t>During the reign of Mary </a:t>
            </a:r>
            <a:r>
              <a:rPr lang="en-GB" sz="9600" dirty="0"/>
              <a:t>(1553-58) </a:t>
            </a:r>
            <a:r>
              <a:rPr lang="en-GB" sz="9600" dirty="0" smtClean="0"/>
              <a:t>it is thought that he hid at </a:t>
            </a:r>
            <a:r>
              <a:rPr lang="en-GB" sz="9600" dirty="0" err="1" smtClean="0"/>
              <a:t>Cae</a:t>
            </a:r>
            <a:r>
              <a:rPr lang="en-GB" sz="9600" dirty="0" smtClean="0"/>
              <a:t> </a:t>
            </a:r>
            <a:r>
              <a:rPr lang="en-GB" sz="9600" dirty="0"/>
              <a:t>Du </a:t>
            </a:r>
            <a:r>
              <a:rPr lang="en-GB" sz="9600" dirty="0" smtClean="0"/>
              <a:t> (his parents’ home) and continued to work on his translation secretly.</a:t>
            </a:r>
            <a:endParaRPr lang="en-GB" sz="9600" dirty="0"/>
          </a:p>
          <a:p>
            <a:pPr marL="0" indent="0">
              <a:buNone/>
            </a:pPr>
            <a:r>
              <a:rPr lang="en-GB" sz="9600" dirty="0"/>
              <a:t> </a:t>
            </a:r>
          </a:p>
          <a:p>
            <a:pPr marL="0" indent="0">
              <a:buNone/>
            </a:pPr>
            <a:r>
              <a:rPr lang="en-GB" sz="9600" b="1" dirty="0"/>
              <a:t> </a:t>
            </a:r>
            <a:endParaRPr lang="en-GB" sz="9600" dirty="0"/>
          </a:p>
          <a:p>
            <a:endParaRPr lang="en-US" dirty="0"/>
          </a:p>
        </p:txBody>
      </p:sp>
    </p:spTree>
    <p:extLst>
      <p:ext uri="{BB962C8B-B14F-4D97-AF65-F5344CB8AC3E}">
        <p14:creationId xmlns:p14="http://schemas.microsoft.com/office/powerpoint/2010/main" val="16729210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1143000"/>
          </a:xfrm>
        </p:spPr>
        <p:txBody>
          <a:bodyPr>
            <a:noAutofit/>
          </a:bodyPr>
          <a:lstStyle/>
          <a:p>
            <a:pPr algn="l"/>
            <a:r>
              <a:rPr lang="en-US" sz="3600" dirty="0" smtClean="0"/>
              <a:t>William </a:t>
            </a:r>
            <a:r>
              <a:rPr lang="en-US" sz="3600" dirty="0" err="1" smtClean="0"/>
              <a:t>Salesbury</a:t>
            </a:r>
            <a:r>
              <a:rPr lang="en-US" sz="3600" dirty="0" smtClean="0"/>
              <a:t> (2)</a:t>
            </a:r>
            <a:endParaRPr lang="en-US" sz="3600" dirty="0"/>
          </a:p>
        </p:txBody>
      </p:sp>
      <p:sp>
        <p:nvSpPr>
          <p:cNvPr id="3" name="Content Placeholder 2"/>
          <p:cNvSpPr>
            <a:spLocks noGrp="1"/>
          </p:cNvSpPr>
          <p:nvPr>
            <p:ph idx="1"/>
          </p:nvPr>
        </p:nvSpPr>
        <p:spPr>
          <a:xfrm>
            <a:off x="304800" y="1417637"/>
            <a:ext cx="8229600" cy="4525963"/>
          </a:xfrm>
        </p:spPr>
        <p:txBody>
          <a:bodyPr>
            <a:noAutofit/>
          </a:bodyPr>
          <a:lstStyle/>
          <a:p>
            <a:pPr marL="0" indent="0">
              <a:buNone/>
            </a:pPr>
            <a:r>
              <a:rPr lang="en-GB" sz="2000" b="1" dirty="0" smtClean="0"/>
              <a:t>What was his contribution?</a:t>
            </a:r>
            <a:endParaRPr lang="en-GB" sz="2000" dirty="0"/>
          </a:p>
          <a:p>
            <a:pPr marL="0" indent="0">
              <a:buNone/>
            </a:pPr>
            <a:r>
              <a:rPr lang="en-GB" sz="2000" dirty="0"/>
              <a:t> </a:t>
            </a:r>
            <a:r>
              <a:rPr lang="en-GB" sz="2000" dirty="0" smtClean="0"/>
              <a:t>He called upon his fellow countrymen to respect and use the Welsh language: </a:t>
            </a:r>
            <a:endParaRPr lang="en-GB" sz="2000" dirty="0"/>
          </a:p>
          <a:p>
            <a:pPr marL="0" indent="0">
              <a:buNone/>
            </a:pPr>
            <a:r>
              <a:rPr lang="en-GB" sz="2000" dirty="0"/>
              <a:t>`</a:t>
            </a:r>
            <a:r>
              <a:rPr lang="en-GB" sz="2000" dirty="0" err="1"/>
              <a:t>Mynnwch</a:t>
            </a:r>
            <a:r>
              <a:rPr lang="en-GB" sz="2000" dirty="0"/>
              <a:t> </a:t>
            </a:r>
            <a:r>
              <a:rPr lang="en-GB" sz="2000" dirty="0" err="1"/>
              <a:t>ddysc</a:t>
            </a:r>
            <a:r>
              <a:rPr lang="en-GB" sz="2000" dirty="0"/>
              <a:t> </a:t>
            </a:r>
            <a:r>
              <a:rPr lang="en-GB" sz="2000" dirty="0" err="1"/>
              <a:t>yn</a:t>
            </a:r>
            <a:r>
              <a:rPr lang="en-GB" sz="2000" dirty="0"/>
              <a:t> </a:t>
            </a:r>
            <a:r>
              <a:rPr lang="en-GB" sz="2000" dirty="0" err="1"/>
              <a:t>ych</a:t>
            </a:r>
            <a:r>
              <a:rPr lang="en-GB" sz="2000" dirty="0"/>
              <a:t> </a:t>
            </a:r>
            <a:r>
              <a:rPr lang="en-GB" sz="2000" dirty="0" err="1"/>
              <a:t>iaith</a:t>
            </a:r>
            <a:r>
              <a:rPr lang="en-GB" sz="2000" dirty="0" smtClean="0"/>
              <a:t>’ (Insist on an education in your own language).</a:t>
            </a:r>
            <a:endParaRPr lang="en-GB" sz="2000" dirty="0"/>
          </a:p>
          <a:p>
            <a:pPr marL="0" indent="0">
              <a:buNone/>
            </a:pPr>
            <a:r>
              <a:rPr lang="en-GB" sz="2000" dirty="0"/>
              <a:t> </a:t>
            </a:r>
          </a:p>
          <a:p>
            <a:pPr marL="0" indent="0">
              <a:buNone/>
            </a:pPr>
            <a:r>
              <a:rPr lang="en-GB" sz="2000" dirty="0" smtClean="0"/>
              <a:t>He appealed to the Welsh to petition the king for a Welsh Bible.</a:t>
            </a:r>
          </a:p>
          <a:p>
            <a:pPr marL="0" indent="0">
              <a:buNone/>
            </a:pPr>
            <a:r>
              <a:rPr lang="en-GB" sz="2000" dirty="0"/>
              <a:t> </a:t>
            </a:r>
          </a:p>
          <a:p>
            <a:pPr marL="0" indent="0">
              <a:buNone/>
            </a:pPr>
            <a:r>
              <a:rPr lang="en-GB" sz="2000" dirty="0" smtClean="0"/>
              <a:t>When Elizabeth </a:t>
            </a:r>
            <a:r>
              <a:rPr lang="en-GB" sz="2000" dirty="0"/>
              <a:t>I </a:t>
            </a:r>
            <a:r>
              <a:rPr lang="en-GB" sz="2000" dirty="0" smtClean="0"/>
              <a:t>came to the throne in 1588</a:t>
            </a:r>
            <a:r>
              <a:rPr lang="en-GB" sz="2000" dirty="0"/>
              <a:t>, </a:t>
            </a:r>
            <a:r>
              <a:rPr lang="en-GB" sz="2000" dirty="0" smtClean="0"/>
              <a:t>William </a:t>
            </a:r>
            <a:r>
              <a:rPr lang="en-GB" sz="2000" dirty="0" err="1" smtClean="0"/>
              <a:t>Salesbury</a:t>
            </a:r>
            <a:r>
              <a:rPr lang="en-GB" sz="2000" dirty="0" smtClean="0"/>
              <a:t> was given the opportunity to continue with the translation because she was a Protestant.</a:t>
            </a:r>
            <a:endParaRPr lang="en-GB" sz="2000" dirty="0"/>
          </a:p>
          <a:p>
            <a:pPr marL="0" indent="0">
              <a:buNone/>
            </a:pPr>
            <a:r>
              <a:rPr lang="en-GB" sz="2000" dirty="0"/>
              <a:t> </a:t>
            </a:r>
          </a:p>
          <a:p>
            <a:pPr marL="0" indent="0">
              <a:buNone/>
            </a:pPr>
            <a:r>
              <a:rPr lang="en-GB" sz="2000" dirty="0" smtClean="0"/>
              <a:t>He collaborated with Richard </a:t>
            </a:r>
            <a:r>
              <a:rPr lang="en-GB" sz="2000" dirty="0"/>
              <a:t>Davies, </a:t>
            </a:r>
            <a:r>
              <a:rPr lang="en-GB" sz="2000" dirty="0" smtClean="0"/>
              <a:t>the bishop of St </a:t>
            </a:r>
            <a:r>
              <a:rPr lang="en-GB" sz="2000" dirty="0" err="1" smtClean="0"/>
              <a:t>Asaph</a:t>
            </a:r>
            <a:r>
              <a:rPr lang="en-GB" sz="2000" dirty="0" smtClean="0"/>
              <a:t>, to persuade the authorities that a Welsh Bible was needed. </a:t>
            </a:r>
            <a:endParaRPr lang="en-GB" sz="2000" dirty="0"/>
          </a:p>
        </p:txBody>
      </p:sp>
    </p:spTree>
    <p:extLst>
      <p:ext uri="{BB962C8B-B14F-4D97-AF65-F5344CB8AC3E}">
        <p14:creationId xmlns:p14="http://schemas.microsoft.com/office/powerpoint/2010/main" val="381144202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William Morgan (</a:t>
            </a:r>
            <a:r>
              <a:rPr lang="en-GB" sz="3200" b="1" dirty="0"/>
              <a:t>1545-1604) </a:t>
            </a:r>
          </a:p>
        </p:txBody>
      </p:sp>
      <p:sp>
        <p:nvSpPr>
          <p:cNvPr id="3" name="Content Placeholder 2"/>
          <p:cNvSpPr>
            <a:spLocks noGrp="1"/>
          </p:cNvSpPr>
          <p:nvPr>
            <p:ph idx="1"/>
          </p:nvPr>
        </p:nvSpPr>
        <p:spPr>
          <a:xfrm>
            <a:off x="457200" y="1219200"/>
            <a:ext cx="8229600" cy="4525963"/>
          </a:xfrm>
        </p:spPr>
        <p:txBody>
          <a:bodyPr>
            <a:noAutofit/>
          </a:bodyPr>
          <a:lstStyle/>
          <a:p>
            <a:pPr marL="0" indent="0">
              <a:buNone/>
            </a:pPr>
            <a:r>
              <a:rPr lang="en-GB" sz="1800" dirty="0" smtClean="0"/>
              <a:t>Born at </a:t>
            </a:r>
            <a:r>
              <a:rPr lang="en-GB" sz="1800" dirty="0" err="1" smtClean="0"/>
              <a:t>Tŷ</a:t>
            </a:r>
            <a:r>
              <a:rPr lang="en-GB" sz="1800" dirty="0" smtClean="0"/>
              <a:t> </a:t>
            </a:r>
            <a:r>
              <a:rPr lang="en-GB" sz="1800" dirty="0" err="1"/>
              <a:t>Mawr</a:t>
            </a:r>
            <a:r>
              <a:rPr lang="en-GB" sz="1800" dirty="0"/>
              <a:t>, </a:t>
            </a:r>
            <a:r>
              <a:rPr lang="en-GB" sz="1800" dirty="0" err="1"/>
              <a:t>Wybrnant</a:t>
            </a:r>
            <a:r>
              <a:rPr lang="en-GB" sz="1800" dirty="0"/>
              <a:t>, </a:t>
            </a:r>
            <a:r>
              <a:rPr lang="en-GB" sz="1800" dirty="0" err="1"/>
              <a:t>Penmachno</a:t>
            </a:r>
            <a:r>
              <a:rPr lang="en-GB" sz="1800" dirty="0"/>
              <a:t>, </a:t>
            </a:r>
            <a:r>
              <a:rPr lang="en-GB" sz="1800" dirty="0" smtClean="0"/>
              <a:t>Caernarvonshire in </a:t>
            </a:r>
            <a:r>
              <a:rPr lang="en-GB" sz="1800" dirty="0"/>
              <a:t>1545.</a:t>
            </a:r>
          </a:p>
          <a:p>
            <a:pPr marL="0" indent="0">
              <a:buNone/>
            </a:pPr>
            <a:r>
              <a:rPr lang="en-GB" sz="1800" dirty="0"/>
              <a:t> </a:t>
            </a:r>
          </a:p>
          <a:p>
            <a:pPr marL="0" indent="0">
              <a:buNone/>
            </a:pPr>
            <a:r>
              <a:rPr lang="en-GB" sz="1800" dirty="0" smtClean="0"/>
              <a:t>Son of John and </a:t>
            </a:r>
            <a:r>
              <a:rPr lang="en-GB" sz="1800" dirty="0" err="1"/>
              <a:t>Lowri</a:t>
            </a:r>
            <a:r>
              <a:rPr lang="en-GB" sz="1800" dirty="0"/>
              <a:t> Morgan. </a:t>
            </a:r>
            <a:r>
              <a:rPr lang="en-GB" sz="1800" dirty="0" smtClean="0"/>
              <a:t>His father worked on the </a:t>
            </a:r>
            <a:r>
              <a:rPr lang="en-GB" sz="1800" dirty="0" err="1" smtClean="0"/>
              <a:t>Gwydir</a:t>
            </a:r>
            <a:r>
              <a:rPr lang="en-GB" sz="1800" dirty="0" smtClean="0"/>
              <a:t> estate  home of the Wyn family. This connection was very advantageous to him. He was educated on the estate with the family’s children by the chaplain. Grammar and Latin literature was studied and he also took the opportunity to learn English. </a:t>
            </a:r>
          </a:p>
          <a:p>
            <a:pPr marL="0" indent="0">
              <a:buNone/>
            </a:pPr>
            <a:endParaRPr lang="en-GB" sz="1800" dirty="0"/>
          </a:p>
          <a:p>
            <a:pPr marL="0" indent="0">
              <a:buNone/>
            </a:pPr>
            <a:r>
              <a:rPr lang="en-GB" sz="1800" dirty="0" smtClean="0"/>
              <a:t>By </a:t>
            </a:r>
            <a:r>
              <a:rPr lang="en-GB" sz="1800" dirty="0"/>
              <a:t>1588-89 </a:t>
            </a:r>
            <a:r>
              <a:rPr lang="en-GB" sz="1800" dirty="0" smtClean="0"/>
              <a:t>Protestantism had become established as the official religion of the Union. </a:t>
            </a:r>
          </a:p>
          <a:p>
            <a:pPr marL="0" indent="0">
              <a:buNone/>
            </a:pPr>
            <a:r>
              <a:rPr lang="en-GB" sz="1800" dirty="0"/>
              <a:t> </a:t>
            </a:r>
          </a:p>
          <a:p>
            <a:pPr marL="0" indent="0">
              <a:buNone/>
            </a:pPr>
            <a:r>
              <a:rPr lang="en-GB" sz="1800" dirty="0" smtClean="0"/>
              <a:t>By </a:t>
            </a:r>
            <a:r>
              <a:rPr lang="en-GB" sz="1800" dirty="0"/>
              <a:t>1565 </a:t>
            </a:r>
            <a:r>
              <a:rPr lang="en-GB" sz="1800" dirty="0" smtClean="0"/>
              <a:t>William </a:t>
            </a:r>
            <a:r>
              <a:rPr lang="en-GB" sz="1800" dirty="0"/>
              <a:t>Morgan </a:t>
            </a:r>
            <a:r>
              <a:rPr lang="en-GB" sz="1800" dirty="0" smtClean="0"/>
              <a:t>was well educated enough to go to university at Cambridge where he studied Latin, Greek and Hebrew and was awarded a doctorate in Theology in 1583</a:t>
            </a:r>
            <a:r>
              <a:rPr lang="en-GB" sz="1800" dirty="0"/>
              <a:t>. </a:t>
            </a:r>
            <a:endParaRPr lang="en-GB" sz="1800" dirty="0" smtClean="0"/>
          </a:p>
          <a:p>
            <a:pPr marL="0" indent="0">
              <a:buNone/>
            </a:pPr>
            <a:r>
              <a:rPr lang="en-GB" sz="1800" dirty="0"/>
              <a:t> </a:t>
            </a:r>
          </a:p>
          <a:p>
            <a:pPr marL="0" indent="0">
              <a:buNone/>
            </a:pPr>
            <a:r>
              <a:rPr lang="en-GB" sz="1800" dirty="0" smtClean="0"/>
              <a:t>In 1568 he was made a </a:t>
            </a:r>
            <a:r>
              <a:rPr lang="en-GB" sz="1800" smtClean="0"/>
              <a:t>deacon at </a:t>
            </a:r>
            <a:r>
              <a:rPr lang="en-GB" sz="1800" dirty="0" err="1" smtClean="0"/>
              <a:t>Llanbadarn</a:t>
            </a:r>
            <a:r>
              <a:rPr lang="en-GB" sz="1800" dirty="0" smtClean="0"/>
              <a:t> </a:t>
            </a:r>
            <a:r>
              <a:rPr lang="en-GB" sz="1800" dirty="0" err="1"/>
              <a:t>Fawr</a:t>
            </a:r>
            <a:r>
              <a:rPr lang="en-GB" sz="1800" dirty="0"/>
              <a:t> </a:t>
            </a:r>
            <a:r>
              <a:rPr lang="en-GB" sz="1800" dirty="0" smtClean="0"/>
              <a:t>and in 1578 became vicar of  </a:t>
            </a:r>
            <a:r>
              <a:rPr lang="en-GB" sz="1800" dirty="0" err="1"/>
              <a:t>Llanrhaedr</a:t>
            </a:r>
            <a:r>
              <a:rPr lang="en-GB" sz="1800" dirty="0"/>
              <a:t> </a:t>
            </a:r>
            <a:r>
              <a:rPr lang="en-GB" sz="1800" dirty="0" err="1"/>
              <a:t>ym</a:t>
            </a:r>
            <a:r>
              <a:rPr lang="en-GB" sz="1800" dirty="0"/>
              <a:t> </a:t>
            </a:r>
            <a:r>
              <a:rPr lang="en-GB" sz="1800" dirty="0" err="1"/>
              <a:t>Mochnant</a:t>
            </a:r>
            <a:r>
              <a:rPr lang="en-GB" sz="1800" dirty="0"/>
              <a:t>.</a:t>
            </a:r>
          </a:p>
        </p:txBody>
      </p:sp>
    </p:spTree>
    <p:extLst>
      <p:ext uri="{BB962C8B-B14F-4D97-AF65-F5344CB8AC3E}">
        <p14:creationId xmlns:p14="http://schemas.microsoft.com/office/powerpoint/2010/main" val="4620593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533400" y="533400"/>
            <a:ext cx="8229600" cy="4525963"/>
          </a:xfrm>
        </p:spPr>
        <p:txBody>
          <a:bodyPr>
            <a:noAutofit/>
          </a:bodyPr>
          <a:lstStyle/>
          <a:p>
            <a:pPr marL="0" indent="0">
              <a:buNone/>
            </a:pPr>
            <a:r>
              <a:rPr lang="en-GB" sz="2400" b="1" dirty="0" smtClean="0"/>
              <a:t>What was his contribution?</a:t>
            </a:r>
            <a:endParaRPr lang="en-GB" sz="2400" dirty="0"/>
          </a:p>
          <a:p>
            <a:pPr marL="0" indent="0">
              <a:buNone/>
            </a:pPr>
            <a:r>
              <a:rPr lang="en-GB" sz="2400" dirty="0"/>
              <a:t> </a:t>
            </a:r>
            <a:r>
              <a:rPr lang="en-GB" sz="2400" dirty="0" smtClean="0"/>
              <a:t>He continued the work began by Thomas </a:t>
            </a:r>
            <a:r>
              <a:rPr lang="en-GB" sz="2400" dirty="0" err="1"/>
              <a:t>Huet</a:t>
            </a:r>
            <a:r>
              <a:rPr lang="en-GB" sz="2400" dirty="0"/>
              <a:t>, Richard </a:t>
            </a:r>
            <a:r>
              <a:rPr lang="en-GB" sz="2400" dirty="0" smtClean="0"/>
              <a:t>Davies and, of course, </a:t>
            </a:r>
            <a:r>
              <a:rPr lang="en-GB" sz="2400" dirty="0"/>
              <a:t>William </a:t>
            </a:r>
            <a:r>
              <a:rPr lang="en-GB" sz="2400" dirty="0" err="1"/>
              <a:t>Salesbury</a:t>
            </a:r>
            <a:r>
              <a:rPr lang="en-GB" sz="2400" dirty="0"/>
              <a:t>.</a:t>
            </a:r>
          </a:p>
          <a:p>
            <a:pPr marL="0" indent="0">
              <a:buNone/>
            </a:pPr>
            <a:r>
              <a:rPr lang="en-GB" sz="2400" dirty="0"/>
              <a:t> </a:t>
            </a:r>
          </a:p>
          <a:p>
            <a:pPr marL="0" indent="0">
              <a:buNone/>
            </a:pPr>
            <a:r>
              <a:rPr lang="en-GB" sz="2400" dirty="0" smtClean="0"/>
              <a:t>He translated the Old Testament and revised William </a:t>
            </a:r>
            <a:r>
              <a:rPr lang="en-GB" sz="2400" dirty="0" err="1" smtClean="0"/>
              <a:t>Salesbury’s</a:t>
            </a:r>
            <a:r>
              <a:rPr lang="en-GB" sz="2400" dirty="0" smtClean="0"/>
              <a:t> translation of the New Testament and Psalms.</a:t>
            </a:r>
            <a:endParaRPr lang="en-GB" sz="2400" dirty="0"/>
          </a:p>
          <a:p>
            <a:pPr marL="0" indent="0">
              <a:buNone/>
            </a:pPr>
            <a:r>
              <a:rPr lang="en-GB" sz="2400" dirty="0"/>
              <a:t> </a:t>
            </a:r>
          </a:p>
          <a:p>
            <a:pPr marL="0" indent="0">
              <a:buNone/>
            </a:pPr>
            <a:r>
              <a:rPr lang="en-GB" sz="2400" dirty="0" smtClean="0"/>
              <a:t>He spent a year in London overseeing the publication of the volume at the press. During this time he stayed at Westminster with Gabriel Goodman who came from </a:t>
            </a:r>
            <a:r>
              <a:rPr lang="en-GB" sz="2400" dirty="0" err="1" smtClean="0"/>
              <a:t>Ruthin</a:t>
            </a:r>
            <a:r>
              <a:rPr lang="en-GB" sz="2400" dirty="0" smtClean="0"/>
              <a:t> originally</a:t>
            </a:r>
            <a:endParaRPr lang="en-GB" sz="2400" dirty="0"/>
          </a:p>
          <a:p>
            <a:pPr marL="0" indent="0">
              <a:buNone/>
            </a:pPr>
            <a:r>
              <a:rPr lang="en-GB" sz="2400" dirty="0"/>
              <a:t> </a:t>
            </a:r>
          </a:p>
          <a:p>
            <a:pPr marL="0" indent="0">
              <a:buNone/>
            </a:pPr>
            <a:r>
              <a:rPr lang="en-GB" sz="2400" dirty="0" smtClean="0"/>
              <a:t>By September 1588 the translations were ready and it was announced that they should be distributed to the parishes. </a:t>
            </a:r>
            <a:endParaRPr lang="en-GB" sz="2400" dirty="0"/>
          </a:p>
        </p:txBody>
      </p:sp>
    </p:spTree>
    <p:extLst>
      <p:ext uri="{BB962C8B-B14F-4D97-AF65-F5344CB8AC3E}">
        <p14:creationId xmlns:p14="http://schemas.microsoft.com/office/powerpoint/2010/main" val="18579294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33400" y="381000"/>
            <a:ext cx="8229600" cy="4525963"/>
          </a:xfrm>
        </p:spPr>
        <p:txBody>
          <a:bodyPr>
            <a:noAutofit/>
          </a:bodyPr>
          <a:lstStyle/>
          <a:p>
            <a:pPr marL="0" indent="0">
              <a:buNone/>
            </a:pPr>
            <a:r>
              <a:rPr lang="en-GB" sz="2800" b="1" dirty="0" smtClean="0"/>
              <a:t>What was the significance of translating the Bible into Welsh? </a:t>
            </a:r>
            <a:endParaRPr lang="en-GB" sz="2800" dirty="0"/>
          </a:p>
          <a:p>
            <a:pPr marL="0" indent="0">
              <a:buNone/>
            </a:pPr>
            <a:r>
              <a:rPr lang="en-GB" sz="2000" dirty="0" smtClean="0"/>
              <a:t>Translating the Bible into Welsh was an important historical turning point in Welsh history. It laid a firm foundation for Protestantism in Wales. </a:t>
            </a:r>
          </a:p>
          <a:p>
            <a:pPr marL="0" indent="0">
              <a:buNone/>
            </a:pPr>
            <a:endParaRPr lang="en-GB" sz="2000" dirty="0" smtClean="0"/>
          </a:p>
          <a:p>
            <a:pPr marL="0" indent="0">
              <a:buNone/>
            </a:pPr>
            <a:r>
              <a:rPr lang="en-GB" sz="2000" dirty="0" smtClean="0"/>
              <a:t>If it had not been for the Welsh translation what would have happened to the Welsh language? Would it have maintained any official status and been widely used in religious life?</a:t>
            </a:r>
          </a:p>
          <a:p>
            <a:pPr marL="0" indent="0">
              <a:buNone/>
            </a:pPr>
            <a:endParaRPr lang="en-GB" sz="2000" dirty="0" smtClean="0"/>
          </a:p>
          <a:p>
            <a:pPr marL="0" indent="0">
              <a:buNone/>
            </a:pPr>
            <a:r>
              <a:rPr lang="en-GB" sz="2000" dirty="0" smtClean="0"/>
              <a:t>The Bible was not translated into Cornish, for example. Did this have an effect on the future of Cornish? </a:t>
            </a:r>
            <a:endParaRPr lang="en-GB" sz="2000" dirty="0"/>
          </a:p>
          <a:p>
            <a:pPr marL="0" indent="0">
              <a:buNone/>
            </a:pPr>
            <a:r>
              <a:rPr lang="en-GB" sz="2000" dirty="0"/>
              <a:t> </a:t>
            </a:r>
          </a:p>
          <a:p>
            <a:pPr marL="0" indent="0">
              <a:buNone/>
            </a:pPr>
            <a:r>
              <a:rPr lang="en-GB" sz="2000" dirty="0" smtClean="0"/>
              <a:t>The Bible gave increased status to the Welsh language. It prevented Welsh from degenerating into a dialect used only informally. It heralded a new period in the use of Welsh as the language of prose writing. </a:t>
            </a:r>
            <a:r>
              <a:rPr lang="en-GB" sz="2000" dirty="0"/>
              <a:t> </a:t>
            </a:r>
          </a:p>
          <a:p>
            <a:pPr marL="0" indent="0">
              <a:buNone/>
            </a:pPr>
            <a:r>
              <a:rPr lang="en-GB" sz="2000" dirty="0" smtClean="0"/>
              <a:t>William Morgan’s contemporaries praised his achievements and acknowledged that he was a very learned man to whom we owe a great debt.</a:t>
            </a:r>
            <a:endParaRPr lang="en-GB" sz="2800" dirty="0"/>
          </a:p>
        </p:txBody>
      </p:sp>
    </p:spTree>
    <p:extLst>
      <p:ext uri="{BB962C8B-B14F-4D97-AF65-F5344CB8AC3E}">
        <p14:creationId xmlns:p14="http://schemas.microsoft.com/office/powerpoint/2010/main" val="412308882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980</TotalTime>
  <Words>1572</Words>
  <Application>Microsoft Office PowerPoint</Application>
  <PresentationFormat>On-screen Show (4:3)</PresentationFormat>
  <Paragraphs>203</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Times New Roman</vt:lpstr>
      <vt:lpstr>Wingdings</vt:lpstr>
      <vt:lpstr>Office Theme</vt:lpstr>
      <vt:lpstr>Prof. Jane Cartwright History of Welsh Literature: Prose in Medieval Wales Brief Overview of Welsh History</vt:lpstr>
      <vt:lpstr>Cymraeg – the Welsh language</vt:lpstr>
      <vt:lpstr>PowerPoint Presentation</vt:lpstr>
      <vt:lpstr>C5 – C8 The Age of the Saints</vt:lpstr>
      <vt:lpstr>Dewi (St David) – The Life of St David by Rhygyfarch c. 1095 (in Latin) Llyfr Ancr Llanddewibrefi c. 1346  (in Welsh) </vt:lpstr>
      <vt:lpstr>Y Gododdin C6 Aneirin Taliesin – 12 poems The Legend of Taliesin</vt:lpstr>
      <vt:lpstr>Hywel Dda ob. 949/50  Welsh King</vt:lpstr>
      <vt:lpstr>1066  The Norman Conquest.   Harold, king of England, was killed at the Battle of Hastings and William the Conqueror, Duke of Normandy, was crowned king of England (1066-87).  The Battle of Hastings is portrayed on the Bayeux Tapestry in France.  After this date there is marked French influence on Welsh literature (as well as on English literature).  Three Romances in Welsh and French Owain/Yvain, Peredur/Perceval,  Geraint/Erec et Enide  </vt:lpstr>
      <vt:lpstr>Bayeux tapestry  C11th horses being shipped to England from France https://commons.wikimedia.org/wiki/File:Bayeux_horses_boats.jpg?uselang=en-gb</vt:lpstr>
      <vt:lpstr>c.1136-38  Geoffrey of Monmouth composed a ‘history’ of Wales and Britain, Historia Regum Britanniae.  The history was based mainly on Welsh legends.  This is the Latin text from which the traditions about Arthur and Merlin originate and it had a far-reaching influence on European literature. Adapted into Welsh and English - Brut. </vt:lpstr>
      <vt:lpstr>Llywelyn the Great c. 1173-1240 (Llywelyn ap Iorwerth) </vt:lpstr>
      <vt:lpstr>Llywelyn Fawr (2) 1230 hanged William de Breos cf. Siwan a play by Saunders Lewis</vt:lpstr>
      <vt:lpstr>Llywelyn Fawr  c. 1173-1240 </vt:lpstr>
      <vt:lpstr>Llywelyn y Llyw Olaf (Llywelyn ap Gruffudd) ob. 1282</vt:lpstr>
      <vt:lpstr>Llywelyn ap Gruffudd  </vt:lpstr>
      <vt:lpstr>Owain Glyndŵr c. 1359-c.1416</vt:lpstr>
      <vt:lpstr>Owain Glyndŵr (2)</vt:lpstr>
      <vt:lpstr>Henry Tudor (Henry VII) 1457-1509</vt:lpstr>
      <vt:lpstr>PowerPoint Presentation</vt:lpstr>
      <vt:lpstr>Henry Tudor (Henry VII) 1457-1509 </vt:lpstr>
      <vt:lpstr>Henry Tudor (Henry VII)</vt:lpstr>
      <vt:lpstr>PowerPoint Presentation</vt:lpstr>
      <vt:lpstr>Translation of the Bible into Welsh </vt:lpstr>
      <vt:lpstr>William Salesbury (c. 1520-1584?) </vt:lpstr>
      <vt:lpstr>William Salesbury (2)</vt:lpstr>
      <vt:lpstr>William Morgan (1545-1604)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Yr Athro Jane Cartwright Hunaniaeth a Pherthyn: Golwg ar Gymru a’i Phobl CYCG5002C</dc:title>
  <dc:creator>Administrator</dc:creator>
  <cp:lastModifiedBy>Jane Cartwright</cp:lastModifiedBy>
  <cp:revision>120</cp:revision>
  <dcterms:created xsi:type="dcterms:W3CDTF">2015-02-09T15:47:49Z</dcterms:created>
  <dcterms:modified xsi:type="dcterms:W3CDTF">2017-10-11T08:54:26Z</dcterms:modified>
</cp:coreProperties>
</file>