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6" r:id="rId2"/>
    <p:sldId id="258" r:id="rId3"/>
    <p:sldId id="257"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7384" autoAdjust="0"/>
  </p:normalViewPr>
  <p:slideViewPr>
    <p:cSldViewPr snapToGrid="0">
      <p:cViewPr varScale="1">
        <p:scale>
          <a:sx n="63" d="100"/>
          <a:sy n="63" d="100"/>
        </p:scale>
        <p:origin x="10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FBD9B2-8FC9-4C0C-8CA3-876F8428CA7A}" type="datetimeFigureOut">
              <a:rPr lang="en-GB" smtClean="0"/>
              <a:t>14/02/2019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D8D308-B402-4012-A1EC-EB98A4941860}" type="slidenum">
              <a:rPr lang="en-GB" smtClean="0"/>
              <a:t>‹#›</a:t>
            </a:fld>
            <a:endParaRPr lang="en-GB"/>
          </a:p>
        </p:txBody>
      </p:sp>
    </p:spTree>
    <p:extLst>
      <p:ext uri="{BB962C8B-B14F-4D97-AF65-F5344CB8AC3E}">
        <p14:creationId xmlns:p14="http://schemas.microsoft.com/office/powerpoint/2010/main" val="814362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Using the paradigm of post-processualism in order to show the changing nature of falconry due to its ancient votive nature requiring us to bring in the sub-discipline of religious studies and its modern educational/entertainment nature requiring us to look into the sub discipline of education. </a:t>
            </a:r>
          </a:p>
        </p:txBody>
      </p:sp>
      <p:sp>
        <p:nvSpPr>
          <p:cNvPr id="4" name="Slide Number Placeholder 3"/>
          <p:cNvSpPr>
            <a:spLocks noGrp="1"/>
          </p:cNvSpPr>
          <p:nvPr>
            <p:ph type="sldNum" sz="quarter" idx="5"/>
          </p:nvPr>
        </p:nvSpPr>
        <p:spPr/>
        <p:txBody>
          <a:bodyPr/>
          <a:lstStyle/>
          <a:p>
            <a:fld id="{20D8D308-B402-4012-A1EC-EB98A4941860}" type="slidenum">
              <a:rPr lang="en-GB" smtClean="0"/>
              <a:t>1</a:t>
            </a:fld>
            <a:endParaRPr lang="en-GB"/>
          </a:p>
        </p:txBody>
      </p:sp>
    </p:spTree>
    <p:extLst>
      <p:ext uri="{BB962C8B-B14F-4D97-AF65-F5344CB8AC3E}">
        <p14:creationId xmlns:p14="http://schemas.microsoft.com/office/powerpoint/2010/main" val="701511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Just as we have previously discussed needing to find our own ways to define the term ‘civilization’  , the Oxford English Dictionary definition of the word falconry is also problematic. However it was the best one I could find. Most dictionaries </a:t>
            </a:r>
            <a:r>
              <a:rPr lang="en-GB" dirty="0" err="1"/>
              <a:t>mearly</a:t>
            </a:r>
            <a:r>
              <a:rPr lang="en-GB" dirty="0"/>
              <a:t> define it as ‘the act of hunting with falcons’ or something to that extent, which is highly incorrect for modern falconers for two main reasons, the first is that the most common form of falconry these days is not of a hunting nature, but rather one of educational/entertainment value. The second is that ‘falconry’ doesn’t mean just include falcons but rather all birds of prey. I fact, those who do hunt prefer to do so with Hawks- specifically Harris Hawks due to their intelligence and pack instincts. </a:t>
            </a:r>
          </a:p>
          <a:p>
            <a:endParaRPr lang="en-GB" dirty="0"/>
          </a:p>
          <a:p>
            <a:r>
              <a:rPr lang="en-GB" dirty="0"/>
              <a:t>Because of this, I will define falconry as ‘The act of keeping and/or training birds of prey’ </a:t>
            </a:r>
          </a:p>
        </p:txBody>
      </p:sp>
      <p:sp>
        <p:nvSpPr>
          <p:cNvPr id="4" name="Slide Number Placeholder 3"/>
          <p:cNvSpPr>
            <a:spLocks noGrp="1"/>
          </p:cNvSpPr>
          <p:nvPr>
            <p:ph type="sldNum" sz="quarter" idx="5"/>
          </p:nvPr>
        </p:nvSpPr>
        <p:spPr/>
        <p:txBody>
          <a:bodyPr/>
          <a:lstStyle/>
          <a:p>
            <a:fld id="{20D8D308-B402-4012-A1EC-EB98A4941860}" type="slidenum">
              <a:rPr lang="en-GB" smtClean="0"/>
              <a:t>2</a:t>
            </a:fld>
            <a:endParaRPr lang="en-GB"/>
          </a:p>
        </p:txBody>
      </p:sp>
    </p:spTree>
    <p:extLst>
      <p:ext uri="{BB962C8B-B14F-4D97-AF65-F5344CB8AC3E}">
        <p14:creationId xmlns:p14="http://schemas.microsoft.com/office/powerpoint/2010/main" val="940503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Post-</a:t>
            </a:r>
            <a:r>
              <a:rPr lang="en-GB" dirty="0" err="1"/>
              <a:t>Processionalism</a:t>
            </a:r>
            <a:r>
              <a:rPr lang="en-GB" dirty="0"/>
              <a:t> was born out of the critiques of </a:t>
            </a:r>
            <a:r>
              <a:rPr lang="en-GB" dirty="0" err="1"/>
              <a:t>processionalism</a:t>
            </a:r>
            <a:r>
              <a:rPr lang="en-GB" dirty="0"/>
              <a:t>. These were that it relied to heavily on ‘scientific fact’ and aimed to prove a ‘unobjective fact, which just isn’t practical when you remember that we are looking at the study of people! Ancient people but people non the less and no two are the same, everyone experiences different thought processes and has different opinions. Considering this, post </a:t>
            </a:r>
            <a:r>
              <a:rPr lang="en-GB" dirty="0" err="1"/>
              <a:t>processionalism</a:t>
            </a:r>
            <a:r>
              <a:rPr lang="en-GB" dirty="0"/>
              <a:t> was born. It argues that the only way to understand ancient history, is to looks at it through different lenses, such as gender or materiality. Due to my chosen presentation topic containing the word ‘compare’ I thought it </a:t>
            </a:r>
            <a:r>
              <a:rPr lang="en-GB" dirty="0" err="1"/>
              <a:t>wize</a:t>
            </a:r>
            <a:r>
              <a:rPr lang="en-GB" dirty="0"/>
              <a:t> to use this theory as it allows for closer interpretation and really humanises and helps us understand that the Ancient Egyptians weren’t as different from us as you might expect from Processualism </a:t>
            </a:r>
          </a:p>
          <a:p>
            <a:endParaRPr lang="en-GB" dirty="0"/>
          </a:p>
        </p:txBody>
      </p:sp>
      <p:sp>
        <p:nvSpPr>
          <p:cNvPr id="4" name="Slide Number Placeholder 3"/>
          <p:cNvSpPr>
            <a:spLocks noGrp="1"/>
          </p:cNvSpPr>
          <p:nvPr>
            <p:ph type="sldNum" sz="quarter" idx="5"/>
          </p:nvPr>
        </p:nvSpPr>
        <p:spPr/>
        <p:txBody>
          <a:bodyPr/>
          <a:lstStyle/>
          <a:p>
            <a:fld id="{20D8D308-B402-4012-A1EC-EB98A4941860}" type="slidenum">
              <a:rPr lang="en-GB" smtClean="0"/>
              <a:t>3</a:t>
            </a:fld>
            <a:endParaRPr lang="en-GB"/>
          </a:p>
        </p:txBody>
      </p:sp>
    </p:spTree>
    <p:extLst>
      <p:ext uri="{BB962C8B-B14F-4D97-AF65-F5344CB8AC3E}">
        <p14:creationId xmlns:p14="http://schemas.microsoft.com/office/powerpoint/2010/main" val="2259552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votive nature of Ancient falconry is best found in Saqqara where over 100,000 mummies of birds of prey were found in a tomb dedicated to the goddess Isis, mother of Horus the falcon headed god. Most of the birds found here were native breeds such as lanners or </a:t>
            </a:r>
            <a:r>
              <a:rPr lang="en-GB" dirty="0" err="1"/>
              <a:t>kestrals</a:t>
            </a:r>
            <a:r>
              <a:rPr lang="en-GB" dirty="0"/>
              <a:t> but also found were non native breeds like kites, vultures and even songbirds (suggesting fakes sold to devotees). </a:t>
            </a:r>
          </a:p>
          <a:p>
            <a:r>
              <a:rPr lang="en-GB" dirty="0"/>
              <a:t>But how does this suggest evidence for falconry? The answer comes in the pictures on the slide. This is a mummified kestrel that had been unusually left with its innards intact allowing us to see its last meal. This revealed that it had been force fed showing us that humans must have been involved. The weight of the bird meant that it couldn’t fly, so would have needed to be looked after by humans, (Fed up, flying weight, etc) and due to the fact it is male, we can imply that females were kept around to be bred from. </a:t>
            </a:r>
          </a:p>
          <a:p>
            <a:r>
              <a:rPr lang="en-GB" dirty="0"/>
              <a:t>Therefore, We can postulate that for the ancient Egyptians, The nature of falconry was a religious one, where the were kept and bred to die as sacrifices to </a:t>
            </a:r>
            <a:r>
              <a:rPr lang="en-GB" dirty="0" err="1"/>
              <a:t>appese</a:t>
            </a:r>
            <a:r>
              <a:rPr lang="en-GB" dirty="0"/>
              <a:t> the gods. </a:t>
            </a:r>
          </a:p>
        </p:txBody>
      </p:sp>
      <p:sp>
        <p:nvSpPr>
          <p:cNvPr id="4" name="Slide Number Placeholder 3"/>
          <p:cNvSpPr>
            <a:spLocks noGrp="1"/>
          </p:cNvSpPr>
          <p:nvPr>
            <p:ph type="sldNum" sz="quarter" idx="5"/>
          </p:nvPr>
        </p:nvSpPr>
        <p:spPr/>
        <p:txBody>
          <a:bodyPr/>
          <a:lstStyle/>
          <a:p>
            <a:fld id="{20D8D308-B402-4012-A1EC-EB98A4941860}" type="slidenum">
              <a:rPr lang="en-GB" smtClean="0"/>
              <a:t>4</a:t>
            </a:fld>
            <a:endParaRPr lang="en-GB"/>
          </a:p>
        </p:txBody>
      </p:sp>
    </p:spTree>
    <p:extLst>
      <p:ext uri="{BB962C8B-B14F-4D97-AF65-F5344CB8AC3E}">
        <p14:creationId xmlns:p14="http://schemas.microsoft.com/office/powerpoint/2010/main" val="2849293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contrast to this, modern falconry </a:t>
            </a:r>
            <a:r>
              <a:rPr lang="en-GB" dirty="0" err="1"/>
              <a:t>ismostly</a:t>
            </a:r>
            <a:r>
              <a:rPr lang="en-GB" dirty="0"/>
              <a:t> </a:t>
            </a:r>
            <a:r>
              <a:rPr lang="en-GB" dirty="0" err="1"/>
              <a:t>tailered</a:t>
            </a:r>
            <a:r>
              <a:rPr lang="en-GB" dirty="0"/>
              <a:t> towards the conservation of birds of prey. There are strict laws in place that states no wild birds can be captured and trained and no captive birds can be released into the wild (for their own safety). Therefore, most falconers tailor their shows to be educational, to give people the chance to have up close experiences with birds of prey and teach you about them in order to stop people attempting to approach wild birds. The act of feeding birds of prey is an exact science, each individual bird (not just breed) has its own ‘fat weight’ and ‘flying weight’ Flying weight is when they are hungry enough to trust you for food, not too hungry to decide </a:t>
            </a:r>
            <a:r>
              <a:rPr lang="en-GB" dirty="0" err="1"/>
              <a:t>theyd</a:t>
            </a:r>
            <a:r>
              <a:rPr lang="en-GB" dirty="0"/>
              <a:t> be better off hunting their own food – not too full to not want to do anything – this is where the expression ‘fed up’ comes from. </a:t>
            </a:r>
          </a:p>
        </p:txBody>
      </p:sp>
      <p:sp>
        <p:nvSpPr>
          <p:cNvPr id="4" name="Slide Number Placeholder 3"/>
          <p:cNvSpPr>
            <a:spLocks noGrp="1"/>
          </p:cNvSpPr>
          <p:nvPr>
            <p:ph type="sldNum" sz="quarter" idx="5"/>
          </p:nvPr>
        </p:nvSpPr>
        <p:spPr/>
        <p:txBody>
          <a:bodyPr/>
          <a:lstStyle/>
          <a:p>
            <a:fld id="{20D8D308-B402-4012-A1EC-EB98A4941860}" type="slidenum">
              <a:rPr lang="en-GB" smtClean="0"/>
              <a:t>5</a:t>
            </a:fld>
            <a:endParaRPr lang="en-GB"/>
          </a:p>
        </p:txBody>
      </p:sp>
    </p:spTree>
    <p:extLst>
      <p:ext uri="{BB962C8B-B14F-4D97-AF65-F5344CB8AC3E}">
        <p14:creationId xmlns:p14="http://schemas.microsoft.com/office/powerpoint/2010/main" val="27277143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conclusion, by implementing the Post-</a:t>
            </a:r>
            <a:r>
              <a:rPr lang="en-GB" dirty="0" err="1"/>
              <a:t>Processualist</a:t>
            </a:r>
            <a:r>
              <a:rPr lang="en-GB" dirty="0"/>
              <a:t> element of combining disciplines, such as science, religious studies, zoology and education I managed to identify the nature of Ancient </a:t>
            </a:r>
            <a:r>
              <a:rPr lang="en-GB" dirty="0" err="1"/>
              <a:t>Egyption</a:t>
            </a:r>
            <a:r>
              <a:rPr lang="en-GB" dirty="0"/>
              <a:t> Falconry as votive and Modern Falconry as </a:t>
            </a:r>
            <a:r>
              <a:rPr lang="en-GB" dirty="0" err="1"/>
              <a:t>conservationalist</a:t>
            </a:r>
            <a:r>
              <a:rPr lang="en-GB" dirty="0"/>
              <a:t>, though It is interesting that both ancient and modern falconry </a:t>
            </a:r>
            <a:r>
              <a:rPr lang="en-GB" dirty="0" err="1"/>
              <a:t>woked</a:t>
            </a:r>
            <a:r>
              <a:rPr lang="en-GB" dirty="0"/>
              <a:t> out the exact same key feature of falconry, the correlation between the amount of food given and the behaviour of the bird, yet used it for nearly opposite purposes. The </a:t>
            </a:r>
            <a:r>
              <a:rPr lang="en-GB" dirty="0" err="1"/>
              <a:t>Egyptions</a:t>
            </a:r>
            <a:r>
              <a:rPr lang="en-GB" dirty="0"/>
              <a:t> overfed their birds so that they would be docile and couldn’t fly and eventually died and could be used as an offering to the gods, Yet today we use it to entertain the masses and educate people about these magnificent creatures. </a:t>
            </a:r>
          </a:p>
        </p:txBody>
      </p:sp>
      <p:sp>
        <p:nvSpPr>
          <p:cNvPr id="4" name="Slide Number Placeholder 3"/>
          <p:cNvSpPr>
            <a:spLocks noGrp="1"/>
          </p:cNvSpPr>
          <p:nvPr>
            <p:ph type="sldNum" sz="quarter" idx="5"/>
          </p:nvPr>
        </p:nvSpPr>
        <p:spPr/>
        <p:txBody>
          <a:bodyPr/>
          <a:lstStyle/>
          <a:p>
            <a:fld id="{20D8D308-B402-4012-A1EC-EB98A4941860}" type="slidenum">
              <a:rPr lang="en-GB" smtClean="0"/>
              <a:t>6</a:t>
            </a:fld>
            <a:endParaRPr lang="en-GB"/>
          </a:p>
        </p:txBody>
      </p:sp>
    </p:spTree>
    <p:extLst>
      <p:ext uri="{BB962C8B-B14F-4D97-AF65-F5344CB8AC3E}">
        <p14:creationId xmlns:p14="http://schemas.microsoft.com/office/powerpoint/2010/main" val="1736378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4A70710-D9E0-4835-BCE8-75FDD387A080}" type="datetimeFigureOut">
              <a:rPr lang="en-GB" smtClean="0"/>
              <a:t>14/02/2019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601EB2-A835-4ABF-A93A-A4D1F7811450}" type="slidenum">
              <a:rPr lang="en-GB" smtClean="0"/>
              <a:t>‹#›</a:t>
            </a:fld>
            <a:endParaRPr lang="en-GB"/>
          </a:p>
        </p:txBody>
      </p:sp>
    </p:spTree>
    <p:extLst>
      <p:ext uri="{BB962C8B-B14F-4D97-AF65-F5344CB8AC3E}">
        <p14:creationId xmlns:p14="http://schemas.microsoft.com/office/powerpoint/2010/main" val="1260645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A70710-D9E0-4835-BCE8-75FDD387A080}" type="datetimeFigureOut">
              <a:rPr lang="en-GB" smtClean="0"/>
              <a:t>14/02/2019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601EB2-A835-4ABF-A93A-A4D1F7811450}" type="slidenum">
              <a:rPr lang="en-GB" smtClean="0"/>
              <a:t>‹#›</a:t>
            </a:fld>
            <a:endParaRPr lang="en-GB"/>
          </a:p>
        </p:txBody>
      </p:sp>
    </p:spTree>
    <p:extLst>
      <p:ext uri="{BB962C8B-B14F-4D97-AF65-F5344CB8AC3E}">
        <p14:creationId xmlns:p14="http://schemas.microsoft.com/office/powerpoint/2010/main" val="49384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A70710-D9E0-4835-BCE8-75FDD387A080}" type="datetimeFigureOut">
              <a:rPr lang="en-GB" smtClean="0"/>
              <a:t>14/02/2019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601EB2-A835-4ABF-A93A-A4D1F7811450}" type="slidenum">
              <a:rPr lang="en-GB" smtClean="0"/>
              <a:t>‹#›</a:t>
            </a:fld>
            <a:endParaRPr lang="en-GB"/>
          </a:p>
        </p:txBody>
      </p:sp>
    </p:spTree>
    <p:extLst>
      <p:ext uri="{BB962C8B-B14F-4D97-AF65-F5344CB8AC3E}">
        <p14:creationId xmlns:p14="http://schemas.microsoft.com/office/powerpoint/2010/main" val="2672778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4A70710-D9E0-4835-BCE8-75FDD387A080}" type="datetimeFigureOut">
              <a:rPr lang="en-GB" smtClean="0"/>
              <a:t>14/02/2019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601EB2-A835-4ABF-A93A-A4D1F7811450}" type="slidenum">
              <a:rPr lang="en-GB" smtClean="0"/>
              <a:t>‹#›</a:t>
            </a:fld>
            <a:endParaRPr lang="en-GB"/>
          </a:p>
        </p:txBody>
      </p:sp>
    </p:spTree>
    <p:extLst>
      <p:ext uri="{BB962C8B-B14F-4D97-AF65-F5344CB8AC3E}">
        <p14:creationId xmlns:p14="http://schemas.microsoft.com/office/powerpoint/2010/main" val="717602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A70710-D9E0-4835-BCE8-75FDD387A080}" type="datetimeFigureOut">
              <a:rPr lang="en-GB" smtClean="0"/>
              <a:t>14/02/2019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3601EB2-A835-4ABF-A93A-A4D1F7811450}" type="slidenum">
              <a:rPr lang="en-GB" smtClean="0"/>
              <a:t>‹#›</a:t>
            </a:fld>
            <a:endParaRPr lang="en-GB"/>
          </a:p>
        </p:txBody>
      </p:sp>
    </p:spTree>
    <p:extLst>
      <p:ext uri="{BB962C8B-B14F-4D97-AF65-F5344CB8AC3E}">
        <p14:creationId xmlns:p14="http://schemas.microsoft.com/office/powerpoint/2010/main" val="3581012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4A70710-D9E0-4835-BCE8-75FDD387A080}" type="datetimeFigureOut">
              <a:rPr lang="en-GB" smtClean="0"/>
              <a:t>14/02/2019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3601EB2-A835-4ABF-A93A-A4D1F7811450}" type="slidenum">
              <a:rPr lang="en-GB" smtClean="0"/>
              <a:t>‹#›</a:t>
            </a:fld>
            <a:endParaRPr lang="en-GB"/>
          </a:p>
        </p:txBody>
      </p:sp>
    </p:spTree>
    <p:extLst>
      <p:ext uri="{BB962C8B-B14F-4D97-AF65-F5344CB8AC3E}">
        <p14:creationId xmlns:p14="http://schemas.microsoft.com/office/powerpoint/2010/main" val="4281514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A70710-D9E0-4835-BCE8-75FDD387A080}" type="datetimeFigureOut">
              <a:rPr lang="en-GB" smtClean="0"/>
              <a:t>14/02/2019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3601EB2-A835-4ABF-A93A-A4D1F7811450}" type="slidenum">
              <a:rPr lang="en-GB" smtClean="0"/>
              <a:t>‹#›</a:t>
            </a:fld>
            <a:endParaRPr lang="en-GB"/>
          </a:p>
        </p:txBody>
      </p:sp>
    </p:spTree>
    <p:extLst>
      <p:ext uri="{BB962C8B-B14F-4D97-AF65-F5344CB8AC3E}">
        <p14:creationId xmlns:p14="http://schemas.microsoft.com/office/powerpoint/2010/main" val="2820847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A70710-D9E0-4835-BCE8-75FDD387A080}" type="datetimeFigureOut">
              <a:rPr lang="en-GB" smtClean="0"/>
              <a:t>14/02/2019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601EB2-A835-4ABF-A93A-A4D1F7811450}" type="slidenum">
              <a:rPr lang="en-GB" smtClean="0"/>
              <a:t>‹#›</a:t>
            </a:fld>
            <a:endParaRPr lang="en-GB"/>
          </a:p>
        </p:txBody>
      </p:sp>
    </p:spTree>
    <p:extLst>
      <p:ext uri="{BB962C8B-B14F-4D97-AF65-F5344CB8AC3E}">
        <p14:creationId xmlns:p14="http://schemas.microsoft.com/office/powerpoint/2010/main" val="4006983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A70710-D9E0-4835-BCE8-75FDD387A080}" type="datetimeFigureOut">
              <a:rPr lang="en-GB" smtClean="0"/>
              <a:t>14/02/2019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601EB2-A835-4ABF-A93A-A4D1F7811450}" type="slidenum">
              <a:rPr lang="en-GB" smtClean="0"/>
              <a:t>‹#›</a:t>
            </a:fld>
            <a:endParaRPr lang="en-GB"/>
          </a:p>
        </p:txBody>
      </p:sp>
    </p:spTree>
    <p:extLst>
      <p:ext uri="{BB962C8B-B14F-4D97-AF65-F5344CB8AC3E}">
        <p14:creationId xmlns:p14="http://schemas.microsoft.com/office/powerpoint/2010/main" val="33841281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A70710-D9E0-4835-BCE8-75FDD387A080}" type="datetimeFigureOut">
              <a:rPr lang="en-GB" smtClean="0"/>
              <a:t>14/02/2019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601EB2-A835-4ABF-A93A-A4D1F7811450}" type="slidenum">
              <a:rPr lang="en-GB" smtClean="0"/>
              <a:t>‹#›</a:t>
            </a:fld>
            <a:endParaRPr lang="en-GB"/>
          </a:p>
        </p:txBody>
      </p:sp>
    </p:spTree>
    <p:extLst>
      <p:ext uri="{BB962C8B-B14F-4D97-AF65-F5344CB8AC3E}">
        <p14:creationId xmlns:p14="http://schemas.microsoft.com/office/powerpoint/2010/main" val="2692020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A70710-D9E0-4835-BCE8-75FDD387A080}" type="datetimeFigureOut">
              <a:rPr lang="en-GB" smtClean="0"/>
              <a:t>14/02/2019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601EB2-A835-4ABF-A93A-A4D1F7811450}" type="slidenum">
              <a:rPr lang="en-GB" smtClean="0"/>
              <a:t>‹#›</a:t>
            </a:fld>
            <a:endParaRPr lang="en-GB"/>
          </a:p>
        </p:txBody>
      </p:sp>
    </p:spTree>
    <p:extLst>
      <p:ext uri="{BB962C8B-B14F-4D97-AF65-F5344CB8AC3E}">
        <p14:creationId xmlns:p14="http://schemas.microsoft.com/office/powerpoint/2010/main" val="2226379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A70710-D9E0-4835-BCE8-75FDD387A080}" type="datetimeFigureOut">
              <a:rPr lang="en-GB" smtClean="0"/>
              <a:t>14/02/2019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601EB2-A835-4ABF-A93A-A4D1F7811450}" type="slidenum">
              <a:rPr lang="en-GB" smtClean="0"/>
              <a:t>‹#›</a:t>
            </a:fld>
            <a:endParaRPr lang="en-GB"/>
          </a:p>
        </p:txBody>
      </p:sp>
    </p:spTree>
    <p:extLst>
      <p:ext uri="{BB962C8B-B14F-4D97-AF65-F5344CB8AC3E}">
        <p14:creationId xmlns:p14="http://schemas.microsoft.com/office/powerpoint/2010/main" val="423004709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indoor, sitting&#10;&#10;Description generated with high confidence">
            <a:extLst>
              <a:ext uri="{FF2B5EF4-FFF2-40B4-BE49-F238E27FC236}">
                <a16:creationId xmlns:a16="http://schemas.microsoft.com/office/drawing/2014/main" id="{8911F3CA-403A-4279-92ED-E7F1C4EF6E2A}"/>
              </a:ext>
            </a:extLst>
          </p:cNvPr>
          <p:cNvPicPr/>
          <p:nvPr/>
        </p:nvPicPr>
        <p:blipFill rotWithShape="1">
          <a:blip r:embed="rId3">
            <a:extLst>
              <a:ext uri="{28A0092B-C50C-407E-A947-70E740481C1C}">
                <a14:useLocalDpi xmlns:a14="http://schemas.microsoft.com/office/drawing/2010/main" val="0"/>
              </a:ext>
            </a:extLst>
          </a:blip>
          <a:srcRect b="9843"/>
          <a:stretch/>
        </p:blipFill>
        <p:spPr bwMode="auto">
          <a:xfrm rot="5400000">
            <a:off x="-1110377" y="1110377"/>
            <a:ext cx="6858000" cy="4637246"/>
          </a:xfrm>
          <a:prstGeom prst="rect">
            <a:avLst/>
          </a:prstGeom>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ED003162-322E-4E06-8FCE-3B26E642982D}"/>
              </a:ext>
            </a:extLst>
          </p:cNvPr>
          <p:cNvSpPr>
            <a:spLocks noGrp="1"/>
          </p:cNvSpPr>
          <p:nvPr>
            <p:ph type="ctrTitle"/>
          </p:nvPr>
        </p:nvSpPr>
        <p:spPr>
          <a:xfrm>
            <a:off x="5277328" y="140677"/>
            <a:ext cx="6274591" cy="3851007"/>
          </a:xfrm>
        </p:spPr>
        <p:txBody>
          <a:bodyPr>
            <a:normAutofit fontScale="90000"/>
          </a:bodyPr>
          <a:lstStyle/>
          <a:p>
            <a:pPr algn="l"/>
            <a:r>
              <a:rPr lang="en-GB" dirty="0"/>
              <a:t>Using post-processualism to compare the nature of falconry in Ancient Egypt to today. </a:t>
            </a:r>
          </a:p>
        </p:txBody>
      </p:sp>
      <p:sp>
        <p:nvSpPr>
          <p:cNvPr id="3" name="Subtitle 2">
            <a:extLst>
              <a:ext uri="{FF2B5EF4-FFF2-40B4-BE49-F238E27FC236}">
                <a16:creationId xmlns:a16="http://schemas.microsoft.com/office/drawing/2014/main" id="{84C13D5E-3D3C-4DF1-89B2-80A1D8412DD9}"/>
              </a:ext>
            </a:extLst>
          </p:cNvPr>
          <p:cNvSpPr>
            <a:spLocks noGrp="1"/>
          </p:cNvSpPr>
          <p:nvPr>
            <p:ph type="subTitle" idx="1"/>
          </p:nvPr>
        </p:nvSpPr>
        <p:spPr>
          <a:xfrm>
            <a:off x="8749396" y="6195582"/>
            <a:ext cx="3230569" cy="521741"/>
          </a:xfrm>
        </p:spPr>
        <p:txBody>
          <a:bodyPr>
            <a:normAutofit/>
          </a:bodyPr>
          <a:lstStyle/>
          <a:p>
            <a:pPr algn="l"/>
            <a:r>
              <a:rPr lang="en-GB" dirty="0"/>
              <a:t>Jess Plunkett (1700273)</a:t>
            </a:r>
          </a:p>
        </p:txBody>
      </p:sp>
    </p:spTree>
    <p:extLst>
      <p:ext uri="{BB962C8B-B14F-4D97-AF65-F5344CB8AC3E}">
        <p14:creationId xmlns:p14="http://schemas.microsoft.com/office/powerpoint/2010/main" val="327286403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E9FA0-0E19-4F9F-B330-F2D4D7C2BA54}"/>
              </a:ext>
            </a:extLst>
          </p:cNvPr>
          <p:cNvSpPr>
            <a:spLocks noGrp="1"/>
          </p:cNvSpPr>
          <p:nvPr>
            <p:ph type="title"/>
          </p:nvPr>
        </p:nvSpPr>
        <p:spPr>
          <a:xfrm>
            <a:off x="5303520" y="395605"/>
            <a:ext cx="10515600" cy="1325563"/>
          </a:xfrm>
        </p:spPr>
        <p:txBody>
          <a:bodyPr>
            <a:normAutofit/>
          </a:bodyPr>
          <a:lstStyle/>
          <a:p>
            <a:r>
              <a:rPr lang="en-GB" sz="6600" dirty="0"/>
              <a:t>Falconry definition </a:t>
            </a:r>
          </a:p>
        </p:txBody>
      </p:sp>
      <p:sp>
        <p:nvSpPr>
          <p:cNvPr id="3" name="Content Placeholder 2">
            <a:extLst>
              <a:ext uri="{FF2B5EF4-FFF2-40B4-BE49-F238E27FC236}">
                <a16:creationId xmlns:a16="http://schemas.microsoft.com/office/drawing/2014/main" id="{291E12A6-C64A-42C7-A36F-54BE83E511A2}"/>
              </a:ext>
            </a:extLst>
          </p:cNvPr>
          <p:cNvSpPr>
            <a:spLocks noGrp="1"/>
          </p:cNvSpPr>
          <p:nvPr>
            <p:ph idx="1"/>
          </p:nvPr>
        </p:nvSpPr>
        <p:spPr>
          <a:xfrm>
            <a:off x="502920" y="1886585"/>
            <a:ext cx="10515600" cy="4351338"/>
          </a:xfrm>
        </p:spPr>
        <p:txBody>
          <a:bodyPr/>
          <a:lstStyle/>
          <a:p>
            <a:pPr marL="0" indent="0">
              <a:buNone/>
            </a:pPr>
            <a:r>
              <a:rPr lang="en-GB" sz="3600" b="1" dirty="0"/>
              <a:t>falconry</a:t>
            </a:r>
          </a:p>
          <a:p>
            <a:pPr marL="0" indent="0">
              <a:buNone/>
            </a:pPr>
            <a:r>
              <a:rPr lang="en-GB" b="1" dirty="0"/>
              <a:t>Pronunciation /ˈ</a:t>
            </a:r>
            <a:r>
              <a:rPr lang="en-GB" b="1" dirty="0" err="1"/>
              <a:t>fɒlk</a:t>
            </a:r>
            <a:r>
              <a:rPr lang="en-GB" b="1" dirty="0"/>
              <a:t>(ə)</a:t>
            </a:r>
            <a:r>
              <a:rPr lang="en-GB" b="1" dirty="0" err="1"/>
              <a:t>nri</a:t>
            </a:r>
            <a:r>
              <a:rPr lang="en-GB" b="1" dirty="0"/>
              <a:t>//ˈ</a:t>
            </a:r>
            <a:r>
              <a:rPr lang="en-GB" b="1" dirty="0" err="1"/>
              <a:t>fɔ</a:t>
            </a:r>
            <a:r>
              <a:rPr lang="en-GB" b="1" dirty="0"/>
              <a:t>ː(l)k(ə)</a:t>
            </a:r>
            <a:r>
              <a:rPr lang="en-GB" b="1" dirty="0" err="1"/>
              <a:t>nri</a:t>
            </a:r>
            <a:r>
              <a:rPr lang="en-GB" b="1" dirty="0"/>
              <a:t>/</a:t>
            </a:r>
          </a:p>
          <a:p>
            <a:pPr marL="0" indent="0">
              <a:buNone/>
            </a:pPr>
            <a:endParaRPr lang="en-GB" b="1" dirty="0"/>
          </a:p>
          <a:p>
            <a:pPr marL="0" indent="0">
              <a:buNone/>
            </a:pPr>
            <a:r>
              <a:rPr lang="en-GB" b="1" cap="all" dirty="0"/>
              <a:t>NOUN</a:t>
            </a:r>
          </a:p>
          <a:p>
            <a:pPr marL="0" indent="0">
              <a:buNone/>
            </a:pPr>
            <a:r>
              <a:rPr lang="en-GB" b="1" dirty="0"/>
              <a:t>The keeping and training of falcons or other birds of prey; the sport of hunting with such birds.</a:t>
            </a:r>
          </a:p>
          <a:p>
            <a:pPr marL="0" indent="0">
              <a:buNone/>
            </a:pPr>
            <a:endParaRPr lang="en-GB" dirty="0"/>
          </a:p>
        </p:txBody>
      </p:sp>
    </p:spTree>
    <p:extLst>
      <p:ext uri="{BB962C8B-B14F-4D97-AF65-F5344CB8AC3E}">
        <p14:creationId xmlns:p14="http://schemas.microsoft.com/office/powerpoint/2010/main" val="343897848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614CAA-C28F-4D1C-A8B2-3A1F5C1B7097}"/>
              </a:ext>
            </a:extLst>
          </p:cNvPr>
          <p:cNvSpPr>
            <a:spLocks noGrp="1"/>
          </p:cNvSpPr>
          <p:nvPr>
            <p:ph type="title"/>
          </p:nvPr>
        </p:nvSpPr>
        <p:spPr/>
        <p:txBody>
          <a:bodyPr>
            <a:normAutofit/>
          </a:bodyPr>
          <a:lstStyle/>
          <a:p>
            <a:pPr algn="r"/>
            <a:r>
              <a:rPr lang="en-GB" sz="6000" dirty="0"/>
              <a:t>Why Post-Processualism? </a:t>
            </a:r>
          </a:p>
        </p:txBody>
      </p:sp>
      <p:sp>
        <p:nvSpPr>
          <p:cNvPr id="3" name="Content Placeholder 2">
            <a:extLst>
              <a:ext uri="{FF2B5EF4-FFF2-40B4-BE49-F238E27FC236}">
                <a16:creationId xmlns:a16="http://schemas.microsoft.com/office/drawing/2014/main" id="{3082AAC8-55D1-4E1E-80A2-5049C6E16B1B}"/>
              </a:ext>
            </a:extLst>
          </p:cNvPr>
          <p:cNvSpPr>
            <a:spLocks noGrp="1"/>
          </p:cNvSpPr>
          <p:nvPr>
            <p:ph idx="1"/>
          </p:nvPr>
        </p:nvSpPr>
        <p:spPr>
          <a:xfrm>
            <a:off x="106680" y="2755265"/>
            <a:ext cx="10515600" cy="4351338"/>
          </a:xfrm>
        </p:spPr>
        <p:txBody>
          <a:bodyPr>
            <a:normAutofit/>
          </a:bodyPr>
          <a:lstStyle/>
          <a:p>
            <a:r>
              <a:rPr lang="en-GB" sz="3600" dirty="0"/>
              <a:t>Processualism = Draws on Determinism and Logical Positivism</a:t>
            </a:r>
          </a:p>
          <a:p>
            <a:endParaRPr lang="en-GB" sz="3600" dirty="0"/>
          </a:p>
          <a:p>
            <a:r>
              <a:rPr lang="en-GB" sz="3600" dirty="0"/>
              <a:t>Post-Processualism = Advocates alternative interpretive perspectives </a:t>
            </a:r>
          </a:p>
        </p:txBody>
      </p:sp>
    </p:spTree>
    <p:extLst>
      <p:ext uri="{BB962C8B-B14F-4D97-AF65-F5344CB8AC3E}">
        <p14:creationId xmlns:p14="http://schemas.microsoft.com/office/powerpoint/2010/main" val="50394730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Freeform 11">
            <a:extLst>
              <a:ext uri="{FF2B5EF4-FFF2-40B4-BE49-F238E27FC236}">
                <a16:creationId xmlns:a16="http://schemas.microsoft.com/office/drawing/2014/main" id="{A0BF428C-DA8B-4D99-9930-18F7F91D87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76801" y="1690688"/>
            <a:ext cx="7316944" cy="5167312"/>
          </a:xfrm>
          <a:custGeom>
            <a:avLst/>
            <a:gdLst>
              <a:gd name="connsiteX0" fmla="*/ 0 w 7316944"/>
              <a:gd name="connsiteY0" fmla="*/ 0 h 5167312"/>
              <a:gd name="connsiteX1" fmla="*/ 7316944 w 7316944"/>
              <a:gd name="connsiteY1" fmla="*/ 0 h 5167312"/>
              <a:gd name="connsiteX2" fmla="*/ 7316944 w 7316944"/>
              <a:gd name="connsiteY2" fmla="*/ 5167312 h 5167312"/>
              <a:gd name="connsiteX3" fmla="*/ 472697 w 7316944"/>
              <a:gd name="connsiteY3" fmla="*/ 5167312 h 5167312"/>
              <a:gd name="connsiteX4" fmla="*/ 2866576 w 7316944"/>
              <a:gd name="connsiteY4" fmla="*/ 952 h 5167312"/>
              <a:gd name="connsiteX5" fmla="*/ 0 w 7316944"/>
              <a:gd name="connsiteY5" fmla="*/ 952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16944" h="5167312">
                <a:moveTo>
                  <a:pt x="0" y="0"/>
                </a:moveTo>
                <a:lnTo>
                  <a:pt x="7316944" y="0"/>
                </a:lnTo>
                <a:lnTo>
                  <a:pt x="7316944" y="5167312"/>
                </a:lnTo>
                <a:lnTo>
                  <a:pt x="472697" y="5167312"/>
                </a:lnTo>
                <a:lnTo>
                  <a:pt x="2866576" y="952"/>
                </a:lnTo>
                <a:lnTo>
                  <a:pt x="0" y="952"/>
                </a:lnTo>
                <a:close/>
              </a:path>
            </a:pathLst>
          </a:custGeom>
          <a:solidFill>
            <a:srgbClr val="A6A6A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0225E23E-4C22-4589-B2CD-770CD8279E21}"/>
              </a:ext>
            </a:extLst>
          </p:cNvPr>
          <p:cNvPicPr>
            <a:picLocks noChangeAspect="1"/>
          </p:cNvPicPr>
          <p:nvPr/>
        </p:nvPicPr>
        <p:blipFill rotWithShape="1">
          <a:blip r:embed="rId3"/>
          <a:srcRect l="2896" t="-263"/>
          <a:stretch/>
        </p:blipFill>
        <p:spPr>
          <a:xfrm>
            <a:off x="6522721" y="1713551"/>
            <a:ext cx="5669280" cy="2239044"/>
          </a:xfrm>
          <a:custGeom>
            <a:avLst/>
            <a:gdLst>
              <a:gd name="connsiteX0" fmla="*/ 0 w 4636009"/>
              <a:gd name="connsiteY0" fmla="*/ 0 h 5032375"/>
              <a:gd name="connsiteX1" fmla="*/ 4636009 w 4636009"/>
              <a:gd name="connsiteY1" fmla="*/ 0 h 5032375"/>
              <a:gd name="connsiteX2" fmla="*/ 4636009 w 4636009"/>
              <a:gd name="connsiteY2" fmla="*/ 5032375 h 5032375"/>
              <a:gd name="connsiteX3" fmla="*/ 0 w 4636009"/>
              <a:gd name="connsiteY3" fmla="*/ 5032375 h 5032375"/>
            </a:gdLst>
            <a:ahLst/>
            <a:cxnLst>
              <a:cxn ang="0">
                <a:pos x="connsiteX0" y="connsiteY0"/>
              </a:cxn>
              <a:cxn ang="0">
                <a:pos x="connsiteX1" y="connsiteY1"/>
              </a:cxn>
              <a:cxn ang="0">
                <a:pos x="connsiteX2" y="connsiteY2"/>
              </a:cxn>
              <a:cxn ang="0">
                <a:pos x="connsiteX3" y="connsiteY3"/>
              </a:cxn>
            </a:cxnLst>
            <a:rect l="l" t="t" r="r" b="b"/>
            <a:pathLst>
              <a:path w="4636009" h="5032375">
                <a:moveTo>
                  <a:pt x="0" y="0"/>
                </a:moveTo>
                <a:lnTo>
                  <a:pt x="4636009" y="0"/>
                </a:lnTo>
                <a:lnTo>
                  <a:pt x="4636009" y="5032375"/>
                </a:lnTo>
                <a:lnTo>
                  <a:pt x="0" y="5032375"/>
                </a:lnTo>
                <a:close/>
              </a:path>
            </a:pathLst>
          </a:custGeom>
        </p:spPr>
      </p:pic>
      <p:pic>
        <p:nvPicPr>
          <p:cNvPr id="5" name="Picture 4">
            <a:extLst>
              <a:ext uri="{FF2B5EF4-FFF2-40B4-BE49-F238E27FC236}">
                <a16:creationId xmlns:a16="http://schemas.microsoft.com/office/drawing/2014/main" id="{66836B70-ADC1-4565-9EB8-6B32FBB92240}"/>
              </a:ext>
            </a:extLst>
          </p:cNvPr>
          <p:cNvPicPr>
            <a:picLocks noChangeAspect="1"/>
          </p:cNvPicPr>
          <p:nvPr/>
        </p:nvPicPr>
        <p:blipFill>
          <a:blip r:embed="rId4"/>
          <a:stretch>
            <a:fillRect/>
          </a:stretch>
        </p:blipFill>
        <p:spPr>
          <a:xfrm rot="10800000">
            <a:off x="5334000" y="3600212"/>
            <a:ext cx="6858000" cy="3257550"/>
          </a:xfrm>
          <a:custGeom>
            <a:avLst/>
            <a:gdLst>
              <a:gd name="connsiteX0" fmla="*/ 0 w 4636009"/>
              <a:gd name="connsiteY0" fmla="*/ 0 h 5032375"/>
              <a:gd name="connsiteX1" fmla="*/ 4636009 w 4636009"/>
              <a:gd name="connsiteY1" fmla="*/ 0 h 5032375"/>
              <a:gd name="connsiteX2" fmla="*/ 4636009 w 4636009"/>
              <a:gd name="connsiteY2" fmla="*/ 5032375 h 5032375"/>
              <a:gd name="connsiteX3" fmla="*/ 0 w 4636009"/>
              <a:gd name="connsiteY3" fmla="*/ 5032375 h 5032375"/>
            </a:gdLst>
            <a:ahLst/>
            <a:cxnLst>
              <a:cxn ang="0">
                <a:pos x="connsiteX0" y="connsiteY0"/>
              </a:cxn>
              <a:cxn ang="0">
                <a:pos x="connsiteX1" y="connsiteY1"/>
              </a:cxn>
              <a:cxn ang="0">
                <a:pos x="connsiteX2" y="connsiteY2"/>
              </a:cxn>
              <a:cxn ang="0">
                <a:pos x="connsiteX3" y="connsiteY3"/>
              </a:cxn>
            </a:cxnLst>
            <a:rect l="l" t="t" r="r" b="b"/>
            <a:pathLst>
              <a:path w="4636009" h="5032375">
                <a:moveTo>
                  <a:pt x="0" y="0"/>
                </a:moveTo>
                <a:lnTo>
                  <a:pt x="4636009" y="0"/>
                </a:lnTo>
                <a:lnTo>
                  <a:pt x="4636009" y="5032375"/>
                </a:lnTo>
                <a:lnTo>
                  <a:pt x="0" y="5032375"/>
                </a:lnTo>
                <a:close/>
              </a:path>
            </a:pathLst>
          </a:custGeom>
        </p:spPr>
      </p:pic>
      <p:sp>
        <p:nvSpPr>
          <p:cNvPr id="15" name="Freeform 37">
            <a:extLst>
              <a:ext uri="{FF2B5EF4-FFF2-40B4-BE49-F238E27FC236}">
                <a16:creationId xmlns:a16="http://schemas.microsoft.com/office/drawing/2014/main" id="{A03E2379-8871-408A-95CE-7AAE8FA53A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746" y="1691164"/>
            <a:ext cx="7571262" cy="5166360"/>
          </a:xfrm>
          <a:custGeom>
            <a:avLst/>
            <a:gdLst>
              <a:gd name="connsiteX0" fmla="*/ 0 w 7571262"/>
              <a:gd name="connsiteY0" fmla="*/ 5166360 h 5166360"/>
              <a:gd name="connsiteX1" fmla="*/ 7571262 w 7571262"/>
              <a:gd name="connsiteY1" fmla="*/ 5166360 h 5166360"/>
              <a:gd name="connsiteX2" fmla="*/ 5177382 w 7571262"/>
              <a:gd name="connsiteY2" fmla="*/ 0 h 5166360"/>
              <a:gd name="connsiteX3" fmla="*/ 5171159 w 7571262"/>
              <a:gd name="connsiteY3" fmla="*/ 0 h 5166360"/>
              <a:gd name="connsiteX4" fmla="*/ 3981368 w 7571262"/>
              <a:gd name="connsiteY4" fmla="*/ 0 h 5166360"/>
              <a:gd name="connsiteX5" fmla="*/ 2331323 w 7571262"/>
              <a:gd name="connsiteY5" fmla="*/ 0 h 5166360"/>
              <a:gd name="connsiteX6" fmla="*/ 0 w 7571262"/>
              <a:gd name="connsiteY6" fmla="*/ 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71262" h="5166360">
                <a:moveTo>
                  <a:pt x="0" y="5166360"/>
                </a:moveTo>
                <a:lnTo>
                  <a:pt x="7571262" y="5166360"/>
                </a:lnTo>
                <a:lnTo>
                  <a:pt x="5177382" y="0"/>
                </a:lnTo>
                <a:lnTo>
                  <a:pt x="5171159" y="0"/>
                </a:lnTo>
                <a:lnTo>
                  <a:pt x="3981368" y="0"/>
                </a:lnTo>
                <a:lnTo>
                  <a:pt x="2331323" y="0"/>
                </a:lnTo>
                <a:lnTo>
                  <a:pt x="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90F2F51-3DCC-41E0-9FEB-915D0868B6B0}"/>
              </a:ext>
            </a:extLst>
          </p:cNvPr>
          <p:cNvSpPr>
            <a:spLocks noGrp="1"/>
          </p:cNvSpPr>
          <p:nvPr>
            <p:ph type="title"/>
          </p:nvPr>
        </p:nvSpPr>
        <p:spPr>
          <a:xfrm>
            <a:off x="838200" y="365125"/>
            <a:ext cx="10515600" cy="1325563"/>
          </a:xfrm>
        </p:spPr>
        <p:txBody>
          <a:bodyPr>
            <a:normAutofit/>
          </a:bodyPr>
          <a:lstStyle/>
          <a:p>
            <a:pPr algn="r"/>
            <a:r>
              <a:rPr lang="en-GB" sz="6600" dirty="0"/>
              <a:t>Ancient Falconry </a:t>
            </a:r>
          </a:p>
        </p:txBody>
      </p:sp>
      <p:sp>
        <p:nvSpPr>
          <p:cNvPr id="3" name="Content Placeholder 2">
            <a:extLst>
              <a:ext uri="{FF2B5EF4-FFF2-40B4-BE49-F238E27FC236}">
                <a16:creationId xmlns:a16="http://schemas.microsoft.com/office/drawing/2014/main" id="{BCF41CDE-20DD-4B76-99F7-09A5820285E8}"/>
              </a:ext>
            </a:extLst>
          </p:cNvPr>
          <p:cNvSpPr>
            <a:spLocks noGrp="1"/>
          </p:cNvSpPr>
          <p:nvPr>
            <p:ph idx="1"/>
          </p:nvPr>
        </p:nvSpPr>
        <p:spPr>
          <a:xfrm>
            <a:off x="838200" y="2015406"/>
            <a:ext cx="5105400" cy="4080594"/>
          </a:xfrm>
        </p:spPr>
        <p:txBody>
          <a:bodyPr anchor="t">
            <a:normAutofit/>
          </a:bodyPr>
          <a:lstStyle/>
          <a:p>
            <a:r>
              <a:rPr lang="en-GB" sz="5400" dirty="0">
                <a:solidFill>
                  <a:srgbClr val="FFFFFF"/>
                </a:solidFill>
              </a:rPr>
              <a:t>Votive nature </a:t>
            </a:r>
          </a:p>
          <a:p>
            <a:r>
              <a:rPr lang="en-GB" sz="5400" dirty="0">
                <a:solidFill>
                  <a:srgbClr val="FFFFFF"/>
                </a:solidFill>
              </a:rPr>
              <a:t>‘Gift to the gods’ </a:t>
            </a:r>
          </a:p>
          <a:p>
            <a:r>
              <a:rPr lang="en-GB" sz="5400" dirty="0">
                <a:solidFill>
                  <a:srgbClr val="FFFFFF"/>
                </a:solidFill>
              </a:rPr>
              <a:t>Bred to die </a:t>
            </a:r>
          </a:p>
        </p:txBody>
      </p:sp>
    </p:spTree>
    <p:extLst>
      <p:ext uri="{BB962C8B-B14F-4D97-AF65-F5344CB8AC3E}">
        <p14:creationId xmlns:p14="http://schemas.microsoft.com/office/powerpoint/2010/main" val="284045730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B7191-17E2-4675-8DE7-92451D732AE8}"/>
              </a:ext>
            </a:extLst>
          </p:cNvPr>
          <p:cNvSpPr>
            <a:spLocks noGrp="1"/>
          </p:cNvSpPr>
          <p:nvPr>
            <p:ph type="title"/>
          </p:nvPr>
        </p:nvSpPr>
        <p:spPr>
          <a:xfrm>
            <a:off x="838200" y="700405"/>
            <a:ext cx="10515600" cy="1325563"/>
          </a:xfrm>
        </p:spPr>
        <p:txBody>
          <a:bodyPr>
            <a:normAutofit/>
          </a:bodyPr>
          <a:lstStyle/>
          <a:p>
            <a:pPr algn="r"/>
            <a:r>
              <a:rPr lang="en-GB" sz="6000" dirty="0"/>
              <a:t>Modern Falconry  </a:t>
            </a:r>
          </a:p>
        </p:txBody>
      </p:sp>
      <p:pic>
        <p:nvPicPr>
          <p:cNvPr id="7" name="Picture 6" descr="A person lying in the grass&#10;&#10;Description automatically generated">
            <a:extLst>
              <a:ext uri="{FF2B5EF4-FFF2-40B4-BE49-F238E27FC236}">
                <a16:creationId xmlns:a16="http://schemas.microsoft.com/office/drawing/2014/main" id="{0953E5CD-77E8-4DAA-9C6C-3E02BB869F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073684" y="2865557"/>
            <a:ext cx="4562792" cy="3422094"/>
          </a:xfrm>
          <a:prstGeom prst="rect">
            <a:avLst/>
          </a:prstGeom>
        </p:spPr>
      </p:pic>
      <p:pic>
        <p:nvPicPr>
          <p:cNvPr id="5" name="Content Placeholder 4" descr="A person holding a bird&#10;&#10;Description automatically generated">
            <a:extLst>
              <a:ext uri="{FF2B5EF4-FFF2-40B4-BE49-F238E27FC236}">
                <a16:creationId xmlns:a16="http://schemas.microsoft.com/office/drawing/2014/main" id="{CBB02CD7-8DEA-4701-908D-C9B7BEB8F272}"/>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7399734" y="2297858"/>
            <a:ext cx="4792266" cy="4560142"/>
          </a:xfrm>
        </p:spPr>
      </p:pic>
      <p:sp>
        <p:nvSpPr>
          <p:cNvPr id="10" name="TextBox 9">
            <a:extLst>
              <a:ext uri="{FF2B5EF4-FFF2-40B4-BE49-F238E27FC236}">
                <a16:creationId xmlns:a16="http://schemas.microsoft.com/office/drawing/2014/main" id="{60E6EEE0-A949-48C9-AC18-2BA4B7C5EFB7}"/>
              </a:ext>
            </a:extLst>
          </p:cNvPr>
          <p:cNvSpPr txBox="1"/>
          <p:nvPr/>
        </p:nvSpPr>
        <p:spPr>
          <a:xfrm>
            <a:off x="0" y="2295209"/>
            <a:ext cx="4644033" cy="4562792"/>
          </a:xfrm>
          <a:prstGeom prst="rect">
            <a:avLst/>
          </a:prstGeom>
          <a:solidFill>
            <a:schemeClr val="tx2">
              <a:lumMod val="50000"/>
            </a:schemeClr>
          </a:solidFill>
        </p:spPr>
        <p:txBody>
          <a:bodyPr wrap="square" rtlCol="0">
            <a:spAutoFit/>
          </a:bodyPr>
          <a:lstStyle/>
          <a:p>
            <a:endParaRPr lang="en-GB" dirty="0"/>
          </a:p>
        </p:txBody>
      </p:sp>
      <p:sp>
        <p:nvSpPr>
          <p:cNvPr id="11" name="TextBox 10">
            <a:extLst>
              <a:ext uri="{FF2B5EF4-FFF2-40B4-BE49-F238E27FC236}">
                <a16:creationId xmlns:a16="http://schemas.microsoft.com/office/drawing/2014/main" id="{F4BCBBD3-1410-4CD3-80A6-959AF78352BA}"/>
              </a:ext>
            </a:extLst>
          </p:cNvPr>
          <p:cNvSpPr txBox="1"/>
          <p:nvPr/>
        </p:nvSpPr>
        <p:spPr>
          <a:xfrm>
            <a:off x="472440" y="2895600"/>
            <a:ext cx="3794760" cy="2123658"/>
          </a:xfrm>
          <a:prstGeom prst="rect">
            <a:avLst/>
          </a:prstGeom>
          <a:noFill/>
        </p:spPr>
        <p:txBody>
          <a:bodyPr wrap="square" rtlCol="0">
            <a:spAutoFit/>
          </a:bodyPr>
          <a:lstStyle/>
          <a:p>
            <a:pPr marL="285750" indent="-285750">
              <a:buFont typeface="Arial" panose="020B0604020202020204" pitchFamily="34" charset="0"/>
              <a:buChar char="•"/>
            </a:pPr>
            <a:r>
              <a:rPr lang="en-GB" sz="4400" dirty="0"/>
              <a:t>Education </a:t>
            </a:r>
          </a:p>
          <a:p>
            <a:pPr marL="285750" indent="-285750">
              <a:buFont typeface="Arial" panose="020B0604020202020204" pitchFamily="34" charset="0"/>
              <a:buChar char="•"/>
            </a:pPr>
            <a:r>
              <a:rPr lang="en-GB" sz="4400" dirty="0"/>
              <a:t>Entertainment </a:t>
            </a:r>
          </a:p>
          <a:p>
            <a:pPr marL="285750" indent="-285750">
              <a:buFont typeface="Arial" panose="020B0604020202020204" pitchFamily="34" charset="0"/>
              <a:buChar char="•"/>
            </a:pPr>
            <a:r>
              <a:rPr lang="en-GB" sz="4400" dirty="0"/>
              <a:t>Conservation </a:t>
            </a:r>
          </a:p>
        </p:txBody>
      </p:sp>
    </p:spTree>
    <p:extLst>
      <p:ext uri="{BB962C8B-B14F-4D97-AF65-F5344CB8AC3E}">
        <p14:creationId xmlns:p14="http://schemas.microsoft.com/office/powerpoint/2010/main" val="285307302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326C5-4797-4C21-ADEC-25E7E6BB4609}"/>
              </a:ext>
            </a:extLst>
          </p:cNvPr>
          <p:cNvSpPr>
            <a:spLocks noGrp="1"/>
          </p:cNvSpPr>
          <p:nvPr>
            <p:ph type="title"/>
          </p:nvPr>
        </p:nvSpPr>
        <p:spPr/>
        <p:txBody>
          <a:bodyPr>
            <a:normAutofit/>
          </a:bodyPr>
          <a:lstStyle/>
          <a:p>
            <a:pPr algn="r"/>
            <a:r>
              <a:rPr lang="en-GB" sz="6600" dirty="0"/>
              <a:t>Conclusion</a:t>
            </a:r>
          </a:p>
        </p:txBody>
      </p:sp>
      <p:sp>
        <p:nvSpPr>
          <p:cNvPr id="3" name="Content Placeholder 2">
            <a:extLst>
              <a:ext uri="{FF2B5EF4-FFF2-40B4-BE49-F238E27FC236}">
                <a16:creationId xmlns:a16="http://schemas.microsoft.com/office/drawing/2014/main" id="{CB08CEF9-CD05-4327-9FA4-67F158D40061}"/>
              </a:ext>
            </a:extLst>
          </p:cNvPr>
          <p:cNvSpPr>
            <a:spLocks noGrp="1"/>
          </p:cNvSpPr>
          <p:nvPr>
            <p:ph idx="1"/>
          </p:nvPr>
        </p:nvSpPr>
        <p:spPr>
          <a:xfrm>
            <a:off x="457200" y="2682240"/>
            <a:ext cx="10515600" cy="4851083"/>
          </a:xfrm>
        </p:spPr>
        <p:txBody>
          <a:bodyPr>
            <a:normAutofit/>
          </a:bodyPr>
          <a:lstStyle/>
          <a:p>
            <a:r>
              <a:rPr lang="en-GB" sz="4400" dirty="0"/>
              <a:t>Combining disciplines essential for ‘compare’ questions</a:t>
            </a:r>
          </a:p>
          <a:p>
            <a:r>
              <a:rPr lang="en-GB" sz="4400" dirty="0"/>
              <a:t>Element of food crucial to both Ancient and Modern Falconry. </a:t>
            </a:r>
          </a:p>
        </p:txBody>
      </p:sp>
    </p:spTree>
    <p:extLst>
      <p:ext uri="{BB962C8B-B14F-4D97-AF65-F5344CB8AC3E}">
        <p14:creationId xmlns:p14="http://schemas.microsoft.com/office/powerpoint/2010/main" val="9766697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973</Words>
  <Application>Microsoft Office PowerPoint</Application>
  <PresentationFormat>Widescreen</PresentationFormat>
  <Paragraphs>39</Paragraphs>
  <Slides>6</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Using post-processualism to compare the nature of falconry in Ancient Egypt to today. </vt:lpstr>
      <vt:lpstr>Falconry definition </vt:lpstr>
      <vt:lpstr>Why Post-Processualism? </vt:lpstr>
      <vt:lpstr>Ancient Falconry </vt:lpstr>
      <vt:lpstr>Modern Falconry  </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post-processualism to compare the nature of falconry in Ancient Egypt to today. </dc:title>
  <dc:creator>Jess Plunkett</dc:creator>
  <cp:lastModifiedBy>Jess Plunkett</cp:lastModifiedBy>
  <cp:revision>28</cp:revision>
  <dcterms:created xsi:type="dcterms:W3CDTF">2019-02-14T20:34:43Z</dcterms:created>
  <dcterms:modified xsi:type="dcterms:W3CDTF">2019-02-14T22:33:07Z</dcterms:modified>
</cp:coreProperties>
</file>