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1"/>
  </p:notesMasterIdLst>
  <p:handoutMasterIdLst>
    <p:handoutMasterId r:id="rId22"/>
  </p:handoutMasterIdLst>
  <p:sldIdLst>
    <p:sldId id="392" r:id="rId2"/>
    <p:sldId id="418" r:id="rId3"/>
    <p:sldId id="419" r:id="rId4"/>
    <p:sldId id="369" r:id="rId5"/>
    <p:sldId id="394" r:id="rId6"/>
    <p:sldId id="411" r:id="rId7"/>
    <p:sldId id="395" r:id="rId8"/>
    <p:sldId id="397" r:id="rId9"/>
    <p:sldId id="398" r:id="rId10"/>
    <p:sldId id="412" r:id="rId11"/>
    <p:sldId id="399" r:id="rId12"/>
    <p:sldId id="413" r:id="rId13"/>
    <p:sldId id="400" r:id="rId14"/>
    <p:sldId id="414" r:id="rId15"/>
    <p:sldId id="416" r:id="rId16"/>
    <p:sldId id="407" r:id="rId17"/>
    <p:sldId id="408" r:id="rId18"/>
    <p:sldId id="393" r:id="rId19"/>
    <p:sldId id="409" r:id="rId20"/>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130" autoAdjust="0"/>
    <p:restoredTop sz="69775" autoAdjust="0"/>
  </p:normalViewPr>
  <p:slideViewPr>
    <p:cSldViewPr>
      <p:cViewPr varScale="1">
        <p:scale>
          <a:sx n="73" d="100"/>
          <a:sy n="73" d="100"/>
        </p:scale>
        <p:origin x="832" y="52"/>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hamed Asim" userId="463e8671-0eec-4074-8616-21d10d9d1eab" providerId="ADAL" clId="{B917A127-06C8-40A8-880D-91D0BE186C25}"/>
    <pc:docChg chg="custSel addSld delSld modSld sldOrd">
      <pc:chgData name="Mohamed Asim" userId="463e8671-0eec-4074-8616-21d10d9d1eab" providerId="ADAL" clId="{B917A127-06C8-40A8-880D-91D0BE186C25}" dt="2023-04-15T10:45:04.544" v="288" actId="680"/>
      <pc:docMkLst>
        <pc:docMk/>
      </pc:docMkLst>
      <pc:sldChg chg="ord">
        <pc:chgData name="Mohamed Asim" userId="463e8671-0eec-4074-8616-21d10d9d1eab" providerId="ADAL" clId="{B917A127-06C8-40A8-880D-91D0BE186C25}" dt="2023-04-15T10:32:47.913" v="87"/>
        <pc:sldMkLst>
          <pc:docMk/>
          <pc:sldMk cId="2539968842" sldId="369"/>
        </pc:sldMkLst>
      </pc:sldChg>
      <pc:sldChg chg="del">
        <pc:chgData name="Mohamed Asim" userId="463e8671-0eec-4074-8616-21d10d9d1eab" providerId="ADAL" clId="{B917A127-06C8-40A8-880D-91D0BE186C25}" dt="2023-04-15T10:26:35.138" v="0" actId="2696"/>
        <pc:sldMkLst>
          <pc:docMk/>
          <pc:sldMk cId="2650564708" sldId="396"/>
        </pc:sldMkLst>
      </pc:sldChg>
      <pc:sldChg chg="new del">
        <pc:chgData name="Mohamed Asim" userId="463e8671-0eec-4074-8616-21d10d9d1eab" providerId="ADAL" clId="{B917A127-06C8-40A8-880D-91D0BE186C25}" dt="2023-04-15T10:32:39.127" v="85" actId="2696"/>
        <pc:sldMkLst>
          <pc:docMk/>
          <pc:sldMk cId="3485937042" sldId="417"/>
        </pc:sldMkLst>
      </pc:sldChg>
      <pc:sldChg chg="modSp new mod">
        <pc:chgData name="Mohamed Asim" userId="463e8671-0eec-4074-8616-21d10d9d1eab" providerId="ADAL" clId="{B917A127-06C8-40A8-880D-91D0BE186C25}" dt="2023-04-15T10:34:38.087" v="287" actId="13926"/>
        <pc:sldMkLst>
          <pc:docMk/>
          <pc:sldMk cId="3144988931" sldId="418"/>
        </pc:sldMkLst>
        <pc:spChg chg="mod">
          <ac:chgData name="Mohamed Asim" userId="463e8671-0eec-4074-8616-21d10d9d1eab" providerId="ADAL" clId="{B917A127-06C8-40A8-880D-91D0BE186C25}" dt="2023-04-15T10:32:31.023" v="84" actId="20577"/>
          <ac:spMkLst>
            <pc:docMk/>
            <pc:sldMk cId="3144988931" sldId="418"/>
            <ac:spMk id="2" creationId="{12C9E502-ACBA-709D-FA03-4F8FCDF6ADC7}"/>
          </ac:spMkLst>
        </pc:spChg>
        <pc:spChg chg="mod">
          <ac:chgData name="Mohamed Asim" userId="463e8671-0eec-4074-8616-21d10d9d1eab" providerId="ADAL" clId="{B917A127-06C8-40A8-880D-91D0BE186C25}" dt="2023-04-15T10:34:38.087" v="287" actId="13926"/>
          <ac:spMkLst>
            <pc:docMk/>
            <pc:sldMk cId="3144988931" sldId="418"/>
            <ac:spMk id="3" creationId="{52CB148A-B56A-620C-7FEB-EAD386A8B40F}"/>
          </ac:spMkLst>
        </pc:spChg>
      </pc:sldChg>
      <pc:sldChg chg="new">
        <pc:chgData name="Mohamed Asim" userId="463e8671-0eec-4074-8616-21d10d9d1eab" providerId="ADAL" clId="{B917A127-06C8-40A8-880D-91D0BE186C25}" dt="2023-04-15T10:45:04.544" v="288" actId="680"/>
        <pc:sldMkLst>
          <pc:docMk/>
          <pc:sldMk cId="1737052944" sldId="419"/>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dirty="0"/>
          </a:p>
        </p:txBody>
      </p:sp>
    </p:spTree>
    <p:extLst>
      <p:ext uri="{BB962C8B-B14F-4D97-AF65-F5344CB8AC3E}">
        <p14:creationId xmlns:p14="http://schemas.microsoft.com/office/powerpoint/2010/main" val="24009330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a:t>
            </a:fld>
            <a:endParaRPr lang="en-GB" altLang="en-US" dirty="0"/>
          </a:p>
        </p:txBody>
      </p:sp>
    </p:spTree>
    <p:extLst>
      <p:ext uri="{BB962C8B-B14F-4D97-AF65-F5344CB8AC3E}">
        <p14:creationId xmlns:p14="http://schemas.microsoft.com/office/powerpoint/2010/main" val="2580847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dirty="0"/>
          </a:p>
        </p:txBody>
      </p:sp>
    </p:spTree>
    <p:extLst>
      <p:ext uri="{BB962C8B-B14F-4D97-AF65-F5344CB8AC3E}">
        <p14:creationId xmlns:p14="http://schemas.microsoft.com/office/powerpoint/2010/main" val="42136847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a:t>
            </a:fld>
            <a:endParaRPr kumimoji="0" lang="en-GB" altLang="en-US" dirty="0"/>
          </a:p>
        </p:txBody>
      </p:sp>
    </p:spTree>
    <p:extLst>
      <p:ext uri="{BB962C8B-B14F-4D97-AF65-F5344CB8AC3E}">
        <p14:creationId xmlns:p14="http://schemas.microsoft.com/office/powerpoint/2010/main" val="32372580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7</a:t>
            </a:fld>
            <a:endParaRPr kumimoji="0" lang="en-GB" altLang="en-US" dirty="0"/>
          </a:p>
        </p:txBody>
      </p:sp>
    </p:spTree>
    <p:extLst>
      <p:ext uri="{BB962C8B-B14F-4D97-AF65-F5344CB8AC3E}">
        <p14:creationId xmlns:p14="http://schemas.microsoft.com/office/powerpoint/2010/main" val="41658198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8</a:t>
            </a:fld>
            <a:endParaRPr kumimoji="0" lang="en-GB" altLang="en-US" dirty="0"/>
          </a:p>
        </p:txBody>
      </p:sp>
    </p:spTree>
    <p:extLst>
      <p:ext uri="{BB962C8B-B14F-4D97-AF65-F5344CB8AC3E}">
        <p14:creationId xmlns:p14="http://schemas.microsoft.com/office/powerpoint/2010/main" val="2694421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9</a:t>
            </a:fld>
            <a:endParaRPr kumimoji="0" lang="en-GB" altLang="en-US" dirty="0"/>
          </a:p>
        </p:txBody>
      </p:sp>
    </p:spTree>
    <p:extLst>
      <p:ext uri="{BB962C8B-B14F-4D97-AF65-F5344CB8AC3E}">
        <p14:creationId xmlns:p14="http://schemas.microsoft.com/office/powerpoint/2010/main" val="23468238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10</a:t>
            </a:fld>
            <a:endParaRPr kumimoji="0" lang="en-GB" altLang="en-US" dirty="0"/>
          </a:p>
        </p:txBody>
      </p:sp>
    </p:spTree>
    <p:extLst>
      <p:ext uri="{BB962C8B-B14F-4D97-AF65-F5344CB8AC3E}">
        <p14:creationId xmlns:p14="http://schemas.microsoft.com/office/powerpoint/2010/main" val="34395257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11</a:t>
            </a:fld>
            <a:endParaRPr kumimoji="0" lang="en-GB" altLang="en-US" dirty="0"/>
          </a:p>
        </p:txBody>
      </p:sp>
    </p:spTree>
    <p:extLst>
      <p:ext uri="{BB962C8B-B14F-4D97-AF65-F5344CB8AC3E}">
        <p14:creationId xmlns:p14="http://schemas.microsoft.com/office/powerpoint/2010/main" val="37085576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12</a:t>
            </a:fld>
            <a:endParaRPr kumimoji="0" lang="en-GB" altLang="en-US" dirty="0"/>
          </a:p>
        </p:txBody>
      </p:sp>
    </p:spTree>
    <p:extLst>
      <p:ext uri="{BB962C8B-B14F-4D97-AF65-F5344CB8AC3E}">
        <p14:creationId xmlns:p14="http://schemas.microsoft.com/office/powerpoint/2010/main" val="26532862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13</a:t>
            </a:fld>
            <a:endParaRPr kumimoji="0" lang="en-GB" altLang="en-US" dirty="0"/>
          </a:p>
        </p:txBody>
      </p:sp>
    </p:spTree>
    <p:extLst>
      <p:ext uri="{BB962C8B-B14F-4D97-AF65-F5344CB8AC3E}">
        <p14:creationId xmlns:p14="http://schemas.microsoft.com/office/powerpoint/2010/main" val="2558693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14</a:t>
            </a:fld>
            <a:endParaRPr kumimoji="0" lang="en-GB" altLang="en-US" dirty="0"/>
          </a:p>
        </p:txBody>
      </p:sp>
    </p:spTree>
    <p:extLst>
      <p:ext uri="{BB962C8B-B14F-4D97-AF65-F5344CB8AC3E}">
        <p14:creationId xmlns:p14="http://schemas.microsoft.com/office/powerpoint/2010/main" val="41186021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15</a:t>
            </a:fld>
            <a:endParaRPr kumimoji="0" lang="en-GB" altLang="en-US" dirty="0"/>
          </a:p>
        </p:txBody>
      </p:sp>
    </p:spTree>
    <p:extLst>
      <p:ext uri="{BB962C8B-B14F-4D97-AF65-F5344CB8AC3E}">
        <p14:creationId xmlns:p14="http://schemas.microsoft.com/office/powerpoint/2010/main" val="2140123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16</a:t>
            </a:fld>
            <a:endParaRPr kumimoji="0" lang="en-GB" altLang="en-US" dirty="0"/>
          </a:p>
        </p:txBody>
      </p:sp>
    </p:spTree>
    <p:extLst>
      <p:ext uri="{BB962C8B-B14F-4D97-AF65-F5344CB8AC3E}">
        <p14:creationId xmlns:p14="http://schemas.microsoft.com/office/powerpoint/2010/main" val="387614453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17</a:t>
            </a:fld>
            <a:endParaRPr kumimoji="0" lang="en-GB" altLang="en-US" dirty="0"/>
          </a:p>
        </p:txBody>
      </p:sp>
    </p:spTree>
    <p:extLst>
      <p:ext uri="{BB962C8B-B14F-4D97-AF65-F5344CB8AC3E}">
        <p14:creationId xmlns:p14="http://schemas.microsoft.com/office/powerpoint/2010/main" val="211430736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18</a:t>
            </a:fld>
            <a:endParaRPr kumimoji="0" lang="en-GB" altLang="en-US" dirty="0"/>
          </a:p>
        </p:txBody>
      </p:sp>
    </p:spTree>
    <p:extLst>
      <p:ext uri="{BB962C8B-B14F-4D97-AF65-F5344CB8AC3E}">
        <p14:creationId xmlns:p14="http://schemas.microsoft.com/office/powerpoint/2010/main" val="246890870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19</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15/04/2023</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15/04/2023</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15/04/2023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15/04/2023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15/04/2023</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15/04/2023</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15/04/2023</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15/04/2023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15/04/2023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15/04/2023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15/04/2023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15/04/2023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s://www.hofstede-insights.com/product/compare-countries/" TargetMode="External"/><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LCMB7013</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83432" y="3737312"/>
            <a:ext cx="10657184" cy="19959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9</a:t>
            </a:r>
          </a:p>
          <a:p>
            <a:pPr eaLnBrk="1" hangingPunct="1"/>
            <a:r>
              <a:rPr lang="en-GB" altLang="en-US" sz="4000" dirty="0">
                <a:solidFill>
                  <a:srgbClr val="FFFF00"/>
                </a:solidFill>
              </a:rPr>
              <a:t>International Performance Management</a:t>
            </a: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a:t>
            </a:r>
            <a:r>
              <a:rPr lang="en-GB" sz="6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Managing Performance</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30673308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9E502-ACBA-709D-FA03-4F8FCDF6ADC7}"/>
              </a:ext>
            </a:extLst>
          </p:cNvPr>
          <p:cNvSpPr>
            <a:spLocks noGrp="1"/>
          </p:cNvSpPr>
          <p:nvPr>
            <p:ph type="title"/>
          </p:nvPr>
        </p:nvSpPr>
        <p:spPr/>
        <p:txBody>
          <a:bodyPr/>
          <a:lstStyle/>
          <a:p>
            <a:r>
              <a:rPr lang="en-GB" dirty="0"/>
              <a:t>Topics</a:t>
            </a:r>
          </a:p>
        </p:txBody>
      </p:sp>
      <p:sp>
        <p:nvSpPr>
          <p:cNvPr id="3" name="Content Placeholder 2">
            <a:extLst>
              <a:ext uri="{FF2B5EF4-FFF2-40B4-BE49-F238E27FC236}">
                <a16:creationId xmlns:a16="http://schemas.microsoft.com/office/drawing/2014/main" id="{52CB148A-B56A-620C-7FEB-EAD386A8B40F}"/>
              </a:ext>
            </a:extLst>
          </p:cNvPr>
          <p:cNvSpPr>
            <a:spLocks noGrp="1"/>
          </p:cNvSpPr>
          <p:nvPr>
            <p:ph idx="1"/>
          </p:nvPr>
        </p:nvSpPr>
        <p:spPr/>
        <p:txBody>
          <a:bodyPr/>
          <a:lstStyle/>
          <a:p>
            <a:r>
              <a:rPr lang="en-GB" dirty="0"/>
              <a:t>PM in a globalised world</a:t>
            </a:r>
          </a:p>
          <a:p>
            <a:r>
              <a:rPr lang="en-GB" dirty="0"/>
              <a:t>Hofstede’s culture dimensions</a:t>
            </a:r>
          </a:p>
          <a:p>
            <a:r>
              <a:rPr lang="en-GB" dirty="0"/>
              <a:t>100 years of performance management – have we achieved any progress?</a:t>
            </a:r>
          </a:p>
          <a:p>
            <a:endParaRPr lang="en-GB" dirty="0"/>
          </a:p>
          <a:p>
            <a:pPr marL="0" indent="0">
              <a:buNone/>
            </a:pPr>
            <a:r>
              <a:rPr lang="en-GB" dirty="0">
                <a:highlight>
                  <a:srgbClr val="FFFF00"/>
                </a:highlight>
              </a:rPr>
              <a:t>Note: Presentation by Prof Jonathan Liu on the topic ‘Getting your research published’ – 27 April -11am - WH</a:t>
            </a:r>
          </a:p>
        </p:txBody>
      </p:sp>
    </p:spTree>
    <p:extLst>
      <p:ext uri="{BB962C8B-B14F-4D97-AF65-F5344CB8AC3E}">
        <p14:creationId xmlns:p14="http://schemas.microsoft.com/office/powerpoint/2010/main" val="31449889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7370529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Overview</a:t>
            </a:r>
          </a:p>
        </p:txBody>
      </p:sp>
      <p:sp>
        <p:nvSpPr>
          <p:cNvPr id="6" name="Rectangle 3">
            <a:extLst>
              <a:ext uri="{FF2B5EF4-FFF2-40B4-BE49-F238E27FC236}">
                <a16:creationId xmlns:a16="http://schemas.microsoft.com/office/drawing/2014/main" id="{306D15D3-654F-4F14-ADD5-0B3B44EA8CC7}"/>
              </a:ext>
            </a:extLst>
          </p:cNvPr>
          <p:cNvSpPr txBox="1">
            <a:spLocks noChangeArrowheads="1"/>
          </p:cNvSpPr>
          <p:nvPr/>
        </p:nvSpPr>
        <p:spPr bwMode="auto">
          <a:xfrm>
            <a:off x="767408" y="1143000"/>
            <a:ext cx="10657184" cy="45182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just" eaLnBrk="1" hangingPunct="1">
              <a:buFont typeface="Symbol" panose="05050102010706020507" pitchFamily="18" charset="2"/>
              <a:buNone/>
            </a:pPr>
            <a:endParaRPr lang="en-GB" altLang="en-US" sz="3200" dirty="0">
              <a:latin typeface="Arial Nova" panose="020B0504020202020204" pitchFamily="34" charset="0"/>
            </a:endParaRPr>
          </a:p>
          <a:p>
            <a:pPr algn="just" eaLnBrk="1" hangingPunct="1">
              <a:buFont typeface="Symbol" panose="05050102010706020507" pitchFamily="18" charset="2"/>
              <a:buNone/>
            </a:pPr>
            <a:endParaRPr lang="en-GB" altLang="en-US" sz="3200" b="1" dirty="0">
              <a:latin typeface="Arial Nova" panose="020B0504020202020204" pitchFamily="34" charset="0"/>
            </a:endParaRPr>
          </a:p>
          <a:p>
            <a:pPr algn="just" eaLnBrk="1" hangingPunct="1">
              <a:buFont typeface="Symbol" panose="05050102010706020507" pitchFamily="18" charset="2"/>
              <a:buNone/>
            </a:pPr>
            <a:endParaRPr lang="en-US" altLang="en-US" sz="2800" b="1" dirty="0">
              <a:latin typeface="Arial Nova" panose="020B0504020202020204" pitchFamily="34" charset="0"/>
            </a:endParaRPr>
          </a:p>
        </p:txBody>
      </p:sp>
      <p:sp>
        <p:nvSpPr>
          <p:cNvPr id="4" name="Content Placeholder 2">
            <a:extLst>
              <a:ext uri="{FF2B5EF4-FFF2-40B4-BE49-F238E27FC236}">
                <a16:creationId xmlns:a16="http://schemas.microsoft.com/office/drawing/2014/main" id="{8C70F991-1FE8-474B-9044-DCC7B8111D17}"/>
              </a:ext>
            </a:extLst>
          </p:cNvPr>
          <p:cNvSpPr txBox="1">
            <a:spLocks/>
          </p:cNvSpPr>
          <p:nvPr/>
        </p:nvSpPr>
        <p:spPr>
          <a:xfrm>
            <a:off x="641394" y="1556792"/>
            <a:ext cx="10909212" cy="4302224"/>
          </a:xfrm>
          <a:prstGeom prst="rect">
            <a:avLst/>
          </a:prstGeom>
        </p:spPr>
        <p:txBody>
          <a:bodyPr>
            <a:norm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ts val="1800"/>
              </a:spcBef>
            </a:pPr>
            <a:r>
              <a:rPr lang="en-GB" dirty="0">
                <a:latin typeface="Arial" panose="020B0604020202020204" pitchFamily="34" charset="0"/>
                <a:cs typeface="Arial" panose="020B0604020202020204" pitchFamily="34" charset="0"/>
              </a:rPr>
              <a:t>Role of national culture in performance management</a:t>
            </a:r>
          </a:p>
          <a:p>
            <a:pPr algn="just">
              <a:spcBef>
                <a:spcPts val="1800"/>
              </a:spcBef>
            </a:pPr>
            <a:r>
              <a:rPr lang="en-GB" dirty="0">
                <a:latin typeface="Arial" panose="020B0604020202020204" pitchFamily="34" charset="0"/>
                <a:cs typeface="Arial" panose="020B0604020202020204" pitchFamily="34" charset="0"/>
              </a:rPr>
              <a:t>Impact of other contextual factors on global performance management</a:t>
            </a:r>
          </a:p>
          <a:p>
            <a:pPr algn="just">
              <a:spcBef>
                <a:spcPts val="1800"/>
              </a:spcBef>
            </a:pPr>
            <a:r>
              <a:rPr lang="en-GB" dirty="0">
                <a:latin typeface="Arial" panose="020B0604020202020204" pitchFamily="34" charset="0"/>
                <a:cs typeface="Arial" panose="020B0604020202020204" pitchFamily="34" charset="0"/>
              </a:rPr>
              <a:t>Managing expatriate performance </a:t>
            </a:r>
          </a:p>
          <a:p>
            <a:pPr algn="just">
              <a:spcBef>
                <a:spcPts val="1800"/>
              </a:spcBef>
            </a:pPr>
            <a:r>
              <a:rPr lang="en-GB" dirty="0">
                <a:latin typeface="Arial" panose="020B0604020202020204" pitchFamily="34" charset="0"/>
                <a:cs typeface="Arial" panose="020B0604020202020204" pitchFamily="34" charset="0"/>
              </a:rPr>
              <a:t>Convergence or divergence in performance management</a:t>
            </a:r>
          </a:p>
        </p:txBody>
      </p:sp>
    </p:spTree>
    <p:extLst>
      <p:ext uri="{BB962C8B-B14F-4D97-AF65-F5344CB8AC3E}">
        <p14:creationId xmlns:p14="http://schemas.microsoft.com/office/powerpoint/2010/main" val="2539968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nodePh="1">
                                  <p:stCondLst>
                                    <p:cond delay="0"/>
                                  </p:stCondLst>
                                  <p:endCondLst>
                                    <p:cond evt="begin" delay="0">
                                      <p:tn val="5"/>
                                    </p:cond>
                                  </p:end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Introduction</a:t>
            </a:r>
          </a:p>
        </p:txBody>
      </p:sp>
      <p:sp>
        <p:nvSpPr>
          <p:cNvPr id="6" name="Rectangle 3">
            <a:extLst>
              <a:ext uri="{FF2B5EF4-FFF2-40B4-BE49-F238E27FC236}">
                <a16:creationId xmlns:a16="http://schemas.microsoft.com/office/drawing/2014/main" id="{306D15D3-654F-4F14-ADD5-0B3B44EA8CC7}"/>
              </a:ext>
            </a:extLst>
          </p:cNvPr>
          <p:cNvSpPr txBox="1">
            <a:spLocks noChangeArrowheads="1"/>
          </p:cNvSpPr>
          <p:nvPr/>
        </p:nvSpPr>
        <p:spPr bwMode="auto">
          <a:xfrm>
            <a:off x="767408" y="1143000"/>
            <a:ext cx="10657184" cy="45182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just" eaLnBrk="1" hangingPunct="1">
              <a:buFont typeface="Symbol" panose="05050102010706020507" pitchFamily="18" charset="2"/>
              <a:buNone/>
            </a:pPr>
            <a:endParaRPr lang="en-GB" altLang="en-US" sz="3200" dirty="0">
              <a:latin typeface="Arial Nova" panose="020B0504020202020204" pitchFamily="34" charset="0"/>
            </a:endParaRPr>
          </a:p>
          <a:p>
            <a:pPr algn="just" eaLnBrk="1" hangingPunct="1">
              <a:buFont typeface="Symbol" panose="05050102010706020507" pitchFamily="18" charset="2"/>
              <a:buNone/>
            </a:pPr>
            <a:endParaRPr lang="en-GB" altLang="en-US" sz="3200" b="1" dirty="0">
              <a:latin typeface="Arial Nova" panose="020B0504020202020204" pitchFamily="34" charset="0"/>
            </a:endParaRPr>
          </a:p>
          <a:p>
            <a:pPr algn="just" eaLnBrk="1" hangingPunct="1">
              <a:buFont typeface="Symbol" panose="05050102010706020507" pitchFamily="18" charset="2"/>
              <a:buNone/>
            </a:pPr>
            <a:endParaRPr lang="en-US" altLang="en-US" sz="2800" b="1" dirty="0">
              <a:latin typeface="Arial Nova" panose="020B0504020202020204" pitchFamily="34" charset="0"/>
            </a:endParaRPr>
          </a:p>
        </p:txBody>
      </p:sp>
      <p:sp>
        <p:nvSpPr>
          <p:cNvPr id="4" name="Content Placeholder 2">
            <a:extLst>
              <a:ext uri="{FF2B5EF4-FFF2-40B4-BE49-F238E27FC236}">
                <a16:creationId xmlns:a16="http://schemas.microsoft.com/office/drawing/2014/main" id="{8C70F991-1FE8-474B-9044-DCC7B8111D17}"/>
              </a:ext>
            </a:extLst>
          </p:cNvPr>
          <p:cNvSpPr txBox="1">
            <a:spLocks/>
          </p:cNvSpPr>
          <p:nvPr/>
        </p:nvSpPr>
        <p:spPr>
          <a:xfrm>
            <a:off x="875420" y="1340768"/>
            <a:ext cx="10441160" cy="4374232"/>
          </a:xfrm>
          <a:prstGeom prst="rect">
            <a:avLst/>
          </a:prstGeom>
        </p:spPr>
        <p:txBody>
          <a:bodyPr>
            <a:normAutofit lnSpcReduction="10000"/>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eaLnBrk="1" fontAlgn="auto" hangingPunct="1">
              <a:spcBef>
                <a:spcPts val="1200"/>
              </a:spcBef>
              <a:spcAft>
                <a:spcPts val="0"/>
              </a:spcAft>
              <a:defRPr/>
            </a:pPr>
            <a:r>
              <a:rPr kumimoji="0" lang="en-GB" i="0" u="none" strike="noStrike" kern="1200" cap="none" spc="0" normalizeH="0" baseline="0" noProof="0" dirty="0">
                <a:ln>
                  <a:noFill/>
                </a:ln>
                <a:solidFill>
                  <a:prstClr val="black"/>
                </a:solidFill>
                <a:effectLst/>
                <a:uLnTx/>
                <a:uFillTx/>
                <a:latin typeface="Arial" pitchFamily="34" charset="0"/>
                <a:ea typeface="+mn-ea"/>
                <a:cs typeface="Arial" pitchFamily="34" charset="0"/>
              </a:rPr>
              <a:t>Principles upon which performance management (PM) is based are mainly US-centric.</a:t>
            </a:r>
          </a:p>
          <a:p>
            <a:pPr algn="just" eaLnBrk="1" fontAlgn="auto" hangingPunct="1">
              <a:spcBef>
                <a:spcPts val="1200"/>
              </a:spcBef>
              <a:spcAft>
                <a:spcPts val="0"/>
              </a:spcAft>
              <a:defRPr/>
            </a:pPr>
            <a:r>
              <a:rPr kumimoji="0" lang="en-GB" i="0" u="none" strike="noStrike" kern="1200" cap="none" spc="0" normalizeH="0" baseline="0" noProof="0" dirty="0">
                <a:ln>
                  <a:noFill/>
                </a:ln>
                <a:solidFill>
                  <a:prstClr val="black"/>
                </a:solidFill>
                <a:effectLst/>
                <a:uLnTx/>
                <a:uFillTx/>
                <a:latin typeface="Arial" pitchFamily="34" charset="0"/>
                <a:ea typeface="+mn-ea"/>
                <a:cs typeface="Arial" pitchFamily="34" charset="0"/>
              </a:rPr>
              <a:t>PM developed for one country/culture may not be suitable for another.</a:t>
            </a:r>
          </a:p>
          <a:p>
            <a:pPr algn="just" eaLnBrk="1" fontAlgn="auto" hangingPunct="1">
              <a:spcBef>
                <a:spcPts val="1200"/>
              </a:spcBef>
              <a:spcAft>
                <a:spcPts val="0"/>
              </a:spcAft>
              <a:defRPr/>
            </a:pPr>
            <a:r>
              <a:rPr kumimoji="0" lang="en-GB" i="0" u="none" strike="noStrike" kern="1200" cap="none" spc="0" normalizeH="0" baseline="0" noProof="0" dirty="0">
                <a:ln>
                  <a:noFill/>
                </a:ln>
                <a:solidFill>
                  <a:prstClr val="black"/>
                </a:solidFill>
                <a:effectLst/>
                <a:uLnTx/>
                <a:uFillTx/>
                <a:latin typeface="Arial" pitchFamily="34" charset="0"/>
                <a:ea typeface="+mn-ea"/>
                <a:cs typeface="Arial" pitchFamily="34" charset="0"/>
              </a:rPr>
              <a:t>Issue is not only for multinational corporations (MNCs) but also domestic setting (e.g. increased diversity of national labour forces).</a:t>
            </a:r>
          </a:p>
          <a:p>
            <a:pPr algn="just" eaLnBrk="1" fontAlgn="auto" hangingPunct="1">
              <a:spcBef>
                <a:spcPts val="1200"/>
              </a:spcBef>
              <a:spcAft>
                <a:spcPts val="0"/>
              </a:spcAft>
              <a:defRPr/>
            </a:pPr>
            <a:r>
              <a:rPr kumimoji="0" lang="en-GB" i="0" u="none" strike="noStrike" kern="1200" cap="none" spc="0" normalizeH="0" baseline="0" noProof="0" dirty="0">
                <a:ln>
                  <a:noFill/>
                </a:ln>
                <a:solidFill>
                  <a:prstClr val="black"/>
                </a:solidFill>
                <a:effectLst/>
                <a:uLnTx/>
                <a:uFillTx/>
                <a:latin typeface="Arial" pitchFamily="34" charset="0"/>
                <a:ea typeface="+mn-ea"/>
                <a:cs typeface="Arial" pitchFamily="34" charset="0"/>
              </a:rPr>
              <a:t>Academic literature and research is weak.</a:t>
            </a:r>
          </a:p>
        </p:txBody>
      </p:sp>
    </p:spTree>
    <p:extLst>
      <p:ext uri="{BB962C8B-B14F-4D97-AF65-F5344CB8AC3E}">
        <p14:creationId xmlns:p14="http://schemas.microsoft.com/office/powerpoint/2010/main" val="28620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nodePh="1">
                                  <p:stCondLst>
                                    <p:cond delay="0"/>
                                  </p:stCondLst>
                                  <p:endCondLst>
                                    <p:cond evt="begin" delay="0">
                                      <p:tn val="5"/>
                                    </p:cond>
                                  </p:end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Global Trends</a:t>
            </a:r>
          </a:p>
        </p:txBody>
      </p:sp>
      <p:sp>
        <p:nvSpPr>
          <p:cNvPr id="6" name="Rectangle 3">
            <a:extLst>
              <a:ext uri="{FF2B5EF4-FFF2-40B4-BE49-F238E27FC236}">
                <a16:creationId xmlns:a16="http://schemas.microsoft.com/office/drawing/2014/main" id="{306D15D3-654F-4F14-ADD5-0B3B44EA8CC7}"/>
              </a:ext>
            </a:extLst>
          </p:cNvPr>
          <p:cNvSpPr txBox="1">
            <a:spLocks noChangeArrowheads="1"/>
          </p:cNvSpPr>
          <p:nvPr/>
        </p:nvSpPr>
        <p:spPr bwMode="auto">
          <a:xfrm>
            <a:off x="767408" y="1143000"/>
            <a:ext cx="10657184" cy="45182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just" eaLnBrk="1" hangingPunct="1">
              <a:buFont typeface="Symbol" panose="05050102010706020507" pitchFamily="18" charset="2"/>
              <a:buNone/>
            </a:pPr>
            <a:endParaRPr lang="en-GB" altLang="en-US" sz="3200" dirty="0">
              <a:latin typeface="Arial Nova" panose="020B0504020202020204" pitchFamily="34" charset="0"/>
            </a:endParaRPr>
          </a:p>
          <a:p>
            <a:pPr algn="just" eaLnBrk="1" hangingPunct="1">
              <a:buFont typeface="Symbol" panose="05050102010706020507" pitchFamily="18" charset="2"/>
              <a:buNone/>
            </a:pPr>
            <a:endParaRPr lang="en-GB" altLang="en-US" sz="3200" b="1" dirty="0">
              <a:latin typeface="Arial Nova" panose="020B0504020202020204" pitchFamily="34" charset="0"/>
            </a:endParaRPr>
          </a:p>
          <a:p>
            <a:pPr algn="just" eaLnBrk="1" hangingPunct="1">
              <a:buFont typeface="Symbol" panose="05050102010706020507" pitchFamily="18" charset="2"/>
              <a:buNone/>
            </a:pPr>
            <a:endParaRPr lang="en-US" altLang="en-US" sz="2800" b="1" dirty="0">
              <a:latin typeface="Arial Nova" panose="020B0504020202020204" pitchFamily="34" charset="0"/>
            </a:endParaRPr>
          </a:p>
        </p:txBody>
      </p:sp>
      <p:sp>
        <p:nvSpPr>
          <p:cNvPr id="4" name="Content Placeholder 2">
            <a:extLst>
              <a:ext uri="{FF2B5EF4-FFF2-40B4-BE49-F238E27FC236}">
                <a16:creationId xmlns:a16="http://schemas.microsoft.com/office/drawing/2014/main" id="{8C70F991-1FE8-474B-9044-DCC7B8111D17}"/>
              </a:ext>
            </a:extLst>
          </p:cNvPr>
          <p:cNvSpPr txBox="1">
            <a:spLocks/>
          </p:cNvSpPr>
          <p:nvPr/>
        </p:nvSpPr>
        <p:spPr>
          <a:xfrm>
            <a:off x="767408" y="1132629"/>
            <a:ext cx="10657184" cy="4525963"/>
          </a:xfrm>
          <a:prstGeom prst="rect">
            <a:avLst/>
          </a:prstGeom>
        </p:spPr>
        <p:txBody>
          <a:bodyPr>
            <a:normAutofit fontScale="92500" lnSpcReduction="10000"/>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just"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b="0" i="0" u="none" strike="noStrike" kern="1200" cap="none" spc="0" normalizeH="0" baseline="0" noProof="0" dirty="0">
                <a:ln>
                  <a:noFill/>
                </a:ln>
                <a:solidFill>
                  <a:prstClr val="black"/>
                </a:solidFill>
                <a:effectLst/>
                <a:uLnTx/>
                <a:uFillTx/>
                <a:latin typeface="Arial"/>
                <a:ea typeface="+mn-ea"/>
                <a:cs typeface="Times New Roman"/>
              </a:rPr>
              <a:t>Growth in adoption of performance management globally</a:t>
            </a:r>
          </a:p>
          <a:p>
            <a:pPr marL="342900" marR="0" lvl="0" indent="-342900" algn="just"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b="0" i="0" u="none" strike="noStrike" kern="1200" cap="none" spc="0" normalizeH="0" baseline="0" noProof="0" dirty="0" err="1">
                <a:ln>
                  <a:noFill/>
                </a:ln>
                <a:solidFill>
                  <a:prstClr val="black"/>
                </a:solidFill>
                <a:effectLst/>
                <a:uLnTx/>
                <a:uFillTx/>
                <a:latin typeface="Arial"/>
                <a:ea typeface="+mn-ea"/>
                <a:cs typeface="Times New Roman"/>
              </a:rPr>
              <a:t>Cranet</a:t>
            </a:r>
            <a:r>
              <a:rPr kumimoji="0" lang="en-GB" b="0" i="0" u="none" strike="noStrike" kern="1200" cap="none" spc="0" normalizeH="0" baseline="0" noProof="0" dirty="0">
                <a:ln>
                  <a:noFill/>
                </a:ln>
                <a:solidFill>
                  <a:prstClr val="black"/>
                </a:solidFill>
                <a:effectLst/>
                <a:uLnTx/>
                <a:uFillTx/>
                <a:latin typeface="Arial"/>
                <a:ea typeface="+mn-ea"/>
                <a:cs typeface="Times New Roman"/>
              </a:rPr>
              <a:t> survey (covers over 30 countries):</a:t>
            </a:r>
          </a:p>
          <a:p>
            <a:pPr marL="742950" marR="0" lvl="1" indent="-285750" algn="just" defTabSz="914400" rtl="0" eaLnBrk="1" fontAlgn="auto" latinLnBrk="0" hangingPunct="1">
              <a:lnSpc>
                <a:spcPct val="100000"/>
              </a:lnSpc>
              <a:spcBef>
                <a:spcPct val="20000"/>
              </a:spcBef>
              <a:spcAft>
                <a:spcPts val="0"/>
              </a:spcAft>
              <a:buClrTx/>
              <a:buSzTx/>
              <a:buFont typeface="Arial"/>
              <a:buChar char="•"/>
              <a:tabLst/>
              <a:defRPr/>
            </a:pPr>
            <a:r>
              <a:rPr kumimoji="0" lang="en-GB" sz="3000" b="0" i="0" u="none" strike="noStrike" kern="1200" cap="none" spc="0" normalizeH="0" baseline="0" noProof="0" dirty="0">
                <a:ln>
                  <a:noFill/>
                </a:ln>
                <a:solidFill>
                  <a:prstClr val="black"/>
                </a:solidFill>
                <a:effectLst/>
                <a:uLnTx/>
                <a:uFillTx/>
                <a:latin typeface="Arial"/>
                <a:ea typeface="+mn-ea"/>
                <a:cs typeface="Times New Roman"/>
              </a:rPr>
              <a:t>Wide differences in use of appraisal (ranging from under 50% to over 90% of organisations)</a:t>
            </a:r>
          </a:p>
          <a:p>
            <a:pPr marL="742950" marR="0" lvl="1" indent="-285750" algn="just" defTabSz="914400" rtl="0" eaLnBrk="1" fontAlgn="auto" latinLnBrk="0" hangingPunct="1">
              <a:lnSpc>
                <a:spcPct val="100000"/>
              </a:lnSpc>
              <a:spcBef>
                <a:spcPct val="20000"/>
              </a:spcBef>
              <a:spcAft>
                <a:spcPts val="0"/>
              </a:spcAft>
              <a:buClrTx/>
              <a:buSzTx/>
              <a:buFont typeface="Arial"/>
              <a:buChar char="•"/>
              <a:tabLst/>
              <a:defRPr/>
            </a:pPr>
            <a:r>
              <a:rPr kumimoji="0" lang="en-GB" sz="3000" b="0" i="0" u="none" strike="noStrike" kern="1200" cap="none" spc="0" normalizeH="0" baseline="0" noProof="0" dirty="0">
                <a:ln>
                  <a:noFill/>
                </a:ln>
                <a:solidFill>
                  <a:prstClr val="black"/>
                </a:solidFill>
                <a:effectLst/>
                <a:uLnTx/>
                <a:uFillTx/>
                <a:latin typeface="Arial"/>
                <a:ea typeface="+mn-ea"/>
                <a:cs typeface="Times New Roman"/>
              </a:rPr>
              <a:t>Increase in use of appraisal in all countries</a:t>
            </a:r>
          </a:p>
          <a:p>
            <a:pPr marL="742950" marR="0" lvl="1" indent="-285750" algn="just" defTabSz="914400" rtl="0" eaLnBrk="1" fontAlgn="auto" latinLnBrk="0" hangingPunct="1">
              <a:lnSpc>
                <a:spcPct val="100000"/>
              </a:lnSpc>
              <a:spcBef>
                <a:spcPct val="20000"/>
              </a:spcBef>
              <a:spcAft>
                <a:spcPts val="0"/>
              </a:spcAft>
              <a:buClrTx/>
              <a:buSzTx/>
              <a:buFont typeface="Arial"/>
              <a:buChar char="•"/>
              <a:tabLst/>
              <a:defRPr/>
            </a:pPr>
            <a:r>
              <a:rPr kumimoji="0" lang="en-GB" sz="3000" b="0" i="0" u="none" strike="noStrike" kern="1200" cap="none" spc="0" normalizeH="0" baseline="0" noProof="0" dirty="0">
                <a:ln>
                  <a:noFill/>
                </a:ln>
                <a:solidFill>
                  <a:prstClr val="black"/>
                </a:solidFill>
                <a:effectLst/>
                <a:uLnTx/>
                <a:uFillTx/>
                <a:latin typeface="Arial"/>
                <a:ea typeface="+mn-ea"/>
                <a:cs typeface="Times New Roman"/>
              </a:rPr>
              <a:t>Increase in number and proportion of employees contributing to appraisal process and 360-degreee appraisal</a:t>
            </a:r>
          </a:p>
          <a:p>
            <a:pPr indent="-285750" algn="just" eaLnBrk="1" fontAlgn="auto" hangingPunct="1">
              <a:spcAft>
                <a:spcPts val="0"/>
              </a:spcAft>
              <a:buFont typeface="Arial"/>
              <a:buChar char="•"/>
              <a:defRPr/>
            </a:pPr>
            <a:r>
              <a:rPr kumimoji="0" lang="en-GB" b="0" i="0" u="none" strike="noStrike" kern="1200" cap="none" spc="0" normalizeH="0" baseline="0" noProof="0" dirty="0">
                <a:ln>
                  <a:noFill/>
                </a:ln>
                <a:solidFill>
                  <a:prstClr val="black"/>
                </a:solidFill>
                <a:effectLst/>
                <a:uLnTx/>
                <a:uFillTx/>
                <a:latin typeface="Arial"/>
                <a:ea typeface="+mn-ea"/>
                <a:cs typeface="Times New Roman"/>
              </a:rPr>
              <a:t>Appraisal most commonly used to define training needs. Pay determination is a major purpose in only a few countries. </a:t>
            </a:r>
          </a:p>
          <a:p>
            <a:pPr indent="-285750" algn="just" eaLnBrk="1" fontAlgn="auto" hangingPunct="1">
              <a:spcAft>
                <a:spcPts val="0"/>
              </a:spcAft>
              <a:buFont typeface="Arial"/>
              <a:buChar char="•"/>
              <a:defRPr/>
            </a:pPr>
            <a:endParaRPr kumimoji="0" lang="en-GB" b="0" i="0" u="none" strike="noStrike" kern="1200" cap="none" spc="0" normalizeH="0" baseline="0" noProof="0" dirty="0">
              <a:ln>
                <a:noFill/>
              </a:ln>
              <a:solidFill>
                <a:prstClr val="black"/>
              </a:solidFill>
              <a:effectLst/>
              <a:uLnTx/>
              <a:uFillTx/>
              <a:latin typeface="Arial"/>
              <a:ea typeface="+mn-ea"/>
              <a:cs typeface="Times New Roman"/>
            </a:endParaRPr>
          </a:p>
        </p:txBody>
      </p:sp>
    </p:spTree>
    <p:extLst>
      <p:ext uri="{BB962C8B-B14F-4D97-AF65-F5344CB8AC3E}">
        <p14:creationId xmlns:p14="http://schemas.microsoft.com/office/powerpoint/2010/main" val="19196450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nodePh="1">
                                  <p:stCondLst>
                                    <p:cond delay="0"/>
                                  </p:stCondLst>
                                  <p:endCondLst>
                                    <p:cond evt="begin" delay="0">
                                      <p:tn val="5"/>
                                    </p:cond>
                                  </p:end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Hofstede’s Dimensions of Culture</a:t>
            </a:r>
          </a:p>
        </p:txBody>
      </p:sp>
      <p:sp>
        <p:nvSpPr>
          <p:cNvPr id="6" name="Rectangle 3">
            <a:extLst>
              <a:ext uri="{FF2B5EF4-FFF2-40B4-BE49-F238E27FC236}">
                <a16:creationId xmlns:a16="http://schemas.microsoft.com/office/drawing/2014/main" id="{306D15D3-654F-4F14-ADD5-0B3B44EA8CC7}"/>
              </a:ext>
            </a:extLst>
          </p:cNvPr>
          <p:cNvSpPr txBox="1">
            <a:spLocks noChangeArrowheads="1"/>
          </p:cNvSpPr>
          <p:nvPr/>
        </p:nvSpPr>
        <p:spPr bwMode="auto">
          <a:xfrm>
            <a:off x="767408" y="1143000"/>
            <a:ext cx="10657184" cy="45182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just" eaLnBrk="1" hangingPunct="1">
              <a:buFont typeface="Symbol" panose="05050102010706020507" pitchFamily="18" charset="2"/>
              <a:buNone/>
            </a:pPr>
            <a:endParaRPr lang="en-GB" altLang="en-US" sz="3200" dirty="0">
              <a:latin typeface="Arial Nova" panose="020B0504020202020204" pitchFamily="34" charset="0"/>
            </a:endParaRPr>
          </a:p>
          <a:p>
            <a:pPr algn="just" eaLnBrk="1" hangingPunct="1">
              <a:buFont typeface="Symbol" panose="05050102010706020507" pitchFamily="18" charset="2"/>
              <a:buNone/>
            </a:pPr>
            <a:endParaRPr lang="en-GB" altLang="en-US" sz="3200" b="1" dirty="0">
              <a:latin typeface="Arial Nova" panose="020B0504020202020204" pitchFamily="34" charset="0"/>
            </a:endParaRPr>
          </a:p>
          <a:p>
            <a:pPr algn="just" eaLnBrk="1" hangingPunct="1">
              <a:buFont typeface="Symbol" panose="05050102010706020507" pitchFamily="18" charset="2"/>
              <a:buNone/>
            </a:pPr>
            <a:endParaRPr lang="en-US" altLang="en-US" sz="2800" b="1" dirty="0">
              <a:latin typeface="Arial Nova" panose="020B0504020202020204" pitchFamily="34" charset="0"/>
            </a:endParaRPr>
          </a:p>
        </p:txBody>
      </p:sp>
      <p:sp>
        <p:nvSpPr>
          <p:cNvPr id="4" name="Content Placeholder 2">
            <a:extLst>
              <a:ext uri="{FF2B5EF4-FFF2-40B4-BE49-F238E27FC236}">
                <a16:creationId xmlns:a16="http://schemas.microsoft.com/office/drawing/2014/main" id="{8C70F991-1FE8-474B-9044-DCC7B8111D17}"/>
              </a:ext>
            </a:extLst>
          </p:cNvPr>
          <p:cNvSpPr txBox="1">
            <a:spLocks/>
          </p:cNvSpPr>
          <p:nvPr/>
        </p:nvSpPr>
        <p:spPr>
          <a:xfrm>
            <a:off x="767408" y="908720"/>
            <a:ext cx="10657184" cy="4806280"/>
          </a:xfrm>
          <a:prstGeom prst="rect">
            <a:avLst/>
          </a:prstGeom>
        </p:spPr>
        <p:txBody>
          <a:bodyPr>
            <a:no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eaLnBrk="1" fontAlgn="auto" hangingPunct="1">
              <a:spcBef>
                <a:spcPts val="0"/>
              </a:spcBef>
              <a:spcAft>
                <a:spcPts val="0"/>
              </a:spcAft>
              <a:defRPr/>
            </a:pPr>
            <a:r>
              <a:rPr kumimoji="0" lang="en-GB" b="0" i="0" u="none" strike="noStrike" kern="1200" cap="none" spc="0" normalizeH="0" baseline="0" noProof="0" dirty="0">
                <a:ln>
                  <a:noFill/>
                </a:ln>
                <a:solidFill>
                  <a:prstClr val="black"/>
                </a:solidFill>
                <a:effectLst/>
                <a:uLnTx/>
                <a:uFillTx/>
                <a:latin typeface="Arial"/>
                <a:ea typeface="+mn-ea"/>
                <a:cs typeface="Times New Roman"/>
              </a:rPr>
              <a:t>Power distance </a:t>
            </a:r>
            <a:r>
              <a:rPr kumimoji="0" lang="en-GB" sz="2500" b="0" i="0" u="none" strike="noStrike" kern="1200" cap="none" spc="0" normalizeH="0" baseline="0" noProof="0" dirty="0">
                <a:ln>
                  <a:noFill/>
                </a:ln>
                <a:solidFill>
                  <a:prstClr val="black"/>
                </a:solidFill>
                <a:effectLst/>
                <a:uLnTx/>
                <a:uFillTx/>
                <a:latin typeface="Arial"/>
                <a:ea typeface="+mn-ea"/>
                <a:cs typeface="Times New Roman"/>
              </a:rPr>
              <a:t>(expresses the degree to which the less powerful members of a society accept and expect that power is distributed unequally)</a:t>
            </a:r>
          </a:p>
          <a:p>
            <a:pPr algn="just" eaLnBrk="1" fontAlgn="auto" hangingPunct="1">
              <a:spcBef>
                <a:spcPts val="0"/>
              </a:spcBef>
              <a:spcAft>
                <a:spcPts val="0"/>
              </a:spcAft>
              <a:defRPr/>
            </a:pPr>
            <a:r>
              <a:rPr kumimoji="0" lang="en-GB" b="0" i="0" u="none" strike="noStrike" kern="1200" cap="none" spc="0" normalizeH="0" baseline="0" noProof="0" dirty="0">
                <a:ln>
                  <a:noFill/>
                </a:ln>
                <a:solidFill>
                  <a:prstClr val="black"/>
                </a:solidFill>
                <a:effectLst/>
                <a:uLnTx/>
                <a:uFillTx/>
                <a:latin typeface="Arial"/>
                <a:ea typeface="+mn-ea"/>
                <a:cs typeface="Times New Roman"/>
              </a:rPr>
              <a:t>Uncertainty avoidance </a:t>
            </a:r>
            <a:r>
              <a:rPr kumimoji="0" lang="en-GB" sz="2500" b="0" i="0" u="none" strike="noStrike" kern="1200" cap="none" spc="0" normalizeH="0" baseline="0" noProof="0" dirty="0">
                <a:ln>
                  <a:noFill/>
                </a:ln>
                <a:solidFill>
                  <a:prstClr val="black"/>
                </a:solidFill>
                <a:effectLst/>
                <a:uLnTx/>
                <a:uFillTx/>
                <a:latin typeface="Arial"/>
                <a:ea typeface="+mn-ea"/>
                <a:cs typeface="Times New Roman"/>
              </a:rPr>
              <a:t>(expresses the degree to which the members of a society feel uncomfortable with uncertainty and ambiguity)</a:t>
            </a:r>
            <a:endParaRPr kumimoji="0" lang="en-US" sz="2500" b="0" i="0" u="none" strike="noStrike" kern="1200" cap="none" spc="0" normalizeH="0" baseline="0" noProof="0" dirty="0">
              <a:ln>
                <a:noFill/>
              </a:ln>
              <a:solidFill>
                <a:prstClr val="black"/>
              </a:solidFill>
              <a:effectLst/>
              <a:uLnTx/>
              <a:uFillTx/>
              <a:latin typeface="Arial"/>
              <a:ea typeface="+mn-ea"/>
              <a:cs typeface="Times New Roman"/>
            </a:endParaRPr>
          </a:p>
          <a:p>
            <a:pPr algn="just" eaLnBrk="1" fontAlgn="auto" hangingPunct="1">
              <a:spcBef>
                <a:spcPts val="0"/>
              </a:spcBef>
              <a:spcAft>
                <a:spcPts val="0"/>
              </a:spcAft>
              <a:defRPr/>
            </a:pPr>
            <a:r>
              <a:rPr kumimoji="0" lang="en-GB" b="0" i="0" u="none" strike="noStrike" kern="1200" cap="none" spc="0" normalizeH="0" baseline="0" noProof="0" dirty="0">
                <a:ln>
                  <a:noFill/>
                </a:ln>
                <a:solidFill>
                  <a:prstClr val="black"/>
                </a:solidFill>
                <a:effectLst/>
                <a:uLnTx/>
                <a:uFillTx/>
                <a:latin typeface="Arial"/>
                <a:ea typeface="+mn-ea"/>
                <a:cs typeface="Times New Roman"/>
              </a:rPr>
              <a:t>Individualism versus collectivism</a:t>
            </a:r>
            <a:endParaRPr lang="en-US" dirty="0">
              <a:solidFill>
                <a:prstClr val="black"/>
              </a:solidFill>
              <a:latin typeface="Arial"/>
              <a:cs typeface="Times New Roman"/>
            </a:endParaRPr>
          </a:p>
          <a:p>
            <a:pPr algn="just" eaLnBrk="1" fontAlgn="auto" hangingPunct="1">
              <a:spcBef>
                <a:spcPts val="0"/>
              </a:spcBef>
              <a:spcAft>
                <a:spcPts val="0"/>
              </a:spcAft>
              <a:defRPr/>
            </a:pPr>
            <a:r>
              <a:rPr kumimoji="0" lang="en-GB" b="0" i="0" u="none" strike="noStrike" kern="1200" cap="none" spc="0" normalizeH="0" baseline="0" noProof="0" dirty="0">
                <a:ln>
                  <a:noFill/>
                </a:ln>
                <a:solidFill>
                  <a:prstClr val="black"/>
                </a:solidFill>
                <a:effectLst/>
                <a:uLnTx/>
                <a:uFillTx/>
                <a:latin typeface="Arial"/>
                <a:ea typeface="+mn-ea"/>
                <a:cs typeface="Times New Roman"/>
              </a:rPr>
              <a:t>Masculinity versus femininity </a:t>
            </a:r>
            <a:r>
              <a:rPr kumimoji="0" lang="en-GB" sz="2500" b="0" i="0" u="none" strike="noStrike" kern="1200" cap="none" spc="0" normalizeH="0" baseline="0" noProof="0" dirty="0">
                <a:ln>
                  <a:noFill/>
                </a:ln>
                <a:solidFill>
                  <a:prstClr val="black"/>
                </a:solidFill>
                <a:effectLst/>
                <a:uLnTx/>
                <a:uFillTx/>
                <a:latin typeface="Arial"/>
                <a:ea typeface="+mn-ea"/>
                <a:cs typeface="Times New Roman"/>
              </a:rPr>
              <a:t>(represents a preference in society for achievement, heroism, assertiveness, and material rewards for success)</a:t>
            </a:r>
          </a:p>
          <a:p>
            <a:pPr algn="just" eaLnBrk="1" fontAlgn="auto" hangingPunct="1">
              <a:spcBef>
                <a:spcPts val="0"/>
              </a:spcBef>
              <a:spcAft>
                <a:spcPts val="0"/>
              </a:spcAft>
              <a:defRPr/>
            </a:pPr>
            <a:r>
              <a:rPr kumimoji="0" lang="en-GB" b="0" i="0" u="none" strike="noStrike" kern="1200" cap="none" spc="0" normalizeH="0" baseline="0" noProof="0" dirty="0">
                <a:ln>
                  <a:noFill/>
                </a:ln>
                <a:solidFill>
                  <a:prstClr val="black"/>
                </a:solidFill>
                <a:effectLst/>
                <a:uLnTx/>
                <a:uFillTx/>
                <a:latin typeface="Arial"/>
                <a:ea typeface="+mn-ea"/>
                <a:cs typeface="Times New Roman"/>
              </a:rPr>
              <a:t>Short-term versus long-term orientation</a:t>
            </a:r>
            <a:endParaRPr kumimoji="0" lang="en-US" b="0" i="0" u="none" strike="noStrike" kern="1200" cap="none" spc="0" normalizeH="0" baseline="0" noProof="0" dirty="0">
              <a:ln>
                <a:noFill/>
              </a:ln>
              <a:solidFill>
                <a:prstClr val="black"/>
              </a:solidFill>
              <a:effectLst/>
              <a:uLnTx/>
              <a:uFillTx/>
              <a:latin typeface="Arial"/>
              <a:ea typeface="+mn-ea"/>
              <a:cs typeface="Times New Roman"/>
            </a:endParaRPr>
          </a:p>
        </p:txBody>
      </p:sp>
      <p:sp>
        <p:nvSpPr>
          <p:cNvPr id="2" name="TextBox 1">
            <a:extLst>
              <a:ext uri="{FF2B5EF4-FFF2-40B4-BE49-F238E27FC236}">
                <a16:creationId xmlns:a16="http://schemas.microsoft.com/office/drawing/2014/main" id="{60A79088-B074-407A-BF4A-C34910A53744}"/>
              </a:ext>
            </a:extLst>
          </p:cNvPr>
          <p:cNvSpPr txBox="1"/>
          <p:nvPr/>
        </p:nvSpPr>
        <p:spPr>
          <a:xfrm>
            <a:off x="8400256" y="5219236"/>
            <a:ext cx="3024336" cy="369332"/>
          </a:xfrm>
          <a:prstGeom prst="rect">
            <a:avLst/>
          </a:prstGeom>
          <a:pattFill prst="wdDnDiag">
            <a:fgClr>
              <a:schemeClr val="accent2"/>
            </a:fgClr>
            <a:bgClr>
              <a:schemeClr val="bg1"/>
            </a:bgClr>
          </a:pattFill>
          <a:ln w="28575" cmpd="dbl">
            <a:noFill/>
          </a:ln>
        </p:spPr>
        <p:txBody>
          <a:bodyPr wrap="square" rtlCol="0">
            <a:spAutoFit/>
          </a:bodyPr>
          <a:lstStyle/>
          <a:p>
            <a:pPr algn="ctr"/>
            <a:r>
              <a:rPr lang="en-GB" dirty="0">
                <a:latin typeface="Aharoni" panose="02010803020104030203" pitchFamily="2" charset="-79"/>
                <a:cs typeface="Aharoni" panose="02010803020104030203" pitchFamily="2" charset="-79"/>
                <a:hlinkClick r:id="rId3"/>
              </a:rPr>
              <a:t>COMPARE COUNTRIES</a:t>
            </a:r>
            <a:endParaRPr lang="en-GB" dirty="0">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1332534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nodePh="1">
                                  <p:stCondLst>
                                    <p:cond delay="0"/>
                                  </p:stCondLst>
                                  <p:endCondLst>
                                    <p:cond evt="begin" delay="0">
                                      <p:tn val="5"/>
                                    </p:cond>
                                  </p:end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191344" y="0"/>
            <a:ext cx="11809312" cy="1143000"/>
          </a:xfrm>
        </p:spPr>
        <p:txBody>
          <a:bodyPr/>
          <a:lstStyle/>
          <a:p>
            <a:pPr eaLnBrk="1" hangingPunct="1"/>
            <a:r>
              <a:rPr lang="en-GB" altLang="en-US" sz="3600" b="1" dirty="0">
                <a:solidFill>
                  <a:schemeClr val="tx2">
                    <a:lumMod val="75000"/>
                  </a:schemeClr>
                </a:solidFill>
              </a:rPr>
              <a:t>Cultural Implications for Performance Appraisal (PA)</a:t>
            </a:r>
          </a:p>
        </p:txBody>
      </p:sp>
      <p:sp>
        <p:nvSpPr>
          <p:cNvPr id="6" name="Rectangle 3">
            <a:extLst>
              <a:ext uri="{FF2B5EF4-FFF2-40B4-BE49-F238E27FC236}">
                <a16:creationId xmlns:a16="http://schemas.microsoft.com/office/drawing/2014/main" id="{306D15D3-654F-4F14-ADD5-0B3B44EA8CC7}"/>
              </a:ext>
            </a:extLst>
          </p:cNvPr>
          <p:cNvSpPr txBox="1">
            <a:spLocks noChangeArrowheads="1"/>
          </p:cNvSpPr>
          <p:nvPr/>
        </p:nvSpPr>
        <p:spPr bwMode="auto">
          <a:xfrm>
            <a:off x="767408" y="1143000"/>
            <a:ext cx="10657184" cy="45182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just" eaLnBrk="1" hangingPunct="1">
              <a:buFont typeface="Symbol" panose="05050102010706020507" pitchFamily="18" charset="2"/>
              <a:buNone/>
            </a:pPr>
            <a:endParaRPr lang="en-GB" altLang="en-US" sz="3200" dirty="0">
              <a:latin typeface="Arial Nova" panose="020B0504020202020204" pitchFamily="34" charset="0"/>
            </a:endParaRPr>
          </a:p>
          <a:p>
            <a:pPr algn="just" eaLnBrk="1" hangingPunct="1">
              <a:buFont typeface="Symbol" panose="05050102010706020507" pitchFamily="18" charset="2"/>
              <a:buNone/>
            </a:pPr>
            <a:endParaRPr lang="en-GB" altLang="en-US" sz="3200" b="1" dirty="0">
              <a:latin typeface="Arial Nova" panose="020B0504020202020204" pitchFamily="34" charset="0"/>
            </a:endParaRPr>
          </a:p>
          <a:p>
            <a:pPr algn="just" eaLnBrk="1" hangingPunct="1">
              <a:buFont typeface="Symbol" panose="05050102010706020507" pitchFamily="18" charset="2"/>
              <a:buNone/>
            </a:pPr>
            <a:endParaRPr lang="en-US" altLang="en-US" sz="2800" b="1" dirty="0">
              <a:latin typeface="Arial Nova" panose="020B0504020202020204" pitchFamily="34" charset="0"/>
            </a:endParaRPr>
          </a:p>
        </p:txBody>
      </p:sp>
      <p:sp>
        <p:nvSpPr>
          <p:cNvPr id="4" name="Content Placeholder 2">
            <a:extLst>
              <a:ext uri="{FF2B5EF4-FFF2-40B4-BE49-F238E27FC236}">
                <a16:creationId xmlns:a16="http://schemas.microsoft.com/office/drawing/2014/main" id="{8C70F991-1FE8-474B-9044-DCC7B8111D17}"/>
              </a:ext>
            </a:extLst>
          </p:cNvPr>
          <p:cNvSpPr txBox="1">
            <a:spLocks/>
          </p:cNvSpPr>
          <p:nvPr/>
        </p:nvSpPr>
        <p:spPr>
          <a:xfrm>
            <a:off x="875420" y="1189037"/>
            <a:ext cx="10441160" cy="4525963"/>
          </a:xfrm>
          <a:prstGeom prst="rect">
            <a:avLst/>
          </a:prstGeom>
        </p:spPr>
        <p:txBody>
          <a:bodyPr>
            <a:normAutofit fontScale="92500" lnSpcReduction="20000"/>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274320" algn="l" defTabSz="914400" rtl="0" eaLnBrk="1" fontAlgn="auto" latinLnBrk="0" hangingPunct="1">
              <a:lnSpc>
                <a:spcPct val="100000"/>
              </a:lnSpc>
              <a:spcBef>
                <a:spcPts val="1200"/>
              </a:spcBef>
              <a:spcAft>
                <a:spcPts val="0"/>
              </a:spcAft>
              <a:buClr>
                <a:srgbClr val="9BBB59"/>
              </a:buClr>
              <a:buSzTx/>
              <a:buFont typeface="Arial" pitchFamily="34" charset="0"/>
              <a:buNone/>
              <a:tabLst/>
              <a:defRPr/>
            </a:pPr>
            <a:r>
              <a:rPr kumimoji="0" lang="en-GB" sz="3500" b="1" i="0" u="none" strike="noStrike" kern="1200" cap="none" spc="0" normalizeH="0" baseline="0" noProof="0" dirty="0">
                <a:ln>
                  <a:noFill/>
                </a:ln>
                <a:solidFill>
                  <a:prstClr val="black"/>
                </a:solidFill>
                <a:effectLst/>
                <a:uLnTx/>
                <a:uFillTx/>
                <a:latin typeface="Arial"/>
                <a:ea typeface="+mn-ea"/>
                <a:cs typeface="Times New Roman"/>
              </a:rPr>
              <a:t>Some examples:</a:t>
            </a:r>
          </a:p>
          <a:p>
            <a:pPr marL="182880" marR="0" lvl="0" indent="-457200" algn="just" defTabSz="914400" rtl="0" eaLnBrk="1" fontAlgn="auto" latinLnBrk="0" hangingPunct="1">
              <a:lnSpc>
                <a:spcPct val="100000"/>
              </a:lnSpc>
              <a:spcBef>
                <a:spcPts val="1200"/>
              </a:spcBef>
              <a:spcAft>
                <a:spcPts val="0"/>
              </a:spcAft>
              <a:buClrTx/>
              <a:buSzTx/>
              <a:buFont typeface="Arial"/>
              <a:buChar char="•"/>
              <a:tabLst/>
              <a:defRPr/>
            </a:pPr>
            <a:r>
              <a:rPr kumimoji="0" lang="en-GB" b="0" i="0" u="none" strike="noStrike" kern="1200" cap="none" spc="0" normalizeH="0" baseline="0" noProof="0" dirty="0">
                <a:ln>
                  <a:noFill/>
                </a:ln>
                <a:solidFill>
                  <a:prstClr val="black"/>
                </a:solidFill>
                <a:effectLst/>
                <a:uLnTx/>
                <a:uFillTx/>
                <a:latin typeface="Arial"/>
                <a:ea typeface="+mn-ea"/>
                <a:cs typeface="Times New Roman"/>
              </a:rPr>
              <a:t>high power distance – PA more likely to be top-down, judgemental process. Open and frank discussions unlikely to succeed.</a:t>
            </a:r>
          </a:p>
          <a:p>
            <a:pPr marL="182880" marR="0" lvl="0" indent="-457200" algn="just" defTabSz="914400" rtl="0" eaLnBrk="1" fontAlgn="auto" latinLnBrk="0" hangingPunct="1">
              <a:lnSpc>
                <a:spcPct val="100000"/>
              </a:lnSpc>
              <a:spcBef>
                <a:spcPts val="1200"/>
              </a:spcBef>
              <a:spcAft>
                <a:spcPts val="0"/>
              </a:spcAft>
              <a:buClrTx/>
              <a:buSzTx/>
              <a:buFont typeface="Arial"/>
              <a:buChar char="•"/>
              <a:tabLst/>
              <a:defRPr/>
            </a:pPr>
            <a:r>
              <a:rPr kumimoji="0" lang="en-GB" b="0" i="0" u="none" strike="noStrike" kern="1200" cap="none" spc="0" normalizeH="0" baseline="0" noProof="0" dirty="0">
                <a:ln>
                  <a:noFill/>
                </a:ln>
                <a:solidFill>
                  <a:prstClr val="black"/>
                </a:solidFill>
                <a:effectLst/>
                <a:uLnTx/>
                <a:uFillTx/>
                <a:latin typeface="Arial"/>
                <a:ea typeface="+mn-ea"/>
                <a:cs typeface="Times New Roman"/>
              </a:rPr>
              <a:t>low power distance – favour more participative approach and engage in joint discussions and problem solving.</a:t>
            </a:r>
          </a:p>
          <a:p>
            <a:pPr marL="182880" marR="0" lvl="0" indent="-457200" algn="just" defTabSz="914400" rtl="0" eaLnBrk="1" fontAlgn="auto" latinLnBrk="0" hangingPunct="1">
              <a:lnSpc>
                <a:spcPct val="100000"/>
              </a:lnSpc>
              <a:spcBef>
                <a:spcPts val="1200"/>
              </a:spcBef>
              <a:spcAft>
                <a:spcPts val="0"/>
              </a:spcAft>
              <a:buClrTx/>
              <a:buSzTx/>
              <a:buFont typeface="Arial"/>
              <a:buChar char="•"/>
              <a:tabLst/>
              <a:defRPr/>
            </a:pPr>
            <a:r>
              <a:rPr kumimoji="0" lang="en-GB" b="0" i="0" u="none" strike="noStrike" kern="1200" cap="none" spc="0" normalizeH="0" baseline="0" noProof="0" dirty="0">
                <a:ln>
                  <a:noFill/>
                </a:ln>
                <a:solidFill>
                  <a:prstClr val="black"/>
                </a:solidFill>
                <a:effectLst/>
                <a:uLnTx/>
                <a:uFillTx/>
                <a:latin typeface="Arial"/>
                <a:ea typeface="+mn-ea"/>
                <a:cs typeface="Times New Roman"/>
              </a:rPr>
              <a:t>collectivistic – one-to-ones rare, group feedback preferred.</a:t>
            </a:r>
          </a:p>
          <a:p>
            <a:pPr marL="182880" marR="0" lvl="0" indent="-457200" algn="just" defTabSz="914400" rtl="0" eaLnBrk="1" fontAlgn="auto" latinLnBrk="0" hangingPunct="1">
              <a:lnSpc>
                <a:spcPct val="100000"/>
              </a:lnSpc>
              <a:spcBef>
                <a:spcPts val="1200"/>
              </a:spcBef>
              <a:spcAft>
                <a:spcPts val="0"/>
              </a:spcAft>
              <a:buClrTx/>
              <a:buSzTx/>
              <a:buFont typeface="Arial"/>
              <a:buChar char="•"/>
              <a:tabLst/>
              <a:defRPr/>
            </a:pPr>
            <a:r>
              <a:rPr kumimoji="0" lang="en-GB" b="0" i="0" u="none" strike="noStrike" kern="1200" cap="none" spc="0" normalizeH="0" baseline="0" noProof="0" dirty="0">
                <a:ln>
                  <a:noFill/>
                </a:ln>
                <a:solidFill>
                  <a:prstClr val="black"/>
                </a:solidFill>
                <a:effectLst/>
                <a:uLnTx/>
                <a:uFillTx/>
                <a:latin typeface="Arial"/>
                <a:ea typeface="+mn-ea"/>
                <a:cs typeface="Times New Roman"/>
              </a:rPr>
              <a:t>high uncertainty avoidance – preference for formality and highly structured approach. </a:t>
            </a:r>
          </a:p>
        </p:txBody>
      </p:sp>
    </p:spTree>
    <p:extLst>
      <p:ext uri="{BB962C8B-B14F-4D97-AF65-F5344CB8AC3E}">
        <p14:creationId xmlns:p14="http://schemas.microsoft.com/office/powerpoint/2010/main" val="15570121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nodePh="1">
                                  <p:stCondLst>
                                    <p:cond delay="0"/>
                                  </p:stCondLst>
                                  <p:endCondLst>
                                    <p:cond evt="begin" delay="0">
                                      <p:tn val="5"/>
                                    </p:cond>
                                  </p:end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Other Contextual Factors</a:t>
            </a:r>
          </a:p>
        </p:txBody>
      </p:sp>
      <p:sp>
        <p:nvSpPr>
          <p:cNvPr id="6" name="Rectangle 3">
            <a:extLst>
              <a:ext uri="{FF2B5EF4-FFF2-40B4-BE49-F238E27FC236}">
                <a16:creationId xmlns:a16="http://schemas.microsoft.com/office/drawing/2014/main" id="{306D15D3-654F-4F14-ADD5-0B3B44EA8CC7}"/>
              </a:ext>
            </a:extLst>
          </p:cNvPr>
          <p:cNvSpPr txBox="1">
            <a:spLocks noChangeArrowheads="1"/>
          </p:cNvSpPr>
          <p:nvPr/>
        </p:nvSpPr>
        <p:spPr bwMode="auto">
          <a:xfrm>
            <a:off x="767408" y="1143000"/>
            <a:ext cx="10657184" cy="45182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just" eaLnBrk="1" hangingPunct="1">
              <a:buFont typeface="Symbol" panose="05050102010706020507" pitchFamily="18" charset="2"/>
              <a:buNone/>
            </a:pPr>
            <a:endParaRPr lang="en-GB" altLang="en-US" sz="3200" dirty="0">
              <a:latin typeface="Arial Nova" panose="020B0504020202020204" pitchFamily="34" charset="0"/>
            </a:endParaRPr>
          </a:p>
          <a:p>
            <a:pPr algn="just" eaLnBrk="1" hangingPunct="1">
              <a:buFont typeface="Symbol" panose="05050102010706020507" pitchFamily="18" charset="2"/>
              <a:buNone/>
            </a:pPr>
            <a:endParaRPr lang="en-GB" altLang="en-US" sz="3200" b="1" dirty="0">
              <a:latin typeface="Arial Nova" panose="020B0504020202020204" pitchFamily="34" charset="0"/>
            </a:endParaRPr>
          </a:p>
          <a:p>
            <a:pPr algn="just" eaLnBrk="1" hangingPunct="1">
              <a:buFont typeface="Symbol" panose="05050102010706020507" pitchFamily="18" charset="2"/>
              <a:buNone/>
            </a:pPr>
            <a:endParaRPr lang="en-US" altLang="en-US" sz="2800" b="1" dirty="0">
              <a:latin typeface="Arial Nova" panose="020B0504020202020204" pitchFamily="34" charset="0"/>
            </a:endParaRPr>
          </a:p>
        </p:txBody>
      </p:sp>
      <p:sp>
        <p:nvSpPr>
          <p:cNvPr id="4" name="Content Placeholder 2">
            <a:extLst>
              <a:ext uri="{FF2B5EF4-FFF2-40B4-BE49-F238E27FC236}">
                <a16:creationId xmlns:a16="http://schemas.microsoft.com/office/drawing/2014/main" id="{8C70F991-1FE8-474B-9044-DCC7B8111D17}"/>
              </a:ext>
            </a:extLst>
          </p:cNvPr>
          <p:cNvSpPr txBox="1">
            <a:spLocks/>
          </p:cNvSpPr>
          <p:nvPr/>
        </p:nvSpPr>
        <p:spPr>
          <a:xfrm>
            <a:off x="875420" y="1142999"/>
            <a:ext cx="10441160" cy="4572001"/>
          </a:xfrm>
          <a:prstGeom prst="rect">
            <a:avLst/>
          </a:prstGeom>
        </p:spPr>
        <p:txBody>
          <a:bodyPr>
            <a:no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eaLnBrk="1" fontAlgn="auto" hangingPunct="1">
              <a:spcAft>
                <a:spcPts val="0"/>
              </a:spcAft>
              <a:defRPr/>
            </a:pPr>
            <a:r>
              <a:rPr kumimoji="0" lang="en-GB" sz="36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the state</a:t>
            </a:r>
          </a:p>
          <a:p>
            <a:pPr eaLnBrk="1" fontAlgn="auto" hangingPunct="1">
              <a:spcAft>
                <a:spcPts val="0"/>
              </a:spcAft>
              <a:defRPr/>
            </a:pPr>
            <a:r>
              <a:rPr kumimoji="0" lang="en-GB" sz="36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legislation</a:t>
            </a:r>
          </a:p>
          <a:p>
            <a:pPr eaLnBrk="1" fontAlgn="auto" hangingPunct="1">
              <a:spcAft>
                <a:spcPts val="0"/>
              </a:spcAft>
              <a:defRPr/>
            </a:pPr>
            <a:r>
              <a:rPr kumimoji="0" lang="en-GB" sz="36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financial system</a:t>
            </a:r>
          </a:p>
          <a:p>
            <a:pPr eaLnBrk="1" fontAlgn="auto" hangingPunct="1">
              <a:spcAft>
                <a:spcPts val="0"/>
              </a:spcAft>
              <a:defRPr/>
            </a:pPr>
            <a:r>
              <a:rPr kumimoji="0" lang="en-GB" sz="36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religion </a:t>
            </a:r>
          </a:p>
          <a:p>
            <a:pPr eaLnBrk="1" fontAlgn="auto" hangingPunct="1">
              <a:spcAft>
                <a:spcPts val="0"/>
              </a:spcAft>
              <a:defRPr/>
            </a:pPr>
            <a:r>
              <a:rPr kumimoji="0" lang="en-GB" sz="36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family</a:t>
            </a:r>
          </a:p>
          <a:p>
            <a:pPr eaLnBrk="1" fontAlgn="auto" hangingPunct="1">
              <a:spcAft>
                <a:spcPts val="0"/>
              </a:spcAft>
              <a:defRPr/>
            </a:pPr>
            <a:r>
              <a:rPr kumimoji="0" lang="en-GB" sz="36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technology</a:t>
            </a:r>
          </a:p>
          <a:p>
            <a:pPr marL="342900" marR="0" lvl="0" indent="-342900" algn="just" defTabSz="914400" rtl="0" eaLnBrk="1" fontAlgn="auto" latinLnBrk="0" hangingPunct="1">
              <a:lnSpc>
                <a:spcPct val="100000"/>
              </a:lnSpc>
              <a:spcBef>
                <a:spcPts val="3000"/>
              </a:spcBef>
              <a:spcAft>
                <a:spcPts val="0"/>
              </a:spcAft>
              <a:buClrTx/>
              <a:buSzTx/>
              <a:buFont typeface="Arial" pitchFamily="34" charset="0"/>
              <a:buChar char="•"/>
              <a:tabLst/>
              <a:defRPr/>
            </a:pPr>
            <a:endParaRPr kumimoji="0" lang="en-GB" b="0" i="0" u="none" strike="noStrike" kern="1200" cap="none" spc="0" normalizeH="0" baseline="0" noProof="0" dirty="0">
              <a:ln>
                <a:noFill/>
              </a:ln>
              <a:solidFill>
                <a:prstClr val="black"/>
              </a:solidFill>
              <a:effectLst/>
              <a:uLnTx/>
              <a:uFillTx/>
              <a:latin typeface="Arial"/>
              <a:ea typeface="+mn-ea"/>
              <a:cs typeface="Times New Roman"/>
            </a:endParaRPr>
          </a:p>
        </p:txBody>
      </p:sp>
    </p:spTree>
    <p:extLst>
      <p:ext uri="{BB962C8B-B14F-4D97-AF65-F5344CB8AC3E}">
        <p14:creationId xmlns:p14="http://schemas.microsoft.com/office/powerpoint/2010/main" val="2901240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nodePh="1">
                                  <p:stCondLst>
                                    <p:cond delay="0"/>
                                  </p:stCondLst>
                                  <p:endCondLst>
                                    <p:cond evt="begin" delay="0">
                                      <p:tn val="5"/>
                                    </p:cond>
                                  </p:end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Expatriate Performance Management</a:t>
            </a:r>
          </a:p>
        </p:txBody>
      </p:sp>
      <p:sp>
        <p:nvSpPr>
          <p:cNvPr id="6" name="Rectangle 3">
            <a:extLst>
              <a:ext uri="{FF2B5EF4-FFF2-40B4-BE49-F238E27FC236}">
                <a16:creationId xmlns:a16="http://schemas.microsoft.com/office/drawing/2014/main" id="{306D15D3-654F-4F14-ADD5-0B3B44EA8CC7}"/>
              </a:ext>
            </a:extLst>
          </p:cNvPr>
          <p:cNvSpPr txBox="1">
            <a:spLocks noChangeArrowheads="1"/>
          </p:cNvSpPr>
          <p:nvPr/>
        </p:nvSpPr>
        <p:spPr bwMode="auto">
          <a:xfrm>
            <a:off x="767408" y="1143000"/>
            <a:ext cx="10657184" cy="45182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just" eaLnBrk="1" hangingPunct="1">
              <a:buFont typeface="Symbol" panose="05050102010706020507" pitchFamily="18" charset="2"/>
              <a:buNone/>
            </a:pPr>
            <a:endParaRPr lang="en-GB" altLang="en-US" sz="3200" dirty="0">
              <a:latin typeface="Arial Nova" panose="020B0504020202020204" pitchFamily="34" charset="0"/>
            </a:endParaRPr>
          </a:p>
          <a:p>
            <a:pPr algn="just" eaLnBrk="1" hangingPunct="1">
              <a:buFont typeface="Symbol" panose="05050102010706020507" pitchFamily="18" charset="2"/>
              <a:buNone/>
            </a:pPr>
            <a:endParaRPr lang="en-GB" altLang="en-US" sz="3200" b="1" dirty="0">
              <a:latin typeface="Arial Nova" panose="020B0504020202020204" pitchFamily="34" charset="0"/>
            </a:endParaRPr>
          </a:p>
          <a:p>
            <a:pPr algn="just" eaLnBrk="1" hangingPunct="1">
              <a:buFont typeface="Symbol" panose="05050102010706020507" pitchFamily="18" charset="2"/>
              <a:buNone/>
            </a:pPr>
            <a:endParaRPr lang="en-US" altLang="en-US" sz="2800" b="1" dirty="0">
              <a:latin typeface="Arial Nova" panose="020B0504020202020204" pitchFamily="34" charset="0"/>
            </a:endParaRPr>
          </a:p>
        </p:txBody>
      </p:sp>
      <p:sp>
        <p:nvSpPr>
          <p:cNvPr id="4" name="Content Placeholder 2">
            <a:extLst>
              <a:ext uri="{FF2B5EF4-FFF2-40B4-BE49-F238E27FC236}">
                <a16:creationId xmlns:a16="http://schemas.microsoft.com/office/drawing/2014/main" id="{8C70F991-1FE8-474B-9044-DCC7B8111D17}"/>
              </a:ext>
            </a:extLst>
          </p:cNvPr>
          <p:cNvSpPr txBox="1">
            <a:spLocks/>
          </p:cNvSpPr>
          <p:nvPr/>
        </p:nvSpPr>
        <p:spPr>
          <a:xfrm>
            <a:off x="875420" y="1142999"/>
            <a:ext cx="10441160" cy="4572001"/>
          </a:xfrm>
          <a:prstGeom prst="rect">
            <a:avLst/>
          </a:prstGeom>
        </p:spPr>
        <p:txBody>
          <a:bodyPr>
            <a:no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just" defTabSz="914400" rtl="0" eaLnBrk="1" fontAlgn="auto" latinLnBrk="0" hangingPunct="1">
              <a:lnSpc>
                <a:spcPct val="100000"/>
              </a:lnSpc>
              <a:spcBef>
                <a:spcPts val="1800"/>
              </a:spcBef>
              <a:spcAft>
                <a:spcPts val="0"/>
              </a:spcAft>
              <a:buClrTx/>
              <a:buSzTx/>
              <a:buFont typeface="Arial" pitchFamily="34" charset="0"/>
              <a:buNone/>
              <a:tabLst/>
              <a:defRPr/>
            </a:pPr>
            <a:r>
              <a:rPr kumimoji="0" lang="en-GB" sz="2800" b="0" i="0" u="none" strike="noStrike" kern="1200" cap="none" spc="0" normalizeH="0" baseline="0" noProof="0" dirty="0">
                <a:ln>
                  <a:noFill/>
                </a:ln>
                <a:solidFill>
                  <a:prstClr val="black"/>
                </a:solidFill>
                <a:effectLst/>
                <a:uLnTx/>
                <a:uFillTx/>
                <a:latin typeface="Arial"/>
                <a:ea typeface="+mn-ea"/>
                <a:cs typeface="Times New Roman"/>
              </a:rPr>
              <a:t>Expatriates are employees who are transferred overseas on an international assignment</a:t>
            </a:r>
          </a:p>
          <a:p>
            <a:pPr marL="0" marR="0" lvl="0" indent="-342900" algn="just" defTabSz="914400" rtl="0" eaLnBrk="1" fontAlgn="auto" latinLnBrk="0" hangingPunct="1">
              <a:lnSpc>
                <a:spcPct val="100000"/>
              </a:lnSpc>
              <a:spcBef>
                <a:spcPts val="18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prstClr val="black"/>
                </a:solidFill>
                <a:effectLst/>
                <a:uLnTx/>
                <a:uFillTx/>
                <a:latin typeface="Arial"/>
                <a:ea typeface="+mn-ea"/>
                <a:cs typeface="Times New Roman"/>
              </a:rPr>
              <a:t>can come from home or host country or ‘third country nationals’</a:t>
            </a:r>
          </a:p>
          <a:p>
            <a:pPr marL="0" marR="0" lvl="0" indent="-342900" algn="just" defTabSz="914400" rtl="0" eaLnBrk="1" fontAlgn="auto" latinLnBrk="0" hangingPunct="1">
              <a:lnSpc>
                <a:spcPct val="100000"/>
              </a:lnSpc>
              <a:spcBef>
                <a:spcPts val="18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prstClr val="black"/>
                </a:solidFill>
                <a:effectLst/>
                <a:uLnTx/>
                <a:uFillTx/>
                <a:latin typeface="Arial"/>
                <a:ea typeface="+mn-ea"/>
                <a:cs typeface="Times New Roman"/>
              </a:rPr>
              <a:t>diverse range of roles and length of assignments</a:t>
            </a:r>
          </a:p>
          <a:p>
            <a:pPr marL="0" marR="0" lvl="0" indent="-342900" algn="just" defTabSz="914400" rtl="0" eaLnBrk="1" fontAlgn="auto" latinLnBrk="0" hangingPunct="1">
              <a:lnSpc>
                <a:spcPct val="100000"/>
              </a:lnSpc>
              <a:spcBef>
                <a:spcPts val="18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prstClr val="black"/>
                </a:solidFill>
                <a:effectLst/>
                <a:uLnTx/>
                <a:uFillTx/>
                <a:latin typeface="Arial"/>
                <a:ea typeface="+mn-ea"/>
                <a:cs typeface="Times New Roman"/>
              </a:rPr>
              <a:t>play a pivotal role in the success of multinational corporations (MNCs)</a:t>
            </a:r>
          </a:p>
          <a:p>
            <a:pPr marL="0" marR="0" lvl="0" indent="-342900" algn="just" defTabSz="914400" rtl="0" eaLnBrk="1" fontAlgn="auto" latinLnBrk="0" hangingPunct="1">
              <a:lnSpc>
                <a:spcPct val="100000"/>
              </a:lnSpc>
              <a:spcBef>
                <a:spcPts val="18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prstClr val="black"/>
                </a:solidFill>
                <a:effectLst/>
                <a:uLnTx/>
                <a:uFillTx/>
                <a:latin typeface="Arial"/>
                <a:ea typeface="+mn-ea"/>
                <a:cs typeface="Times New Roman"/>
              </a:rPr>
              <a:t>but failure rate high and costly</a:t>
            </a:r>
            <a:endParaRPr kumimoji="0" lang="en-GB" sz="3600" b="0" i="0" u="none" strike="noStrike" kern="1200" cap="none" spc="0" normalizeH="0" baseline="0" noProof="0" dirty="0">
              <a:ln>
                <a:noFill/>
              </a:ln>
              <a:solidFill>
                <a:prstClr val="black"/>
              </a:solidFill>
              <a:effectLst/>
              <a:uLnTx/>
              <a:uFillTx/>
              <a:latin typeface="Arial"/>
              <a:ea typeface="+mn-ea"/>
              <a:cs typeface="Times New Roman"/>
            </a:endParaRPr>
          </a:p>
        </p:txBody>
      </p:sp>
    </p:spTree>
    <p:extLst>
      <p:ext uri="{BB962C8B-B14F-4D97-AF65-F5344CB8AC3E}">
        <p14:creationId xmlns:p14="http://schemas.microsoft.com/office/powerpoint/2010/main" val="1126512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nodePh="1">
                                  <p:stCondLst>
                                    <p:cond delay="0"/>
                                  </p:stCondLst>
                                  <p:endCondLst>
                                    <p:cond evt="begin" delay="0">
                                      <p:tn val="5"/>
                                    </p:cond>
                                  </p:end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Consequences of Failure</a:t>
            </a:r>
          </a:p>
        </p:txBody>
      </p:sp>
      <p:sp>
        <p:nvSpPr>
          <p:cNvPr id="6" name="Rectangle 3">
            <a:extLst>
              <a:ext uri="{FF2B5EF4-FFF2-40B4-BE49-F238E27FC236}">
                <a16:creationId xmlns:a16="http://schemas.microsoft.com/office/drawing/2014/main" id="{306D15D3-654F-4F14-ADD5-0B3B44EA8CC7}"/>
              </a:ext>
            </a:extLst>
          </p:cNvPr>
          <p:cNvSpPr txBox="1">
            <a:spLocks noChangeArrowheads="1"/>
          </p:cNvSpPr>
          <p:nvPr/>
        </p:nvSpPr>
        <p:spPr bwMode="auto">
          <a:xfrm>
            <a:off x="767408" y="1143000"/>
            <a:ext cx="10657184" cy="45182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just" eaLnBrk="1" hangingPunct="1">
              <a:buFont typeface="Symbol" panose="05050102010706020507" pitchFamily="18" charset="2"/>
              <a:buNone/>
            </a:pPr>
            <a:endParaRPr lang="en-GB" altLang="en-US" sz="3200" dirty="0">
              <a:latin typeface="Arial Nova" panose="020B0504020202020204" pitchFamily="34" charset="0"/>
            </a:endParaRPr>
          </a:p>
          <a:p>
            <a:pPr algn="just" eaLnBrk="1" hangingPunct="1">
              <a:buFont typeface="Symbol" panose="05050102010706020507" pitchFamily="18" charset="2"/>
              <a:buNone/>
            </a:pPr>
            <a:endParaRPr lang="en-GB" altLang="en-US" sz="3200" b="1" dirty="0">
              <a:latin typeface="Arial Nova" panose="020B0504020202020204" pitchFamily="34" charset="0"/>
            </a:endParaRPr>
          </a:p>
          <a:p>
            <a:pPr algn="just" eaLnBrk="1" hangingPunct="1">
              <a:buFont typeface="Symbol" panose="05050102010706020507" pitchFamily="18" charset="2"/>
              <a:buNone/>
            </a:pPr>
            <a:endParaRPr lang="en-US" altLang="en-US" sz="2800" b="1" dirty="0">
              <a:latin typeface="Arial Nova" panose="020B0504020202020204" pitchFamily="34" charset="0"/>
            </a:endParaRPr>
          </a:p>
        </p:txBody>
      </p:sp>
      <p:sp>
        <p:nvSpPr>
          <p:cNvPr id="4" name="Content Placeholder 2">
            <a:extLst>
              <a:ext uri="{FF2B5EF4-FFF2-40B4-BE49-F238E27FC236}">
                <a16:creationId xmlns:a16="http://schemas.microsoft.com/office/drawing/2014/main" id="{8C70F991-1FE8-474B-9044-DCC7B8111D17}"/>
              </a:ext>
            </a:extLst>
          </p:cNvPr>
          <p:cNvSpPr txBox="1">
            <a:spLocks/>
          </p:cNvSpPr>
          <p:nvPr/>
        </p:nvSpPr>
        <p:spPr>
          <a:xfrm>
            <a:off x="875420" y="1143001"/>
            <a:ext cx="10441160" cy="4572000"/>
          </a:xfrm>
          <a:prstGeom prst="rect">
            <a:avLst/>
          </a:prstGeom>
        </p:spPr>
        <p:txBody>
          <a:bodyPr>
            <a:no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342900" algn="l" defTabSz="914400" rtl="0" eaLnBrk="1" fontAlgn="auto" latinLnBrk="0" hangingPunct="1">
              <a:lnSpc>
                <a:spcPct val="100000"/>
              </a:lnSpc>
              <a:spcBef>
                <a:spcPts val="18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prstClr val="black"/>
                </a:solidFill>
                <a:effectLst/>
                <a:uLnTx/>
                <a:uFillTx/>
                <a:latin typeface="Arial"/>
                <a:ea typeface="+mn-ea"/>
                <a:cs typeface="Times New Roman"/>
              </a:rPr>
              <a:t>costs</a:t>
            </a:r>
          </a:p>
          <a:p>
            <a:pPr marL="0" marR="0" lvl="0" indent="-342900" algn="l" defTabSz="914400" rtl="0" eaLnBrk="1" fontAlgn="auto" latinLnBrk="0" hangingPunct="1">
              <a:lnSpc>
                <a:spcPct val="100000"/>
              </a:lnSpc>
              <a:spcBef>
                <a:spcPts val="18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prstClr val="black"/>
                </a:solidFill>
                <a:effectLst/>
                <a:uLnTx/>
                <a:uFillTx/>
                <a:latin typeface="Arial"/>
                <a:ea typeface="+mn-ea"/>
                <a:cs typeface="Times New Roman"/>
              </a:rPr>
              <a:t>reduced MNC performance</a:t>
            </a:r>
          </a:p>
          <a:p>
            <a:pPr marL="0" marR="0" lvl="0" indent="-342900" algn="l" defTabSz="914400" rtl="0" eaLnBrk="1" fontAlgn="auto" latinLnBrk="0" hangingPunct="1">
              <a:lnSpc>
                <a:spcPct val="100000"/>
              </a:lnSpc>
              <a:spcBef>
                <a:spcPts val="18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prstClr val="black"/>
                </a:solidFill>
                <a:effectLst/>
                <a:uLnTx/>
                <a:uFillTx/>
                <a:latin typeface="Arial"/>
                <a:ea typeface="+mn-ea"/>
                <a:cs typeface="Times New Roman"/>
              </a:rPr>
              <a:t>it can give MNC a bad image</a:t>
            </a:r>
          </a:p>
          <a:p>
            <a:pPr marL="0" marR="0" lvl="0" indent="-342900" algn="l" defTabSz="914400" rtl="0" eaLnBrk="1" fontAlgn="auto" latinLnBrk="0" hangingPunct="1">
              <a:lnSpc>
                <a:spcPct val="100000"/>
              </a:lnSpc>
              <a:spcBef>
                <a:spcPts val="18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prstClr val="black"/>
                </a:solidFill>
                <a:effectLst/>
                <a:uLnTx/>
                <a:uFillTx/>
                <a:latin typeface="Arial"/>
                <a:ea typeface="+mn-ea"/>
                <a:cs typeface="Times New Roman"/>
              </a:rPr>
              <a:t>relationships can become strained with host country networks</a:t>
            </a:r>
          </a:p>
          <a:p>
            <a:pPr marL="0" marR="0" lvl="0" indent="-342900" algn="l" defTabSz="914400" rtl="0" eaLnBrk="1" fontAlgn="auto" latinLnBrk="0" hangingPunct="1">
              <a:lnSpc>
                <a:spcPct val="100000"/>
              </a:lnSpc>
              <a:spcBef>
                <a:spcPts val="18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prstClr val="black"/>
                </a:solidFill>
                <a:effectLst/>
                <a:uLnTx/>
                <a:uFillTx/>
                <a:latin typeface="Arial"/>
                <a:ea typeface="+mn-ea"/>
                <a:cs typeface="Times New Roman"/>
              </a:rPr>
              <a:t>negative impact on morale of local employees</a:t>
            </a:r>
          </a:p>
          <a:p>
            <a:pPr marL="0" marR="0" lvl="0" indent="-342900" algn="l" defTabSz="914400" rtl="0" eaLnBrk="1" fontAlgn="auto" latinLnBrk="0" hangingPunct="1">
              <a:lnSpc>
                <a:spcPct val="100000"/>
              </a:lnSpc>
              <a:spcBef>
                <a:spcPts val="18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prstClr val="black"/>
                </a:solidFill>
                <a:effectLst/>
                <a:uLnTx/>
                <a:uFillTx/>
                <a:latin typeface="Arial"/>
                <a:ea typeface="+mn-ea"/>
                <a:cs typeface="Times New Roman"/>
              </a:rPr>
              <a:t>negative impact on manager and family. </a:t>
            </a:r>
          </a:p>
          <a:p>
            <a:pPr marL="0" marR="0" lvl="0" indent="-342900" algn="l" defTabSz="914400" rtl="0" eaLnBrk="1" fontAlgn="auto" latinLnBrk="0" hangingPunct="1">
              <a:lnSpc>
                <a:spcPct val="100000"/>
              </a:lnSpc>
              <a:spcBef>
                <a:spcPts val="1800"/>
              </a:spcBef>
              <a:spcAft>
                <a:spcPts val="0"/>
              </a:spcAft>
              <a:buClrTx/>
              <a:buSzTx/>
              <a:buFont typeface="Arial" pitchFamily="34" charset="0"/>
              <a:buNone/>
              <a:tabLst/>
              <a:defRPr/>
            </a:pPr>
            <a:r>
              <a:rPr kumimoji="0" lang="en-GB" sz="2800" b="0" i="0" u="none" strike="noStrike" kern="1200" cap="none" spc="0" normalizeH="0" baseline="0" noProof="0" dirty="0">
                <a:ln>
                  <a:noFill/>
                </a:ln>
                <a:solidFill>
                  <a:prstClr val="black"/>
                </a:solidFill>
                <a:effectLst/>
                <a:uLnTx/>
                <a:uFillTx/>
                <a:latin typeface="Arial"/>
                <a:ea typeface="+mn-ea"/>
                <a:cs typeface="Times New Roman"/>
              </a:rPr>
              <a:t>Note: Repatriation also problematic with high early exit rates.</a:t>
            </a:r>
          </a:p>
          <a:p>
            <a:pPr marL="0" marR="0" lvl="0" indent="0" algn="just" defTabSz="914400" rtl="0" eaLnBrk="1" fontAlgn="auto" latinLnBrk="0" hangingPunct="1">
              <a:lnSpc>
                <a:spcPct val="120000"/>
              </a:lnSpc>
              <a:spcBef>
                <a:spcPts val="0"/>
              </a:spcBef>
              <a:spcAft>
                <a:spcPts val="0"/>
              </a:spcAft>
              <a:buClrTx/>
              <a:buSzTx/>
              <a:buNone/>
              <a:tabLst/>
              <a:defRPr/>
            </a:pPr>
            <a:endParaRPr kumimoji="0" lang="en-GB" b="0" i="0" u="none" strike="noStrike" kern="1200" cap="none" spc="0" normalizeH="0" baseline="0" noProof="0" dirty="0">
              <a:ln>
                <a:noFill/>
              </a:ln>
              <a:solidFill>
                <a:prstClr val="black"/>
              </a:solidFill>
              <a:effectLst/>
              <a:uLnTx/>
              <a:uFillTx/>
              <a:latin typeface="Arial"/>
              <a:ea typeface="+mn-ea"/>
              <a:cs typeface="Times New Roman"/>
            </a:endParaRPr>
          </a:p>
          <a:p>
            <a:pPr marL="342900" marR="0" lvl="0" indent="-342900" algn="just" defTabSz="914400" rtl="0" eaLnBrk="1" fontAlgn="auto" latinLnBrk="0" hangingPunct="1">
              <a:lnSpc>
                <a:spcPct val="100000"/>
              </a:lnSpc>
              <a:spcBef>
                <a:spcPts val="3000"/>
              </a:spcBef>
              <a:spcAft>
                <a:spcPts val="0"/>
              </a:spcAft>
              <a:buClrTx/>
              <a:buSzTx/>
              <a:buFont typeface="Arial" pitchFamily="34" charset="0"/>
              <a:buChar char="•"/>
              <a:tabLst/>
              <a:defRPr/>
            </a:pPr>
            <a:endParaRPr kumimoji="0" lang="en-GB" b="0" i="0" u="none" strike="noStrike" kern="1200" cap="none" spc="0" normalizeH="0" baseline="0" noProof="0" dirty="0">
              <a:ln>
                <a:noFill/>
              </a:ln>
              <a:solidFill>
                <a:prstClr val="black"/>
              </a:solidFill>
              <a:effectLst/>
              <a:uLnTx/>
              <a:uFillTx/>
              <a:latin typeface="Arial"/>
              <a:ea typeface="+mn-ea"/>
              <a:cs typeface="Times New Roman"/>
            </a:endParaRPr>
          </a:p>
        </p:txBody>
      </p:sp>
    </p:spTree>
    <p:extLst>
      <p:ext uri="{BB962C8B-B14F-4D97-AF65-F5344CB8AC3E}">
        <p14:creationId xmlns:p14="http://schemas.microsoft.com/office/powerpoint/2010/main" val="38287938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nodePh="1">
                                  <p:stCondLst>
                                    <p:cond delay="0"/>
                                  </p:stCondLst>
                                  <p:endCondLst>
                                    <p:cond evt="begin" delay="0">
                                      <p:tn val="5"/>
                                    </p:cond>
                                  </p:end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Context of Expatriate PM</a:t>
            </a:r>
          </a:p>
        </p:txBody>
      </p:sp>
      <p:sp>
        <p:nvSpPr>
          <p:cNvPr id="6" name="Rectangle 3">
            <a:extLst>
              <a:ext uri="{FF2B5EF4-FFF2-40B4-BE49-F238E27FC236}">
                <a16:creationId xmlns:a16="http://schemas.microsoft.com/office/drawing/2014/main" id="{306D15D3-654F-4F14-ADD5-0B3B44EA8CC7}"/>
              </a:ext>
            </a:extLst>
          </p:cNvPr>
          <p:cNvSpPr txBox="1">
            <a:spLocks noChangeArrowheads="1"/>
          </p:cNvSpPr>
          <p:nvPr/>
        </p:nvSpPr>
        <p:spPr bwMode="auto">
          <a:xfrm>
            <a:off x="767408" y="1143000"/>
            <a:ext cx="10657184" cy="45182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just" eaLnBrk="1" hangingPunct="1">
              <a:buFont typeface="Symbol" panose="05050102010706020507" pitchFamily="18" charset="2"/>
              <a:buNone/>
            </a:pPr>
            <a:endParaRPr lang="en-GB" altLang="en-US" sz="3200" dirty="0">
              <a:latin typeface="Arial Nova" panose="020B0504020202020204" pitchFamily="34" charset="0"/>
            </a:endParaRPr>
          </a:p>
          <a:p>
            <a:pPr algn="just" eaLnBrk="1" hangingPunct="1">
              <a:buFont typeface="Symbol" panose="05050102010706020507" pitchFamily="18" charset="2"/>
              <a:buNone/>
            </a:pPr>
            <a:endParaRPr lang="en-GB" altLang="en-US" sz="3200" b="1" dirty="0">
              <a:latin typeface="Arial Nova" panose="020B0504020202020204" pitchFamily="34" charset="0"/>
            </a:endParaRPr>
          </a:p>
          <a:p>
            <a:pPr algn="just" eaLnBrk="1" hangingPunct="1">
              <a:buFont typeface="Symbol" panose="05050102010706020507" pitchFamily="18" charset="2"/>
              <a:buNone/>
            </a:pPr>
            <a:endParaRPr lang="en-US" altLang="en-US" sz="2800" b="1" dirty="0">
              <a:latin typeface="Arial Nova" panose="020B0504020202020204" pitchFamily="34" charset="0"/>
            </a:endParaRPr>
          </a:p>
        </p:txBody>
      </p:sp>
      <p:sp>
        <p:nvSpPr>
          <p:cNvPr id="4" name="Content Placeholder 2">
            <a:extLst>
              <a:ext uri="{FF2B5EF4-FFF2-40B4-BE49-F238E27FC236}">
                <a16:creationId xmlns:a16="http://schemas.microsoft.com/office/drawing/2014/main" id="{8C70F991-1FE8-474B-9044-DCC7B8111D17}"/>
              </a:ext>
            </a:extLst>
          </p:cNvPr>
          <p:cNvSpPr txBox="1">
            <a:spLocks/>
          </p:cNvSpPr>
          <p:nvPr/>
        </p:nvSpPr>
        <p:spPr>
          <a:xfrm>
            <a:off x="875420" y="1196753"/>
            <a:ext cx="10441160" cy="4347355"/>
          </a:xfrm>
          <a:prstGeom prst="rect">
            <a:avLst/>
          </a:prstGeom>
        </p:spPr>
        <p:txBody>
          <a:bodyPr>
            <a:no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1" indent="-342900" algn="just" defTabSz="914400" rtl="0" eaLnBrk="1" fontAlgn="auto" latinLnBrk="0" hangingPunct="1">
              <a:lnSpc>
                <a:spcPct val="100000"/>
              </a:lnSpc>
              <a:spcBef>
                <a:spcPts val="18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prstClr val="black"/>
                </a:solidFill>
                <a:effectLst/>
                <a:uLnTx/>
                <a:uFillTx/>
                <a:latin typeface="Arial"/>
                <a:ea typeface="+mn-ea"/>
                <a:cs typeface="Times New Roman"/>
              </a:rPr>
              <a:t>Range of environmental factors influence assignments that differ from domestic context (e.g. Cross cultural differences in business practices)</a:t>
            </a:r>
          </a:p>
          <a:p>
            <a:pPr marL="0" marR="0" lvl="1" indent="-342900" algn="just" defTabSz="914400" rtl="0" eaLnBrk="1" fontAlgn="auto" latinLnBrk="0" hangingPunct="1">
              <a:lnSpc>
                <a:spcPct val="100000"/>
              </a:lnSpc>
              <a:spcBef>
                <a:spcPts val="18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prstClr val="black"/>
                </a:solidFill>
                <a:effectLst/>
                <a:uLnTx/>
                <a:uFillTx/>
                <a:latin typeface="Arial"/>
                <a:ea typeface="+mn-ea"/>
                <a:cs typeface="Times New Roman"/>
              </a:rPr>
              <a:t>Complex set of management skills required</a:t>
            </a:r>
          </a:p>
          <a:p>
            <a:pPr marL="0" marR="0" lvl="1" indent="-342900" algn="just" defTabSz="914400" rtl="0" eaLnBrk="1" fontAlgn="auto" latinLnBrk="0" hangingPunct="1">
              <a:lnSpc>
                <a:spcPct val="100000"/>
              </a:lnSpc>
              <a:spcBef>
                <a:spcPts val="18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prstClr val="black"/>
                </a:solidFill>
                <a:effectLst/>
                <a:uLnTx/>
                <a:uFillTx/>
                <a:latin typeface="Arial"/>
                <a:ea typeface="+mn-ea"/>
                <a:cs typeface="Times New Roman"/>
              </a:rPr>
              <a:t>Personal circumstances </a:t>
            </a:r>
          </a:p>
          <a:p>
            <a:pPr marL="0" marR="0" lvl="1" indent="-342900" algn="just" defTabSz="914400" rtl="0" eaLnBrk="1" fontAlgn="auto" latinLnBrk="0" hangingPunct="1">
              <a:lnSpc>
                <a:spcPct val="100000"/>
              </a:lnSpc>
              <a:spcBef>
                <a:spcPts val="18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prstClr val="black"/>
                </a:solidFill>
                <a:effectLst/>
                <a:uLnTx/>
                <a:uFillTx/>
                <a:latin typeface="Arial"/>
                <a:ea typeface="+mn-ea"/>
                <a:cs typeface="Times New Roman"/>
              </a:rPr>
              <a:t>Nature of role varied</a:t>
            </a:r>
          </a:p>
          <a:p>
            <a:pPr marL="0" marR="0" lvl="1" indent="-342900" algn="just" defTabSz="914400" rtl="0" eaLnBrk="1" fontAlgn="auto" latinLnBrk="0" hangingPunct="1">
              <a:lnSpc>
                <a:spcPct val="100000"/>
              </a:lnSpc>
              <a:spcBef>
                <a:spcPts val="18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prstClr val="black"/>
                </a:solidFill>
                <a:effectLst/>
                <a:uLnTx/>
                <a:uFillTx/>
                <a:latin typeface="Arial"/>
                <a:ea typeface="+mn-ea"/>
                <a:cs typeface="Times New Roman"/>
              </a:rPr>
              <a:t>Other organisational factors (e.g. Inadequate training and lack of career planning).</a:t>
            </a:r>
          </a:p>
          <a:p>
            <a:pPr marL="0" marR="0" lvl="0" indent="0" algn="just" defTabSz="914400" rtl="0" eaLnBrk="1" fontAlgn="auto" latinLnBrk="0" hangingPunct="1">
              <a:lnSpc>
                <a:spcPct val="120000"/>
              </a:lnSpc>
              <a:spcBef>
                <a:spcPts val="0"/>
              </a:spcBef>
              <a:spcAft>
                <a:spcPts val="0"/>
              </a:spcAft>
              <a:buClrTx/>
              <a:buSzTx/>
              <a:buNone/>
              <a:tabLst/>
              <a:defRPr/>
            </a:pPr>
            <a:endParaRPr kumimoji="0" lang="en-GB" b="0" i="0" u="none" strike="noStrike" kern="1200" cap="none" spc="0" normalizeH="0" baseline="0" noProof="0" dirty="0">
              <a:ln>
                <a:noFill/>
              </a:ln>
              <a:solidFill>
                <a:prstClr val="black"/>
              </a:solidFill>
              <a:effectLst/>
              <a:uLnTx/>
              <a:uFillTx/>
              <a:latin typeface="Arial"/>
              <a:ea typeface="+mn-ea"/>
              <a:cs typeface="Times New Roman"/>
            </a:endParaRPr>
          </a:p>
          <a:p>
            <a:pPr marL="342900" marR="0" lvl="0" indent="-342900" algn="just" defTabSz="914400" rtl="0" eaLnBrk="1" fontAlgn="auto" latinLnBrk="0" hangingPunct="1">
              <a:lnSpc>
                <a:spcPct val="100000"/>
              </a:lnSpc>
              <a:spcBef>
                <a:spcPts val="3000"/>
              </a:spcBef>
              <a:spcAft>
                <a:spcPts val="0"/>
              </a:spcAft>
              <a:buClrTx/>
              <a:buSzTx/>
              <a:buFont typeface="Arial" pitchFamily="34" charset="0"/>
              <a:buChar char="•"/>
              <a:tabLst/>
              <a:defRPr/>
            </a:pPr>
            <a:endParaRPr kumimoji="0" lang="en-GB" b="0" i="0" u="none" strike="noStrike" kern="1200" cap="none" spc="0" normalizeH="0" baseline="0" noProof="0" dirty="0">
              <a:ln>
                <a:noFill/>
              </a:ln>
              <a:solidFill>
                <a:prstClr val="black"/>
              </a:solidFill>
              <a:effectLst/>
              <a:uLnTx/>
              <a:uFillTx/>
              <a:latin typeface="Arial"/>
              <a:ea typeface="+mn-ea"/>
              <a:cs typeface="Times New Roman"/>
            </a:endParaRPr>
          </a:p>
        </p:txBody>
      </p:sp>
    </p:spTree>
    <p:extLst>
      <p:ext uri="{BB962C8B-B14F-4D97-AF65-F5344CB8AC3E}">
        <p14:creationId xmlns:p14="http://schemas.microsoft.com/office/powerpoint/2010/main" val="3339488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nodePh="1">
                                  <p:stCondLst>
                                    <p:cond delay="0"/>
                                  </p:stCondLst>
                                  <p:endCondLst>
                                    <p:cond evt="begin" delay="0">
                                      <p:tn val="5"/>
                                    </p:cond>
                                  </p:end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Additional Problems</a:t>
            </a:r>
          </a:p>
        </p:txBody>
      </p:sp>
      <p:sp>
        <p:nvSpPr>
          <p:cNvPr id="6" name="Rectangle 3">
            <a:extLst>
              <a:ext uri="{FF2B5EF4-FFF2-40B4-BE49-F238E27FC236}">
                <a16:creationId xmlns:a16="http://schemas.microsoft.com/office/drawing/2014/main" id="{306D15D3-654F-4F14-ADD5-0B3B44EA8CC7}"/>
              </a:ext>
            </a:extLst>
          </p:cNvPr>
          <p:cNvSpPr txBox="1">
            <a:spLocks noChangeArrowheads="1"/>
          </p:cNvSpPr>
          <p:nvPr/>
        </p:nvSpPr>
        <p:spPr bwMode="auto">
          <a:xfrm>
            <a:off x="767408" y="1143000"/>
            <a:ext cx="10657184" cy="45182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just" eaLnBrk="1" hangingPunct="1">
              <a:buFont typeface="Symbol" panose="05050102010706020507" pitchFamily="18" charset="2"/>
              <a:buNone/>
            </a:pPr>
            <a:endParaRPr lang="en-GB" altLang="en-US" sz="3200" dirty="0">
              <a:latin typeface="Arial Nova" panose="020B0504020202020204" pitchFamily="34" charset="0"/>
            </a:endParaRPr>
          </a:p>
          <a:p>
            <a:pPr algn="just" eaLnBrk="1" hangingPunct="1">
              <a:buFont typeface="Symbol" panose="05050102010706020507" pitchFamily="18" charset="2"/>
              <a:buNone/>
            </a:pPr>
            <a:endParaRPr lang="en-GB" altLang="en-US" sz="3200" b="1" dirty="0">
              <a:latin typeface="Arial Nova" panose="020B0504020202020204" pitchFamily="34" charset="0"/>
            </a:endParaRPr>
          </a:p>
          <a:p>
            <a:pPr algn="just" eaLnBrk="1" hangingPunct="1">
              <a:buFont typeface="Symbol" panose="05050102010706020507" pitchFamily="18" charset="2"/>
              <a:buNone/>
            </a:pPr>
            <a:endParaRPr lang="en-US" altLang="en-US" sz="2800" b="1" dirty="0">
              <a:latin typeface="Arial Nova" panose="020B0504020202020204" pitchFamily="34" charset="0"/>
            </a:endParaRPr>
          </a:p>
        </p:txBody>
      </p:sp>
      <p:sp>
        <p:nvSpPr>
          <p:cNvPr id="4" name="Content Placeholder 2">
            <a:extLst>
              <a:ext uri="{FF2B5EF4-FFF2-40B4-BE49-F238E27FC236}">
                <a16:creationId xmlns:a16="http://schemas.microsoft.com/office/drawing/2014/main" id="{8C70F991-1FE8-474B-9044-DCC7B8111D17}"/>
              </a:ext>
            </a:extLst>
          </p:cNvPr>
          <p:cNvSpPr txBox="1">
            <a:spLocks/>
          </p:cNvSpPr>
          <p:nvPr/>
        </p:nvSpPr>
        <p:spPr>
          <a:xfrm>
            <a:off x="821414" y="1143000"/>
            <a:ext cx="10549172" cy="4446241"/>
          </a:xfrm>
          <a:prstGeom prst="rect">
            <a:avLst/>
          </a:prstGeom>
        </p:spPr>
        <p:txBody>
          <a:bodyPr>
            <a:no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457200" algn="just" defTabSz="914400" rtl="0" eaLnBrk="1" fontAlgn="auto" latinLnBrk="0" hangingPunct="1">
              <a:lnSpc>
                <a:spcPct val="100000"/>
              </a:lnSpc>
              <a:spcBef>
                <a:spcPts val="6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prstClr val="black"/>
                </a:solidFill>
                <a:effectLst/>
                <a:uLnTx/>
                <a:uFillTx/>
                <a:latin typeface="Arial"/>
                <a:ea typeface="+mn-ea"/>
                <a:cs typeface="Times New Roman"/>
              </a:rPr>
              <a:t>Parent-country ethnocentrism and lack of </a:t>
            </a:r>
            <a:br>
              <a:rPr kumimoji="0" lang="en-GB" sz="2800" b="0" i="0" u="none" strike="noStrike" kern="1200" cap="none" spc="0" normalizeH="0" baseline="0" noProof="0" dirty="0">
                <a:ln>
                  <a:noFill/>
                </a:ln>
                <a:solidFill>
                  <a:prstClr val="black"/>
                </a:solidFill>
                <a:effectLst/>
                <a:uLnTx/>
                <a:uFillTx/>
                <a:latin typeface="Arial"/>
                <a:ea typeface="+mn-ea"/>
                <a:cs typeface="Times New Roman"/>
              </a:rPr>
            </a:br>
            <a:r>
              <a:rPr kumimoji="0" lang="en-GB" sz="2800" b="0" i="0" u="none" strike="noStrike" kern="1200" cap="none" spc="0" normalizeH="0" baseline="0" noProof="0" dirty="0">
                <a:ln>
                  <a:noFill/>
                </a:ln>
                <a:solidFill>
                  <a:prstClr val="black"/>
                </a:solidFill>
                <a:effectLst/>
                <a:uLnTx/>
                <a:uFillTx/>
                <a:latin typeface="Arial"/>
                <a:ea typeface="+mn-ea"/>
                <a:cs typeface="Times New Roman"/>
              </a:rPr>
              <a:t>     understanding of foreign culture</a:t>
            </a:r>
          </a:p>
          <a:p>
            <a:pPr marL="0" marR="0" lvl="0" indent="-457200" algn="just" defTabSz="914400" rtl="0" eaLnBrk="1" fontAlgn="auto" latinLnBrk="0" hangingPunct="1">
              <a:lnSpc>
                <a:spcPct val="100000"/>
              </a:lnSpc>
              <a:spcBef>
                <a:spcPts val="6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prstClr val="black"/>
                </a:solidFill>
                <a:effectLst/>
                <a:uLnTx/>
                <a:uFillTx/>
                <a:latin typeface="Arial"/>
                <a:ea typeface="+mn-ea"/>
                <a:cs typeface="Times New Roman"/>
              </a:rPr>
              <a:t>Communication gap between expatriate and home      </a:t>
            </a:r>
            <a:br>
              <a:rPr kumimoji="0" lang="en-GB" sz="2800" b="0" i="0" u="none" strike="noStrike" kern="1200" cap="none" spc="0" normalizeH="0" baseline="0" noProof="0" dirty="0">
                <a:ln>
                  <a:noFill/>
                </a:ln>
                <a:solidFill>
                  <a:prstClr val="black"/>
                </a:solidFill>
                <a:effectLst/>
                <a:uLnTx/>
                <a:uFillTx/>
                <a:latin typeface="Arial"/>
                <a:ea typeface="+mn-ea"/>
                <a:cs typeface="Times New Roman"/>
              </a:rPr>
            </a:br>
            <a:r>
              <a:rPr kumimoji="0" lang="en-GB" sz="2800" b="0" i="0" u="none" strike="noStrike" kern="1200" cap="none" spc="0" normalizeH="0" baseline="0" noProof="0" dirty="0">
                <a:ln>
                  <a:noFill/>
                </a:ln>
                <a:solidFill>
                  <a:prstClr val="black"/>
                </a:solidFill>
                <a:effectLst/>
                <a:uLnTx/>
                <a:uFillTx/>
                <a:latin typeface="Arial"/>
                <a:ea typeface="+mn-ea"/>
                <a:cs typeface="Times New Roman"/>
              </a:rPr>
              <a:t>     country</a:t>
            </a:r>
          </a:p>
          <a:p>
            <a:pPr marL="0" marR="0" lvl="0" indent="-457200" algn="just" defTabSz="914400" rtl="0" eaLnBrk="1" fontAlgn="auto" latinLnBrk="0" hangingPunct="1">
              <a:lnSpc>
                <a:spcPct val="100000"/>
              </a:lnSpc>
              <a:spcBef>
                <a:spcPts val="6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prstClr val="black"/>
                </a:solidFill>
                <a:effectLst/>
                <a:uLnTx/>
                <a:uFillTx/>
                <a:latin typeface="Arial"/>
                <a:ea typeface="+mn-ea"/>
                <a:cs typeface="Times New Roman"/>
              </a:rPr>
              <a:t>Different perceptions of effective performance </a:t>
            </a:r>
            <a:br>
              <a:rPr kumimoji="0" lang="en-GB" sz="2800" b="0" i="0" u="none" strike="noStrike" kern="1200" cap="none" spc="0" normalizeH="0" baseline="0" noProof="0" dirty="0">
                <a:ln>
                  <a:noFill/>
                </a:ln>
                <a:solidFill>
                  <a:prstClr val="black"/>
                </a:solidFill>
                <a:effectLst/>
                <a:uLnTx/>
                <a:uFillTx/>
                <a:latin typeface="Arial"/>
                <a:ea typeface="+mn-ea"/>
                <a:cs typeface="Times New Roman"/>
              </a:rPr>
            </a:br>
            <a:r>
              <a:rPr kumimoji="0" lang="en-GB" sz="2800" b="0" i="0" u="none" strike="noStrike" kern="1200" cap="none" spc="0" normalizeH="0" baseline="0" noProof="0" dirty="0">
                <a:ln>
                  <a:noFill/>
                </a:ln>
                <a:solidFill>
                  <a:prstClr val="black"/>
                </a:solidFill>
                <a:effectLst/>
                <a:uLnTx/>
                <a:uFillTx/>
                <a:latin typeface="Arial"/>
                <a:ea typeface="+mn-ea"/>
                <a:cs typeface="Times New Roman"/>
              </a:rPr>
              <a:t>     between home and host country</a:t>
            </a:r>
          </a:p>
          <a:p>
            <a:pPr marL="0" marR="0" lvl="0" indent="-457200" algn="just" defTabSz="914400" rtl="0" eaLnBrk="1" fontAlgn="auto" latinLnBrk="0" hangingPunct="1">
              <a:lnSpc>
                <a:spcPct val="100000"/>
              </a:lnSpc>
              <a:spcBef>
                <a:spcPts val="6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prstClr val="black"/>
                </a:solidFill>
                <a:effectLst/>
                <a:uLnTx/>
                <a:uFillTx/>
                <a:latin typeface="Arial"/>
                <a:ea typeface="+mn-ea"/>
                <a:cs typeface="Times New Roman"/>
              </a:rPr>
              <a:t>Inadequate establishment of performance objectives</a:t>
            </a:r>
          </a:p>
          <a:p>
            <a:pPr marL="0" marR="0" lvl="0" indent="-457200" algn="just" defTabSz="914400" rtl="0" eaLnBrk="1" fontAlgn="auto" latinLnBrk="0" hangingPunct="1">
              <a:lnSpc>
                <a:spcPct val="100000"/>
              </a:lnSpc>
              <a:spcBef>
                <a:spcPts val="6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prstClr val="black"/>
                </a:solidFill>
                <a:effectLst/>
                <a:uLnTx/>
                <a:uFillTx/>
                <a:latin typeface="Arial"/>
                <a:ea typeface="+mn-ea"/>
                <a:cs typeface="Times New Roman"/>
              </a:rPr>
              <a:t>Choice of evaluator</a:t>
            </a:r>
          </a:p>
          <a:p>
            <a:pPr marL="0" marR="0" lvl="0" indent="-457200" algn="just" defTabSz="914400" rtl="0" eaLnBrk="1" fontAlgn="auto" latinLnBrk="0" hangingPunct="1">
              <a:lnSpc>
                <a:spcPct val="100000"/>
              </a:lnSpc>
              <a:spcBef>
                <a:spcPts val="6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prstClr val="black"/>
                </a:solidFill>
                <a:effectLst/>
                <a:uLnTx/>
                <a:uFillTx/>
                <a:latin typeface="Arial"/>
                <a:ea typeface="+mn-ea"/>
                <a:cs typeface="Times New Roman"/>
              </a:rPr>
              <a:t>Home country indifference to expatriate experience.</a:t>
            </a:r>
          </a:p>
          <a:p>
            <a:pPr marL="0" marR="0" lvl="0" indent="0" algn="just" defTabSz="914400" rtl="0" eaLnBrk="1" fontAlgn="auto" latinLnBrk="0" hangingPunct="1">
              <a:lnSpc>
                <a:spcPct val="120000"/>
              </a:lnSpc>
              <a:spcBef>
                <a:spcPts val="600"/>
              </a:spcBef>
              <a:spcAft>
                <a:spcPts val="0"/>
              </a:spcAft>
              <a:buClrTx/>
              <a:buSzTx/>
              <a:buNone/>
              <a:tabLst/>
              <a:defRPr/>
            </a:pPr>
            <a:endParaRPr kumimoji="0" lang="en-GB" b="0" i="0" u="none" strike="noStrike" kern="1200" cap="none" spc="0" normalizeH="0" baseline="0" noProof="0" dirty="0">
              <a:ln>
                <a:noFill/>
              </a:ln>
              <a:solidFill>
                <a:prstClr val="black"/>
              </a:solidFill>
              <a:effectLst/>
              <a:uLnTx/>
              <a:uFillTx/>
              <a:latin typeface="Arial"/>
              <a:ea typeface="+mn-ea"/>
              <a:cs typeface="Times New Roman"/>
            </a:endParaRPr>
          </a:p>
          <a:p>
            <a:pPr marL="342900" marR="0" lvl="0" indent="-342900" algn="just" defTabSz="914400" rtl="0" eaLnBrk="1" fontAlgn="auto" latinLnBrk="0" hangingPunct="1">
              <a:lnSpc>
                <a:spcPct val="100000"/>
              </a:lnSpc>
              <a:spcBef>
                <a:spcPts val="600"/>
              </a:spcBef>
              <a:spcAft>
                <a:spcPts val="0"/>
              </a:spcAft>
              <a:buClrTx/>
              <a:buSzTx/>
              <a:buFont typeface="Arial" pitchFamily="34" charset="0"/>
              <a:buChar char="•"/>
              <a:tabLst/>
              <a:defRPr/>
            </a:pPr>
            <a:endParaRPr kumimoji="0" lang="en-GB" b="0" i="0" u="none" strike="noStrike" kern="1200" cap="none" spc="0" normalizeH="0" baseline="0" noProof="0" dirty="0">
              <a:ln>
                <a:noFill/>
              </a:ln>
              <a:solidFill>
                <a:prstClr val="black"/>
              </a:solidFill>
              <a:effectLst/>
              <a:uLnTx/>
              <a:uFillTx/>
              <a:latin typeface="Arial"/>
              <a:ea typeface="+mn-ea"/>
              <a:cs typeface="Times New Roman"/>
            </a:endParaRPr>
          </a:p>
        </p:txBody>
      </p:sp>
    </p:spTree>
    <p:extLst>
      <p:ext uri="{BB962C8B-B14F-4D97-AF65-F5344CB8AC3E}">
        <p14:creationId xmlns:p14="http://schemas.microsoft.com/office/powerpoint/2010/main" val="2476825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nodePh="1">
                                  <p:stCondLst>
                                    <p:cond delay="0"/>
                                  </p:stCondLst>
                                  <p:endCondLst>
                                    <p:cond evt="begin" delay="0">
                                      <p:tn val="5"/>
                                    </p:cond>
                                  </p:end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Expatriate Performance Appraisal: </a:t>
            </a:r>
            <a:br>
              <a:rPr lang="en-GB" altLang="en-US" sz="3600" b="1" dirty="0">
                <a:solidFill>
                  <a:schemeClr val="tx2">
                    <a:lumMod val="75000"/>
                  </a:schemeClr>
                </a:solidFill>
              </a:rPr>
            </a:br>
            <a:r>
              <a:rPr lang="en-GB" altLang="en-US" sz="3600" b="1" dirty="0">
                <a:solidFill>
                  <a:schemeClr val="tx2">
                    <a:lumMod val="75000"/>
                  </a:schemeClr>
                </a:solidFill>
              </a:rPr>
              <a:t>Key Questions</a:t>
            </a:r>
          </a:p>
        </p:txBody>
      </p:sp>
      <p:sp>
        <p:nvSpPr>
          <p:cNvPr id="6" name="Rectangle 3">
            <a:extLst>
              <a:ext uri="{FF2B5EF4-FFF2-40B4-BE49-F238E27FC236}">
                <a16:creationId xmlns:a16="http://schemas.microsoft.com/office/drawing/2014/main" id="{306D15D3-654F-4F14-ADD5-0B3B44EA8CC7}"/>
              </a:ext>
            </a:extLst>
          </p:cNvPr>
          <p:cNvSpPr txBox="1">
            <a:spLocks noChangeArrowheads="1"/>
          </p:cNvSpPr>
          <p:nvPr/>
        </p:nvSpPr>
        <p:spPr bwMode="auto">
          <a:xfrm>
            <a:off x="767408" y="1143000"/>
            <a:ext cx="10657184" cy="45182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just" eaLnBrk="1" hangingPunct="1">
              <a:buFont typeface="Symbol" panose="05050102010706020507" pitchFamily="18" charset="2"/>
              <a:buNone/>
            </a:pPr>
            <a:endParaRPr lang="en-GB" altLang="en-US" sz="3200" dirty="0">
              <a:latin typeface="Arial Nova" panose="020B0504020202020204" pitchFamily="34" charset="0"/>
            </a:endParaRPr>
          </a:p>
          <a:p>
            <a:pPr algn="just" eaLnBrk="1" hangingPunct="1">
              <a:buFont typeface="Symbol" panose="05050102010706020507" pitchFamily="18" charset="2"/>
              <a:buNone/>
            </a:pPr>
            <a:endParaRPr lang="en-GB" altLang="en-US" sz="3200" b="1" dirty="0">
              <a:latin typeface="Arial Nova" panose="020B0504020202020204" pitchFamily="34" charset="0"/>
            </a:endParaRPr>
          </a:p>
          <a:p>
            <a:pPr algn="just" eaLnBrk="1" hangingPunct="1">
              <a:buFont typeface="Symbol" panose="05050102010706020507" pitchFamily="18" charset="2"/>
              <a:buNone/>
            </a:pPr>
            <a:endParaRPr lang="en-US" altLang="en-US" sz="2800" b="1" dirty="0">
              <a:latin typeface="Arial Nova" panose="020B0504020202020204" pitchFamily="34" charset="0"/>
            </a:endParaRPr>
          </a:p>
        </p:txBody>
      </p:sp>
      <p:sp>
        <p:nvSpPr>
          <p:cNvPr id="4" name="Content Placeholder 2">
            <a:extLst>
              <a:ext uri="{FF2B5EF4-FFF2-40B4-BE49-F238E27FC236}">
                <a16:creationId xmlns:a16="http://schemas.microsoft.com/office/drawing/2014/main" id="{8C70F991-1FE8-474B-9044-DCC7B8111D17}"/>
              </a:ext>
            </a:extLst>
          </p:cNvPr>
          <p:cNvSpPr txBox="1">
            <a:spLocks/>
          </p:cNvSpPr>
          <p:nvPr/>
        </p:nvSpPr>
        <p:spPr>
          <a:xfrm>
            <a:off x="875420" y="1349896"/>
            <a:ext cx="10441160" cy="4158208"/>
          </a:xfrm>
          <a:prstGeom prst="rect">
            <a:avLst/>
          </a:prstGeom>
        </p:spPr>
        <p:txBody>
          <a:bodyPr>
            <a:no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just" defTabSz="914400" rtl="0" eaLnBrk="1" fontAlgn="auto" latinLnBrk="0" hangingPunct="1">
              <a:lnSpc>
                <a:spcPct val="100000"/>
              </a:lnSpc>
              <a:spcBef>
                <a:spcPts val="2400"/>
              </a:spcBef>
              <a:spcAft>
                <a:spcPts val="0"/>
              </a:spcAft>
              <a:buClrTx/>
              <a:buSzTx/>
              <a:buFont typeface="Arial" pitchFamily="34" charset="0"/>
              <a:buNone/>
              <a:tabLst/>
              <a:defRPr/>
            </a:pPr>
            <a:r>
              <a:rPr kumimoji="0" lang="en-GB" b="0" i="0" u="none" strike="noStrike" kern="1200" cap="none" spc="0" normalizeH="0" baseline="0" noProof="0" dirty="0">
                <a:ln>
                  <a:noFill/>
                </a:ln>
                <a:solidFill>
                  <a:prstClr val="black"/>
                </a:solidFill>
                <a:effectLst/>
                <a:uLnTx/>
                <a:uFillTx/>
                <a:latin typeface="Arial"/>
                <a:ea typeface="+mn-ea"/>
                <a:cs typeface="Times New Roman"/>
              </a:rPr>
              <a:t>What performance should be evaluated?:</a:t>
            </a:r>
          </a:p>
          <a:p>
            <a:pPr marL="742950" marR="0" lvl="1" indent="-285750" algn="just" defTabSz="914400" rtl="0" eaLnBrk="1" fontAlgn="auto" latinLnBrk="0" hangingPunct="1">
              <a:lnSpc>
                <a:spcPct val="100000"/>
              </a:lnSpc>
              <a:spcBef>
                <a:spcPts val="2400"/>
              </a:spcBef>
              <a:spcAft>
                <a:spcPts val="0"/>
              </a:spcAft>
              <a:buClrTx/>
              <a:buSzTx/>
              <a:buFont typeface="Arial"/>
              <a:buChar char="•"/>
              <a:tabLst/>
              <a:defRPr/>
            </a:pPr>
            <a:r>
              <a:rPr kumimoji="0" lang="en-GB" sz="3200" b="0" i="0" u="none" strike="noStrike" kern="1200" cap="none" spc="0" normalizeH="0" baseline="0" noProof="0" dirty="0">
                <a:ln>
                  <a:noFill/>
                </a:ln>
                <a:solidFill>
                  <a:prstClr val="black"/>
                </a:solidFill>
                <a:effectLst/>
                <a:uLnTx/>
                <a:uFillTx/>
                <a:latin typeface="Arial"/>
                <a:ea typeface="+mn-ea"/>
                <a:cs typeface="Times New Roman"/>
              </a:rPr>
              <a:t>different perceptions of performance criteria</a:t>
            </a:r>
          </a:p>
          <a:p>
            <a:pPr marL="742950" marR="0" lvl="1" indent="-285750" algn="just" defTabSz="914400" rtl="0" eaLnBrk="1" fontAlgn="auto" latinLnBrk="0" hangingPunct="1">
              <a:lnSpc>
                <a:spcPct val="100000"/>
              </a:lnSpc>
              <a:spcBef>
                <a:spcPts val="2400"/>
              </a:spcBef>
              <a:spcAft>
                <a:spcPts val="0"/>
              </a:spcAft>
              <a:buClrTx/>
              <a:buSzTx/>
              <a:buFont typeface="Arial"/>
              <a:buChar char="•"/>
              <a:tabLst/>
              <a:defRPr/>
            </a:pPr>
            <a:r>
              <a:rPr kumimoji="0" lang="en-GB" sz="3200" b="0" i="0" u="none" strike="noStrike" kern="1200" cap="none" spc="0" normalizeH="0" baseline="0" noProof="0" dirty="0">
                <a:ln>
                  <a:noFill/>
                </a:ln>
                <a:solidFill>
                  <a:prstClr val="black"/>
                </a:solidFill>
                <a:effectLst/>
                <a:uLnTx/>
                <a:uFillTx/>
                <a:latin typeface="Arial"/>
                <a:ea typeface="+mn-ea"/>
                <a:cs typeface="Times New Roman"/>
              </a:rPr>
              <a:t>additional external constraints. </a:t>
            </a:r>
          </a:p>
          <a:p>
            <a:pPr marL="342900" marR="0" lvl="0" indent="-342900" algn="just" defTabSz="914400" rtl="0" eaLnBrk="1" fontAlgn="auto" latinLnBrk="0" hangingPunct="1">
              <a:lnSpc>
                <a:spcPct val="100000"/>
              </a:lnSpc>
              <a:spcBef>
                <a:spcPts val="2400"/>
              </a:spcBef>
              <a:spcAft>
                <a:spcPts val="0"/>
              </a:spcAft>
              <a:buClrTx/>
              <a:buSzTx/>
              <a:buFont typeface="Arial" pitchFamily="34" charset="0"/>
              <a:buChar char="•"/>
              <a:tabLst/>
              <a:defRPr/>
            </a:pPr>
            <a:r>
              <a:rPr kumimoji="0" lang="en-GB" b="0" i="0" u="none" strike="noStrike" kern="1200" cap="none" spc="0" normalizeH="0" baseline="0" noProof="0" dirty="0">
                <a:ln>
                  <a:noFill/>
                </a:ln>
                <a:solidFill>
                  <a:prstClr val="black"/>
                </a:solidFill>
                <a:effectLst/>
                <a:uLnTx/>
                <a:uFillTx/>
                <a:latin typeface="Arial"/>
                <a:ea typeface="+mn-ea"/>
                <a:cs typeface="Times New Roman"/>
              </a:rPr>
              <a:t>Who should undertake the evaluation: </a:t>
            </a:r>
            <a:br>
              <a:rPr kumimoji="0" lang="en-GB" b="0" i="0" u="none" strike="noStrike" kern="1200" cap="none" spc="0" normalizeH="0" baseline="0" noProof="0" dirty="0">
                <a:ln>
                  <a:noFill/>
                </a:ln>
                <a:solidFill>
                  <a:prstClr val="black"/>
                </a:solidFill>
                <a:effectLst/>
                <a:uLnTx/>
                <a:uFillTx/>
                <a:latin typeface="Arial"/>
                <a:ea typeface="+mn-ea"/>
                <a:cs typeface="Times New Roman"/>
              </a:rPr>
            </a:br>
            <a:r>
              <a:rPr kumimoji="0" lang="en-GB" b="0" i="0" u="none" strike="noStrike" kern="1200" cap="none" spc="0" normalizeH="0" baseline="0" noProof="0" dirty="0">
                <a:ln>
                  <a:noFill/>
                </a:ln>
                <a:solidFill>
                  <a:prstClr val="black"/>
                </a:solidFill>
                <a:effectLst/>
                <a:uLnTx/>
                <a:uFillTx/>
                <a:latin typeface="Arial"/>
                <a:ea typeface="+mn-ea"/>
                <a:cs typeface="Times New Roman"/>
              </a:rPr>
              <a:t>home or host country </a:t>
            </a:r>
            <a:r>
              <a:rPr kumimoji="0" lang="en-GB" b="0" i="0" u="none" strike="noStrike" kern="1200" cap="none" spc="0" normalizeH="0" baseline="0" noProof="0" dirty="0" err="1">
                <a:ln>
                  <a:noFill/>
                </a:ln>
                <a:solidFill>
                  <a:prstClr val="black"/>
                </a:solidFill>
                <a:effectLst/>
                <a:uLnTx/>
                <a:uFillTx/>
                <a:latin typeface="Arial"/>
                <a:ea typeface="+mn-ea"/>
                <a:cs typeface="Times New Roman"/>
              </a:rPr>
              <a:t>raters</a:t>
            </a:r>
            <a:r>
              <a:rPr kumimoji="0" lang="en-GB" b="0" i="0" u="none" strike="noStrike" kern="1200" cap="none" spc="0" normalizeH="0" baseline="0" noProof="0" dirty="0">
                <a:ln>
                  <a:noFill/>
                </a:ln>
                <a:solidFill>
                  <a:prstClr val="black"/>
                </a:solidFill>
                <a:effectLst/>
                <a:uLnTx/>
                <a:uFillTx/>
                <a:latin typeface="Arial"/>
                <a:ea typeface="+mn-ea"/>
                <a:cs typeface="Times New Roman"/>
              </a:rPr>
              <a:t> or both?</a:t>
            </a:r>
          </a:p>
          <a:p>
            <a:pPr marL="342900" marR="0" lvl="0" indent="-342900" algn="just" defTabSz="914400" rtl="0" eaLnBrk="1" fontAlgn="auto" latinLnBrk="0" hangingPunct="1">
              <a:lnSpc>
                <a:spcPct val="100000"/>
              </a:lnSpc>
              <a:spcBef>
                <a:spcPts val="2400"/>
              </a:spcBef>
              <a:spcAft>
                <a:spcPts val="0"/>
              </a:spcAft>
              <a:buClrTx/>
              <a:buSzTx/>
              <a:buFont typeface="Arial" pitchFamily="34" charset="0"/>
              <a:buChar char="•"/>
              <a:tabLst/>
              <a:defRPr/>
            </a:pPr>
            <a:r>
              <a:rPr kumimoji="0" lang="en-GB" b="0" i="0" u="none" strike="noStrike" kern="1200" cap="none" spc="0" normalizeH="0" baseline="0" noProof="0" dirty="0">
                <a:ln>
                  <a:noFill/>
                </a:ln>
                <a:solidFill>
                  <a:prstClr val="black"/>
                </a:solidFill>
                <a:effectLst/>
                <a:uLnTx/>
                <a:uFillTx/>
                <a:latin typeface="Arial"/>
                <a:ea typeface="+mn-ea"/>
                <a:cs typeface="Times New Roman"/>
              </a:rPr>
              <a:t>Format and frequency of appraisal?</a:t>
            </a:r>
          </a:p>
          <a:p>
            <a:pPr marL="0" marR="0" lvl="0" indent="0" algn="just" defTabSz="914400" rtl="0" eaLnBrk="1" fontAlgn="auto" latinLnBrk="0" hangingPunct="1">
              <a:lnSpc>
                <a:spcPct val="120000"/>
              </a:lnSpc>
              <a:spcBef>
                <a:spcPts val="0"/>
              </a:spcBef>
              <a:spcAft>
                <a:spcPts val="0"/>
              </a:spcAft>
              <a:buClrTx/>
              <a:buSzTx/>
              <a:buNone/>
              <a:tabLst/>
              <a:defRPr/>
            </a:pPr>
            <a:endParaRPr kumimoji="0" lang="en-GB" sz="3600" b="0" i="0" u="none" strike="noStrike" kern="1200" cap="none" spc="0" normalizeH="0" baseline="0" noProof="0" dirty="0">
              <a:ln>
                <a:noFill/>
              </a:ln>
              <a:solidFill>
                <a:prstClr val="black"/>
              </a:solidFill>
              <a:effectLst/>
              <a:uLnTx/>
              <a:uFillTx/>
              <a:latin typeface="Arial"/>
              <a:ea typeface="+mn-ea"/>
              <a:cs typeface="Times New Roman"/>
            </a:endParaRPr>
          </a:p>
          <a:p>
            <a:pPr marL="342900" marR="0" lvl="0" indent="-342900" algn="just" defTabSz="914400" rtl="0" eaLnBrk="1" fontAlgn="auto" latinLnBrk="0" hangingPunct="1">
              <a:lnSpc>
                <a:spcPct val="100000"/>
              </a:lnSpc>
              <a:spcBef>
                <a:spcPts val="3000"/>
              </a:spcBef>
              <a:spcAft>
                <a:spcPts val="0"/>
              </a:spcAft>
              <a:buClrTx/>
              <a:buSzTx/>
              <a:buFont typeface="Arial" pitchFamily="34" charset="0"/>
              <a:buChar char="•"/>
              <a:tabLst/>
              <a:defRPr/>
            </a:pPr>
            <a:endParaRPr kumimoji="0" lang="en-GB" sz="3600" b="0" i="0" u="none" strike="noStrike" kern="1200" cap="none" spc="0" normalizeH="0" baseline="0" noProof="0" dirty="0">
              <a:ln>
                <a:noFill/>
              </a:ln>
              <a:solidFill>
                <a:prstClr val="black"/>
              </a:solidFill>
              <a:effectLst/>
              <a:uLnTx/>
              <a:uFillTx/>
              <a:latin typeface="Arial"/>
              <a:ea typeface="+mn-ea"/>
              <a:cs typeface="Times New Roman"/>
            </a:endParaRPr>
          </a:p>
        </p:txBody>
      </p:sp>
    </p:spTree>
    <p:extLst>
      <p:ext uri="{BB962C8B-B14F-4D97-AF65-F5344CB8AC3E}">
        <p14:creationId xmlns:p14="http://schemas.microsoft.com/office/powerpoint/2010/main" val="1993985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nodePh="1">
                                  <p:stCondLst>
                                    <p:cond delay="0"/>
                                  </p:stCondLst>
                                  <p:endCondLst>
                                    <p:cond evt="begin" delay="0">
                                      <p:tn val="5"/>
                                    </p:cond>
                                  </p:end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Happens in Practice?</a:t>
            </a:r>
          </a:p>
        </p:txBody>
      </p:sp>
      <p:sp>
        <p:nvSpPr>
          <p:cNvPr id="6" name="Rectangle 3">
            <a:extLst>
              <a:ext uri="{FF2B5EF4-FFF2-40B4-BE49-F238E27FC236}">
                <a16:creationId xmlns:a16="http://schemas.microsoft.com/office/drawing/2014/main" id="{306D15D3-654F-4F14-ADD5-0B3B44EA8CC7}"/>
              </a:ext>
            </a:extLst>
          </p:cNvPr>
          <p:cNvSpPr txBox="1">
            <a:spLocks noChangeArrowheads="1"/>
          </p:cNvSpPr>
          <p:nvPr/>
        </p:nvSpPr>
        <p:spPr bwMode="auto">
          <a:xfrm>
            <a:off x="767408" y="1143000"/>
            <a:ext cx="10657184" cy="45182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just" eaLnBrk="1" hangingPunct="1">
              <a:buFont typeface="Symbol" panose="05050102010706020507" pitchFamily="18" charset="2"/>
              <a:buNone/>
            </a:pPr>
            <a:endParaRPr lang="en-GB" altLang="en-US" sz="3200" dirty="0">
              <a:latin typeface="Arial Nova" panose="020B0504020202020204" pitchFamily="34" charset="0"/>
            </a:endParaRPr>
          </a:p>
          <a:p>
            <a:pPr algn="just" eaLnBrk="1" hangingPunct="1">
              <a:buFont typeface="Symbol" panose="05050102010706020507" pitchFamily="18" charset="2"/>
              <a:buNone/>
            </a:pPr>
            <a:endParaRPr lang="en-GB" altLang="en-US" sz="3200" b="1" dirty="0">
              <a:latin typeface="Arial Nova" panose="020B0504020202020204" pitchFamily="34" charset="0"/>
            </a:endParaRPr>
          </a:p>
          <a:p>
            <a:pPr algn="just" eaLnBrk="1" hangingPunct="1">
              <a:buFont typeface="Symbol" panose="05050102010706020507" pitchFamily="18" charset="2"/>
              <a:buNone/>
            </a:pPr>
            <a:endParaRPr lang="en-US" altLang="en-US" sz="2800" b="1" dirty="0">
              <a:latin typeface="Arial Nova" panose="020B0504020202020204" pitchFamily="34" charset="0"/>
            </a:endParaRPr>
          </a:p>
        </p:txBody>
      </p:sp>
      <p:sp>
        <p:nvSpPr>
          <p:cNvPr id="4" name="Content Placeholder 2">
            <a:extLst>
              <a:ext uri="{FF2B5EF4-FFF2-40B4-BE49-F238E27FC236}">
                <a16:creationId xmlns:a16="http://schemas.microsoft.com/office/drawing/2014/main" id="{8C70F991-1FE8-474B-9044-DCC7B8111D17}"/>
              </a:ext>
            </a:extLst>
          </p:cNvPr>
          <p:cNvSpPr txBox="1">
            <a:spLocks/>
          </p:cNvSpPr>
          <p:nvPr/>
        </p:nvSpPr>
        <p:spPr>
          <a:xfrm>
            <a:off x="875420" y="1556792"/>
            <a:ext cx="10441160" cy="4158208"/>
          </a:xfrm>
          <a:prstGeom prst="rect">
            <a:avLst/>
          </a:prstGeom>
        </p:spPr>
        <p:txBody>
          <a:bodyPr>
            <a:no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342900" algn="just" defTabSz="914400" rtl="0" eaLnBrk="1" fontAlgn="auto" latinLnBrk="0" hangingPunct="1">
              <a:lnSpc>
                <a:spcPct val="100000"/>
              </a:lnSpc>
              <a:spcBef>
                <a:spcPts val="3000"/>
              </a:spcBef>
              <a:spcAft>
                <a:spcPts val="0"/>
              </a:spcAft>
              <a:buClrTx/>
              <a:buSzTx/>
              <a:buFont typeface="Arial" pitchFamily="34" charset="0"/>
              <a:buChar char="•"/>
              <a:tabLst/>
              <a:defRPr/>
            </a:pPr>
            <a:r>
              <a:rPr kumimoji="0" lang="en-GB" b="0" i="0" u="none" strike="noStrike" kern="1200" cap="none" spc="0" normalizeH="0" baseline="0" noProof="0" dirty="0">
                <a:ln>
                  <a:noFill/>
                </a:ln>
                <a:solidFill>
                  <a:prstClr val="black"/>
                </a:solidFill>
                <a:effectLst/>
                <a:uLnTx/>
                <a:uFillTx/>
                <a:latin typeface="Arial"/>
                <a:ea typeface="+mn-ea"/>
                <a:cs typeface="Times New Roman"/>
              </a:rPr>
              <a:t>Expatriate PM is often treated as an extension of </a:t>
            </a:r>
            <a:br>
              <a:rPr kumimoji="0" lang="en-GB" b="0" i="0" u="none" strike="noStrike" kern="1200" cap="none" spc="0" normalizeH="0" baseline="0" noProof="0" dirty="0">
                <a:ln>
                  <a:noFill/>
                </a:ln>
                <a:solidFill>
                  <a:prstClr val="black"/>
                </a:solidFill>
                <a:effectLst/>
                <a:uLnTx/>
                <a:uFillTx/>
                <a:latin typeface="Arial"/>
                <a:ea typeface="+mn-ea"/>
                <a:cs typeface="Times New Roman"/>
              </a:rPr>
            </a:br>
            <a:r>
              <a:rPr kumimoji="0" lang="en-GB" b="0" i="0" u="none" strike="noStrike" kern="1200" cap="none" spc="0" normalizeH="0" baseline="0" noProof="0" dirty="0">
                <a:ln>
                  <a:noFill/>
                </a:ln>
                <a:solidFill>
                  <a:prstClr val="black"/>
                </a:solidFill>
                <a:effectLst/>
                <a:uLnTx/>
                <a:uFillTx/>
                <a:latin typeface="Arial"/>
                <a:ea typeface="+mn-ea"/>
                <a:cs typeface="Times New Roman"/>
              </a:rPr>
              <a:t>   domestic schemes or ignored.</a:t>
            </a:r>
          </a:p>
          <a:p>
            <a:pPr marL="0" marR="0" lvl="0" indent="-342900" algn="just" defTabSz="914400" rtl="0" eaLnBrk="1" fontAlgn="auto" latinLnBrk="0" hangingPunct="1">
              <a:lnSpc>
                <a:spcPct val="100000"/>
              </a:lnSpc>
              <a:spcBef>
                <a:spcPts val="3000"/>
              </a:spcBef>
              <a:spcAft>
                <a:spcPts val="0"/>
              </a:spcAft>
              <a:buClrTx/>
              <a:buSzTx/>
              <a:buFont typeface="Arial" pitchFamily="34" charset="0"/>
              <a:buChar char="•"/>
              <a:tabLst/>
              <a:defRPr/>
            </a:pPr>
            <a:endParaRPr kumimoji="0" lang="en-GB" b="0" i="0" u="none" strike="noStrike" kern="1200" cap="none" spc="0" normalizeH="0" baseline="0" noProof="0" dirty="0">
              <a:ln>
                <a:noFill/>
              </a:ln>
              <a:solidFill>
                <a:prstClr val="black"/>
              </a:solidFill>
              <a:effectLst/>
              <a:uLnTx/>
              <a:uFillTx/>
              <a:latin typeface="Arial"/>
              <a:ea typeface="+mn-ea"/>
              <a:cs typeface="Times New Roman"/>
            </a:endParaRPr>
          </a:p>
          <a:p>
            <a:pPr marL="0" marR="0" lvl="0" indent="-342900" algn="just" defTabSz="914400" rtl="0" eaLnBrk="1" fontAlgn="auto" latinLnBrk="0" hangingPunct="1">
              <a:lnSpc>
                <a:spcPct val="100000"/>
              </a:lnSpc>
              <a:spcBef>
                <a:spcPts val="3000"/>
              </a:spcBef>
              <a:spcAft>
                <a:spcPts val="0"/>
              </a:spcAft>
              <a:buClrTx/>
              <a:buSzTx/>
              <a:buFont typeface="Arial" pitchFamily="34" charset="0"/>
              <a:buChar char="•"/>
              <a:tabLst/>
              <a:defRPr/>
            </a:pPr>
            <a:r>
              <a:rPr kumimoji="0" lang="en-GB" b="0" i="0" u="none" strike="noStrike" kern="1200" cap="none" spc="0" normalizeH="0" baseline="0" noProof="0" dirty="0">
                <a:ln>
                  <a:noFill/>
                </a:ln>
                <a:solidFill>
                  <a:prstClr val="black"/>
                </a:solidFill>
                <a:effectLst/>
                <a:uLnTx/>
                <a:uFillTx/>
                <a:latin typeface="Arial"/>
                <a:ea typeface="+mn-ea"/>
                <a:cs typeface="Times New Roman"/>
              </a:rPr>
              <a:t>MNCs prefer to build up strong organisational </a:t>
            </a:r>
            <a:br>
              <a:rPr kumimoji="0" lang="en-GB" b="0" i="0" u="none" strike="noStrike" kern="1200" cap="none" spc="0" normalizeH="0" baseline="0" noProof="0" dirty="0">
                <a:ln>
                  <a:noFill/>
                </a:ln>
                <a:solidFill>
                  <a:prstClr val="black"/>
                </a:solidFill>
                <a:effectLst/>
                <a:uLnTx/>
                <a:uFillTx/>
                <a:latin typeface="Arial"/>
                <a:ea typeface="+mn-ea"/>
                <a:cs typeface="Times New Roman"/>
              </a:rPr>
            </a:br>
            <a:r>
              <a:rPr kumimoji="0" lang="en-GB" b="0" i="0" u="none" strike="noStrike" kern="1200" cap="none" spc="0" normalizeH="0" baseline="0" noProof="0" dirty="0">
                <a:ln>
                  <a:noFill/>
                </a:ln>
                <a:solidFill>
                  <a:prstClr val="black"/>
                </a:solidFill>
                <a:effectLst/>
                <a:uLnTx/>
                <a:uFillTx/>
                <a:latin typeface="Arial"/>
                <a:ea typeface="+mn-ea"/>
                <a:cs typeface="Times New Roman"/>
              </a:rPr>
              <a:t>    cultures. </a:t>
            </a:r>
          </a:p>
          <a:p>
            <a:pPr marL="0" marR="0" lvl="0" indent="0" algn="just" defTabSz="914400" rtl="0" eaLnBrk="1" fontAlgn="auto" latinLnBrk="0" hangingPunct="1">
              <a:lnSpc>
                <a:spcPct val="120000"/>
              </a:lnSpc>
              <a:spcBef>
                <a:spcPts val="0"/>
              </a:spcBef>
              <a:spcAft>
                <a:spcPts val="0"/>
              </a:spcAft>
              <a:buClrTx/>
              <a:buSzTx/>
              <a:buNone/>
              <a:tabLst/>
              <a:defRPr/>
            </a:pPr>
            <a:endParaRPr kumimoji="0" lang="en-GB" sz="4000" b="0" i="0" u="none" strike="noStrike" kern="1200" cap="none" spc="0" normalizeH="0" baseline="0" noProof="0" dirty="0">
              <a:ln>
                <a:noFill/>
              </a:ln>
              <a:solidFill>
                <a:prstClr val="black"/>
              </a:solidFill>
              <a:effectLst/>
              <a:uLnTx/>
              <a:uFillTx/>
              <a:latin typeface="Arial"/>
              <a:ea typeface="+mn-ea"/>
              <a:cs typeface="Times New Roman"/>
            </a:endParaRPr>
          </a:p>
          <a:p>
            <a:pPr marL="342900" marR="0" lvl="0" indent="-342900" algn="just" defTabSz="914400" rtl="0" eaLnBrk="1" fontAlgn="auto" latinLnBrk="0" hangingPunct="1">
              <a:lnSpc>
                <a:spcPct val="100000"/>
              </a:lnSpc>
              <a:spcBef>
                <a:spcPts val="3000"/>
              </a:spcBef>
              <a:spcAft>
                <a:spcPts val="0"/>
              </a:spcAft>
              <a:buClrTx/>
              <a:buSzTx/>
              <a:buFont typeface="Arial" pitchFamily="34" charset="0"/>
              <a:buChar char="•"/>
              <a:tabLst/>
              <a:defRPr/>
            </a:pPr>
            <a:endParaRPr kumimoji="0" lang="en-GB" sz="4000" b="0" i="0" u="none" strike="noStrike" kern="1200" cap="none" spc="0" normalizeH="0" baseline="0" noProof="0" dirty="0">
              <a:ln>
                <a:noFill/>
              </a:ln>
              <a:solidFill>
                <a:prstClr val="black"/>
              </a:solidFill>
              <a:effectLst/>
              <a:uLnTx/>
              <a:uFillTx/>
              <a:latin typeface="Arial"/>
              <a:ea typeface="+mn-ea"/>
              <a:cs typeface="Times New Roman"/>
            </a:endParaRPr>
          </a:p>
        </p:txBody>
      </p:sp>
    </p:spTree>
    <p:extLst>
      <p:ext uri="{BB962C8B-B14F-4D97-AF65-F5344CB8AC3E}">
        <p14:creationId xmlns:p14="http://schemas.microsoft.com/office/powerpoint/2010/main" val="2933791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nodePh="1">
                                  <p:stCondLst>
                                    <p:cond delay="0"/>
                                  </p:stCondLst>
                                  <p:endCondLst>
                                    <p:cond evt="begin" delay="0">
                                      <p:tn val="5"/>
                                    </p:cond>
                                  </p:end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Convergence or Divergence Debate</a:t>
            </a:r>
          </a:p>
        </p:txBody>
      </p:sp>
      <p:sp>
        <p:nvSpPr>
          <p:cNvPr id="6" name="Rectangle 3">
            <a:extLst>
              <a:ext uri="{FF2B5EF4-FFF2-40B4-BE49-F238E27FC236}">
                <a16:creationId xmlns:a16="http://schemas.microsoft.com/office/drawing/2014/main" id="{306D15D3-654F-4F14-ADD5-0B3B44EA8CC7}"/>
              </a:ext>
            </a:extLst>
          </p:cNvPr>
          <p:cNvSpPr txBox="1">
            <a:spLocks noChangeArrowheads="1"/>
          </p:cNvSpPr>
          <p:nvPr/>
        </p:nvSpPr>
        <p:spPr bwMode="auto">
          <a:xfrm>
            <a:off x="767408" y="1282534"/>
            <a:ext cx="10657184" cy="4378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just" eaLnBrk="1" hangingPunct="1">
              <a:buFont typeface="Symbol" panose="05050102010706020507" pitchFamily="18" charset="2"/>
              <a:buNone/>
            </a:pPr>
            <a:endParaRPr lang="en-GB" altLang="en-US" sz="3200" dirty="0">
              <a:latin typeface="Arial Nova" panose="020B0504020202020204" pitchFamily="34" charset="0"/>
            </a:endParaRPr>
          </a:p>
          <a:p>
            <a:pPr algn="just" eaLnBrk="1" hangingPunct="1">
              <a:buFont typeface="Symbol" panose="05050102010706020507" pitchFamily="18" charset="2"/>
              <a:buNone/>
            </a:pPr>
            <a:endParaRPr lang="en-GB" altLang="en-US" sz="3200" b="1" dirty="0">
              <a:latin typeface="Arial Nova" panose="020B0504020202020204" pitchFamily="34" charset="0"/>
            </a:endParaRPr>
          </a:p>
          <a:p>
            <a:pPr algn="just" eaLnBrk="1" hangingPunct="1">
              <a:buFont typeface="Symbol" panose="05050102010706020507" pitchFamily="18" charset="2"/>
              <a:buNone/>
            </a:pPr>
            <a:endParaRPr lang="en-US" altLang="en-US" sz="2800" b="1" dirty="0">
              <a:latin typeface="Arial Nova" panose="020B0504020202020204" pitchFamily="34" charset="0"/>
            </a:endParaRPr>
          </a:p>
        </p:txBody>
      </p:sp>
      <p:sp>
        <p:nvSpPr>
          <p:cNvPr id="4" name="Content Placeholder 2">
            <a:extLst>
              <a:ext uri="{FF2B5EF4-FFF2-40B4-BE49-F238E27FC236}">
                <a16:creationId xmlns:a16="http://schemas.microsoft.com/office/drawing/2014/main" id="{8C70F991-1FE8-474B-9044-DCC7B8111D17}"/>
              </a:ext>
            </a:extLst>
          </p:cNvPr>
          <p:cNvSpPr txBox="1">
            <a:spLocks/>
          </p:cNvSpPr>
          <p:nvPr/>
        </p:nvSpPr>
        <p:spPr>
          <a:xfrm>
            <a:off x="875420" y="1129225"/>
            <a:ext cx="10441160" cy="4446241"/>
          </a:xfrm>
          <a:prstGeom prst="rect">
            <a:avLst/>
          </a:prstGeom>
        </p:spPr>
        <p:txBody>
          <a:bodyPr>
            <a:no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just" defTabSz="914400" rtl="0" eaLnBrk="1" fontAlgn="auto" latinLnBrk="0" hangingPunct="1">
              <a:lnSpc>
                <a:spcPct val="100000"/>
              </a:lnSpc>
              <a:spcBef>
                <a:spcPts val="1200"/>
              </a:spcBef>
              <a:spcAft>
                <a:spcPts val="0"/>
              </a:spcAft>
              <a:buClrTx/>
              <a:buSzTx/>
              <a:buFont typeface="Arial"/>
              <a:buChar char="•"/>
              <a:tabLst/>
              <a:defRPr/>
            </a:pPr>
            <a:r>
              <a:rPr kumimoji="0" lang="en-GB" sz="2800" b="0" i="0" u="none" strike="noStrike" kern="1200" cap="none" spc="0" normalizeH="0" baseline="0" noProof="0" dirty="0">
                <a:ln>
                  <a:noFill/>
                </a:ln>
                <a:solidFill>
                  <a:prstClr val="black"/>
                </a:solidFill>
                <a:effectLst/>
                <a:uLnTx/>
                <a:uFillTx/>
                <a:latin typeface="Arial"/>
                <a:ea typeface="+mn-ea"/>
                <a:cs typeface="Times New Roman"/>
              </a:rPr>
              <a:t>Convergence: standard model of HRM/PM will emerge despite national and cultural differences. Supports notion of best practice.</a:t>
            </a:r>
          </a:p>
          <a:p>
            <a:pPr marL="0" marR="0" lvl="0" indent="-342900" algn="just" defTabSz="914400" rtl="0" eaLnBrk="1" fontAlgn="auto" latinLnBrk="0" hangingPunct="1">
              <a:lnSpc>
                <a:spcPct val="100000"/>
              </a:lnSpc>
              <a:spcBef>
                <a:spcPts val="12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prstClr val="black"/>
                </a:solidFill>
                <a:effectLst/>
                <a:uLnTx/>
                <a:uFillTx/>
                <a:latin typeface="Arial"/>
                <a:ea typeface="+mn-ea"/>
                <a:cs typeface="Times New Roman"/>
              </a:rPr>
              <a:t>Divergence: HR and PM practices adapt to local environment. Supports notion of best fit. </a:t>
            </a:r>
          </a:p>
          <a:p>
            <a:pPr marL="0" marR="0" lvl="0" indent="-342900" algn="just" defTabSz="914400" rtl="0" eaLnBrk="1" fontAlgn="auto" latinLnBrk="0" hangingPunct="1">
              <a:lnSpc>
                <a:spcPct val="100000"/>
              </a:lnSpc>
              <a:spcBef>
                <a:spcPts val="12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prstClr val="black"/>
                </a:solidFill>
                <a:effectLst/>
                <a:uLnTx/>
                <a:uFillTx/>
                <a:latin typeface="Arial"/>
                <a:ea typeface="+mn-ea"/>
                <a:cs typeface="Times New Roman"/>
              </a:rPr>
              <a:t>On balance evidence supports divergence in PM. </a:t>
            </a:r>
          </a:p>
          <a:p>
            <a:pPr marL="0" marR="0" lvl="0" indent="-342900" algn="just" defTabSz="914400" rtl="0" eaLnBrk="1" fontAlgn="auto" latinLnBrk="0" hangingPunct="1">
              <a:lnSpc>
                <a:spcPct val="100000"/>
              </a:lnSpc>
              <a:spcBef>
                <a:spcPts val="12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prstClr val="black"/>
                </a:solidFill>
                <a:effectLst/>
                <a:uLnTx/>
                <a:uFillTx/>
                <a:latin typeface="Arial"/>
                <a:ea typeface="+mn-ea"/>
                <a:cs typeface="Times New Roman"/>
              </a:rPr>
              <a:t>However </a:t>
            </a:r>
            <a:r>
              <a:rPr kumimoji="0" lang="en-GB" sz="2800" b="0" i="0" u="none" strike="noStrike" kern="1200" cap="none" spc="0" normalizeH="0" baseline="0" noProof="0" dirty="0" err="1">
                <a:ln>
                  <a:noFill/>
                </a:ln>
                <a:solidFill>
                  <a:prstClr val="black"/>
                </a:solidFill>
                <a:effectLst/>
                <a:uLnTx/>
                <a:uFillTx/>
                <a:latin typeface="Arial"/>
                <a:ea typeface="+mn-ea"/>
                <a:cs typeface="Times New Roman"/>
              </a:rPr>
              <a:t>Boselie</a:t>
            </a:r>
            <a:r>
              <a:rPr kumimoji="0" lang="en-GB" sz="2800" b="0" i="0" u="none" strike="noStrike" kern="1200" cap="none" spc="0" normalizeH="0" baseline="0" noProof="0" dirty="0">
                <a:ln>
                  <a:noFill/>
                </a:ln>
                <a:solidFill>
                  <a:prstClr val="black"/>
                </a:solidFill>
                <a:effectLst/>
                <a:uLnTx/>
                <a:uFillTx/>
                <a:latin typeface="Arial"/>
                <a:ea typeface="+mn-ea"/>
                <a:cs typeface="Times New Roman"/>
              </a:rPr>
              <a:t> et al (2011) suggest there may be a difference between MNCs (standardised approach) and domestic firms (localised approach).</a:t>
            </a:r>
          </a:p>
        </p:txBody>
      </p:sp>
    </p:spTree>
    <p:extLst>
      <p:ext uri="{BB962C8B-B14F-4D97-AF65-F5344CB8AC3E}">
        <p14:creationId xmlns:p14="http://schemas.microsoft.com/office/powerpoint/2010/main" val="203502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nodePh="1">
                                  <p:stCondLst>
                                    <p:cond delay="0"/>
                                  </p:stCondLst>
                                  <p:endCondLst>
                                    <p:cond evt="begin" delay="0">
                                      <p:tn val="5"/>
                                    </p:cond>
                                  </p:end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Conclusion</a:t>
            </a:r>
          </a:p>
        </p:txBody>
      </p:sp>
      <p:sp>
        <p:nvSpPr>
          <p:cNvPr id="6" name="Rectangle 3">
            <a:extLst>
              <a:ext uri="{FF2B5EF4-FFF2-40B4-BE49-F238E27FC236}">
                <a16:creationId xmlns:a16="http://schemas.microsoft.com/office/drawing/2014/main" id="{306D15D3-654F-4F14-ADD5-0B3B44EA8CC7}"/>
              </a:ext>
            </a:extLst>
          </p:cNvPr>
          <p:cNvSpPr txBox="1">
            <a:spLocks noChangeArrowheads="1"/>
          </p:cNvSpPr>
          <p:nvPr/>
        </p:nvSpPr>
        <p:spPr bwMode="auto">
          <a:xfrm>
            <a:off x="767408" y="1143000"/>
            <a:ext cx="10657184" cy="45182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just" eaLnBrk="1" hangingPunct="1">
              <a:buFont typeface="Symbol" panose="05050102010706020507" pitchFamily="18" charset="2"/>
              <a:buNone/>
            </a:pPr>
            <a:endParaRPr lang="en-GB" altLang="en-US" sz="3200" dirty="0">
              <a:latin typeface="Arial Nova" panose="020B0504020202020204" pitchFamily="34" charset="0"/>
            </a:endParaRPr>
          </a:p>
          <a:p>
            <a:pPr algn="just" eaLnBrk="1" hangingPunct="1">
              <a:buFont typeface="Symbol" panose="05050102010706020507" pitchFamily="18" charset="2"/>
              <a:buNone/>
            </a:pPr>
            <a:endParaRPr lang="en-GB" altLang="en-US" sz="3200" b="1" dirty="0">
              <a:latin typeface="Arial Nova" panose="020B0504020202020204" pitchFamily="34" charset="0"/>
            </a:endParaRPr>
          </a:p>
          <a:p>
            <a:pPr algn="just" eaLnBrk="1" hangingPunct="1">
              <a:buFont typeface="Symbol" panose="05050102010706020507" pitchFamily="18" charset="2"/>
              <a:buNone/>
            </a:pPr>
            <a:endParaRPr lang="en-US" altLang="en-US" sz="2800" b="1" dirty="0">
              <a:latin typeface="Arial Nova" panose="020B0504020202020204" pitchFamily="34" charset="0"/>
            </a:endParaRPr>
          </a:p>
        </p:txBody>
      </p:sp>
      <p:sp>
        <p:nvSpPr>
          <p:cNvPr id="4" name="Content Placeholder 2">
            <a:extLst>
              <a:ext uri="{FF2B5EF4-FFF2-40B4-BE49-F238E27FC236}">
                <a16:creationId xmlns:a16="http://schemas.microsoft.com/office/drawing/2014/main" id="{8C70F991-1FE8-474B-9044-DCC7B8111D17}"/>
              </a:ext>
            </a:extLst>
          </p:cNvPr>
          <p:cNvSpPr txBox="1">
            <a:spLocks/>
          </p:cNvSpPr>
          <p:nvPr/>
        </p:nvSpPr>
        <p:spPr>
          <a:xfrm>
            <a:off x="677398" y="980728"/>
            <a:ext cx="10837204" cy="4680519"/>
          </a:xfrm>
          <a:prstGeom prst="rect">
            <a:avLst/>
          </a:prstGeom>
        </p:spPr>
        <p:txBody>
          <a:bodyPr>
            <a:no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ctr" defTabSz="914400" rtl="0" eaLnBrk="1" fontAlgn="auto" latinLnBrk="0" hangingPunct="1">
              <a:lnSpc>
                <a:spcPct val="100000"/>
              </a:lnSpc>
              <a:spcBef>
                <a:spcPct val="20000"/>
              </a:spcBef>
              <a:spcAft>
                <a:spcPts val="0"/>
              </a:spcAft>
              <a:buClrTx/>
              <a:buSzTx/>
              <a:buFont typeface="Wingdings 2" pitchFamily="18" charset="2"/>
              <a:buNone/>
              <a:tabLst/>
              <a:defRPr/>
            </a:pPr>
            <a:r>
              <a:rPr kumimoji="0" lang="en-GB" b="0" i="1" u="none" strike="noStrike" kern="1200" cap="none" spc="0" normalizeH="0" baseline="0" noProof="0" dirty="0">
                <a:ln>
                  <a:noFill/>
                </a:ln>
                <a:solidFill>
                  <a:prstClr val="black"/>
                </a:solidFill>
                <a:effectLst/>
                <a:uLnTx/>
                <a:uFillTx/>
                <a:latin typeface="Arial"/>
                <a:ea typeface="+mn-ea"/>
                <a:cs typeface="Times New Roman"/>
              </a:rPr>
              <a:t>Visitors to India will find that the menu at McDonalds does not include its classic hamburgers - instead the chain sells vegetable burgers. The Indianization of the hamburger seems to be exactly the approach we need in the area of performance management. As countries develop more sophisticated systems they should learn from other countries, but also make sure that, where needed, they modify existing programmes to fit with local issues.</a:t>
            </a:r>
          </a:p>
          <a:p>
            <a:pPr marL="342900" marR="0" lvl="0" indent="-342900" algn="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1800" b="0" i="0" u="none" strike="noStrike" kern="1200" cap="none" spc="0" normalizeH="0" baseline="0" noProof="0" dirty="0">
                <a:ln>
                  <a:noFill/>
                </a:ln>
                <a:solidFill>
                  <a:prstClr val="black"/>
                </a:solidFill>
                <a:effectLst/>
                <a:uLnTx/>
                <a:uFillTx/>
                <a:latin typeface="Arial"/>
                <a:ea typeface="+mn-ea"/>
                <a:cs typeface="Times New Roman"/>
              </a:rPr>
              <a:t>(</a:t>
            </a:r>
            <a:r>
              <a:rPr kumimoji="0" lang="en-GB" sz="1800" b="0" i="0" u="none" strike="noStrike" kern="1200" cap="none" spc="0" normalizeH="0" baseline="0" noProof="0" dirty="0" err="1">
                <a:ln>
                  <a:noFill/>
                </a:ln>
                <a:solidFill>
                  <a:prstClr val="black"/>
                </a:solidFill>
                <a:effectLst/>
                <a:uLnTx/>
                <a:uFillTx/>
                <a:latin typeface="Arial"/>
                <a:ea typeface="+mn-ea"/>
                <a:cs typeface="Times New Roman"/>
              </a:rPr>
              <a:t>DeNisi</a:t>
            </a:r>
            <a:r>
              <a:rPr kumimoji="0" lang="en-GB" sz="1800" b="0" i="0" u="none" strike="noStrike" kern="1200" cap="none" spc="0" normalizeH="0" baseline="0" noProof="0" dirty="0">
                <a:ln>
                  <a:noFill/>
                </a:ln>
                <a:solidFill>
                  <a:prstClr val="black"/>
                </a:solidFill>
                <a:effectLst/>
                <a:uLnTx/>
                <a:uFillTx/>
                <a:latin typeface="Arial"/>
                <a:ea typeface="+mn-ea"/>
                <a:cs typeface="Times New Roman"/>
              </a:rPr>
              <a:t>, Varma and </a:t>
            </a:r>
            <a:r>
              <a:rPr kumimoji="0" lang="en-GB" sz="1800" b="0" i="0" u="none" strike="noStrike" kern="1200" cap="none" spc="0" normalizeH="0" baseline="0" noProof="0" dirty="0" err="1">
                <a:ln>
                  <a:noFill/>
                </a:ln>
                <a:solidFill>
                  <a:prstClr val="black"/>
                </a:solidFill>
                <a:effectLst/>
                <a:uLnTx/>
                <a:uFillTx/>
                <a:latin typeface="Arial"/>
                <a:ea typeface="+mn-ea"/>
                <a:cs typeface="Times New Roman"/>
              </a:rPr>
              <a:t>Budhwar</a:t>
            </a:r>
            <a:r>
              <a:rPr kumimoji="0" lang="en-GB" sz="1800" b="0" i="0" u="none" strike="noStrike" kern="1200" cap="none" spc="0" normalizeH="0" baseline="0" noProof="0" dirty="0">
                <a:ln>
                  <a:noFill/>
                </a:ln>
                <a:solidFill>
                  <a:prstClr val="black"/>
                </a:solidFill>
                <a:effectLst/>
                <a:uLnTx/>
                <a:uFillTx/>
                <a:latin typeface="Arial"/>
                <a:ea typeface="+mn-ea"/>
                <a:cs typeface="Times New Roman"/>
              </a:rPr>
              <a:t>, 2008:260)</a:t>
            </a:r>
          </a:p>
        </p:txBody>
      </p:sp>
    </p:spTree>
    <p:extLst>
      <p:ext uri="{BB962C8B-B14F-4D97-AF65-F5344CB8AC3E}">
        <p14:creationId xmlns:p14="http://schemas.microsoft.com/office/powerpoint/2010/main" val="1036066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nodePh="1">
                                  <p:stCondLst>
                                    <p:cond delay="0"/>
                                  </p:stCondLst>
                                  <p:endCondLst>
                                    <p:cond evt="begin" delay="0">
                                      <p:tn val="5"/>
                                    </p:cond>
                                  </p:end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Tree>
    <p:extLst>
      <p:ext uri="{BB962C8B-B14F-4D97-AF65-F5344CB8AC3E}">
        <p14:creationId xmlns:p14="http://schemas.microsoft.com/office/powerpoint/2010/main" val="271176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p:cTn id="25" dur="500" fill="hold"/>
                                        <p:tgtEl>
                                          <p:spTgt spid="5"/>
                                        </p:tgtEl>
                                        <p:attrNameLst>
                                          <p:attrName>ppt_w</p:attrName>
                                        </p:attrNameLst>
                                      </p:cBhvr>
                                      <p:tavLst>
                                        <p:tav tm="0">
                                          <p:val>
                                            <p:fltVal val="0"/>
                                          </p:val>
                                        </p:tav>
                                        <p:tav tm="100000">
                                          <p:val>
                                            <p:strVal val="#ppt_w"/>
                                          </p:val>
                                        </p:tav>
                                      </p:tavLst>
                                    </p:anim>
                                    <p:anim calcmode="lin" valueType="num">
                                      <p:cBhvr>
                                        <p:cTn id="26" dur="500" fill="hold"/>
                                        <p:tgtEl>
                                          <p:spTgt spid="5"/>
                                        </p:tgtEl>
                                        <p:attrNameLst>
                                          <p:attrName>ppt_h</p:attrName>
                                        </p:attrNameLst>
                                      </p:cBhvr>
                                      <p:tavLst>
                                        <p:tav tm="0">
                                          <p:val>
                                            <p:fltVal val="0"/>
                                          </p:val>
                                        </p:tav>
                                        <p:tav tm="100000">
                                          <p:val>
                                            <p:strVal val="#ppt_h"/>
                                          </p:val>
                                        </p:tav>
                                      </p:tavLst>
                                    </p:anim>
                                    <p:animEffect transition="in" filter="fade">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31404" y="1143000"/>
            <a:ext cx="10729191" cy="43382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Armstrong, M., 2022.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Armstrong's Handbook of Performance Management: An Evidence-Based Guide to Performance Leadership.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3 ed. London: Kogan Page.</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Hutchinson, S., 2013.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Performance Management</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 ed. London: CIPD - Kogan Page.</a:t>
            </a:r>
          </a:p>
          <a:p>
            <a:pPr algn="just">
              <a:lnSpc>
                <a:spcPct val="150000"/>
              </a:lnSpc>
              <a:spcAft>
                <a:spcPts val="600"/>
              </a:spcAft>
              <a:buFont typeface="Symbol" panose="05050102010706020507" pitchFamily="18" charset="2"/>
              <a:buChar char=""/>
            </a:pPr>
            <a:r>
              <a:rPr lang="en-GB" sz="1800" dirty="0" err="1">
                <a:latin typeface="Arial" panose="020B0604020202020204" pitchFamily="34" charset="0"/>
                <a:ea typeface="Times New Roman" panose="02020603050405020304" pitchFamily="18" charset="0"/>
                <a:cs typeface="Times New Roman" panose="02020603050405020304" pitchFamily="18" charset="0"/>
              </a:rPr>
              <a:t>Pulakos</a:t>
            </a:r>
            <a:r>
              <a:rPr lang="en-GB" sz="1800" dirty="0">
                <a:latin typeface="Arial" panose="020B0604020202020204" pitchFamily="34" charset="0"/>
                <a:ea typeface="Times New Roman" panose="02020603050405020304" pitchFamily="18" charset="0"/>
                <a:cs typeface="Times New Roman" panose="02020603050405020304" pitchFamily="18" charset="0"/>
              </a:rPr>
              <a:t>, E. D., &amp; and Battista, M., 2020. </a:t>
            </a:r>
            <a:r>
              <a:rPr lang="en-GB" sz="1800" i="1" dirty="0">
                <a:latin typeface="Arial" panose="020B0604020202020204" pitchFamily="34" charset="0"/>
                <a:ea typeface="Times New Roman" panose="02020603050405020304" pitchFamily="18" charset="0"/>
                <a:cs typeface="Times New Roman" panose="02020603050405020304" pitchFamily="18" charset="0"/>
              </a:rPr>
              <a:t>Performance Management Transformation: Lessons Learned and Next Steps</a:t>
            </a:r>
            <a:r>
              <a:rPr lang="en-GB" sz="1800" dirty="0">
                <a:latin typeface="Arial" panose="020B0604020202020204" pitchFamily="34" charset="0"/>
                <a:ea typeface="Times New Roman" panose="02020603050405020304" pitchFamily="18" charset="0"/>
                <a:cs typeface="Times New Roman" panose="02020603050405020304" pitchFamily="18" charset="0"/>
              </a:rPr>
              <a:t>. New York: Oxford University Press.</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Rees, G. &amp; Smith, P. E., 2021.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Strategic Human Resource Management: An International Perspective</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3 ed. London: SAGE Publication.</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Torrington, D., Hall, L., Taylor, S. &amp; Atkinson, C., 2014.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Human Resource Management</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9 ed. Harlow: Pearson Education Limited.</a:t>
            </a:r>
          </a:p>
          <a:p>
            <a:pPr marL="342900" lvl="0" indent="-342900" algn="just">
              <a:lnSpc>
                <a:spcPct val="150000"/>
              </a:lnSpc>
              <a:spcAft>
                <a:spcPts val="600"/>
              </a:spcAft>
              <a:buFont typeface="Symbol" panose="05050102010706020507" pitchFamily="18" charset="2"/>
              <a:buChar char=""/>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50000"/>
              </a:lnSpc>
              <a:spcAft>
                <a:spcPts val="600"/>
              </a:spcAft>
              <a:buFont typeface="Symbol" panose="05050102010706020507" pitchFamily="18" charset="2"/>
              <a:buChar char=""/>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sz="1700" dirty="0"/>
          </a:p>
          <a:p>
            <a:endParaRPr lang="en-GB" sz="1700"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229099320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989</Words>
  <Application>Microsoft Office PowerPoint</Application>
  <PresentationFormat>Widescreen</PresentationFormat>
  <Paragraphs>138</Paragraphs>
  <Slides>19</Slides>
  <Notes>18</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19</vt:i4>
      </vt:variant>
    </vt:vector>
  </HeadingPairs>
  <TitlesOfParts>
    <vt:vector size="28" baseType="lpstr">
      <vt:lpstr>Myriad Pro</vt:lpstr>
      <vt:lpstr>Aharoni</vt:lpstr>
      <vt:lpstr>Arial</vt:lpstr>
      <vt:lpstr>Arial Nova</vt:lpstr>
      <vt:lpstr>Candara</vt:lpstr>
      <vt:lpstr>Symbol</vt:lpstr>
      <vt:lpstr>Verdana</vt:lpstr>
      <vt:lpstr>Wingdings 2</vt:lpstr>
      <vt:lpstr>20140311PresentationUWTSDTemplate</vt:lpstr>
      <vt:lpstr>LCMB7013</vt:lpstr>
      <vt:lpstr>Topics</vt:lpstr>
      <vt:lpstr>PowerPoint Presentation</vt:lpstr>
      <vt:lpstr>Overview</vt:lpstr>
      <vt:lpstr>Introduction</vt:lpstr>
      <vt:lpstr>Global Trends</vt:lpstr>
      <vt:lpstr>Hofstede’s Dimensions of Culture</vt:lpstr>
      <vt:lpstr>Cultural Implications for Performance Appraisal (PA)</vt:lpstr>
      <vt:lpstr>Other Contextual Factors</vt:lpstr>
      <vt:lpstr>Expatriate Performance Management</vt:lpstr>
      <vt:lpstr>Consequences of Failure</vt:lpstr>
      <vt:lpstr>Context of Expatriate PM</vt:lpstr>
      <vt:lpstr>Additional Problems</vt:lpstr>
      <vt:lpstr>Expatriate Performance Appraisal:  Key Questions</vt:lpstr>
      <vt:lpstr>What Happens in Practice?</vt:lpstr>
      <vt:lpstr>Convergence or Divergence Debate</vt:lpstr>
      <vt:lpstr>Conclusion</vt:lpstr>
      <vt:lpstr>Any Questions?</vt:lpstr>
      <vt:lpstr>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LCMB7014</dc:title>
  <dc:creator>Hossein Shokri (Doctoral Researcher)</dc:creator>
  <cp:lastModifiedBy>Mohamed Asim</cp:lastModifiedBy>
  <cp:revision>96</cp:revision>
  <dcterms:created xsi:type="dcterms:W3CDTF">2020-09-30T03:06:41Z</dcterms:created>
  <dcterms:modified xsi:type="dcterms:W3CDTF">2023-04-15T10:45:15Z</dcterms:modified>
</cp:coreProperties>
</file>