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31" r:id="rId3"/>
    <p:sldId id="333" r:id="rId4"/>
    <p:sldId id="353" r:id="rId5"/>
    <p:sldId id="354" r:id="rId6"/>
    <p:sldId id="355" r:id="rId7"/>
    <p:sldId id="352" r:id="rId8"/>
    <p:sldId id="356" r:id="rId9"/>
    <p:sldId id="358" r:id="rId10"/>
    <p:sldId id="357" r:id="rId11"/>
    <p:sldId id="359" r:id="rId12"/>
    <p:sldId id="360" r:id="rId13"/>
    <p:sldId id="361" r:id="rId14"/>
    <p:sldId id="362" r:id="rId15"/>
    <p:sldId id="35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6" d="100"/>
          <a:sy n="86" d="100"/>
        </p:scale>
        <p:origin x="123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25/03/2020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25/03/2020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25/03/2020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25/03/2020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25/03/2020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25/03/2020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25/03/2020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25/03/2020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25/03/2020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25/03/2020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25/03/2020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25/03/2020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student.unsw.edu.au/critical-thinking" TargetMode="External"/><Relationship Id="rId5" Type="http://schemas.openxmlformats.org/officeDocument/2006/relationships/hyperlink" Target="https://library.leeds.ac.uk/info/1401/academic_skills/105/critical_thinking" TargetMode="External"/><Relationship Id="rId4" Type="http://schemas.openxmlformats.org/officeDocument/2006/relationships/hyperlink" Target="https://www.criticalthinking.org/pages/defining-critical-thinking/7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t>BMSW 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rgbClr val="FFFF00"/>
                </a:solidFill>
              </a:rPr>
              <a:t>Academic and Employability Skills</a:t>
            </a:r>
          </a:p>
          <a:p>
            <a:pPr eaLnBrk="1" hangingPunct="1"/>
            <a:r>
              <a:rPr lang="en-GB" altLang="en-US" b="1" dirty="0">
                <a:solidFill>
                  <a:schemeClr val="tx1"/>
                </a:solidFill>
              </a:rPr>
              <a:t>Week 6</a:t>
            </a:r>
          </a:p>
          <a:p>
            <a:pPr eaLnBrk="1" hangingPunct="1"/>
            <a:endParaRPr lang="en-GB" altLang="en-US" dirty="0">
              <a:solidFill>
                <a:schemeClr val="tx1"/>
              </a:solidFill>
            </a:endParaRPr>
          </a:p>
          <a:p>
            <a:pPr eaLnBrk="1" hangingPunct="1"/>
            <a:r>
              <a:rPr lang="en-GB" altLang="en-US" sz="4800" b="1" dirty="0">
                <a:solidFill>
                  <a:srgbClr val="FFFF00"/>
                </a:solidFill>
              </a:rPr>
              <a:t>Critical thinking skills</a:t>
            </a:r>
          </a:p>
          <a:p>
            <a:pPr eaLnBrk="1" hangingPunct="1"/>
            <a:r>
              <a:rPr lang="en-GB" altLang="en-US" sz="4800"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a:t>1. To understand what critical thinking is</a:t>
            </a:r>
          </a:p>
          <a:p>
            <a:pPr eaLnBrk="1" hangingPunct="1">
              <a:defRPr/>
            </a:pPr>
            <a:endParaRPr lang="en-GB" altLang="en-US" sz="2400" dirty="0"/>
          </a:p>
          <a:p>
            <a:pPr eaLnBrk="1" hangingPunct="1">
              <a:buNone/>
              <a:defRPr/>
            </a:pPr>
            <a:r>
              <a:rPr lang="en-GB" altLang="en-US" sz="2400" dirty="0"/>
              <a:t>2. To know examples of critical thinking skills</a:t>
            </a:r>
          </a:p>
          <a:p>
            <a:pPr eaLnBrk="1" hangingPunct="1">
              <a:buNone/>
              <a:defRPr/>
            </a:pPr>
            <a:endParaRPr lang="en-GB" altLang="en-US" sz="2400" dirty="0"/>
          </a:p>
          <a:p>
            <a:pPr eaLnBrk="1" hangingPunct="1">
              <a:buNone/>
              <a:defRPr/>
            </a:pPr>
            <a:r>
              <a:rPr lang="en-GB" altLang="en-US" sz="2400" dirty="0"/>
              <a:t>3. To know how to improve your critical thinking skills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endParaRPr lang="en-GB" sz="3600" b="1" dirty="0"/>
          </a:p>
        </p:txBody>
      </p:sp>
      <p:sp>
        <p:nvSpPr>
          <p:cNvPr id="3" name="Content Placeholder 2"/>
          <p:cNvSpPr>
            <a:spLocks noGrp="1"/>
          </p:cNvSpPr>
          <p:nvPr>
            <p:ph idx="1"/>
          </p:nvPr>
        </p:nvSpPr>
        <p:spPr>
          <a:xfrm>
            <a:off x="250825" y="1134718"/>
            <a:ext cx="8401080" cy="4588563"/>
          </a:xfrm>
        </p:spPr>
        <p:txBody>
          <a:bodyPr/>
          <a:lstStyle/>
          <a:p>
            <a:pPr marL="0" indent="0" algn="ctr">
              <a:buNone/>
            </a:pPr>
            <a:r>
              <a:rPr lang="en-US" sz="2800" i="1" dirty="0">
                <a:latin typeface="Times New Roman" panose="02020603050405020304" pitchFamily="18" charset="0"/>
              </a:rPr>
              <a:t>Critical thinking...the awakening of the intellect to the study of itself.</a:t>
            </a:r>
            <a:br>
              <a:rPr lang="en-US" sz="2800" dirty="0">
                <a:latin typeface="Arial, Helvetica, sans-serif"/>
              </a:rPr>
            </a:br>
            <a:endParaRPr lang="en-US" sz="2800" dirty="0"/>
          </a:p>
          <a:p>
            <a:r>
              <a:rPr lang="en-US" sz="2800" dirty="0">
                <a:latin typeface="Arial, Helvetica, sans-serif"/>
              </a:rPr>
              <a:t>Critical thinking is a rich concept that has been developing throughout the past 2,500 years.  </a:t>
            </a:r>
          </a:p>
          <a:p>
            <a:r>
              <a:rPr lang="en-US" sz="2800" dirty="0">
                <a:latin typeface="Arial, Helvetica, sans-serif"/>
              </a:rPr>
              <a:t>The term "critical thinking" has its roots in the mid-late 20th century.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302B1279-9619-4DC3-B7F8-ACC4895D1882}"/>
              </a:ext>
            </a:extLst>
          </p:cNvPr>
          <p:cNvGraphicFramePr>
            <a:graphicFrameLocks noGrp="1"/>
          </p:cNvGraphicFramePr>
          <p:nvPr>
            <p:extLst>
              <p:ext uri="{D42A27DB-BD31-4B8C-83A1-F6EECF244321}">
                <p14:modId xmlns:p14="http://schemas.microsoft.com/office/powerpoint/2010/main" val="3441650161"/>
              </p:ext>
            </p:extLst>
          </p:nvPr>
        </p:nvGraphicFramePr>
        <p:xfrm>
          <a:off x="457200" y="2461101"/>
          <a:ext cx="8229600" cy="548640"/>
        </p:xfrm>
        <a:graphic>
          <a:graphicData uri="http://schemas.openxmlformats.org/drawingml/2006/table">
            <a:tbl>
              <a:tblPr/>
              <a:tblGrid>
                <a:gridCol w="8229600">
                  <a:extLst>
                    <a:ext uri="{9D8B030D-6E8A-4147-A177-3AD203B41FA5}">
                      <a16:colId xmlns:a16="http://schemas.microsoft.com/office/drawing/2014/main" val="328264003"/>
                    </a:ext>
                  </a:extLst>
                </a:gridCol>
              </a:tblGrid>
              <a:tr h="0">
                <a:tc>
                  <a:txBody>
                    <a:bodyPr/>
                    <a:lstStyle/>
                    <a:p>
                      <a:br>
                        <a:rPr lang="en-US" dirty="0">
                          <a:effectLst/>
                          <a:latin typeface="Arial, Helvetica, sans-serif"/>
                        </a:rPr>
                      </a:br>
                      <a:endParaRPr lang="en-US" dirty="0">
                        <a:effectLst/>
                      </a:endParaRPr>
                    </a:p>
                  </a:txBody>
                  <a:tcPr marL="0" marR="0" marT="0" marB="0">
                    <a:lnL>
                      <a:noFill/>
                    </a:lnL>
                    <a:lnR>
                      <a:noFill/>
                    </a:lnR>
                    <a:lnT>
                      <a:noFill/>
                    </a:lnT>
                    <a:lnB>
                      <a:noFill/>
                    </a:lnB>
                  </a:tcPr>
                </a:tc>
                <a:extLst>
                  <a:ext uri="{0D108BD9-81ED-4DB2-BD59-A6C34878D82A}">
                    <a16:rowId xmlns:a16="http://schemas.microsoft.com/office/drawing/2014/main" val="2762632059"/>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pPr marL="0" indent="0" algn="just">
              <a:buNone/>
            </a:pPr>
            <a:r>
              <a:rPr lang="en-US" sz="2400" dirty="0"/>
              <a:t>Critical thinking is the intellectually disciplined process of actively and skillfully </a:t>
            </a:r>
            <a:r>
              <a:rPr lang="en-US" sz="2400" dirty="0" err="1"/>
              <a:t>conceptualising</a:t>
            </a:r>
            <a:r>
              <a:rPr lang="en-US" sz="2400" dirty="0"/>
              <a:t>, applying, </a:t>
            </a:r>
            <a:r>
              <a:rPr lang="en-US" sz="2400" dirty="0" err="1"/>
              <a:t>analysing</a:t>
            </a:r>
            <a:r>
              <a:rPr lang="en-US" sz="2400" dirty="0"/>
              <a:t>, </a:t>
            </a:r>
            <a:r>
              <a:rPr lang="en-US" sz="2400" dirty="0" err="1"/>
              <a:t>synthesising</a:t>
            </a:r>
            <a:r>
              <a:rPr lang="en-US" sz="2400" dirty="0"/>
              <a:t>, and/or evaluating information gathered from, or generated by, observation, experience, reflection, reasoning, or communication, as a guide to belief and action. </a:t>
            </a:r>
          </a:p>
          <a:p>
            <a:pPr marL="0" indent="0" algn="just">
              <a:buNone/>
            </a:pPr>
            <a:endParaRPr lang="en-US" sz="2400" dirty="0"/>
          </a:p>
          <a:p>
            <a:pPr marL="0" indent="0" algn="just">
              <a:buNone/>
            </a:pPr>
            <a:r>
              <a:rPr lang="en-US" sz="2400" dirty="0"/>
              <a:t>In its exemplary form, it is based on universal intellectual values (…): clarity, accuracy, precision, consistency, relevance, sound evidence, good reasons, depth, breadth, and fairness.</a:t>
            </a:r>
          </a:p>
          <a:p>
            <a:pPr marL="0" indent="0" algn="r">
              <a:buNone/>
            </a:pPr>
            <a:r>
              <a:rPr lang="en-GB" sz="1600" i="1" dirty="0"/>
              <a:t>Michael Scriven &amp; Richard Paul (1987)</a:t>
            </a: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09229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r>
              <a:rPr lang="en-US" sz="2800" dirty="0"/>
              <a:t>The word "critical" can mean different things in different contexts. </a:t>
            </a:r>
          </a:p>
          <a:p>
            <a:pPr lvl="1"/>
            <a:r>
              <a:rPr lang="en-US" sz="2000" dirty="0"/>
              <a:t>it can refer to the importance of something</a:t>
            </a:r>
          </a:p>
          <a:p>
            <a:pPr lvl="1"/>
            <a:r>
              <a:rPr lang="en-US" sz="2000" dirty="0"/>
              <a:t>It can also mean pointing out the negative aspects of something, </a:t>
            </a:r>
            <a:r>
              <a:rPr lang="en-US" sz="2000" dirty="0" err="1"/>
              <a:t>ie</a:t>
            </a:r>
            <a:r>
              <a:rPr lang="en-US" sz="2000" dirty="0"/>
              <a:t> to </a:t>
            </a:r>
            <a:r>
              <a:rPr lang="en-US" sz="2000" dirty="0" err="1"/>
              <a:t>criticise</a:t>
            </a:r>
            <a:r>
              <a:rPr lang="en-US" sz="2000" dirty="0"/>
              <a:t> something.</a:t>
            </a:r>
          </a:p>
          <a:p>
            <a:r>
              <a:rPr lang="en-US" sz="2800" dirty="0"/>
              <a:t>However, critical thinking at university is also about </a:t>
            </a:r>
            <a:r>
              <a:rPr lang="en-US" sz="2800" u="sng" dirty="0"/>
              <a:t>not accepting what you read or hear at face value</a:t>
            </a:r>
            <a:r>
              <a:rPr lang="en-US" sz="2800" dirty="0"/>
              <a:t>, but always questioning the information, ideas and arguments you find in your studies.</a:t>
            </a:r>
          </a:p>
          <a:p>
            <a:pPr marL="0" indent="0" algn="r">
              <a:buNone/>
            </a:pPr>
            <a:r>
              <a:rPr lang="en-US" sz="1800" dirty="0"/>
              <a:t>					(University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280929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Critical thinking at university</a:t>
            </a:r>
          </a:p>
        </p:txBody>
      </p:sp>
      <p:sp>
        <p:nvSpPr>
          <p:cNvPr id="3" name="Content Placeholder 2"/>
          <p:cNvSpPr>
            <a:spLocks noGrp="1"/>
          </p:cNvSpPr>
          <p:nvPr>
            <p:ph idx="1"/>
          </p:nvPr>
        </p:nvSpPr>
        <p:spPr>
          <a:xfrm>
            <a:off x="594175" y="1000108"/>
            <a:ext cx="8112352" cy="4588563"/>
          </a:xfrm>
        </p:spPr>
        <p:txBody>
          <a:bodyPr/>
          <a:lstStyle/>
          <a:p>
            <a:r>
              <a:rPr lang="en-US" sz="2400" dirty="0"/>
              <a:t>A key skill that should be applied to all aspects of your studies. </a:t>
            </a:r>
          </a:p>
          <a:p>
            <a:r>
              <a:rPr lang="en-US" sz="2400" dirty="0"/>
              <a:t>You need to be able to think critically about the resources and information you use in your work. </a:t>
            </a:r>
          </a:p>
          <a:p>
            <a:r>
              <a:rPr lang="en-US" sz="2400" dirty="0"/>
              <a:t>You need to ask the right questions when reading the work of others; your writing needs to show you have the ability to weigh up different arguments and perspectives and use evidence to help you form your own opinions, arguments, theories and ideas. </a:t>
            </a:r>
          </a:p>
          <a:p>
            <a:r>
              <a:rPr lang="en-US" sz="2400" dirty="0"/>
              <a:t>Critical thinking is about questioning and learning with an open mind.</a:t>
            </a:r>
            <a:r>
              <a:rPr lang="en-US" sz="2000" dirty="0"/>
              <a:t>					</a:t>
            </a:r>
          </a:p>
          <a:p>
            <a:pPr marL="0" indent="0" algn="r">
              <a:buNone/>
            </a:pPr>
            <a:r>
              <a:rPr lang="en-US" sz="2000" dirty="0"/>
              <a:t>(University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8137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0A53CB-CAD1-4FFB-A1C1-C2B18508A951}"/>
              </a:ext>
            </a:extLst>
          </p:cNvPr>
          <p:cNvPicPr>
            <a:picLocks noChangeAspect="1"/>
          </p:cNvPicPr>
          <p:nvPr/>
        </p:nvPicPr>
        <p:blipFill>
          <a:blip r:embed="rId2"/>
          <a:stretch>
            <a:fillRect/>
          </a:stretch>
        </p:blipFill>
        <p:spPr>
          <a:xfrm>
            <a:off x="2555776" y="1272271"/>
            <a:ext cx="6217832" cy="4368027"/>
          </a:xfrm>
          <a:prstGeom prst="rect">
            <a:avLst/>
          </a:prstGeom>
          <a:noFill/>
        </p:spPr>
      </p:pic>
      <p:sp>
        <p:nvSpPr>
          <p:cNvPr id="2" name="Title 1">
            <a:extLst>
              <a:ext uri="{FF2B5EF4-FFF2-40B4-BE49-F238E27FC236}">
                <a16:creationId xmlns:a16="http://schemas.microsoft.com/office/drawing/2014/main" id="{0C6F10A9-0204-46A5-AFCC-A0596CB711D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2800" b="1" dirty="0"/>
              <a:t>Bloom's Taxonomy of Intellectual </a:t>
            </a:r>
            <a:r>
              <a:rPr lang="en-US" sz="2800" b="1" dirty="0" err="1"/>
              <a:t>Behaviour</a:t>
            </a:r>
            <a:r>
              <a:rPr lang="en-US" sz="2800" b="1" dirty="0"/>
              <a:t> - or the thinking you need to do at university</a:t>
            </a:r>
            <a:r>
              <a:rPr lang="en-US" sz="2800" dirty="0"/>
              <a:t>*</a:t>
            </a:r>
            <a:endParaRPr lang="en-GB" sz="2800"/>
          </a:p>
        </p:txBody>
      </p:sp>
      <p:sp>
        <p:nvSpPr>
          <p:cNvPr id="3" name="Content Placeholder 2">
            <a:extLst>
              <a:ext uri="{FF2B5EF4-FFF2-40B4-BE49-F238E27FC236}">
                <a16:creationId xmlns:a16="http://schemas.microsoft.com/office/drawing/2014/main" id="{D58693EC-E0D3-48C1-B312-29C3A8418E68}"/>
              </a:ext>
            </a:extLst>
          </p:cNvPr>
          <p:cNvSpPr>
            <a:spLocks noGrp="1"/>
          </p:cNvSpPr>
          <p:nvPr>
            <p:ph sz="half" idx="1"/>
          </p:nvPr>
        </p:nvSpPr>
        <p:spPr>
          <a:xfrm>
            <a:off x="457200" y="1600201"/>
            <a:ext cx="2530624" cy="3989040"/>
          </a:xfrm>
        </p:spPr>
        <p:txBody>
          <a:bodyPr wrap="square" anchor="t">
            <a:normAutofit/>
          </a:bodyPr>
          <a:lstStyle/>
          <a:p>
            <a:pPr marL="0" indent="0">
              <a:buNone/>
            </a:pPr>
            <a:r>
              <a:rPr lang="en-US" sz="2400" dirty="0"/>
              <a:t>The pyramid shows the levels of thinking skills expected at university in all disciplines of study.</a:t>
            </a:r>
          </a:p>
          <a:p>
            <a:pPr marL="0" indent="0">
              <a:buNone/>
            </a:pPr>
            <a:endParaRPr lang="en-GB" dirty="0"/>
          </a:p>
        </p:txBody>
      </p:sp>
      <p:sp>
        <p:nvSpPr>
          <p:cNvPr id="4" name="Date Placeholder 3">
            <a:extLst>
              <a:ext uri="{FF2B5EF4-FFF2-40B4-BE49-F238E27FC236}">
                <a16:creationId xmlns:a16="http://schemas.microsoft.com/office/drawing/2014/main" id="{3904DED4-7D97-42BC-B765-41CEC4F11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25/03/2020</a:t>
            </a:fld>
            <a:endParaRPr lang="en-GB" altLang="en-US" sz="900"/>
          </a:p>
        </p:txBody>
      </p:sp>
      <p:sp>
        <p:nvSpPr>
          <p:cNvPr id="5" name="Slide Number Placeholder 4">
            <a:extLst>
              <a:ext uri="{FF2B5EF4-FFF2-40B4-BE49-F238E27FC236}">
                <a16:creationId xmlns:a16="http://schemas.microsoft.com/office/drawing/2014/main" id="{1EAAB214-A239-4CD5-A93D-4B5D040B180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730263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pPr marL="0" indent="0">
              <a:buNone/>
            </a:pPr>
            <a:r>
              <a:rPr lang="en-US" sz="2400" b="1" dirty="0"/>
              <a:t>The top three intellectual </a:t>
            </a:r>
            <a:r>
              <a:rPr lang="en-US" sz="2400" b="1" dirty="0" err="1"/>
              <a:t>behaviours</a:t>
            </a:r>
            <a:endParaRPr lang="en-US" sz="2400" dirty="0"/>
          </a:p>
          <a:p>
            <a:r>
              <a:rPr lang="en-US" sz="2400" dirty="0"/>
              <a:t>Analysis, evaluation, and creating are considered higher levels of thinking and help us to demonstrate our critical thinking.</a:t>
            </a:r>
          </a:p>
          <a:p>
            <a:r>
              <a:rPr lang="en-US" sz="2400" b="1" dirty="0"/>
              <a:t>Analysis</a:t>
            </a:r>
            <a:r>
              <a:rPr lang="en-US" sz="2400" dirty="0"/>
              <a:t> refers to the process of examining the parts of a whole, the causes and results of events, and the differences between phenomena. </a:t>
            </a:r>
          </a:p>
          <a:p>
            <a:pPr lvl="1"/>
            <a:r>
              <a:rPr lang="en-US" sz="2000" dirty="0"/>
              <a:t>E.g. an economics student may be asked to </a:t>
            </a:r>
            <a:r>
              <a:rPr lang="en-US" sz="2000" dirty="0" err="1"/>
              <a:t>analyse</a:t>
            </a:r>
            <a:r>
              <a:rPr lang="en-US" sz="2000" dirty="0"/>
              <a:t> the causes of the global financial crisis of 2008-2009. To get a high mark, the student would have to do more than describe what happened. He/she would be expected to name the main factors, explain which of these were the most important, and consider how the crisis could have been avoided.</a:t>
            </a:r>
            <a:endParaRPr lang="en-GB" sz="2000" dirty="0"/>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25/03/2020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8</a:t>
            </a:fld>
            <a:endParaRPr lang="en-GB" altLang="en-US"/>
          </a:p>
        </p:txBody>
      </p:sp>
    </p:spTree>
    <p:extLst>
      <p:ext uri="{BB962C8B-B14F-4D97-AF65-F5344CB8AC3E}">
        <p14:creationId xmlns:p14="http://schemas.microsoft.com/office/powerpoint/2010/main" val="4093039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000" b="1" dirty="0"/>
              <a:t>Evaluation</a:t>
            </a:r>
            <a:r>
              <a:rPr lang="en-US" sz="2000" dirty="0"/>
              <a:t> may seem the most difficult, because it involves expressing opinions about the work of other people, expressing a justification for choices or ideas, or assigning ‘value’ to things, concepts. Etc. </a:t>
            </a:r>
          </a:p>
          <a:p>
            <a:r>
              <a:rPr lang="en-US" sz="2000" dirty="0"/>
              <a:t>It must follow from the other types of thinking, because you must understand the theories and ideas of a subject area in order to evaluate them successfully. </a:t>
            </a:r>
          </a:p>
          <a:p>
            <a:r>
              <a:rPr lang="en-US" sz="2000" dirty="0" err="1"/>
              <a:t>E.g.the</a:t>
            </a:r>
            <a:r>
              <a:rPr lang="en-US" sz="2000" dirty="0"/>
              <a:t> engineering student solving a design problem that has many possible solutions. The student would choose the best solution by identifying, comparing and testing the theories and ideas related to the design problem.</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25/03/2020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9</a:t>
            </a:fld>
            <a:endParaRPr lang="en-GB" altLang="en-US"/>
          </a:p>
        </p:txBody>
      </p:sp>
    </p:spTree>
    <p:extLst>
      <p:ext uri="{BB962C8B-B14F-4D97-AF65-F5344CB8AC3E}">
        <p14:creationId xmlns:p14="http://schemas.microsoft.com/office/powerpoint/2010/main" val="1739188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400" b="1" dirty="0"/>
              <a:t>Creating</a:t>
            </a:r>
            <a:r>
              <a:rPr lang="en-US" sz="2400" dirty="0"/>
              <a:t> is the process of joining or combining information and ideas from different sources to create something new. </a:t>
            </a:r>
          </a:p>
          <a:p>
            <a:r>
              <a:rPr lang="en-US" sz="2400" dirty="0"/>
              <a:t>To create, you must be familiar with existing knowledge and practices in your field and be able to take parts of them to combine in new ways. </a:t>
            </a:r>
          </a:p>
          <a:p>
            <a:r>
              <a:rPr lang="en-US" sz="2400" dirty="0"/>
              <a:t>Consider education students designing lesson plans based on educational theories and combining techniques from different sources with their own ideas.  Even if no single part of the plan is original, the 'mix' is unique.</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25/03/2020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1160740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p:txBody>
          <a:bodyPr/>
          <a:lstStyle/>
          <a:p>
            <a:r>
              <a:rPr lang="en-US" sz="2400" dirty="0"/>
              <a:t>In essence, critical thinking requires you to use your </a:t>
            </a:r>
            <a:r>
              <a:rPr lang="en-US" sz="2400" b="1" dirty="0"/>
              <a:t>ability to reason</a:t>
            </a:r>
            <a:r>
              <a:rPr lang="en-US" sz="2400" dirty="0"/>
              <a:t>. It is about being an active learner rather than a passive recipient of information.</a:t>
            </a:r>
          </a:p>
          <a:p>
            <a:r>
              <a:rPr lang="en-US" sz="2400" b="1" dirty="0"/>
              <a:t>Critical thinking</a:t>
            </a:r>
            <a:r>
              <a:rPr lang="en-US" sz="2400" dirty="0"/>
              <a:t> is thinking about things in certain ways so as to arrive at the best possible solution in the circumstances that the thinker is aware of. </a:t>
            </a:r>
          </a:p>
          <a:p>
            <a:r>
              <a:rPr lang="en-US" sz="2400" dirty="0"/>
              <a:t>In more everyday language, it is a way of thinking about whatever is presently occupying your mind so that you come to the best possible conclusion.</a:t>
            </a:r>
          </a:p>
          <a:p>
            <a:pPr marL="0" indent="0" algn="r">
              <a:buNone/>
            </a:pPr>
            <a:r>
              <a:rPr lang="en-US" sz="1800" i="1" dirty="0"/>
              <a:t>(</a:t>
            </a:r>
            <a:r>
              <a:rPr lang="en-US" sz="1800" i="1" dirty="0" err="1"/>
              <a:t>SkillsYouNeed</a:t>
            </a:r>
            <a:r>
              <a:rPr lang="en-US" sz="1800" i="1" dirty="0"/>
              <a:t>, 2020)</a:t>
            </a:r>
          </a:p>
          <a:p>
            <a:endParaRPr lang="en-US" sz="2400" dirty="0"/>
          </a:p>
          <a:p>
            <a:endParaRPr lang="en-GB"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56014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1385327"/>
            <a:ext cx="8229600" cy="3917032"/>
          </a:xfrm>
        </p:spPr>
        <p:txBody>
          <a:bodyPr/>
          <a:lstStyle/>
          <a:p>
            <a:pPr marL="0" indent="0">
              <a:buNone/>
            </a:pPr>
            <a:r>
              <a:rPr lang="en-US" sz="2400" b="1" dirty="0"/>
              <a:t>Someone with critical thinking skills can:</a:t>
            </a:r>
          </a:p>
          <a:p>
            <a:r>
              <a:rPr lang="en-US" sz="2400" dirty="0"/>
              <a:t>Understand the links between ideas.</a:t>
            </a:r>
          </a:p>
          <a:p>
            <a:r>
              <a:rPr lang="en-US" sz="2400" dirty="0"/>
              <a:t>Determine the importance and relevance of arguments and ideas.</a:t>
            </a:r>
          </a:p>
          <a:p>
            <a:r>
              <a:rPr lang="en-US" sz="2400" dirty="0" err="1"/>
              <a:t>Recognise</a:t>
            </a:r>
            <a:r>
              <a:rPr lang="en-US" sz="2400" dirty="0"/>
              <a:t>, build and appraise arguments.</a:t>
            </a:r>
          </a:p>
          <a:p>
            <a:r>
              <a:rPr lang="en-US" sz="2400" dirty="0"/>
              <a:t>Identify inconsistencies and errors in reasoning.</a:t>
            </a:r>
          </a:p>
          <a:p>
            <a:r>
              <a:rPr lang="en-US" sz="2400" dirty="0"/>
              <a:t>Approach problems in a consistent and systematic way.</a:t>
            </a:r>
          </a:p>
          <a:p>
            <a:r>
              <a:rPr lang="en-US" sz="2400" dirty="0"/>
              <a:t>Reflect on the justification of their own assumptions, beliefs and values.</a:t>
            </a:r>
          </a:p>
          <a:p>
            <a:pPr marL="0" indent="0" algn="r">
              <a:buNone/>
            </a:pPr>
            <a:r>
              <a:rPr lang="en-US" sz="2000" i="1" dirty="0"/>
              <a:t>(</a:t>
            </a:r>
            <a:r>
              <a:rPr lang="en-US" sz="2000" i="1" dirty="0" err="1"/>
              <a:t>SkillsYouNeed</a:t>
            </a:r>
            <a:r>
              <a:rPr lang="en-US" sz="20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728559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274638"/>
            <a:ext cx="8229600" cy="706090"/>
          </a:xfrm>
        </p:spPr>
        <p:txBody>
          <a:bodyPr/>
          <a:lstStyle/>
          <a:p>
            <a:r>
              <a:rPr lang="en-US" sz="3200" b="1" dirty="0"/>
              <a:t>The Skills We Need for Critical Thinking</a:t>
            </a:r>
            <a:endParaRPr lang="en-GB" sz="3200"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323528" y="980728"/>
            <a:ext cx="8640960" cy="4321631"/>
          </a:xfrm>
        </p:spPr>
        <p:txBody>
          <a:bodyPr/>
          <a:lstStyle/>
          <a:p>
            <a:pPr marL="0" indent="0">
              <a:buNone/>
            </a:pPr>
            <a:r>
              <a:rPr lang="en-US" sz="1900" dirty="0"/>
              <a:t>The skills that we need in order to be able to think critically are varied and include observation, analysis, interpretation, reflection, evaluation, inference, explanation, problem solving, and decision making.</a:t>
            </a:r>
          </a:p>
          <a:p>
            <a:pPr marL="0" indent="0">
              <a:buNone/>
            </a:pPr>
            <a:r>
              <a:rPr lang="en-US" sz="1900" b="1" dirty="0"/>
              <a:t>Specifically we need to be able to:</a:t>
            </a:r>
          </a:p>
          <a:p>
            <a:r>
              <a:rPr lang="en-US" sz="1900" dirty="0"/>
              <a:t>Think about a topic or issue in an objective and critical way.</a:t>
            </a:r>
          </a:p>
          <a:p>
            <a:r>
              <a:rPr lang="en-US" sz="1900" dirty="0"/>
              <a:t>Identify the different arguments there are in relation to a particular issue.</a:t>
            </a:r>
          </a:p>
          <a:p>
            <a:r>
              <a:rPr lang="en-US" sz="1900" dirty="0"/>
              <a:t>Evaluate a point of view to determine how strong or valid it is.</a:t>
            </a:r>
          </a:p>
          <a:p>
            <a:r>
              <a:rPr lang="en-US" sz="1900" dirty="0" err="1"/>
              <a:t>Recognise</a:t>
            </a:r>
            <a:r>
              <a:rPr lang="en-US" sz="1900" dirty="0"/>
              <a:t> any weaknesses or negative points that there are in the evidence or argument.</a:t>
            </a:r>
          </a:p>
          <a:p>
            <a:r>
              <a:rPr lang="en-US" sz="1900" dirty="0"/>
              <a:t>Notice what implications there might be behind a statement or argument.</a:t>
            </a:r>
          </a:p>
          <a:p>
            <a:r>
              <a:rPr lang="en-US" sz="1900" dirty="0"/>
              <a:t>Provide structured reasoning and support for an argument that we wish to make.</a:t>
            </a:r>
          </a:p>
          <a:p>
            <a:pPr marL="0" indent="0" algn="r">
              <a:buNone/>
            </a:pPr>
            <a:r>
              <a:rPr lang="en-US" sz="1900" i="1" dirty="0"/>
              <a:t>(</a:t>
            </a:r>
            <a:r>
              <a:rPr lang="en-US" sz="1900" i="1" dirty="0" err="1"/>
              <a:t>SkillsYouNeed</a:t>
            </a:r>
            <a:r>
              <a:rPr lang="en-US" sz="19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3801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31934"/>
            <a:ext cx="8229600" cy="1143000"/>
          </a:xfrm>
        </p:spPr>
        <p:txBody>
          <a:bodyPr/>
          <a:lstStyle/>
          <a:p>
            <a:r>
              <a:rPr lang="en-US" b="1" dirty="0"/>
              <a:t>Exercise</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908720"/>
            <a:ext cx="8229600" cy="4393639"/>
          </a:xfrm>
          <a:solidFill>
            <a:schemeClr val="accent2">
              <a:lumMod val="40000"/>
              <a:lumOff val="60000"/>
            </a:schemeClr>
          </a:solidFill>
          <a:ln>
            <a:solidFill>
              <a:schemeClr val="tx1"/>
            </a:solidFill>
          </a:ln>
        </p:spPr>
        <p:txBody>
          <a:bodyPr/>
          <a:lstStyle/>
          <a:p>
            <a:pPr marL="0" indent="0">
              <a:buNone/>
            </a:pPr>
            <a:r>
              <a:rPr lang="en-US" sz="1600" dirty="0"/>
              <a:t>Think of something that someone has recently told you. Then ask yourself the following questions:</a:t>
            </a:r>
          </a:p>
          <a:p>
            <a:pPr marL="0" indent="0">
              <a:buNone/>
            </a:pPr>
            <a:endParaRPr lang="en-US" sz="1600" dirty="0"/>
          </a:p>
          <a:p>
            <a:pPr marL="0" indent="0">
              <a:buNone/>
            </a:pPr>
            <a:r>
              <a:rPr lang="en-US" sz="1600" b="1" i="1" dirty="0"/>
              <a:t>Who said it? </a:t>
            </a:r>
            <a:r>
              <a:rPr lang="en-US" sz="1600" i="1" dirty="0"/>
              <a:t>Someone you know? Someone in a position of authority or power? Does it matter who told you this?</a:t>
            </a:r>
          </a:p>
          <a:p>
            <a:pPr marL="0" indent="0">
              <a:buNone/>
            </a:pPr>
            <a:r>
              <a:rPr lang="en-US" sz="1600" b="1" i="1" dirty="0"/>
              <a:t>What did they say? </a:t>
            </a:r>
            <a:r>
              <a:rPr lang="en-US" sz="1600" i="1" dirty="0"/>
              <a:t>Did they give facts or opinions? Did they provide all the facts? Did they leave anything out?</a:t>
            </a:r>
          </a:p>
          <a:p>
            <a:pPr marL="0" indent="0">
              <a:buNone/>
            </a:pPr>
            <a:r>
              <a:rPr lang="en-US" sz="1600" b="1" i="1" dirty="0"/>
              <a:t>Where did they say it? </a:t>
            </a:r>
            <a:r>
              <a:rPr lang="en-US" sz="1600" i="1" dirty="0"/>
              <a:t>Was it in public or in private? Did other people have a chance to respond an provide an alternative account?</a:t>
            </a:r>
          </a:p>
          <a:p>
            <a:pPr marL="0" indent="0">
              <a:buNone/>
            </a:pPr>
            <a:r>
              <a:rPr lang="en-US" sz="1600" b="1" i="1" dirty="0"/>
              <a:t>When did they say it? </a:t>
            </a:r>
            <a:r>
              <a:rPr lang="en-US" sz="1600" i="1" dirty="0"/>
              <a:t>Was it before, during or after an important event? Is timing important?</a:t>
            </a:r>
          </a:p>
          <a:p>
            <a:pPr marL="0" indent="0">
              <a:buNone/>
            </a:pPr>
            <a:r>
              <a:rPr lang="en-US" sz="1600" b="1" i="1" dirty="0"/>
              <a:t>Why did they say it? </a:t>
            </a:r>
            <a:r>
              <a:rPr lang="en-US" sz="1600" i="1" dirty="0"/>
              <a:t>Did they explain the reasoning behind their opinion? Were they trying to make someone look good or bad?</a:t>
            </a:r>
          </a:p>
          <a:p>
            <a:pPr marL="0" indent="0">
              <a:buNone/>
            </a:pPr>
            <a:r>
              <a:rPr lang="en-US" sz="1600" b="1" i="1" dirty="0"/>
              <a:t>How did they say it? </a:t>
            </a:r>
            <a:r>
              <a:rPr lang="en-US" sz="1600" i="1" dirty="0"/>
              <a:t>Were they happy or sad, angry or indifferent? Did they write it or say it? Could you understand what was said?</a:t>
            </a:r>
          </a:p>
          <a:p>
            <a:pPr marL="0" indent="0">
              <a:buNone/>
            </a:pPr>
            <a:endParaRPr lang="en-US" sz="1600" i="1" dirty="0"/>
          </a:p>
          <a:p>
            <a:pPr marL="0" indent="0" algn="r">
              <a:buNone/>
            </a:pPr>
            <a:r>
              <a:rPr lang="en-US" sz="1200" i="1" dirty="0"/>
              <a:t>(</a:t>
            </a:r>
            <a:r>
              <a:rPr lang="en-US" sz="1200" i="1" dirty="0" err="1"/>
              <a:t>SkillsYouNeed</a:t>
            </a:r>
            <a:r>
              <a:rPr lang="en-US" sz="12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25/03/2020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84128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318293" y="1268760"/>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a:t>SkillsYouNeed</a:t>
            </a:r>
            <a:r>
              <a:rPr lang="en-GB" i="0" dirty="0"/>
              <a:t> (2020). ‘</a:t>
            </a:r>
            <a:r>
              <a:rPr lang="en-GB" altLang="en-US" dirty="0"/>
              <a:t>‘Critical thinking Skills.’ Online: </a:t>
            </a:r>
            <a:r>
              <a:rPr lang="en-GB" dirty="0">
                <a:hlinkClick r:id="rId3"/>
              </a:rPr>
              <a:t>https://www.skillsyouneed.com/learn/critical-thinking.html</a:t>
            </a:r>
            <a:endParaRPr lang="en-GB" dirty="0"/>
          </a:p>
          <a:p>
            <a:pPr eaLnBrk="1" hangingPunct="1"/>
            <a:r>
              <a:rPr lang="en-GB" altLang="en-US" dirty="0"/>
              <a:t>[accessed 25.03.2020]</a:t>
            </a:r>
          </a:p>
          <a:p>
            <a:pPr eaLnBrk="1" hangingPunct="1"/>
            <a:endParaRPr lang="en-GB" i="0" dirty="0"/>
          </a:p>
          <a:p>
            <a:pPr eaLnBrk="1" hangingPunct="1"/>
            <a:r>
              <a:rPr lang="en-GB" i="0" dirty="0"/>
              <a:t>The Foundation for Critical Thinking (2019). ‘Defining critical thinking.’ Online: </a:t>
            </a:r>
          </a:p>
          <a:p>
            <a:pPr eaLnBrk="1" hangingPunct="1"/>
            <a:r>
              <a:rPr lang="en-GB" dirty="0">
                <a:hlinkClick r:id="rId4"/>
              </a:rPr>
              <a:t>https://www.criticalthinking.org/pages/defining-critical-thinking/766</a:t>
            </a:r>
            <a:r>
              <a:rPr lang="en-GB" dirty="0"/>
              <a:t> </a:t>
            </a:r>
          </a:p>
          <a:p>
            <a:pPr eaLnBrk="1" hangingPunct="1"/>
            <a:r>
              <a:rPr lang="en-GB" altLang="en-US" dirty="0"/>
              <a:t>[accessed 25.03.2020]</a:t>
            </a:r>
          </a:p>
          <a:p>
            <a:pPr eaLnBrk="1" hangingPunct="1"/>
            <a:endParaRPr lang="en-GB" altLang="en-US" dirty="0"/>
          </a:p>
          <a:p>
            <a:pPr eaLnBrk="1" hangingPunct="1"/>
            <a:r>
              <a:rPr lang="en-GB" altLang="en-US" dirty="0"/>
              <a:t>University of Leeds (2020). ‘Critical thinking.’ Online:</a:t>
            </a:r>
          </a:p>
          <a:p>
            <a:pPr eaLnBrk="1" hangingPunct="1"/>
            <a:r>
              <a:rPr lang="en-GB" dirty="0">
                <a:hlinkClick r:id="rId5"/>
              </a:rPr>
              <a:t>https://library.leeds.ac.uk/info/1401/academic_skills/105/critical_thinking</a:t>
            </a:r>
            <a:r>
              <a:rPr lang="en-GB" dirty="0"/>
              <a:t> </a:t>
            </a:r>
          </a:p>
          <a:p>
            <a:pPr eaLnBrk="1" hangingPunct="1"/>
            <a:r>
              <a:rPr lang="en-GB" altLang="en-US" dirty="0"/>
              <a:t>[accessed 25.03.2020]</a:t>
            </a:r>
          </a:p>
          <a:p>
            <a:pPr eaLnBrk="1" hangingPunct="1"/>
            <a:endParaRPr lang="en-GB" altLang="en-US" dirty="0"/>
          </a:p>
          <a:p>
            <a:pPr eaLnBrk="1" hangingPunct="1"/>
            <a:r>
              <a:rPr lang="en-US" dirty="0"/>
              <a:t>* Adapted from Krathwohl D. (2002) </a:t>
            </a:r>
            <a:r>
              <a:rPr lang="en-US" i="1" dirty="0"/>
              <a:t>A revision of Bloom's taxonomy: An overview</a:t>
            </a:r>
            <a:r>
              <a:rPr lang="en-US" dirty="0"/>
              <a:t>.  In Theory into Practice, Vol 41, No.4, College of Education; Ohio State University. Cited after: UNSW Sydney (2020). </a:t>
            </a:r>
            <a:r>
              <a:rPr lang="en-GB" altLang="en-US" dirty="0"/>
              <a:t>‘Critical thinking.’ Online:</a:t>
            </a:r>
          </a:p>
          <a:p>
            <a:pPr eaLnBrk="1" hangingPunct="1"/>
            <a:r>
              <a:rPr lang="en-GB" dirty="0">
                <a:hlinkClick r:id="rId6"/>
              </a:rPr>
              <a:t>https://student.unsw.edu.au/critical-thinking</a:t>
            </a:r>
            <a:r>
              <a:rPr lang="en-GB" dirty="0"/>
              <a:t> </a:t>
            </a:r>
            <a:r>
              <a:rPr lang="en-GB" altLang="en-US" dirty="0"/>
              <a:t>[accessed 25.03.2020]</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i="0" dirty="0"/>
          </a:p>
          <a:p>
            <a:pPr eaLnBrk="1" hangingPunct="1"/>
            <a:endParaRPr lang="en-GB" dirty="0"/>
          </a:p>
          <a:p>
            <a:pPr eaLnBrk="1" hangingPunct="1"/>
            <a:r>
              <a:rPr lang="en-GB" altLang="en-US" b="0" i="0" dirty="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a:t>References</a:t>
            </a:r>
            <a:endParaRPr lang="en-GB" sz="3600" b="1" dirty="0"/>
          </a:p>
        </p:txBody>
      </p:sp>
    </p:spTree>
    <p:extLst>
      <p:ext uri="{BB962C8B-B14F-4D97-AF65-F5344CB8AC3E}">
        <p14:creationId xmlns:p14="http://schemas.microsoft.com/office/powerpoint/2010/main" val="1247120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1416</Words>
  <Application>Microsoft Office PowerPoint</Application>
  <PresentationFormat>On-screen Show (4:3)</PresentationFormat>
  <Paragraphs>132</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Helvetica, sans-serif</vt:lpstr>
      <vt:lpstr>Myriad Pro</vt:lpstr>
      <vt:lpstr>Times New Roman</vt:lpstr>
      <vt:lpstr>Verdana</vt:lpstr>
      <vt:lpstr>20140311PresentationUWTSDTemplate</vt:lpstr>
      <vt:lpstr>BMSW 4001</vt:lpstr>
      <vt:lpstr>Lesson Aims</vt:lpstr>
      <vt:lpstr>PowerPoint Presentation</vt:lpstr>
      <vt:lpstr>Definition</vt:lpstr>
      <vt:lpstr>Definition</vt:lpstr>
      <vt:lpstr>Critical thinking at university</vt:lpstr>
      <vt:lpstr>Bloom's Taxonomy of Intellectual Behaviour - or the thinking you need to do at university*</vt:lpstr>
      <vt:lpstr>Bloom's Taxonomy of Intellectual Behaviour</vt:lpstr>
      <vt:lpstr>Bloom's Taxonomy of Intellectual Behaviour</vt:lpstr>
      <vt:lpstr>Bloom's Taxonomy of Intellectual Behaviour</vt:lpstr>
      <vt:lpstr>Critical Thinking</vt:lpstr>
      <vt:lpstr>Critical Thinking</vt:lpstr>
      <vt:lpstr>The Skills We Need for Critical Thinking</vt:lpstr>
      <vt:lpstr>Exercise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creator>Sylvia Hoffmann</dc:creator>
  <cp:lastModifiedBy>Sylvia Hoffmann</cp:lastModifiedBy>
  <cp:revision>6</cp:revision>
  <dcterms:created xsi:type="dcterms:W3CDTF">2020-03-25T19:49:57Z</dcterms:created>
  <dcterms:modified xsi:type="dcterms:W3CDTF">2020-03-25T20:22:04Z</dcterms:modified>
</cp:coreProperties>
</file>