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64" r:id="rId3"/>
    <p:sldId id="263" r:id="rId4"/>
    <p:sldId id="265" r:id="rId5"/>
    <p:sldId id="268" r:id="rId6"/>
    <p:sldId id="259" r:id="rId7"/>
    <p:sldId id="261" r:id="rId8"/>
    <p:sldId id="260" r:id="rId9"/>
    <p:sldId id="266" r:id="rId10"/>
    <p:sldId id="267" r:id="rId11"/>
    <p:sldId id="257" r:id="rId12"/>
    <p:sldId id="258" r:id="rId13"/>
    <p:sldId id="262" r:id="rId14"/>
  </p:sldIdLst>
  <p:sldSz cx="9144000" cy="6858000" type="screen4x3"/>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1" d="100"/>
          <a:sy n="71" d="100"/>
        </p:scale>
        <p:origin x="-1752"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8871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09079" y="0"/>
            <a:ext cx="2914015" cy="488712"/>
          </a:xfrm>
          <a:prstGeom prst="rect">
            <a:avLst/>
          </a:prstGeom>
        </p:spPr>
        <p:txBody>
          <a:bodyPr vert="horz" lIns="91440" tIns="45720" rIns="91440" bIns="45720" rtlCol="0"/>
          <a:lstStyle>
            <a:lvl1pPr algn="r">
              <a:defRPr sz="1200"/>
            </a:lvl1pPr>
          </a:lstStyle>
          <a:p>
            <a:fld id="{DFCAA685-F28C-CE41-8A55-B53102EB985E}" type="datetimeFigureOut">
              <a:rPr lang="en-US" smtClean="0"/>
              <a:t>06/10/2019</a:t>
            </a:fld>
            <a:endParaRPr lang="en-US"/>
          </a:p>
        </p:txBody>
      </p:sp>
      <p:sp>
        <p:nvSpPr>
          <p:cNvPr id="4" name="Slide Image Placeholder 3"/>
          <p:cNvSpPr>
            <a:spLocks noGrp="1" noRot="1" noChangeAspect="1"/>
          </p:cNvSpPr>
          <p:nvPr>
            <p:ph type="sldImg" idx="2"/>
          </p:nvPr>
        </p:nvSpPr>
        <p:spPr>
          <a:xfrm>
            <a:off x="919163" y="733425"/>
            <a:ext cx="4886325" cy="366553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2465" y="4642763"/>
            <a:ext cx="5379720" cy="4398407"/>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283830"/>
            <a:ext cx="2914015" cy="48871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09079" y="9283830"/>
            <a:ext cx="2914015" cy="488712"/>
          </a:xfrm>
          <a:prstGeom prst="rect">
            <a:avLst/>
          </a:prstGeom>
        </p:spPr>
        <p:txBody>
          <a:bodyPr vert="horz" lIns="91440" tIns="45720" rIns="91440" bIns="45720" rtlCol="0" anchor="b"/>
          <a:lstStyle>
            <a:lvl1pPr algn="r">
              <a:defRPr sz="1200"/>
            </a:lvl1pPr>
          </a:lstStyle>
          <a:p>
            <a:fld id="{63A5EE0F-888D-AF49-AE56-5704AC70AAA3}" type="slidenum">
              <a:rPr lang="en-US" smtClean="0"/>
              <a:t>‹#›</a:t>
            </a:fld>
            <a:endParaRPr lang="en-US"/>
          </a:p>
        </p:txBody>
      </p:sp>
    </p:spTree>
    <p:extLst>
      <p:ext uri="{BB962C8B-B14F-4D97-AF65-F5344CB8AC3E}">
        <p14:creationId xmlns:p14="http://schemas.microsoft.com/office/powerpoint/2010/main" val="129356594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3A5EE0F-888D-AF49-AE56-5704AC70AAA3}" type="slidenum">
              <a:rPr lang="en-US" smtClean="0"/>
              <a:t>13</a:t>
            </a:fld>
            <a:endParaRPr lang="en-US"/>
          </a:p>
        </p:txBody>
      </p:sp>
    </p:spTree>
    <p:extLst>
      <p:ext uri="{BB962C8B-B14F-4D97-AF65-F5344CB8AC3E}">
        <p14:creationId xmlns:p14="http://schemas.microsoft.com/office/powerpoint/2010/main" val="3193324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DE05D78E-06E1-534E-9657-E06A30B71A5E}" type="datetimeFigureOut">
              <a:rPr lang="en-US" smtClean="0"/>
              <a:t>06/10/2019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2211943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E05D78E-06E1-534E-9657-E06A30B71A5E}" type="datetimeFigureOut">
              <a:rPr lang="en-US" smtClean="0"/>
              <a:t>06/10/2019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2136291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DE05D78E-06E1-534E-9657-E06A30B71A5E}" type="datetimeFigureOut">
              <a:rPr lang="en-US" smtClean="0"/>
              <a:t>06/10/2019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2432478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DE05D78E-06E1-534E-9657-E06A30B71A5E}" type="datetimeFigureOut">
              <a:rPr lang="en-US" smtClean="0"/>
              <a:t>06/10/2019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3980092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DE05D78E-06E1-534E-9657-E06A30B71A5E}" type="datetimeFigureOut">
              <a:rPr lang="en-US" smtClean="0"/>
              <a:t>06/10/2019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137979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DE05D78E-06E1-534E-9657-E06A30B71A5E}" type="datetimeFigureOut">
              <a:rPr lang="en-US" smtClean="0"/>
              <a:t>06/10/2019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1991425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05D78E-06E1-534E-9657-E06A30B71A5E}" type="datetimeFigureOut">
              <a:rPr lang="en-US" smtClean="0"/>
              <a:t>06/10/2019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11831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E05D78E-06E1-534E-9657-E06A30B71A5E}" type="datetimeFigureOut">
              <a:rPr lang="en-US" smtClean="0"/>
              <a:t>06/10/2019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120873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E05D78E-06E1-534E-9657-E06A30B71A5E}" type="datetimeFigureOut">
              <a:rPr lang="en-US" smtClean="0"/>
              <a:t>06/10/2019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634832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E05D78E-06E1-534E-9657-E06A30B71A5E}" type="datetimeFigureOut">
              <a:rPr lang="en-US" smtClean="0"/>
              <a:t>06/10/2019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351867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E05D78E-06E1-534E-9657-E06A30B71A5E}" type="datetimeFigureOut">
              <a:rPr lang="en-US" smtClean="0"/>
              <a:t>06/10/2019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ADBA9D-CB54-AE4A-999E-22572820309D}" type="slidenum">
              <a:rPr lang="en-US" smtClean="0"/>
              <a:t>‹#›</a:t>
            </a:fld>
            <a:endParaRPr lang="en-US"/>
          </a:p>
        </p:txBody>
      </p:sp>
    </p:spTree>
    <p:extLst>
      <p:ext uri="{BB962C8B-B14F-4D97-AF65-F5344CB8AC3E}">
        <p14:creationId xmlns:p14="http://schemas.microsoft.com/office/powerpoint/2010/main" val="388160353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05D78E-06E1-534E-9657-E06A30B71A5E}" type="datetimeFigureOut">
              <a:rPr lang="en-US" smtClean="0"/>
              <a:t>06/10/2019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ADBA9D-CB54-AE4A-999E-22572820309D}" type="slidenum">
              <a:rPr lang="en-US" smtClean="0"/>
              <a:t>‹#›</a:t>
            </a:fld>
            <a:endParaRPr lang="en-US"/>
          </a:p>
        </p:txBody>
      </p:sp>
    </p:spTree>
    <p:extLst>
      <p:ext uri="{BB962C8B-B14F-4D97-AF65-F5344CB8AC3E}">
        <p14:creationId xmlns:p14="http://schemas.microsoft.com/office/powerpoint/2010/main" val="1559702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atlanticcollege.org/downloads/Educational_model.pdf"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time_continue=8&amp;v=MrcyVa_GBq4"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outdoorjournal.com/in/focus-2/need-separate-friluftsliv-adventure/"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time_continue=3&amp;v=-fd2cCKISBA"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story of Outdoor Education</a:t>
            </a:r>
            <a:endParaRPr lang="en-US" dirty="0"/>
          </a:p>
        </p:txBody>
      </p:sp>
      <p:sp>
        <p:nvSpPr>
          <p:cNvPr id="3" name="Subtitle 2"/>
          <p:cNvSpPr>
            <a:spLocks noGrp="1"/>
          </p:cNvSpPr>
          <p:nvPr>
            <p:ph type="subTitle" idx="1"/>
          </p:nvPr>
        </p:nvSpPr>
        <p:spPr/>
        <p:txBody>
          <a:bodyPr/>
          <a:lstStyle/>
          <a:p>
            <a:r>
              <a:rPr lang="en-US" dirty="0" smtClean="0"/>
              <a:t>From exploration to commodification and beyond!</a:t>
            </a:r>
            <a:endParaRPr lang="en-US" dirty="0"/>
          </a:p>
        </p:txBody>
      </p:sp>
    </p:spTree>
    <p:extLst>
      <p:ext uri="{BB962C8B-B14F-4D97-AF65-F5344CB8AC3E}">
        <p14:creationId xmlns:p14="http://schemas.microsoft.com/office/powerpoint/2010/main" val="639005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Dewey</a:t>
            </a:r>
            <a:endParaRPr lang="en-US" dirty="0"/>
          </a:p>
        </p:txBody>
      </p:sp>
      <p:sp>
        <p:nvSpPr>
          <p:cNvPr id="3" name="Content Placeholder 2"/>
          <p:cNvSpPr>
            <a:spLocks noGrp="1"/>
          </p:cNvSpPr>
          <p:nvPr>
            <p:ph idx="1"/>
          </p:nvPr>
        </p:nvSpPr>
        <p:spPr>
          <a:xfrm>
            <a:off x="457200" y="1370033"/>
            <a:ext cx="8229600" cy="5137129"/>
          </a:xfrm>
        </p:spPr>
        <p:txBody>
          <a:bodyPr>
            <a:normAutofit fontScale="40000" lnSpcReduction="20000"/>
          </a:bodyPr>
          <a:lstStyle/>
          <a:p>
            <a:r>
              <a:rPr lang="en-GB" sz="4600" dirty="0" smtClean="0"/>
              <a:t>American education theorist - Advocate of ‘progressive’ learning above ‘rationalist’ and ‘behaviourist’ theories.</a:t>
            </a:r>
          </a:p>
          <a:p>
            <a:pPr>
              <a:buFontTx/>
              <a:buNone/>
            </a:pPr>
            <a:r>
              <a:rPr lang="en-GB" sz="4600" dirty="0" smtClean="0"/>
              <a:t>	</a:t>
            </a:r>
          </a:p>
          <a:p>
            <a:r>
              <a:rPr lang="en-GB" sz="4600" dirty="0" smtClean="0"/>
              <a:t>For Dewey education and the process of learning implicit within it was more than just an intellectual process, it also involved emotional stimulation (promoting moral learning), and practical action (promoting physical learning) as part of an integrated learning experience. </a:t>
            </a:r>
          </a:p>
          <a:p>
            <a:endParaRPr lang="en-GB" sz="4600" dirty="0"/>
          </a:p>
          <a:p>
            <a:r>
              <a:rPr lang="en-GB" sz="4600" dirty="0" smtClean="0"/>
              <a:t>Dewey believed that the rapidly changing nature of American society required a fundamentally different approach to learning grounded in, and on, an alternative ontological and epistemological view. Such an approach reflected a view of learning as a lifelong process located around the personal experiences of the learner. As such it emphasised the subjective nature of learning and reality</a:t>
            </a:r>
            <a:r>
              <a:rPr lang="en-GB" sz="4600" u="sng" dirty="0" smtClean="0"/>
              <a:t>,</a:t>
            </a:r>
            <a:r>
              <a:rPr lang="en-GB" sz="4600" dirty="0" smtClean="0"/>
              <a:t> and the existence of multiple realities.</a:t>
            </a:r>
          </a:p>
          <a:p>
            <a:r>
              <a:rPr lang="en-GB" sz="4600" dirty="0" smtClean="0"/>
              <a:t>Defining features of Dewey’s four-stage model of learning are its emphasis on first-hand experience and the postponement of immediate action until observation and judgement (reflection) have intervened. Additionally, it is the emphasis he places upon the process of feedback to inform future action (transfer of learning) and the developmental nature of learning that have become central tenets of experiential learning programmes the world over. </a:t>
            </a:r>
          </a:p>
          <a:p>
            <a:endParaRPr lang="en-US" dirty="0"/>
          </a:p>
        </p:txBody>
      </p:sp>
    </p:spTree>
    <p:extLst>
      <p:ext uri="{BB962C8B-B14F-4D97-AF65-F5344CB8AC3E}">
        <p14:creationId xmlns:p14="http://schemas.microsoft.com/office/powerpoint/2010/main" val="201725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David Kolb</a:t>
            </a:r>
            <a:endParaRPr lang="en-US" dirty="0"/>
          </a:p>
        </p:txBody>
      </p:sp>
      <p:sp>
        <p:nvSpPr>
          <p:cNvPr id="3" name="Content Placeholder 2"/>
          <p:cNvSpPr>
            <a:spLocks noGrp="1"/>
          </p:cNvSpPr>
          <p:nvPr>
            <p:ph idx="1"/>
          </p:nvPr>
        </p:nvSpPr>
        <p:spPr/>
        <p:txBody>
          <a:bodyPr/>
          <a:lstStyle/>
          <a:p>
            <a:pPr>
              <a:lnSpc>
                <a:spcPct val="80000"/>
              </a:lnSpc>
              <a:buFontTx/>
              <a:buNone/>
            </a:pPr>
            <a:r>
              <a:rPr lang="en-GB" dirty="0" smtClean="0"/>
              <a:t>American educational philosopher</a:t>
            </a:r>
          </a:p>
          <a:p>
            <a:pPr>
              <a:lnSpc>
                <a:spcPct val="80000"/>
              </a:lnSpc>
              <a:buFontTx/>
              <a:buNone/>
            </a:pPr>
            <a:r>
              <a:rPr lang="en-GB" dirty="0" smtClean="0"/>
              <a:t>	Expanded the work of Dewey into a </a:t>
            </a:r>
            <a:r>
              <a:rPr lang="en-GB" b="1" dirty="0" smtClean="0"/>
              <a:t>four stage learning cycle.</a:t>
            </a:r>
          </a:p>
        </p:txBody>
      </p:sp>
      <p:pic>
        <p:nvPicPr>
          <p:cNvPr id="5" name="Picture 4"/>
          <p:cNvPicPr>
            <a:picLocks noChangeAspect="1"/>
          </p:cNvPicPr>
          <p:nvPr/>
        </p:nvPicPr>
        <p:blipFill>
          <a:blip r:embed="rId2"/>
          <a:stretch>
            <a:fillRect/>
          </a:stretch>
        </p:blipFill>
        <p:spPr>
          <a:xfrm>
            <a:off x="2665203" y="2983743"/>
            <a:ext cx="4742005" cy="3633177"/>
          </a:xfrm>
          <a:prstGeom prst="rect">
            <a:avLst/>
          </a:prstGeom>
        </p:spPr>
      </p:pic>
    </p:spTree>
    <p:extLst>
      <p:ext uri="{BB962C8B-B14F-4D97-AF65-F5344CB8AC3E}">
        <p14:creationId xmlns:p14="http://schemas.microsoft.com/office/powerpoint/2010/main" val="2940580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Kurt Hahn</a:t>
            </a:r>
            <a:endParaRPr lang="en-US" dirty="0"/>
          </a:p>
        </p:txBody>
      </p:sp>
      <p:sp>
        <p:nvSpPr>
          <p:cNvPr id="3" name="Content Placeholder 2"/>
          <p:cNvSpPr>
            <a:spLocks noGrp="1"/>
          </p:cNvSpPr>
          <p:nvPr>
            <p:ph idx="1"/>
          </p:nvPr>
        </p:nvSpPr>
        <p:spPr>
          <a:xfrm>
            <a:off x="457200" y="1254394"/>
            <a:ext cx="8229600" cy="5315488"/>
          </a:xfrm>
        </p:spPr>
        <p:txBody>
          <a:bodyPr>
            <a:normAutofit fontScale="40000" lnSpcReduction="20000"/>
          </a:bodyPr>
          <a:lstStyle/>
          <a:p>
            <a:r>
              <a:rPr lang="en-GB" sz="4500" dirty="0" smtClean="0"/>
              <a:t>Believed that society was failing (Ref to Rousseau) and wrote his famous list of 6 social declines or diseases that afflicted young people….</a:t>
            </a:r>
          </a:p>
          <a:p>
            <a:endParaRPr lang="en-GB" sz="4500" dirty="0" smtClean="0"/>
          </a:p>
          <a:p>
            <a:r>
              <a:rPr lang="en-GB" sz="4500" dirty="0" smtClean="0"/>
              <a:t>Founded </a:t>
            </a:r>
            <a:r>
              <a:rPr lang="en-GB" sz="4500" dirty="0" err="1" smtClean="0"/>
              <a:t>Gordonstoun</a:t>
            </a:r>
            <a:r>
              <a:rPr lang="en-GB" sz="4500" dirty="0" smtClean="0"/>
              <a:t> in Scotland as an alternative public school for wealthy borders in which all-round physical accomplishment was achieved through the introduction of expeditions on land and sea. Draws upon Victorian attitudes of chivalry, morality and ‘Muscular Christianity’ as captured in </a:t>
            </a:r>
            <a:r>
              <a:rPr lang="en-GB" sz="4500" i="1" dirty="0" smtClean="0"/>
              <a:t>Tom Brown’s Schooldays </a:t>
            </a:r>
            <a:r>
              <a:rPr lang="en-GB" sz="4500" dirty="0" smtClean="0"/>
              <a:t>(1857), Movie released in 2005.</a:t>
            </a:r>
          </a:p>
          <a:p>
            <a:endParaRPr lang="en-GB" sz="4500" dirty="0" smtClean="0"/>
          </a:p>
          <a:p>
            <a:r>
              <a:rPr lang="en-GB" sz="4500" dirty="0" smtClean="0"/>
              <a:t>Developed the County Badge Scheme incorporating elements of outdoor physical activity, expeditions, a creative project and an element of community service.........leads to ??????</a:t>
            </a:r>
          </a:p>
          <a:p>
            <a:pPr>
              <a:buFontTx/>
              <a:buNone/>
            </a:pPr>
            <a:r>
              <a:rPr lang="en-GB" sz="4500" dirty="0" smtClean="0"/>
              <a:t> </a:t>
            </a:r>
          </a:p>
          <a:p>
            <a:r>
              <a:rPr lang="en-GB" sz="4500" dirty="0" smtClean="0"/>
              <a:t>Opened the first Outward Bound School in </a:t>
            </a:r>
            <a:r>
              <a:rPr lang="en-GB" sz="4500" dirty="0" err="1" smtClean="0"/>
              <a:t>Aberdovey</a:t>
            </a:r>
            <a:r>
              <a:rPr lang="en-GB" sz="4500" dirty="0" smtClean="0"/>
              <a:t> in 1941 &amp; the first United World College (Atlantic College) as the vehicle by which the educator could fulfil their primary duty. </a:t>
            </a:r>
            <a:r>
              <a:rPr lang="en-GB" sz="4500" dirty="0" smtClean="0">
                <a:hlinkClick r:id="rId2"/>
              </a:rPr>
              <a:t>UWC Education Model</a:t>
            </a:r>
            <a:endParaRPr lang="en-GB" sz="4500" dirty="0" smtClean="0"/>
          </a:p>
          <a:p>
            <a:endParaRPr lang="en-GB" sz="4500" dirty="0" smtClean="0"/>
          </a:p>
          <a:p>
            <a:r>
              <a:rPr lang="en-GB" sz="4500" dirty="0" smtClean="0"/>
              <a:t>Believed it was the educators duty“ ....to impel young people into experience” and to build ‘a healthy body for a healthy mind’.</a:t>
            </a:r>
          </a:p>
          <a:p>
            <a:endParaRPr lang="en-US" dirty="0"/>
          </a:p>
        </p:txBody>
      </p:sp>
    </p:spTree>
    <p:extLst>
      <p:ext uri="{BB962C8B-B14F-4D97-AF65-F5344CB8AC3E}">
        <p14:creationId xmlns:p14="http://schemas.microsoft.com/office/powerpoint/2010/main" val="3874953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Colin </a:t>
            </a:r>
            <a:r>
              <a:rPr lang="en-US" dirty="0" err="1" smtClean="0"/>
              <a:t>Mortlock</a:t>
            </a:r>
            <a:endParaRPr lang="en-US" dirty="0"/>
          </a:p>
        </p:txBody>
      </p:sp>
      <p:sp>
        <p:nvSpPr>
          <p:cNvPr id="3" name="Content Placeholder 2"/>
          <p:cNvSpPr>
            <a:spLocks noGrp="1"/>
          </p:cNvSpPr>
          <p:nvPr>
            <p:ph idx="1"/>
          </p:nvPr>
        </p:nvSpPr>
        <p:spPr/>
        <p:txBody>
          <a:bodyPr>
            <a:normAutofit lnSpcReduction="10000"/>
          </a:bodyPr>
          <a:lstStyle/>
          <a:p>
            <a:r>
              <a:rPr lang="en-US" dirty="0" smtClean="0"/>
              <a:t>Well known British adventurer, mountaineer and kayaker</a:t>
            </a:r>
          </a:p>
          <a:p>
            <a:r>
              <a:rPr lang="en-US" dirty="0" smtClean="0"/>
              <a:t>Believed in adventure and risk</a:t>
            </a:r>
          </a:p>
          <a:p>
            <a:r>
              <a:rPr lang="en-US" dirty="0" smtClean="0"/>
              <a:t>Developed model around four stages of adventure (Play, Adventure, Frontier Adventure, Misadventure)</a:t>
            </a:r>
          </a:p>
          <a:p>
            <a:r>
              <a:rPr lang="en-US" dirty="0" err="1" smtClean="0"/>
              <a:t>Programme</a:t>
            </a:r>
            <a:r>
              <a:rPr lang="en-US" dirty="0" smtClean="0"/>
              <a:t> directed HE in </a:t>
            </a:r>
            <a:r>
              <a:rPr lang="en-US" dirty="0" err="1" smtClean="0"/>
              <a:t>Cumbria</a:t>
            </a:r>
            <a:endParaRPr lang="en-US" dirty="0" smtClean="0"/>
          </a:p>
          <a:p>
            <a:r>
              <a:rPr lang="en-US" dirty="0" smtClean="0"/>
              <a:t>Returned to wilderness and a spiritual, nature based approach to outdoor adventure.</a:t>
            </a:r>
            <a:endParaRPr lang="en-US" dirty="0"/>
          </a:p>
        </p:txBody>
      </p:sp>
    </p:spTree>
    <p:extLst>
      <p:ext uri="{BB962C8B-B14F-4D97-AF65-F5344CB8AC3E}">
        <p14:creationId xmlns:p14="http://schemas.microsoft.com/office/powerpoint/2010/main" val="346954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Muir</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hlinkClick r:id="rId2"/>
              </a:rPr>
              <a:t>John Muir</a:t>
            </a:r>
            <a:r>
              <a:rPr lang="en-US" dirty="0" smtClean="0"/>
              <a:t> - Video</a:t>
            </a:r>
          </a:p>
          <a:p>
            <a:endParaRPr lang="en-US" dirty="0"/>
          </a:p>
          <a:p>
            <a:r>
              <a:rPr lang="en-GB" dirty="0" smtClean="0"/>
              <a:t>Most famously influenced President Theodore Roosevelt to pass an </a:t>
            </a:r>
            <a:r>
              <a:rPr lang="en-GB" i="1" dirty="0" smtClean="0"/>
              <a:t>Act of Congress </a:t>
            </a:r>
            <a:r>
              <a:rPr lang="en-GB" dirty="0" smtClean="0"/>
              <a:t>safeguarding Yosemite Valley (California) as a National Park.</a:t>
            </a:r>
          </a:p>
          <a:p>
            <a:r>
              <a:rPr lang="en-GB" dirty="0" smtClean="0"/>
              <a:t>Established the </a:t>
            </a:r>
            <a:r>
              <a:rPr lang="en-GB" i="1" dirty="0" smtClean="0"/>
              <a:t>High Sierra Club </a:t>
            </a:r>
            <a:r>
              <a:rPr lang="en-GB" dirty="0" smtClean="0"/>
              <a:t>for the preservation of the Sierra Mountains as a place of conservation / recreation (Pacific Coast Trail).</a:t>
            </a:r>
          </a:p>
          <a:p>
            <a:r>
              <a:rPr lang="en-GB" dirty="0" smtClean="0"/>
              <a:t>His name has been adopted by </a:t>
            </a:r>
            <a:r>
              <a:rPr lang="en-GB" b="1" dirty="0" smtClean="0"/>
              <a:t>The John Muir Trust established to preserve</a:t>
            </a:r>
            <a:r>
              <a:rPr lang="en-GB" dirty="0" smtClean="0"/>
              <a:t> (purchase and manage) wild &amp; remote areas of Britain </a:t>
            </a:r>
            <a:r>
              <a:rPr lang="en-GB" dirty="0" err="1" smtClean="0"/>
              <a:t>eg</a:t>
            </a:r>
            <a:r>
              <a:rPr lang="en-GB" dirty="0" smtClean="0"/>
              <a:t>. </a:t>
            </a:r>
            <a:r>
              <a:rPr lang="en-GB" dirty="0" err="1" smtClean="0"/>
              <a:t>Knoydart</a:t>
            </a:r>
            <a:r>
              <a:rPr lang="en-GB" dirty="0" smtClean="0"/>
              <a:t>, </a:t>
            </a:r>
            <a:r>
              <a:rPr lang="en-GB" dirty="0" err="1" smtClean="0"/>
              <a:t>Torridon</a:t>
            </a:r>
            <a:r>
              <a:rPr lang="en-GB" dirty="0" smtClean="0"/>
              <a:t>, Nevis Estate. </a:t>
            </a:r>
          </a:p>
          <a:p>
            <a:endParaRPr lang="en-GB" dirty="0" smtClean="0"/>
          </a:p>
          <a:p>
            <a:endParaRPr lang="en-US" dirty="0" smtClean="0"/>
          </a:p>
        </p:txBody>
      </p:sp>
    </p:spTree>
    <p:extLst>
      <p:ext uri="{BB962C8B-B14F-4D97-AF65-F5344CB8AC3E}">
        <p14:creationId xmlns:p14="http://schemas.microsoft.com/office/powerpoint/2010/main" val="2161566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Robert Baden-Powell</a:t>
            </a:r>
            <a:endParaRPr lang="en-US" dirty="0"/>
          </a:p>
        </p:txBody>
      </p:sp>
      <p:sp>
        <p:nvSpPr>
          <p:cNvPr id="3" name="Content Placeholder 2"/>
          <p:cNvSpPr>
            <a:spLocks noGrp="1"/>
          </p:cNvSpPr>
          <p:nvPr>
            <p:ph idx="1"/>
          </p:nvPr>
        </p:nvSpPr>
        <p:spPr>
          <a:xfrm>
            <a:off x="457200" y="831035"/>
            <a:ext cx="8229600" cy="5295129"/>
          </a:xfrm>
        </p:spPr>
        <p:txBody>
          <a:bodyPr>
            <a:noAutofit/>
          </a:bodyPr>
          <a:lstStyle/>
          <a:p>
            <a:pPr>
              <a:lnSpc>
                <a:spcPct val="80000"/>
              </a:lnSpc>
              <a:buFontTx/>
              <a:buNone/>
            </a:pPr>
            <a:endParaRPr lang="en-GB" sz="2700" b="1" dirty="0" smtClean="0"/>
          </a:p>
          <a:p>
            <a:pPr>
              <a:lnSpc>
                <a:spcPct val="80000"/>
              </a:lnSpc>
            </a:pPr>
            <a:r>
              <a:rPr lang="en-GB" sz="2700" dirty="0" smtClean="0"/>
              <a:t>War time general in the British Army (late C19th) who drew upon his military experiences to write </a:t>
            </a:r>
            <a:r>
              <a:rPr lang="en-GB" sz="2700" i="1" dirty="0" smtClean="0"/>
              <a:t>Aids to Scouting </a:t>
            </a:r>
            <a:r>
              <a:rPr lang="en-GB" sz="2700" dirty="0" smtClean="0"/>
              <a:t>(1899) that would form the basis for the founding of the Scouts Movement (1908). Key aspects of the scouting experience included boys learning the skills of camping, cooking, woodcraft &amp; boatmanship that developed essential </a:t>
            </a:r>
            <a:r>
              <a:rPr lang="en-GB" sz="2700" b="1" dirty="0" smtClean="0"/>
              <a:t>‘life skills’</a:t>
            </a:r>
            <a:r>
              <a:rPr lang="en-GB" sz="2700" dirty="0" smtClean="0"/>
              <a:t> such as chivalry, patriotism, observation, deduction &amp; good health as the foundation for </a:t>
            </a:r>
            <a:r>
              <a:rPr lang="en-GB" sz="2700" b="1" dirty="0" smtClean="0"/>
              <a:t>Character Building.</a:t>
            </a:r>
          </a:p>
          <a:p>
            <a:pPr marL="0" indent="0">
              <a:lnSpc>
                <a:spcPct val="80000"/>
              </a:lnSpc>
              <a:buNone/>
            </a:pPr>
            <a:endParaRPr lang="en-GB" sz="2700" dirty="0" smtClean="0"/>
          </a:p>
          <a:p>
            <a:pPr>
              <a:lnSpc>
                <a:spcPct val="80000"/>
              </a:lnSpc>
            </a:pPr>
            <a:r>
              <a:rPr lang="en-GB" sz="2700" dirty="0" smtClean="0"/>
              <a:t>By 1910 boy scout numbers had reached 100,000 and by 1922 I million. The Boy Scouts Movement formed the basis of the Girl Guides Movement established some years later by Powell’s wife. </a:t>
            </a:r>
          </a:p>
          <a:p>
            <a:pPr>
              <a:lnSpc>
                <a:spcPct val="80000"/>
              </a:lnSpc>
              <a:buFontTx/>
              <a:buNone/>
            </a:pPr>
            <a:endParaRPr lang="en-GB" sz="2700" dirty="0" smtClean="0"/>
          </a:p>
        </p:txBody>
      </p:sp>
    </p:spTree>
    <p:extLst>
      <p:ext uri="{BB962C8B-B14F-4D97-AF65-F5344CB8AC3E}">
        <p14:creationId xmlns:p14="http://schemas.microsoft.com/office/powerpoint/2010/main" val="127961777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Arne </a:t>
            </a:r>
            <a:r>
              <a:rPr lang="en-US" dirty="0" err="1" smtClean="0"/>
              <a:t>Naess</a:t>
            </a:r>
            <a:endParaRPr lang="en-US" dirty="0"/>
          </a:p>
        </p:txBody>
      </p:sp>
      <p:sp>
        <p:nvSpPr>
          <p:cNvPr id="3" name="Content Placeholder 2"/>
          <p:cNvSpPr>
            <a:spLocks noGrp="1"/>
          </p:cNvSpPr>
          <p:nvPr>
            <p:ph idx="1"/>
          </p:nvPr>
        </p:nvSpPr>
        <p:spPr>
          <a:xfrm>
            <a:off x="457200" y="1223034"/>
            <a:ext cx="8229600" cy="5440928"/>
          </a:xfrm>
        </p:spPr>
        <p:txBody>
          <a:bodyPr>
            <a:normAutofit fontScale="55000" lnSpcReduction="20000"/>
          </a:bodyPr>
          <a:lstStyle/>
          <a:p>
            <a:r>
              <a:rPr lang="en-GB" sz="3900" dirty="0" smtClean="0"/>
              <a:t>Norwegian ecologist and founder of the </a:t>
            </a:r>
            <a:r>
              <a:rPr lang="en-GB" sz="3900" b="1" dirty="0" smtClean="0"/>
              <a:t>‘Deep Ecology’</a:t>
            </a:r>
            <a:r>
              <a:rPr lang="en-GB" sz="3900" dirty="0" smtClean="0"/>
              <a:t> movement. Has developed an </a:t>
            </a:r>
            <a:r>
              <a:rPr lang="en-GB" sz="3900" b="1" dirty="0" smtClean="0"/>
              <a:t>eight point platform of principles supporting the position that ‘humanity is </a:t>
            </a:r>
            <a:r>
              <a:rPr lang="en-GB" sz="3900" b="1" dirty="0" err="1" smtClean="0"/>
              <a:t>inseperable</a:t>
            </a:r>
            <a:r>
              <a:rPr lang="en-GB" sz="3900" b="1" dirty="0" smtClean="0"/>
              <a:t> from nature’ </a:t>
            </a:r>
          </a:p>
          <a:p>
            <a:pPr>
              <a:buFontTx/>
              <a:buNone/>
            </a:pPr>
            <a:r>
              <a:rPr lang="en-GB" sz="3900" dirty="0" smtClean="0"/>
              <a:t>	</a:t>
            </a:r>
          </a:p>
          <a:p>
            <a:r>
              <a:rPr lang="en-GB" sz="3900" dirty="0" smtClean="0"/>
              <a:t>If we harm nature………</a:t>
            </a:r>
          </a:p>
          <a:p>
            <a:endParaRPr lang="en-GB" sz="3900" dirty="0" smtClean="0"/>
          </a:p>
          <a:p>
            <a:r>
              <a:rPr lang="en-GB" sz="3900" dirty="0" smtClean="0"/>
              <a:t>Links to </a:t>
            </a:r>
            <a:r>
              <a:rPr lang="en-GB" sz="3900" b="1" dirty="0" smtClean="0"/>
              <a:t>‘sustainable living’ and ‘sustainable practice’</a:t>
            </a:r>
            <a:r>
              <a:rPr lang="en-GB" sz="3900" dirty="0" smtClean="0"/>
              <a:t> in outdoor education….developed from ‘minimum impact approaches’</a:t>
            </a:r>
          </a:p>
          <a:p>
            <a:pPr>
              <a:buFontTx/>
              <a:buNone/>
            </a:pPr>
            <a:r>
              <a:rPr lang="en-GB" sz="3900" dirty="0" smtClean="0"/>
              <a:t>	Author of </a:t>
            </a:r>
            <a:r>
              <a:rPr lang="en-GB" sz="3900" b="1" i="1" dirty="0" smtClean="0"/>
              <a:t>Ecology, Community &amp; Lifestyle </a:t>
            </a:r>
            <a:r>
              <a:rPr lang="en-GB" sz="3900" b="1" dirty="0" smtClean="0"/>
              <a:t>(1989)</a:t>
            </a:r>
          </a:p>
          <a:p>
            <a:endParaRPr lang="en-GB" sz="3900" b="1" dirty="0" smtClean="0"/>
          </a:p>
          <a:p>
            <a:r>
              <a:rPr lang="en-GB" sz="3900" dirty="0" smtClean="0"/>
              <a:t>Also link </a:t>
            </a:r>
            <a:r>
              <a:rPr lang="en-GB" sz="3900" b="1" dirty="0" smtClean="0"/>
              <a:t>to ‘</a:t>
            </a:r>
            <a:r>
              <a:rPr lang="en-GB" sz="3900" b="1" dirty="0" err="1" smtClean="0"/>
              <a:t>Biophilia</a:t>
            </a:r>
            <a:r>
              <a:rPr lang="en-GB" sz="3900" dirty="0" smtClean="0"/>
              <a:t> </a:t>
            </a:r>
            <a:r>
              <a:rPr lang="en-GB" sz="3900" b="1" dirty="0" smtClean="0"/>
              <a:t>Hypothesis’</a:t>
            </a:r>
            <a:r>
              <a:rPr lang="en-GB" sz="3900" dirty="0" smtClean="0"/>
              <a:t> (Wilson, E.O, </a:t>
            </a:r>
            <a:r>
              <a:rPr lang="en-GB" sz="3900" i="1" dirty="0" smtClean="0"/>
              <a:t>The Human Bond with other Species, </a:t>
            </a:r>
            <a:r>
              <a:rPr lang="en-GB" sz="3900" dirty="0" smtClean="0"/>
              <a:t>1984) which states that ‘humans have an innate tendency to focus on life and life-like processes’ and we are genetically drawn to the outdoors to satisfy innate wellbeing, mental &amp; physical fitness needs. See also </a:t>
            </a:r>
            <a:r>
              <a:rPr lang="en-GB" sz="3900" dirty="0" err="1" smtClean="0"/>
              <a:t>Louv</a:t>
            </a:r>
            <a:r>
              <a:rPr lang="en-GB" sz="3900" dirty="0" smtClean="0"/>
              <a:t> </a:t>
            </a:r>
            <a:r>
              <a:rPr lang="en-GB" sz="3900" i="1" dirty="0" smtClean="0"/>
              <a:t>Last Child in the Woods </a:t>
            </a:r>
            <a:r>
              <a:rPr lang="en-GB" sz="3900" dirty="0" smtClean="0"/>
              <a:t>(2002).</a:t>
            </a:r>
          </a:p>
          <a:p>
            <a:pPr>
              <a:buFontTx/>
              <a:buNone/>
            </a:pPr>
            <a:endParaRPr lang="en-GB" sz="3900" dirty="0" smtClean="0"/>
          </a:p>
          <a:p>
            <a:r>
              <a:rPr lang="en-GB" sz="3900" dirty="0" smtClean="0"/>
              <a:t>Core principle of </a:t>
            </a:r>
            <a:r>
              <a:rPr lang="en-GB" sz="3900" b="1" dirty="0" err="1" smtClean="0"/>
              <a:t>Friluftsliv</a:t>
            </a:r>
            <a:r>
              <a:rPr lang="en-GB" sz="3900" b="1" dirty="0" smtClean="0"/>
              <a:t> (outdoor life) </a:t>
            </a:r>
            <a:r>
              <a:rPr lang="en-GB" sz="3900" dirty="0" smtClean="0"/>
              <a:t>– Norwegian approach to OAE. Conflict of Adventure and Nature. </a:t>
            </a:r>
            <a:r>
              <a:rPr lang="en-GB" sz="3900" dirty="0" smtClean="0">
                <a:hlinkClick r:id="rId2"/>
              </a:rPr>
              <a:t>Article on this conflict </a:t>
            </a:r>
            <a:endParaRPr lang="en-GB" sz="3900" dirty="0" smtClean="0"/>
          </a:p>
          <a:p>
            <a:endParaRPr lang="en-US" dirty="0"/>
          </a:p>
        </p:txBody>
      </p:sp>
    </p:spTree>
    <p:extLst>
      <p:ext uri="{BB962C8B-B14F-4D97-AF65-F5344CB8AC3E}">
        <p14:creationId xmlns:p14="http://schemas.microsoft.com/office/powerpoint/2010/main" val="39060873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24466"/>
            <a:ext cx="8229600" cy="1081914"/>
          </a:xfrm>
        </p:spPr>
        <p:txBody>
          <a:bodyPr>
            <a:normAutofit/>
          </a:bodyPr>
          <a:lstStyle/>
          <a:p>
            <a:pPr marL="0" indent="0" algn="ctr">
              <a:buNone/>
            </a:pPr>
            <a:r>
              <a:rPr lang="en-US" sz="5400" b="1" dirty="0" smtClean="0">
                <a:solidFill>
                  <a:srgbClr val="FF0000"/>
                </a:solidFill>
              </a:rPr>
              <a:t>QUIZ TIME!!!!</a:t>
            </a:r>
            <a:endParaRPr lang="en-US" sz="5400" b="1" dirty="0">
              <a:solidFill>
                <a:srgbClr val="FF0000"/>
              </a:solidFill>
            </a:endParaRPr>
          </a:p>
        </p:txBody>
      </p:sp>
    </p:spTree>
    <p:extLst>
      <p:ext uri="{BB962C8B-B14F-4D97-AF65-F5344CB8AC3E}">
        <p14:creationId xmlns:p14="http://schemas.microsoft.com/office/powerpoint/2010/main" val="3410130626"/>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hlinkClick r:id="rId2"/>
              </a:rPr>
              <a:t>1938 National Parks Film</a:t>
            </a:r>
            <a:endParaRPr lang="en-US" dirty="0" smtClean="0"/>
          </a:p>
          <a:p>
            <a:endParaRPr lang="en-US" dirty="0"/>
          </a:p>
          <a:p>
            <a:pPr marL="0" indent="0">
              <a:buNone/>
            </a:pPr>
            <a:endParaRPr lang="en-US" dirty="0" smtClean="0"/>
          </a:p>
          <a:p>
            <a:endParaRPr lang="en-US" dirty="0"/>
          </a:p>
        </p:txBody>
      </p:sp>
      <p:sp>
        <p:nvSpPr>
          <p:cNvPr id="4" name="Title 3"/>
          <p:cNvSpPr>
            <a:spLocks noGrp="1"/>
          </p:cNvSpPr>
          <p:nvPr>
            <p:ph type="title"/>
          </p:nvPr>
        </p:nvSpPr>
        <p:spPr/>
        <p:txBody>
          <a:bodyPr/>
          <a:lstStyle/>
          <a:p>
            <a:endParaRPr lang="en-US"/>
          </a:p>
        </p:txBody>
      </p:sp>
    </p:spTree>
    <p:extLst>
      <p:ext uri="{BB962C8B-B14F-4D97-AF65-F5344CB8AC3E}">
        <p14:creationId xmlns:p14="http://schemas.microsoft.com/office/powerpoint/2010/main" val="3060206415"/>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Commodification of Adventure</a:t>
            </a:r>
            <a:endParaRPr lang="en-US" dirty="0"/>
          </a:p>
        </p:txBody>
      </p:sp>
      <p:sp>
        <p:nvSpPr>
          <p:cNvPr id="4" name="Rectangle 3"/>
          <p:cNvSpPr/>
          <p:nvPr/>
        </p:nvSpPr>
        <p:spPr>
          <a:xfrm>
            <a:off x="457200" y="1417638"/>
            <a:ext cx="7807479" cy="1477328"/>
          </a:xfrm>
          <a:prstGeom prst="rect">
            <a:avLst/>
          </a:prstGeom>
        </p:spPr>
        <p:txBody>
          <a:bodyPr wrap="square">
            <a:spAutoFit/>
          </a:bodyPr>
          <a:lstStyle/>
          <a:p>
            <a:r>
              <a:rPr lang="en-US" dirty="0" smtClean="0"/>
              <a:t>The quest to quantify goods and services is referred to as commodification, and can be defined as the process ‘by which the value of goods or services is not only understood in terms of the intrinsic benefits they provide, but also, or often exclusively, for the extrinsic value (such as money) that can be made’ (</a:t>
            </a:r>
            <a:r>
              <a:rPr lang="en-US" dirty="0" err="1" smtClean="0"/>
              <a:t>Loynes</a:t>
            </a:r>
            <a:r>
              <a:rPr lang="en-US" dirty="0" smtClean="0"/>
              <a:t>, 2013, p. 138).</a:t>
            </a:r>
            <a:endParaRPr lang="en-US" dirty="0"/>
          </a:p>
        </p:txBody>
      </p:sp>
      <p:sp>
        <p:nvSpPr>
          <p:cNvPr id="5" name="TextBox 4"/>
          <p:cNvSpPr txBox="1"/>
          <p:nvPr/>
        </p:nvSpPr>
        <p:spPr>
          <a:xfrm>
            <a:off x="674140" y="3433900"/>
            <a:ext cx="6819785" cy="2554545"/>
          </a:xfrm>
          <a:prstGeom prst="rect">
            <a:avLst/>
          </a:prstGeom>
          <a:noFill/>
        </p:spPr>
        <p:txBody>
          <a:bodyPr wrap="square" rtlCol="0">
            <a:spAutoFit/>
          </a:bodyPr>
          <a:lstStyle/>
          <a:p>
            <a:r>
              <a:rPr lang="en-US" sz="3200" dirty="0" smtClean="0"/>
              <a:t>Adventure Tourism</a:t>
            </a:r>
          </a:p>
          <a:p>
            <a:endParaRPr lang="en-US" sz="3200" dirty="0"/>
          </a:p>
          <a:p>
            <a:r>
              <a:rPr lang="en-US" sz="3200" dirty="0" smtClean="0"/>
              <a:t>Adventure in a bun (</a:t>
            </a:r>
            <a:r>
              <a:rPr lang="en-US" sz="3200" dirty="0" err="1" smtClean="0"/>
              <a:t>Loynes</a:t>
            </a:r>
            <a:r>
              <a:rPr lang="en-US" sz="3200" dirty="0" smtClean="0"/>
              <a:t>, 1998)</a:t>
            </a:r>
          </a:p>
          <a:p>
            <a:endParaRPr lang="en-US" sz="3200" dirty="0"/>
          </a:p>
          <a:p>
            <a:r>
              <a:rPr lang="en-US" sz="3200" dirty="0" err="1" smtClean="0"/>
              <a:t>Alogorithmic</a:t>
            </a:r>
            <a:r>
              <a:rPr lang="en-US" sz="3200" dirty="0" smtClean="0"/>
              <a:t> Paradigm (Ringer, 1999)</a:t>
            </a:r>
          </a:p>
        </p:txBody>
      </p:sp>
    </p:spTree>
    <p:extLst>
      <p:ext uri="{BB962C8B-B14F-4D97-AF65-F5344CB8AC3E}">
        <p14:creationId xmlns:p14="http://schemas.microsoft.com/office/powerpoint/2010/main" val="1747790628"/>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Postmodern Social Culture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Liquid times – Lack of consistent social norms (family life, individual </a:t>
            </a:r>
            <a:r>
              <a:rPr lang="en-US" dirty="0" err="1" smtClean="0"/>
              <a:t>behaviour</a:t>
            </a:r>
            <a:r>
              <a:rPr lang="en-US" dirty="0" smtClean="0"/>
              <a:t>, work life)</a:t>
            </a:r>
          </a:p>
          <a:p>
            <a:endParaRPr lang="en-US" dirty="0" smtClean="0"/>
          </a:p>
          <a:p>
            <a:r>
              <a:rPr lang="en-US" dirty="0" smtClean="0"/>
              <a:t>Consumer Culture – Immediate gain</a:t>
            </a:r>
          </a:p>
          <a:p>
            <a:endParaRPr lang="en-US" dirty="0" smtClean="0"/>
          </a:p>
          <a:p>
            <a:r>
              <a:rPr lang="en-US" dirty="0" smtClean="0"/>
              <a:t>Diversity in culture, gender, sexuality, backgrounds, languages – global locality!</a:t>
            </a:r>
          </a:p>
          <a:p>
            <a:endParaRPr lang="en-US" dirty="0" smtClean="0"/>
          </a:p>
          <a:p>
            <a:r>
              <a:rPr lang="en-US" dirty="0" smtClean="0"/>
              <a:t>Diminishing communities</a:t>
            </a:r>
          </a:p>
          <a:p>
            <a:endParaRPr lang="en-US" dirty="0"/>
          </a:p>
        </p:txBody>
      </p:sp>
    </p:spTree>
    <p:extLst>
      <p:ext uri="{BB962C8B-B14F-4D97-AF65-F5344CB8AC3E}">
        <p14:creationId xmlns:p14="http://schemas.microsoft.com/office/powerpoint/2010/main" val="2414769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What’s next for Outdoor Education</a:t>
            </a:r>
            <a:endParaRPr lang="en-US" dirty="0"/>
          </a:p>
        </p:txBody>
      </p:sp>
      <p:sp>
        <p:nvSpPr>
          <p:cNvPr id="3" name="Content Placeholder 2"/>
          <p:cNvSpPr>
            <a:spLocks noGrp="1"/>
          </p:cNvSpPr>
          <p:nvPr>
            <p:ph idx="1"/>
          </p:nvPr>
        </p:nvSpPr>
        <p:spPr>
          <a:xfrm>
            <a:off x="3608411" y="1647240"/>
            <a:ext cx="3995258" cy="2696094"/>
          </a:xfrm>
        </p:spPr>
        <p:txBody>
          <a:bodyPr>
            <a:normAutofit fontScale="70000" lnSpcReduction="20000"/>
          </a:bodyPr>
          <a:lstStyle/>
          <a:p>
            <a:r>
              <a:rPr lang="en-US" dirty="0" smtClean="0"/>
              <a:t>Technology</a:t>
            </a:r>
          </a:p>
          <a:p>
            <a:r>
              <a:rPr lang="en-US" dirty="0" smtClean="0"/>
              <a:t>WBFGA</a:t>
            </a:r>
          </a:p>
          <a:p>
            <a:r>
              <a:rPr lang="en-US" dirty="0" smtClean="0"/>
              <a:t>Economics</a:t>
            </a:r>
          </a:p>
          <a:p>
            <a:r>
              <a:rPr lang="en-US" dirty="0" smtClean="0"/>
              <a:t>Political Agenda</a:t>
            </a:r>
          </a:p>
          <a:p>
            <a:r>
              <a:rPr lang="en-US" dirty="0" smtClean="0"/>
              <a:t>Global Environmental Crisis</a:t>
            </a:r>
          </a:p>
          <a:p>
            <a:r>
              <a:rPr lang="en-US" dirty="0" smtClean="0"/>
              <a:t>Health Crisis (physical and mental)</a:t>
            </a:r>
          </a:p>
          <a:p>
            <a:r>
              <a:rPr lang="en-US" dirty="0" smtClean="0"/>
              <a:t>Nature Deficit (</a:t>
            </a:r>
            <a:r>
              <a:rPr lang="en-US" dirty="0" err="1" smtClean="0"/>
              <a:t>Louv</a:t>
            </a:r>
            <a:r>
              <a:rPr lang="en-US" dirty="0" smtClean="0"/>
              <a:t>, 2010)</a:t>
            </a:r>
          </a:p>
          <a:p>
            <a:endParaRPr lang="en-US" dirty="0"/>
          </a:p>
        </p:txBody>
      </p:sp>
      <p:sp>
        <p:nvSpPr>
          <p:cNvPr id="4" name="TextBox 3"/>
          <p:cNvSpPr txBox="1"/>
          <p:nvPr/>
        </p:nvSpPr>
        <p:spPr>
          <a:xfrm>
            <a:off x="300423" y="1486098"/>
            <a:ext cx="4841852" cy="584776"/>
          </a:xfrm>
          <a:prstGeom prst="rect">
            <a:avLst/>
          </a:prstGeom>
          <a:noFill/>
        </p:spPr>
        <p:txBody>
          <a:bodyPr wrap="square" rtlCol="0">
            <a:spAutoFit/>
          </a:bodyPr>
          <a:lstStyle/>
          <a:p>
            <a:r>
              <a:rPr lang="en-US" sz="3200" dirty="0" smtClean="0"/>
              <a:t>Challenges</a:t>
            </a:r>
            <a:r>
              <a:rPr lang="en-US" dirty="0" smtClean="0"/>
              <a:t>:</a:t>
            </a:r>
            <a:endParaRPr lang="en-US" dirty="0"/>
          </a:p>
        </p:txBody>
      </p:sp>
      <p:sp>
        <p:nvSpPr>
          <p:cNvPr id="6" name="TextBox 5"/>
          <p:cNvSpPr txBox="1"/>
          <p:nvPr/>
        </p:nvSpPr>
        <p:spPr>
          <a:xfrm>
            <a:off x="300423" y="4735332"/>
            <a:ext cx="2349103" cy="584776"/>
          </a:xfrm>
          <a:prstGeom prst="rect">
            <a:avLst/>
          </a:prstGeom>
          <a:noFill/>
        </p:spPr>
        <p:txBody>
          <a:bodyPr wrap="square" rtlCol="0">
            <a:spAutoFit/>
          </a:bodyPr>
          <a:lstStyle/>
          <a:p>
            <a:r>
              <a:rPr lang="en-US" sz="3200" dirty="0" smtClean="0"/>
              <a:t>Paradigms</a:t>
            </a:r>
            <a:r>
              <a:rPr lang="en-US" dirty="0" smtClean="0"/>
              <a:t>:</a:t>
            </a:r>
            <a:endParaRPr lang="en-US" dirty="0"/>
          </a:p>
        </p:txBody>
      </p:sp>
      <p:sp>
        <p:nvSpPr>
          <p:cNvPr id="7" name="TextBox 6"/>
          <p:cNvSpPr txBox="1"/>
          <p:nvPr/>
        </p:nvSpPr>
        <p:spPr>
          <a:xfrm>
            <a:off x="3608410" y="5111649"/>
            <a:ext cx="5078390" cy="1446550"/>
          </a:xfrm>
          <a:prstGeom prst="rect">
            <a:avLst/>
          </a:prstGeom>
          <a:noFill/>
        </p:spPr>
        <p:txBody>
          <a:bodyPr wrap="square" rtlCol="0">
            <a:spAutoFit/>
          </a:bodyPr>
          <a:lstStyle/>
          <a:p>
            <a:pPr marL="285750" indent="-285750">
              <a:buFont typeface="Arial"/>
              <a:buChar char="•"/>
            </a:pPr>
            <a:r>
              <a:rPr lang="en-US" sz="2200" dirty="0" smtClean="0"/>
              <a:t>Algorithmic (Off the peg)</a:t>
            </a:r>
          </a:p>
          <a:p>
            <a:pPr marL="285750" indent="-285750">
              <a:buFont typeface="Arial"/>
              <a:buChar char="•"/>
            </a:pPr>
            <a:r>
              <a:rPr lang="en-US" sz="2200" dirty="0" smtClean="0"/>
              <a:t>Moral (</a:t>
            </a:r>
            <a:r>
              <a:rPr lang="en-US" sz="2200" dirty="0" err="1" smtClean="0"/>
              <a:t>Hahnism</a:t>
            </a:r>
            <a:r>
              <a:rPr lang="en-US" sz="2200" dirty="0" smtClean="0"/>
              <a:t>)</a:t>
            </a:r>
          </a:p>
          <a:p>
            <a:pPr marL="285750" indent="-285750">
              <a:buFont typeface="Arial"/>
              <a:buChar char="•"/>
            </a:pPr>
            <a:r>
              <a:rPr lang="en-US" sz="2200" dirty="0" smtClean="0"/>
              <a:t>Ecological (</a:t>
            </a:r>
            <a:r>
              <a:rPr lang="en-US" sz="2200" dirty="0" err="1" smtClean="0"/>
              <a:t>Friluftsliv</a:t>
            </a:r>
            <a:r>
              <a:rPr lang="en-US" sz="2200" dirty="0" smtClean="0"/>
              <a:t> &amp; Sustainability)</a:t>
            </a:r>
          </a:p>
          <a:p>
            <a:pPr marL="285750" indent="-285750">
              <a:buFont typeface="Arial"/>
              <a:buChar char="•"/>
            </a:pPr>
            <a:r>
              <a:rPr lang="en-US" sz="2200" dirty="0" smtClean="0"/>
              <a:t>Generative (</a:t>
            </a:r>
            <a:r>
              <a:rPr lang="en-US" sz="2200" dirty="0" err="1" smtClean="0"/>
              <a:t>Loynes</a:t>
            </a:r>
            <a:r>
              <a:rPr lang="en-US" sz="2200" dirty="0" smtClean="0"/>
              <a:t> – Emergent)</a:t>
            </a:r>
            <a:endParaRPr lang="en-US" sz="2200" dirty="0"/>
          </a:p>
        </p:txBody>
      </p:sp>
    </p:spTree>
    <p:extLst>
      <p:ext uri="{BB962C8B-B14F-4D97-AF65-F5344CB8AC3E}">
        <p14:creationId xmlns:p14="http://schemas.microsoft.com/office/powerpoint/2010/main" val="38592974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3982</TotalTime>
  <Words>731</Words>
  <Application>Microsoft Macintosh PowerPoint</Application>
  <PresentationFormat>On-screen Show (4:3)</PresentationFormat>
  <Paragraphs>83</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The story of Outdoor Education</vt:lpstr>
      <vt:lpstr>John Dewey</vt:lpstr>
      <vt:lpstr>David Kolb</vt:lpstr>
      <vt:lpstr>Kurt Hahn</vt:lpstr>
      <vt:lpstr>Colin Mortlock</vt:lpstr>
      <vt:lpstr>John Muir</vt:lpstr>
      <vt:lpstr>Robert Baden-Powell</vt:lpstr>
      <vt:lpstr>Arne Naess</vt:lpstr>
      <vt:lpstr>PowerPoint Presentation</vt:lpstr>
      <vt:lpstr>PowerPoint Presentation</vt:lpstr>
      <vt:lpstr>Commodification of Adventure</vt:lpstr>
      <vt:lpstr>Postmodern Social Culture</vt:lpstr>
      <vt:lpstr>What’s next for Outdoor Education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shoe</dc:creator>
  <cp:lastModifiedBy>shoe</cp:lastModifiedBy>
  <cp:revision>20</cp:revision>
  <cp:lastPrinted>2018-10-08T08:22:05Z</cp:lastPrinted>
  <dcterms:created xsi:type="dcterms:W3CDTF">2018-10-05T14:02:57Z</dcterms:created>
  <dcterms:modified xsi:type="dcterms:W3CDTF">2019-10-06T20:35:11Z</dcterms:modified>
</cp:coreProperties>
</file>