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68" r:id="rId2"/>
    <p:sldId id="256"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12" autoAdjust="0"/>
    <p:restoredTop sz="94660"/>
  </p:normalViewPr>
  <p:slideViewPr>
    <p:cSldViewPr snapToGrid="0">
      <p:cViewPr varScale="1">
        <p:scale>
          <a:sx n="78" d="100"/>
          <a:sy n="78" d="100"/>
        </p:scale>
        <p:origin x="79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85B2DB-0098-4BCB-95EB-89C587217284}" type="datetimeFigureOut">
              <a:rPr lang="en-IN" smtClean="0"/>
              <a:t>13-02-2024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CAE88-1AFF-41AB-B486-2BAFE93702B8}" type="slidenum">
              <a:rPr lang="en-IN" smtClean="0"/>
              <a:t>‹#›</a:t>
            </a:fld>
            <a:endParaRPr lang="en-IN"/>
          </a:p>
        </p:txBody>
      </p:sp>
    </p:spTree>
    <p:extLst>
      <p:ext uri="{BB962C8B-B14F-4D97-AF65-F5344CB8AC3E}">
        <p14:creationId xmlns:p14="http://schemas.microsoft.com/office/powerpoint/2010/main" val="508614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Introduction</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following presentation will discuss the significance of safety and health in the context of hospitality sector.  Important guidelines related to health and safety protocols will be discussed.  Potential hazards as well as risk associated with the responsibilities of housekeeping division will be evaluated.  This presentation will demonstrate the preventive measures as well as emergency processes in detail.  Personal protective equipment and its detail discussion will be illustrated.  Moreover, protocol related to cleaning as well as disinfection followed by the hotel will be depicted.</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3</a:t>
            </a:fld>
            <a:endParaRPr lang="en-IN"/>
          </a:p>
        </p:txBody>
      </p:sp>
    </p:spTree>
    <p:extLst>
      <p:ext uri="{BB962C8B-B14F-4D97-AF65-F5344CB8AC3E}">
        <p14:creationId xmlns:p14="http://schemas.microsoft.com/office/powerpoint/2010/main" val="1392494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Significance of safety and health</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importance of health and safety is vital within the hospitality sector such as Mercure Winchester Wessex Hotel.  Welfare of the workforce along with safety of the guest is crucial to maintain brand image and offering same as well as comfortable environment. Moreover, the hotel could have alleviated potential risk such as injuries or accidents along with spread of diseases by properly following safety and health guidelines (</a:t>
            </a:r>
            <a:r>
              <a:rPr lang="en-IN" sz="1800" dirty="0" err="1">
                <a:effectLst/>
                <a:latin typeface="Times New Roman" panose="02020603050405020304" pitchFamily="18" charset="0"/>
                <a:ea typeface="Arial" panose="020B0604020202020204" pitchFamily="34" charset="0"/>
                <a:cs typeface="Arial" panose="020B0604020202020204" pitchFamily="34" charset="0"/>
              </a:rPr>
              <a:t>Vallen</a:t>
            </a:r>
            <a:r>
              <a:rPr lang="en-IN" sz="1800" dirty="0">
                <a:effectLst/>
                <a:latin typeface="Times New Roman" panose="02020603050405020304" pitchFamily="18" charset="0"/>
                <a:ea typeface="Arial" panose="020B0604020202020204" pitchFamily="34" charset="0"/>
                <a:cs typeface="Arial" panose="020B0604020202020204" pitchFamily="34" charset="0"/>
              </a:rPr>
              <a:t>, 2021).  This procedure guarantees security as well as well-being of employees and additionally contribute to the attractive guest experience. Thus, it helps to foster an environment of reliability and safety. A strong focus on health as well as safety reflect on the dedication of the hotel to maintain ethical as well as responsible practices market position among hospitality sector.</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4</a:t>
            </a:fld>
            <a:endParaRPr lang="en-IN"/>
          </a:p>
        </p:txBody>
      </p:sp>
    </p:spTree>
    <p:extLst>
      <p:ext uri="{BB962C8B-B14F-4D97-AF65-F5344CB8AC3E}">
        <p14:creationId xmlns:p14="http://schemas.microsoft.com/office/powerpoint/2010/main" val="178137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Guidelines regarding health and safety</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Various factors have been considered by health and safety procedure followed by the housekeeping department of Mercure Winchester Wessex Hotel.  The staff of the department remain aware of the probable hazards and dangers related to the safety of the housekeepers within the premises of the hotel.  However, it could have caused exposure to chemicals and musculoskeletal injuries along with workplace ergonomics as well as unprecedented accidents. Thus, adequate preventive measures and precautions should have been considered by the hotel to alleviate probable risk of injury and accident caused during cleaning of rooms.  The workforce must have taken proper training along with communication protocol to maintain their safety. A step-by-step guideline related to the safety protocol of room cleaning must have been considered. Hence, protective equipment must have been utilised by the workforce while performing cleaning tasks. The guideline comprises preparation of workforce, proper ventilation system, sequence cleaning and usage of disinfectant (</a:t>
            </a:r>
            <a:r>
              <a:rPr lang="en-IN" sz="1800" dirty="0" err="1">
                <a:effectLst/>
                <a:latin typeface="Times New Roman" panose="02020603050405020304" pitchFamily="18" charset="0"/>
                <a:ea typeface="Arial" panose="020B0604020202020204" pitchFamily="34" charset="0"/>
                <a:cs typeface="Arial" panose="020B0604020202020204" pitchFamily="34" charset="0"/>
              </a:rPr>
              <a:t>Tesone</a:t>
            </a:r>
            <a:r>
              <a:rPr lang="en-IN" sz="1800" dirty="0">
                <a:effectLst/>
                <a:latin typeface="Times New Roman" panose="02020603050405020304" pitchFamily="18" charset="0"/>
                <a:ea typeface="Arial" panose="020B0604020202020204" pitchFamily="34" charset="0"/>
                <a:cs typeface="Arial" panose="020B0604020202020204" pitchFamily="34" charset="0"/>
              </a:rPr>
              <a:t>, 2020).  Additionally, several amenities are also included to positively contribute towards the safe and secure cleaning process while preventing potential threat.  Utilisation of PPE, colour coded clothes and HEPA filters are additional preventive measures that must be considered by the hotel. External issues related to intrusion as well as burglary along with fire hazards must have been addressed properly.</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5</a:t>
            </a:fld>
            <a:endParaRPr lang="en-IN"/>
          </a:p>
        </p:txBody>
      </p:sp>
    </p:spTree>
    <p:extLst>
      <p:ext uri="{BB962C8B-B14F-4D97-AF65-F5344CB8AC3E}">
        <p14:creationId xmlns:p14="http://schemas.microsoft.com/office/powerpoint/2010/main" val="1710152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Potential risks and hazards</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Several common risk as well as hazards are associated with the housekeeping division of Mercure Winchester Wessex Hotel and it could have directly caused serious fatal as well as health issues if not addressed properly. This consists the probability of getting exposed to dangerous chemicals and causing musculoskeletal injury which could have been caused due to repetitive responsibilities.  Workplace ergonomics related issues could also disrupt activities of the housekeeping staff.  Potential long-term injury as well as disease could have caused to the workforce if these common risks are not considered (Jones, 2020). It is important for housekeeping workforce to remain aware regarding the potential risk and should have taken proper precaution to avoid the hazards.</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6</a:t>
            </a:fld>
            <a:endParaRPr lang="en-IN"/>
          </a:p>
        </p:txBody>
      </p:sp>
    </p:spTree>
    <p:extLst>
      <p:ext uri="{BB962C8B-B14F-4D97-AF65-F5344CB8AC3E}">
        <p14:creationId xmlns:p14="http://schemas.microsoft.com/office/powerpoint/2010/main" val="3406210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Preventive methods along with emergency process</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preventive measures along with emergency process are significant in the context of housekeeping division to assure overall safety of the hotel.  The workforce must have taken proper training to avoid risk associated with chemical exposure. They should have been given training to properly manage and handle these amenities and should have properly utilised cleaning products (Robert, 2022). Additionally, they must have known the usage of personal protective equipment such as mask or gloves. The housekeeping staff must have proper knowledge regarding adequate lifting procedure and ergonomic equipment in order to alleviate risk associated with musculoskeletal injuries. Accidental falls could be prevented by taking proper maintenance of the wet floors and implying signage.  Fire safety protocols such as emergency communication along with evacuation route and fire extinguishers must have been available.</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7</a:t>
            </a:fld>
            <a:endParaRPr lang="en-IN"/>
          </a:p>
        </p:txBody>
      </p:sp>
    </p:spTree>
    <p:extLst>
      <p:ext uri="{BB962C8B-B14F-4D97-AF65-F5344CB8AC3E}">
        <p14:creationId xmlns:p14="http://schemas.microsoft.com/office/powerpoint/2010/main" val="1704588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Personal Protective Equipment</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personal protection equipment is considered as vital component used in housekeeping division. It consists masks, gloves, goggles along with head gear and provide protection to the individuals from getting exposed to dangerous chemicals and contaminated diseases. Using PPE is essential while performing clearing task (Melanie, 2022).  Proper disposal of PPE after its usage is also required. The workforce must have been provided with suitable PPE kit based on their activities and potential risk associated with their duties. The staff of housekeeping division could have alleviated the risk of potential dangers by implying PPE on their regular activities.</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8</a:t>
            </a:fld>
            <a:endParaRPr lang="en-IN"/>
          </a:p>
        </p:txBody>
      </p:sp>
    </p:spTree>
    <p:extLst>
      <p:ext uri="{BB962C8B-B14F-4D97-AF65-F5344CB8AC3E}">
        <p14:creationId xmlns:p14="http://schemas.microsoft.com/office/powerpoint/2010/main" val="3612924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Cleaning as well as Disinfection Protocols</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workforce of the housekeeping department of the hotel must have followed sequential and systematic cleaning procedure to assure cleaning of common areas and room.  Proper ventilation of the rooms is also required to avoid suffocation and maintain adequate air circulation (Wood, 2021).  The staff must have knowledge regarding proper implication and usage of this infectants to alleviate germs and harmful microorganisms while sustaining environmental standards.  Other equipment and tools must have been properly applied in cleaning areas to prevent cross contamination.</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9</a:t>
            </a:fld>
            <a:endParaRPr lang="en-IN"/>
          </a:p>
        </p:txBody>
      </p:sp>
    </p:spTree>
    <p:extLst>
      <p:ext uri="{BB962C8B-B14F-4D97-AF65-F5344CB8AC3E}">
        <p14:creationId xmlns:p14="http://schemas.microsoft.com/office/powerpoint/2010/main" val="2851747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Conclusion</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Health and safety protocols play crucial role in the context of hospitality sector including Mercure Winchester Wessex Hotel.  Several factors need to be considered while performing responsibilities of housekeeping department. However, the hotel could have alleviated potential risk such as injuries or accidents along with spread of diseases by properly following safety and health guidelines. A step-by-step guideline related to the safety protocol of room cleaning must have been considered. It is important for housekeeping workforce to remain aware regarding the potential risk and should have taken proper precaution to avoid the hazards.</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10</a:t>
            </a:fld>
            <a:endParaRPr lang="en-IN"/>
          </a:p>
        </p:txBody>
      </p:sp>
    </p:spTree>
    <p:extLst>
      <p:ext uri="{BB962C8B-B14F-4D97-AF65-F5344CB8AC3E}">
        <p14:creationId xmlns:p14="http://schemas.microsoft.com/office/powerpoint/2010/main" val="3461038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E21B2-EB8E-BEAE-242F-6E409FBEEF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C46A20C-6608-82A3-6762-B20C337059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D07FFB49-7030-334F-64EC-0A72918463B4}"/>
              </a:ext>
            </a:extLst>
          </p:cNvPr>
          <p:cNvSpPr>
            <a:spLocks noGrp="1"/>
          </p:cNvSpPr>
          <p:nvPr>
            <p:ph type="dt" sz="half" idx="10"/>
          </p:nvPr>
        </p:nvSpPr>
        <p:spPr/>
        <p:txBody>
          <a:bodyPr/>
          <a:lstStyle/>
          <a:p>
            <a:fld id="{A4844B69-7899-4B65-B4E7-09437E80A85F}" type="datetimeFigureOut">
              <a:rPr lang="en-IN" smtClean="0"/>
              <a:t>13-02-2024</a:t>
            </a:fld>
            <a:endParaRPr lang="en-IN"/>
          </a:p>
        </p:txBody>
      </p:sp>
      <p:sp>
        <p:nvSpPr>
          <p:cNvPr id="5" name="Footer Placeholder 4">
            <a:extLst>
              <a:ext uri="{FF2B5EF4-FFF2-40B4-BE49-F238E27FC236}">
                <a16:creationId xmlns:a16="http://schemas.microsoft.com/office/drawing/2014/main" id="{7F15F171-DD7C-A819-8FC2-E0144612F47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DA7DF80-ECED-57B2-F413-04E132539A51}"/>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1361054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49E3-5A31-CE3E-518C-5BDCAC135A1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B989700-D674-34A9-4315-BB87FEC01B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8080F5B-3E47-1954-BEAE-BF5B5C24DF98}"/>
              </a:ext>
            </a:extLst>
          </p:cNvPr>
          <p:cNvSpPr>
            <a:spLocks noGrp="1"/>
          </p:cNvSpPr>
          <p:nvPr>
            <p:ph type="dt" sz="half" idx="10"/>
          </p:nvPr>
        </p:nvSpPr>
        <p:spPr/>
        <p:txBody>
          <a:bodyPr/>
          <a:lstStyle/>
          <a:p>
            <a:fld id="{A4844B69-7899-4B65-B4E7-09437E80A85F}" type="datetimeFigureOut">
              <a:rPr lang="en-IN" smtClean="0"/>
              <a:t>13-02-2024</a:t>
            </a:fld>
            <a:endParaRPr lang="en-IN"/>
          </a:p>
        </p:txBody>
      </p:sp>
      <p:sp>
        <p:nvSpPr>
          <p:cNvPr id="5" name="Footer Placeholder 4">
            <a:extLst>
              <a:ext uri="{FF2B5EF4-FFF2-40B4-BE49-F238E27FC236}">
                <a16:creationId xmlns:a16="http://schemas.microsoft.com/office/drawing/2014/main" id="{400EB57D-4127-2791-F246-EF9A98EBBA6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171DF34-1248-29BD-E4CD-0E7DE25957D5}"/>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4180234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FAE43-4511-63C5-7742-FA0D76A6E8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323256C-456F-5F72-3399-209AE8F4FC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CC2A2-A17B-7A74-30D6-9B645E87383A}"/>
              </a:ext>
            </a:extLst>
          </p:cNvPr>
          <p:cNvSpPr>
            <a:spLocks noGrp="1"/>
          </p:cNvSpPr>
          <p:nvPr>
            <p:ph type="dt" sz="half" idx="10"/>
          </p:nvPr>
        </p:nvSpPr>
        <p:spPr/>
        <p:txBody>
          <a:bodyPr/>
          <a:lstStyle/>
          <a:p>
            <a:fld id="{A4844B69-7899-4B65-B4E7-09437E80A85F}" type="datetimeFigureOut">
              <a:rPr lang="en-IN" smtClean="0"/>
              <a:t>13-02-2024</a:t>
            </a:fld>
            <a:endParaRPr lang="en-IN"/>
          </a:p>
        </p:txBody>
      </p:sp>
      <p:sp>
        <p:nvSpPr>
          <p:cNvPr id="5" name="Footer Placeholder 4">
            <a:extLst>
              <a:ext uri="{FF2B5EF4-FFF2-40B4-BE49-F238E27FC236}">
                <a16:creationId xmlns:a16="http://schemas.microsoft.com/office/drawing/2014/main" id="{EA35E829-5726-7DDE-DFA5-CD18ECED091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5A3E88E-4149-24CD-DEDF-94EF8E926AB7}"/>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1938339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4D803-4E19-2480-8E89-29AE76F5FD7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00784D4-4A31-4E8B-738D-32297561B4A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5654822-03A8-58F2-8AC4-5A76821768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98475AF-7903-7564-789D-FC686A4F913E}"/>
              </a:ext>
            </a:extLst>
          </p:cNvPr>
          <p:cNvSpPr>
            <a:spLocks noGrp="1"/>
          </p:cNvSpPr>
          <p:nvPr>
            <p:ph type="dt" sz="half" idx="10"/>
          </p:nvPr>
        </p:nvSpPr>
        <p:spPr/>
        <p:txBody>
          <a:bodyPr/>
          <a:lstStyle/>
          <a:p>
            <a:fld id="{A4844B69-7899-4B65-B4E7-09437E80A85F}" type="datetimeFigureOut">
              <a:rPr lang="en-IN" smtClean="0"/>
              <a:t>13-02-2024</a:t>
            </a:fld>
            <a:endParaRPr lang="en-IN"/>
          </a:p>
        </p:txBody>
      </p:sp>
      <p:sp>
        <p:nvSpPr>
          <p:cNvPr id="6" name="Footer Placeholder 5">
            <a:extLst>
              <a:ext uri="{FF2B5EF4-FFF2-40B4-BE49-F238E27FC236}">
                <a16:creationId xmlns:a16="http://schemas.microsoft.com/office/drawing/2014/main" id="{FE43167D-6472-F443-47EE-B2B3A4C7FD9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5D6AC87-FADC-6336-FC80-94DA5090D4F0}"/>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207180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DDB73-4716-892D-6DFC-F47045BD5762}"/>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A1C6F3A-14B3-0E48-5F34-ECBC08ECBE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2689CB-39FB-DFCA-EF51-13EF23AA812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FB3085C6-23E3-0054-C8F1-D8CAB5E14B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4F177F-8323-533E-BC6E-78037FD010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C810144-5F27-8661-4CEE-F7F967BCF102}"/>
              </a:ext>
            </a:extLst>
          </p:cNvPr>
          <p:cNvSpPr>
            <a:spLocks noGrp="1"/>
          </p:cNvSpPr>
          <p:nvPr>
            <p:ph type="dt" sz="half" idx="10"/>
          </p:nvPr>
        </p:nvSpPr>
        <p:spPr/>
        <p:txBody>
          <a:bodyPr/>
          <a:lstStyle/>
          <a:p>
            <a:fld id="{A4844B69-7899-4B65-B4E7-09437E80A85F}" type="datetimeFigureOut">
              <a:rPr lang="en-IN" smtClean="0"/>
              <a:t>13-02-2024</a:t>
            </a:fld>
            <a:endParaRPr lang="en-IN"/>
          </a:p>
        </p:txBody>
      </p:sp>
      <p:sp>
        <p:nvSpPr>
          <p:cNvPr id="8" name="Footer Placeholder 7">
            <a:extLst>
              <a:ext uri="{FF2B5EF4-FFF2-40B4-BE49-F238E27FC236}">
                <a16:creationId xmlns:a16="http://schemas.microsoft.com/office/drawing/2014/main" id="{D3EEE4E7-1C3A-276D-8B4C-382A90DB4A6E}"/>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75BC74F-882F-6679-CE93-E06A97CBF4E7}"/>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3962817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286B3-782E-CFE4-EB9F-C9AA80154F4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821220C-3ADA-CE7A-0ECA-8CEFF7E5A4FD}"/>
              </a:ext>
            </a:extLst>
          </p:cNvPr>
          <p:cNvSpPr>
            <a:spLocks noGrp="1"/>
          </p:cNvSpPr>
          <p:nvPr>
            <p:ph type="dt" sz="half" idx="10"/>
          </p:nvPr>
        </p:nvSpPr>
        <p:spPr/>
        <p:txBody>
          <a:bodyPr/>
          <a:lstStyle/>
          <a:p>
            <a:fld id="{A4844B69-7899-4B65-B4E7-09437E80A85F}" type="datetimeFigureOut">
              <a:rPr lang="en-IN" smtClean="0"/>
              <a:t>13-02-2024</a:t>
            </a:fld>
            <a:endParaRPr lang="en-IN"/>
          </a:p>
        </p:txBody>
      </p:sp>
      <p:sp>
        <p:nvSpPr>
          <p:cNvPr id="4" name="Footer Placeholder 3">
            <a:extLst>
              <a:ext uri="{FF2B5EF4-FFF2-40B4-BE49-F238E27FC236}">
                <a16:creationId xmlns:a16="http://schemas.microsoft.com/office/drawing/2014/main" id="{E0DA6F1A-8D0A-53C4-D1C3-46C51882008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65AF4BD-0DF4-6890-C8EA-7100987100C1}"/>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852783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AB724D-F308-98CC-7189-B7F96344E687}"/>
              </a:ext>
            </a:extLst>
          </p:cNvPr>
          <p:cNvSpPr>
            <a:spLocks noGrp="1"/>
          </p:cNvSpPr>
          <p:nvPr>
            <p:ph type="dt" sz="half" idx="10"/>
          </p:nvPr>
        </p:nvSpPr>
        <p:spPr/>
        <p:txBody>
          <a:bodyPr/>
          <a:lstStyle/>
          <a:p>
            <a:fld id="{A4844B69-7899-4B65-B4E7-09437E80A85F}" type="datetimeFigureOut">
              <a:rPr lang="en-IN" smtClean="0"/>
              <a:t>13-02-2024</a:t>
            </a:fld>
            <a:endParaRPr lang="en-IN"/>
          </a:p>
        </p:txBody>
      </p:sp>
      <p:sp>
        <p:nvSpPr>
          <p:cNvPr id="3" name="Footer Placeholder 2">
            <a:extLst>
              <a:ext uri="{FF2B5EF4-FFF2-40B4-BE49-F238E27FC236}">
                <a16:creationId xmlns:a16="http://schemas.microsoft.com/office/drawing/2014/main" id="{08CF8666-D68F-9717-EADF-D75B5DC73EE9}"/>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69A34AAE-9278-0ED7-FDF5-6E6E45792FA7}"/>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3126439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839F8-6A4E-7C96-E9A6-EBDE39B15B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9788736-D2FA-8FF5-C38D-DBB879D18B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9421BE8-3631-1DEF-E3DB-BCA80B3856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0EA8B3-58B3-F31D-336C-E06C50F7C282}"/>
              </a:ext>
            </a:extLst>
          </p:cNvPr>
          <p:cNvSpPr>
            <a:spLocks noGrp="1"/>
          </p:cNvSpPr>
          <p:nvPr>
            <p:ph type="dt" sz="half" idx="10"/>
          </p:nvPr>
        </p:nvSpPr>
        <p:spPr/>
        <p:txBody>
          <a:bodyPr/>
          <a:lstStyle/>
          <a:p>
            <a:fld id="{A4844B69-7899-4B65-B4E7-09437E80A85F}" type="datetimeFigureOut">
              <a:rPr lang="en-IN" smtClean="0"/>
              <a:t>13-02-2024</a:t>
            </a:fld>
            <a:endParaRPr lang="en-IN"/>
          </a:p>
        </p:txBody>
      </p:sp>
      <p:sp>
        <p:nvSpPr>
          <p:cNvPr id="6" name="Footer Placeholder 5">
            <a:extLst>
              <a:ext uri="{FF2B5EF4-FFF2-40B4-BE49-F238E27FC236}">
                <a16:creationId xmlns:a16="http://schemas.microsoft.com/office/drawing/2014/main" id="{F0B523F3-B190-0A58-05D6-6F8016D4A96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40E783B-6B73-F825-2441-58CC2E1209C3}"/>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1234666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473E1-BE3C-1FDD-005F-BFB169025D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1293D23-4ADB-5B88-14BC-2EA90FA00B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BB0974F9-D1AC-2DFC-8425-6CFF884F96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D5FE61-373B-D4E1-DC8A-07D91DC3271C}"/>
              </a:ext>
            </a:extLst>
          </p:cNvPr>
          <p:cNvSpPr>
            <a:spLocks noGrp="1"/>
          </p:cNvSpPr>
          <p:nvPr>
            <p:ph type="dt" sz="half" idx="10"/>
          </p:nvPr>
        </p:nvSpPr>
        <p:spPr/>
        <p:txBody>
          <a:bodyPr/>
          <a:lstStyle/>
          <a:p>
            <a:fld id="{A4844B69-7899-4B65-B4E7-09437E80A85F}" type="datetimeFigureOut">
              <a:rPr lang="en-IN" smtClean="0"/>
              <a:t>13-02-2024</a:t>
            </a:fld>
            <a:endParaRPr lang="en-IN"/>
          </a:p>
        </p:txBody>
      </p:sp>
      <p:sp>
        <p:nvSpPr>
          <p:cNvPr id="6" name="Footer Placeholder 5">
            <a:extLst>
              <a:ext uri="{FF2B5EF4-FFF2-40B4-BE49-F238E27FC236}">
                <a16:creationId xmlns:a16="http://schemas.microsoft.com/office/drawing/2014/main" id="{EF08127A-CF84-A290-EFA2-07302D454E8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15856B1-2EBD-86FE-2002-E8666C16B72E}"/>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1693973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86448-B306-CAF0-19AB-06EAA285FDE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3DFE4B2-A3F3-8700-4301-248F31D8A6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1B0303D-58FE-CD3A-1B8F-24EA4078A6DF}"/>
              </a:ext>
            </a:extLst>
          </p:cNvPr>
          <p:cNvSpPr>
            <a:spLocks noGrp="1"/>
          </p:cNvSpPr>
          <p:nvPr>
            <p:ph type="dt" sz="half" idx="10"/>
          </p:nvPr>
        </p:nvSpPr>
        <p:spPr/>
        <p:txBody>
          <a:bodyPr/>
          <a:lstStyle/>
          <a:p>
            <a:fld id="{A4844B69-7899-4B65-B4E7-09437E80A85F}" type="datetimeFigureOut">
              <a:rPr lang="en-IN" smtClean="0"/>
              <a:t>13-02-2024</a:t>
            </a:fld>
            <a:endParaRPr lang="en-IN"/>
          </a:p>
        </p:txBody>
      </p:sp>
      <p:sp>
        <p:nvSpPr>
          <p:cNvPr id="5" name="Footer Placeholder 4">
            <a:extLst>
              <a:ext uri="{FF2B5EF4-FFF2-40B4-BE49-F238E27FC236}">
                <a16:creationId xmlns:a16="http://schemas.microsoft.com/office/drawing/2014/main" id="{B7406E5E-6B2D-7964-50C3-04459554613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F000D15-5069-0D48-0D06-99946B4B0BBC}"/>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685968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582E5A-03AE-4A72-6A6D-CBF9181D9F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0EB1042-7FD2-0377-2CB7-EB572CBB91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C980E9E-F989-8385-55F2-379ED515A8D2}"/>
              </a:ext>
            </a:extLst>
          </p:cNvPr>
          <p:cNvSpPr>
            <a:spLocks noGrp="1"/>
          </p:cNvSpPr>
          <p:nvPr>
            <p:ph type="dt" sz="half" idx="10"/>
          </p:nvPr>
        </p:nvSpPr>
        <p:spPr/>
        <p:txBody>
          <a:bodyPr/>
          <a:lstStyle/>
          <a:p>
            <a:fld id="{A4844B69-7899-4B65-B4E7-09437E80A85F}" type="datetimeFigureOut">
              <a:rPr lang="en-IN" smtClean="0"/>
              <a:t>13-02-2024</a:t>
            </a:fld>
            <a:endParaRPr lang="en-IN"/>
          </a:p>
        </p:txBody>
      </p:sp>
      <p:sp>
        <p:nvSpPr>
          <p:cNvPr id="5" name="Footer Placeholder 4">
            <a:extLst>
              <a:ext uri="{FF2B5EF4-FFF2-40B4-BE49-F238E27FC236}">
                <a16:creationId xmlns:a16="http://schemas.microsoft.com/office/drawing/2014/main" id="{9BDE0719-A5A8-9BC2-4273-3F23015A947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50901B1-1519-AF4E-95B6-49310E0AA8F4}"/>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3012042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0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3308B2-75C0-46E6-5973-6F43A469D5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51E9E91-4C1C-E509-45F4-A310E8C38F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2B7B89B-BADD-8D8D-4829-3BE91B33C0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844B69-7899-4B65-B4E7-09437E80A85F}" type="datetimeFigureOut">
              <a:rPr lang="en-IN" smtClean="0"/>
              <a:t>13-02-2024</a:t>
            </a:fld>
            <a:endParaRPr lang="en-IN"/>
          </a:p>
        </p:txBody>
      </p:sp>
      <p:sp>
        <p:nvSpPr>
          <p:cNvPr id="5" name="Footer Placeholder 4">
            <a:extLst>
              <a:ext uri="{FF2B5EF4-FFF2-40B4-BE49-F238E27FC236}">
                <a16:creationId xmlns:a16="http://schemas.microsoft.com/office/drawing/2014/main" id="{C151D534-64F4-52CE-16B3-5697E6E85B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9F6E2660-6FB8-161F-333C-3185537392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8CE800-9B98-4546-90C0-B33794CC4295}" type="slidenum">
              <a:rPr lang="en-IN" smtClean="0"/>
              <a:t>‹#›</a:t>
            </a:fld>
            <a:endParaRPr lang="en-IN"/>
          </a:p>
        </p:txBody>
      </p:sp>
    </p:spTree>
    <p:extLst>
      <p:ext uri="{BB962C8B-B14F-4D97-AF65-F5344CB8AC3E}">
        <p14:creationId xmlns:p14="http://schemas.microsoft.com/office/powerpoint/2010/main" val="41478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86CABD-F217-7269-20CE-128F4D0C9056}"/>
              </a:ext>
            </a:extLst>
          </p:cNvPr>
          <p:cNvSpPr txBox="1"/>
          <p:nvPr/>
        </p:nvSpPr>
        <p:spPr>
          <a:xfrm>
            <a:off x="3048778" y="2594028"/>
            <a:ext cx="6097554" cy="1669944"/>
          </a:xfrm>
          <a:prstGeom prst="rect">
            <a:avLst/>
          </a:prstGeom>
          <a:noFill/>
        </p:spPr>
        <p:txBody>
          <a:bodyPr wrap="square">
            <a:spAutoFit/>
          </a:bodyPr>
          <a:lstStyle/>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Operating Hotel Facilities</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Student Name:</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Student ID:</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8840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3E4546-AFA2-7EB0-825A-06C266BCEAD1}"/>
              </a:ext>
            </a:extLst>
          </p:cNvPr>
          <p:cNvSpPr txBox="1"/>
          <p:nvPr/>
        </p:nvSpPr>
        <p:spPr>
          <a:xfrm>
            <a:off x="601048" y="1028343"/>
            <a:ext cx="11292373" cy="4801314"/>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Introduction………………………………………………………………………………………………………….3</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Importance of Health and Safety…………………………………………………………………………………...4</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Health and Safety guidelines………………………………………………………………………………………..5</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Common Hazards and Risks………………………………………………………………………………………..6</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Preventive Measures and Emergency Procedures………………………………………………………………..7</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Personal Protective Equipment (PPE)……………………………………………………………………………..8</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Cleaning and Disinfection Protocols………………………………………………………………………………9</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Conclusion………………………………………………………………………………………………………...10</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References………………………………………………………………………………………………………….11</a:t>
            </a:r>
            <a:endParaRPr lang="en-IN"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839DFD80-1012-2908-827C-DC45B5A0436F}"/>
              </a:ext>
            </a:extLst>
          </p:cNvPr>
          <p:cNvSpPr txBox="1"/>
          <p:nvPr/>
        </p:nvSpPr>
        <p:spPr>
          <a:xfrm>
            <a:off x="4606989" y="230547"/>
            <a:ext cx="6097554" cy="369332"/>
          </a:xfrm>
          <a:prstGeom prst="rect">
            <a:avLst/>
          </a:prstGeom>
          <a:noFill/>
        </p:spPr>
        <p:txBody>
          <a:bodyPr wrap="square">
            <a:spAutoFit/>
          </a:bodyPr>
          <a:lstStyle/>
          <a:p>
            <a:r>
              <a:rPr lang="en-IN" b="1" dirty="0">
                <a:latin typeface="Times New Roman" panose="02020603050405020304" pitchFamily="18" charset="0"/>
                <a:cs typeface="Times New Roman" panose="02020603050405020304" pitchFamily="18" charset="0"/>
              </a:rPr>
              <a:t>Table of Contents</a:t>
            </a:r>
          </a:p>
        </p:txBody>
      </p:sp>
    </p:spTree>
    <p:extLst>
      <p:ext uri="{BB962C8B-B14F-4D97-AF65-F5344CB8AC3E}">
        <p14:creationId xmlns:p14="http://schemas.microsoft.com/office/powerpoint/2010/main" val="8471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3B60C90-F891-8FA6-F758-D6B5648663A1}"/>
              </a:ext>
            </a:extLst>
          </p:cNvPr>
          <p:cNvSpPr txBox="1"/>
          <p:nvPr/>
        </p:nvSpPr>
        <p:spPr>
          <a:xfrm>
            <a:off x="561474" y="168204"/>
            <a:ext cx="6096000"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Introduction</a:t>
            </a:r>
          </a:p>
        </p:txBody>
      </p:sp>
      <p:sp>
        <p:nvSpPr>
          <p:cNvPr id="7" name="TextBox 6">
            <a:extLst>
              <a:ext uri="{FF2B5EF4-FFF2-40B4-BE49-F238E27FC236}">
                <a16:creationId xmlns:a16="http://schemas.microsoft.com/office/drawing/2014/main" id="{3A0C72C5-510F-D05E-6EA2-F06CDCCA2059}"/>
              </a:ext>
            </a:extLst>
          </p:cNvPr>
          <p:cNvSpPr txBox="1"/>
          <p:nvPr/>
        </p:nvSpPr>
        <p:spPr>
          <a:xfrm>
            <a:off x="529390" y="1329172"/>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following presentation will discuss the significance of safety and health in the context of hospitality sector</a:t>
            </a:r>
            <a:endParaRPr lang="en-IN" dirty="0"/>
          </a:p>
        </p:txBody>
      </p:sp>
      <p:sp>
        <p:nvSpPr>
          <p:cNvPr id="9" name="TextBox 8">
            <a:extLst>
              <a:ext uri="{FF2B5EF4-FFF2-40B4-BE49-F238E27FC236}">
                <a16:creationId xmlns:a16="http://schemas.microsoft.com/office/drawing/2014/main" id="{BBE46E43-804E-15D4-D3B5-FFE59698889C}"/>
              </a:ext>
            </a:extLst>
          </p:cNvPr>
          <p:cNvSpPr txBox="1"/>
          <p:nvPr/>
        </p:nvSpPr>
        <p:spPr>
          <a:xfrm>
            <a:off x="2229854" y="3768858"/>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Important guidelines related to health and safety protocols will be discussed</a:t>
            </a:r>
            <a:endParaRPr lang="en-IN" dirty="0"/>
          </a:p>
        </p:txBody>
      </p:sp>
      <p:sp>
        <p:nvSpPr>
          <p:cNvPr id="11" name="TextBox 10">
            <a:extLst>
              <a:ext uri="{FF2B5EF4-FFF2-40B4-BE49-F238E27FC236}">
                <a16:creationId xmlns:a16="http://schemas.microsoft.com/office/drawing/2014/main" id="{C120DFED-E4A3-4DEC-E527-620E3594C416}"/>
              </a:ext>
            </a:extLst>
          </p:cNvPr>
          <p:cNvSpPr txBox="1"/>
          <p:nvPr/>
        </p:nvSpPr>
        <p:spPr>
          <a:xfrm>
            <a:off x="6096000" y="5660539"/>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This presentation will demonstrate the preventive measures as well as emergency processes in detail</a:t>
            </a:r>
            <a:endParaRPr lang="en-IN" dirty="0"/>
          </a:p>
        </p:txBody>
      </p:sp>
      <p:sp>
        <p:nvSpPr>
          <p:cNvPr id="13" name="TextBox 12">
            <a:extLst>
              <a:ext uri="{FF2B5EF4-FFF2-40B4-BE49-F238E27FC236}">
                <a16:creationId xmlns:a16="http://schemas.microsoft.com/office/drawing/2014/main" id="{4D2AD8D3-3FD3-081D-32DD-457FCC8DD019}"/>
              </a:ext>
            </a:extLst>
          </p:cNvPr>
          <p:cNvSpPr txBox="1"/>
          <p:nvPr/>
        </p:nvSpPr>
        <p:spPr>
          <a:xfrm>
            <a:off x="9144000" y="4853198"/>
            <a:ext cx="304800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(Wood, 2021)</a:t>
            </a:r>
            <a:endParaRPr lang="en-IN" dirty="0"/>
          </a:p>
        </p:txBody>
      </p:sp>
      <p:pic>
        <p:nvPicPr>
          <p:cNvPr id="15" name="Picture 14">
            <a:extLst>
              <a:ext uri="{FF2B5EF4-FFF2-40B4-BE49-F238E27FC236}">
                <a16:creationId xmlns:a16="http://schemas.microsoft.com/office/drawing/2014/main" id="{D638AC4D-E949-E34A-F83B-EE3F469E159B}"/>
              </a:ext>
            </a:extLst>
          </p:cNvPr>
          <p:cNvPicPr>
            <a:picLocks noChangeAspect="1"/>
          </p:cNvPicPr>
          <p:nvPr/>
        </p:nvPicPr>
        <p:blipFill>
          <a:blip r:embed="rId3"/>
          <a:stretch>
            <a:fillRect/>
          </a:stretch>
        </p:blipFill>
        <p:spPr>
          <a:xfrm>
            <a:off x="8444782" y="2393720"/>
            <a:ext cx="3586797" cy="2240474"/>
          </a:xfrm>
          <a:prstGeom prst="rect">
            <a:avLst/>
          </a:prstGeom>
        </p:spPr>
      </p:pic>
    </p:spTree>
    <p:extLst>
      <p:ext uri="{BB962C8B-B14F-4D97-AF65-F5344CB8AC3E}">
        <p14:creationId xmlns:p14="http://schemas.microsoft.com/office/powerpoint/2010/main" val="2139253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84B305-A518-ED4D-DFB3-AAAA2AD8F93B}"/>
              </a:ext>
            </a:extLst>
          </p:cNvPr>
          <p:cNvSpPr txBox="1"/>
          <p:nvPr/>
        </p:nvSpPr>
        <p:spPr>
          <a:xfrm>
            <a:off x="7427495" y="232372"/>
            <a:ext cx="3721768"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Significance of safety and health</a:t>
            </a:r>
          </a:p>
        </p:txBody>
      </p:sp>
      <p:sp>
        <p:nvSpPr>
          <p:cNvPr id="7" name="TextBox 6">
            <a:extLst>
              <a:ext uri="{FF2B5EF4-FFF2-40B4-BE49-F238E27FC236}">
                <a16:creationId xmlns:a16="http://schemas.microsoft.com/office/drawing/2014/main" id="{0D8E2819-3ECB-B533-3DD3-5CA1C7EEC7F2}"/>
              </a:ext>
            </a:extLst>
          </p:cNvPr>
          <p:cNvSpPr txBox="1"/>
          <p:nvPr/>
        </p:nvSpPr>
        <p:spPr>
          <a:xfrm>
            <a:off x="6096000" y="1553760"/>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importance of health and safety is vital within the hospitality sector such as Mercure Winchester Wessex Hotel</a:t>
            </a:r>
            <a:endParaRPr lang="en-IN" dirty="0"/>
          </a:p>
        </p:txBody>
      </p:sp>
      <p:sp>
        <p:nvSpPr>
          <p:cNvPr id="9" name="TextBox 8">
            <a:extLst>
              <a:ext uri="{FF2B5EF4-FFF2-40B4-BE49-F238E27FC236}">
                <a16:creationId xmlns:a16="http://schemas.microsoft.com/office/drawing/2014/main" id="{92FBF4A7-48E7-7D4F-4931-52BA3CB8842F}"/>
              </a:ext>
            </a:extLst>
          </p:cNvPr>
          <p:cNvSpPr txBox="1"/>
          <p:nvPr/>
        </p:nvSpPr>
        <p:spPr>
          <a:xfrm>
            <a:off x="3465095" y="3594412"/>
            <a:ext cx="7154779" cy="646331"/>
          </a:xfrm>
          <a:prstGeom prst="rect">
            <a:avLst/>
          </a:prstGeom>
          <a:noFill/>
        </p:spPr>
        <p:txBody>
          <a:bodyPr wrap="square">
            <a:spAutoFit/>
          </a:bodyPr>
          <a:lstStyle/>
          <a:p>
            <a:r>
              <a:rPr lang="en-IN" kern="0" dirty="0">
                <a:latin typeface="Times New Roman" panose="02020603050405020304" pitchFamily="18" charset="0"/>
                <a:ea typeface="Arial" panose="020B0604020202020204" pitchFamily="34" charset="0"/>
                <a:cs typeface="Arial" panose="020B0604020202020204" pitchFamily="34" charset="0"/>
              </a:rPr>
              <a:t>T</a:t>
            </a:r>
            <a:r>
              <a:rPr lang="en-IN" sz="1800" kern="0" dirty="0">
                <a:effectLst/>
                <a:latin typeface="Times New Roman" panose="02020603050405020304" pitchFamily="18" charset="0"/>
                <a:ea typeface="Arial" panose="020B0604020202020204" pitchFamily="34" charset="0"/>
                <a:cs typeface="Arial" panose="020B0604020202020204" pitchFamily="34" charset="0"/>
              </a:rPr>
              <a:t>he hotel could have alleviated potential risk such as injuries or accidents along with spread of diseases by following safety and health guidelines </a:t>
            </a:r>
            <a:endParaRPr lang="en-IN" dirty="0"/>
          </a:p>
        </p:txBody>
      </p:sp>
      <p:sp>
        <p:nvSpPr>
          <p:cNvPr id="11" name="TextBox 10">
            <a:extLst>
              <a:ext uri="{FF2B5EF4-FFF2-40B4-BE49-F238E27FC236}">
                <a16:creationId xmlns:a16="http://schemas.microsoft.com/office/drawing/2014/main" id="{C21F86B4-9DE4-3754-46C3-221527652086}"/>
              </a:ext>
            </a:extLst>
          </p:cNvPr>
          <p:cNvSpPr txBox="1"/>
          <p:nvPr/>
        </p:nvSpPr>
        <p:spPr>
          <a:xfrm>
            <a:off x="417095" y="5939134"/>
            <a:ext cx="6769768"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 strong focus on health as well as safety reflect on the dedication of the hotel to maintain ethical as well as responsible practices </a:t>
            </a:r>
            <a:endParaRPr lang="en-IN" dirty="0"/>
          </a:p>
        </p:txBody>
      </p:sp>
      <p:sp>
        <p:nvSpPr>
          <p:cNvPr id="13" name="TextBox 12">
            <a:extLst>
              <a:ext uri="{FF2B5EF4-FFF2-40B4-BE49-F238E27FC236}">
                <a16:creationId xmlns:a16="http://schemas.microsoft.com/office/drawing/2014/main" id="{E7DF2F4A-B9F6-1252-6969-6E732C7A6F52}"/>
              </a:ext>
            </a:extLst>
          </p:cNvPr>
          <p:cNvSpPr txBox="1"/>
          <p:nvPr/>
        </p:nvSpPr>
        <p:spPr>
          <a:xfrm>
            <a:off x="417095" y="4934908"/>
            <a:ext cx="609600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Vallen</a:t>
            </a:r>
            <a:r>
              <a:rPr lang="en-IN" sz="1800" kern="0" dirty="0">
                <a:effectLst/>
                <a:latin typeface="Times New Roman" panose="02020603050405020304" pitchFamily="18" charset="0"/>
                <a:ea typeface="Arial" panose="020B0604020202020204" pitchFamily="34" charset="0"/>
                <a:cs typeface="Arial" panose="020B0604020202020204" pitchFamily="34" charset="0"/>
              </a:rPr>
              <a:t>, 2021)</a:t>
            </a:r>
            <a:endParaRPr lang="en-IN" dirty="0"/>
          </a:p>
        </p:txBody>
      </p:sp>
      <p:pic>
        <p:nvPicPr>
          <p:cNvPr id="1026" name="Picture 2" descr="Hotel safety &amp; security | PPT">
            <a:extLst>
              <a:ext uri="{FF2B5EF4-FFF2-40B4-BE49-F238E27FC236}">
                <a16:creationId xmlns:a16="http://schemas.microsoft.com/office/drawing/2014/main" id="{DFE2155C-D44F-0E33-B7B5-899EB6B1CB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984"/>
          <a:stretch/>
        </p:blipFill>
        <p:spPr bwMode="auto">
          <a:xfrm>
            <a:off x="0" y="2200091"/>
            <a:ext cx="3465095" cy="2734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4158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60F3732-536B-398C-4F36-D49731E01C27}"/>
              </a:ext>
            </a:extLst>
          </p:cNvPr>
          <p:cNvSpPr txBox="1"/>
          <p:nvPr/>
        </p:nvSpPr>
        <p:spPr>
          <a:xfrm>
            <a:off x="4347411" y="0"/>
            <a:ext cx="6096000"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Guidelines regarding health and safety</a:t>
            </a:r>
          </a:p>
        </p:txBody>
      </p:sp>
      <p:sp>
        <p:nvSpPr>
          <p:cNvPr id="7" name="TextBox 6">
            <a:extLst>
              <a:ext uri="{FF2B5EF4-FFF2-40B4-BE49-F238E27FC236}">
                <a16:creationId xmlns:a16="http://schemas.microsoft.com/office/drawing/2014/main" id="{CA2E8BD8-A115-598A-63AF-28D956EE48C0}"/>
              </a:ext>
            </a:extLst>
          </p:cNvPr>
          <p:cNvSpPr txBox="1"/>
          <p:nvPr/>
        </p:nvSpPr>
        <p:spPr>
          <a:xfrm>
            <a:off x="0" y="1351092"/>
            <a:ext cx="7716253"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staff of the department remain aware of the probable hazards and dangers related to the safety of the housekeepers within the premises of the hotel</a:t>
            </a:r>
            <a:endParaRPr lang="en-IN" dirty="0"/>
          </a:p>
        </p:txBody>
      </p:sp>
      <p:sp>
        <p:nvSpPr>
          <p:cNvPr id="9" name="TextBox 8">
            <a:extLst>
              <a:ext uri="{FF2B5EF4-FFF2-40B4-BE49-F238E27FC236}">
                <a16:creationId xmlns:a16="http://schemas.microsoft.com/office/drawing/2014/main" id="{890A9774-8754-670A-898F-6A247C597247}"/>
              </a:ext>
            </a:extLst>
          </p:cNvPr>
          <p:cNvSpPr txBox="1"/>
          <p:nvPr/>
        </p:nvSpPr>
        <p:spPr>
          <a:xfrm>
            <a:off x="4840705" y="3340950"/>
            <a:ext cx="7142747" cy="646331"/>
          </a:xfrm>
          <a:prstGeom prst="rect">
            <a:avLst/>
          </a:prstGeom>
          <a:noFill/>
        </p:spPr>
        <p:txBody>
          <a:bodyPr wrap="square">
            <a:spAutoFit/>
          </a:bodyPr>
          <a:lstStyle/>
          <a:p>
            <a:r>
              <a:rPr lang="en-IN" kern="0" dirty="0">
                <a:latin typeface="Times New Roman" panose="02020603050405020304" pitchFamily="18" charset="0"/>
                <a:ea typeface="Arial" panose="020B0604020202020204" pitchFamily="34" charset="0"/>
                <a:cs typeface="Arial" panose="020B0604020202020204" pitchFamily="34" charset="0"/>
              </a:rPr>
              <a:t>I</a:t>
            </a:r>
            <a:r>
              <a:rPr lang="en-IN" sz="1800" kern="0" dirty="0">
                <a:effectLst/>
                <a:latin typeface="Times New Roman" panose="02020603050405020304" pitchFamily="18" charset="0"/>
                <a:ea typeface="Arial" panose="020B0604020202020204" pitchFamily="34" charset="0"/>
                <a:cs typeface="Arial" panose="020B0604020202020204" pitchFamily="34" charset="0"/>
              </a:rPr>
              <a:t>t could have caused exposure to chemicals and musculoskeletal injuries along with workplace ergonomics as well as unprecedented accidents</a:t>
            </a:r>
            <a:endParaRPr lang="en-IN" dirty="0"/>
          </a:p>
        </p:txBody>
      </p:sp>
      <p:sp>
        <p:nvSpPr>
          <p:cNvPr id="11" name="TextBox 10">
            <a:extLst>
              <a:ext uri="{FF2B5EF4-FFF2-40B4-BE49-F238E27FC236}">
                <a16:creationId xmlns:a16="http://schemas.microsoft.com/office/drawing/2014/main" id="{81B49023-A0CF-D76A-E2B0-F8DFF1115668}"/>
              </a:ext>
            </a:extLst>
          </p:cNvPr>
          <p:cNvSpPr txBox="1"/>
          <p:nvPr/>
        </p:nvSpPr>
        <p:spPr>
          <a:xfrm>
            <a:off x="268706" y="5794755"/>
            <a:ext cx="6693568"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Utilisation of PPE, colour coded clothes and HEPA filters are additional preventive measures that must be considered by the hotel</a:t>
            </a:r>
            <a:endParaRPr lang="en-IN" dirty="0"/>
          </a:p>
        </p:txBody>
      </p:sp>
      <p:sp>
        <p:nvSpPr>
          <p:cNvPr id="13" name="TextBox 12">
            <a:extLst>
              <a:ext uri="{FF2B5EF4-FFF2-40B4-BE49-F238E27FC236}">
                <a16:creationId xmlns:a16="http://schemas.microsoft.com/office/drawing/2014/main" id="{4B768A4D-527F-44FC-7A89-52E0129A214F}"/>
              </a:ext>
            </a:extLst>
          </p:cNvPr>
          <p:cNvSpPr txBox="1"/>
          <p:nvPr/>
        </p:nvSpPr>
        <p:spPr>
          <a:xfrm>
            <a:off x="555459" y="4961476"/>
            <a:ext cx="6120062"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Tesone</a:t>
            </a:r>
            <a:r>
              <a:rPr lang="en-IN" sz="1800" kern="0" dirty="0">
                <a:effectLst/>
                <a:latin typeface="Times New Roman" panose="02020603050405020304" pitchFamily="18" charset="0"/>
                <a:ea typeface="Arial" panose="020B0604020202020204" pitchFamily="34" charset="0"/>
                <a:cs typeface="Arial" panose="020B0604020202020204" pitchFamily="34" charset="0"/>
              </a:rPr>
              <a:t>, 2020)</a:t>
            </a:r>
            <a:endParaRPr lang="en-IN" dirty="0"/>
          </a:p>
        </p:txBody>
      </p:sp>
      <p:pic>
        <p:nvPicPr>
          <p:cNvPr id="15" name="Picture 14">
            <a:extLst>
              <a:ext uri="{FF2B5EF4-FFF2-40B4-BE49-F238E27FC236}">
                <a16:creationId xmlns:a16="http://schemas.microsoft.com/office/drawing/2014/main" id="{3D9851CA-1635-EE79-D5BC-21C454F74546}"/>
              </a:ext>
            </a:extLst>
          </p:cNvPr>
          <p:cNvPicPr>
            <a:picLocks noChangeAspect="1"/>
          </p:cNvPicPr>
          <p:nvPr/>
        </p:nvPicPr>
        <p:blipFill>
          <a:blip r:embed="rId3"/>
          <a:stretch>
            <a:fillRect/>
          </a:stretch>
        </p:blipFill>
        <p:spPr>
          <a:xfrm>
            <a:off x="0" y="2260409"/>
            <a:ext cx="3947502" cy="2469094"/>
          </a:xfrm>
          <a:prstGeom prst="rect">
            <a:avLst/>
          </a:prstGeom>
        </p:spPr>
      </p:pic>
    </p:spTree>
    <p:extLst>
      <p:ext uri="{BB962C8B-B14F-4D97-AF65-F5344CB8AC3E}">
        <p14:creationId xmlns:p14="http://schemas.microsoft.com/office/powerpoint/2010/main" val="3978895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808B99-91E3-4F87-046C-C9889DE65379}"/>
              </a:ext>
            </a:extLst>
          </p:cNvPr>
          <p:cNvSpPr txBox="1"/>
          <p:nvPr/>
        </p:nvSpPr>
        <p:spPr>
          <a:xfrm>
            <a:off x="7716253" y="184246"/>
            <a:ext cx="3240505"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Potential risks and hazards</a:t>
            </a:r>
          </a:p>
        </p:txBody>
      </p:sp>
      <p:sp>
        <p:nvSpPr>
          <p:cNvPr id="7" name="TextBox 6">
            <a:extLst>
              <a:ext uri="{FF2B5EF4-FFF2-40B4-BE49-F238E27FC236}">
                <a16:creationId xmlns:a16="http://schemas.microsoft.com/office/drawing/2014/main" id="{EF048809-25A9-6B7C-C7BB-1A709EF3A412}"/>
              </a:ext>
            </a:extLst>
          </p:cNvPr>
          <p:cNvSpPr txBox="1"/>
          <p:nvPr/>
        </p:nvSpPr>
        <p:spPr>
          <a:xfrm>
            <a:off x="3753853" y="1319008"/>
            <a:ext cx="8438147"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This consists the probability of getting exposed to dangerous chemicals and causing musculoskeletal injury which could have been caused due to repetitive responsibilities</a:t>
            </a:r>
            <a:endParaRPr lang="en-IN" dirty="0"/>
          </a:p>
        </p:txBody>
      </p:sp>
      <p:sp>
        <p:nvSpPr>
          <p:cNvPr id="9" name="TextBox 8">
            <a:extLst>
              <a:ext uri="{FF2B5EF4-FFF2-40B4-BE49-F238E27FC236}">
                <a16:creationId xmlns:a16="http://schemas.microsoft.com/office/drawing/2014/main" id="{71391C0B-09AF-0ECB-2128-F54954F179AE}"/>
              </a:ext>
            </a:extLst>
          </p:cNvPr>
          <p:cNvSpPr txBox="1"/>
          <p:nvPr/>
        </p:nvSpPr>
        <p:spPr>
          <a:xfrm>
            <a:off x="288758" y="3429000"/>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Workplace ergonomics related issues could also disrupt activities of the housekeeping staff. </a:t>
            </a:r>
            <a:endParaRPr lang="en-IN" dirty="0"/>
          </a:p>
        </p:txBody>
      </p:sp>
      <p:sp>
        <p:nvSpPr>
          <p:cNvPr id="11" name="TextBox 10">
            <a:extLst>
              <a:ext uri="{FF2B5EF4-FFF2-40B4-BE49-F238E27FC236}">
                <a16:creationId xmlns:a16="http://schemas.microsoft.com/office/drawing/2014/main" id="{C562B888-77B0-7DA9-E223-47937C2B8EEA}"/>
              </a:ext>
            </a:extLst>
          </p:cNvPr>
          <p:cNvSpPr txBox="1"/>
          <p:nvPr/>
        </p:nvSpPr>
        <p:spPr>
          <a:xfrm>
            <a:off x="5422232" y="5676582"/>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Potential long-term injury as well as disease could have caused to the workforce if these common risks are not considered </a:t>
            </a:r>
            <a:endParaRPr lang="en-IN" dirty="0"/>
          </a:p>
        </p:txBody>
      </p:sp>
      <p:sp>
        <p:nvSpPr>
          <p:cNvPr id="13" name="TextBox 12">
            <a:extLst>
              <a:ext uri="{FF2B5EF4-FFF2-40B4-BE49-F238E27FC236}">
                <a16:creationId xmlns:a16="http://schemas.microsoft.com/office/drawing/2014/main" id="{870B79AA-4131-5923-E565-A8CFC85BD2F1}"/>
              </a:ext>
            </a:extLst>
          </p:cNvPr>
          <p:cNvSpPr txBox="1"/>
          <p:nvPr/>
        </p:nvSpPr>
        <p:spPr>
          <a:xfrm>
            <a:off x="8470232" y="5000946"/>
            <a:ext cx="304800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(Jones, 2020)</a:t>
            </a:r>
            <a:endParaRPr lang="en-IN" dirty="0"/>
          </a:p>
        </p:txBody>
      </p:sp>
      <p:pic>
        <p:nvPicPr>
          <p:cNvPr id="3074" name="Picture 2" descr="Hotel Industry Risk Management: Hotel Owners Must Establish Effective  Internal Or Outsourced Risk Reduction Programs To Keep Corporate Insurance  Premiums Down And Avoid Legal Violations And Penalties - HOSPITALITY RISK  SOLUTIONS">
            <a:extLst>
              <a:ext uri="{FF2B5EF4-FFF2-40B4-BE49-F238E27FC236}">
                <a16:creationId xmlns:a16="http://schemas.microsoft.com/office/drawing/2014/main" id="{F89C64D2-5094-8A3E-2235-8B78BDB832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3411" y="2242992"/>
            <a:ext cx="4572000" cy="27579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024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8B89B8-39FD-7094-13D1-78383AAABB4B}"/>
              </a:ext>
            </a:extLst>
          </p:cNvPr>
          <p:cNvSpPr txBox="1"/>
          <p:nvPr/>
        </p:nvSpPr>
        <p:spPr>
          <a:xfrm>
            <a:off x="3593432" y="0"/>
            <a:ext cx="6096000"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Preventive methods along with emergency process</a:t>
            </a:r>
          </a:p>
        </p:txBody>
      </p:sp>
      <p:sp>
        <p:nvSpPr>
          <p:cNvPr id="7" name="TextBox 6">
            <a:extLst>
              <a:ext uri="{FF2B5EF4-FFF2-40B4-BE49-F238E27FC236}">
                <a16:creationId xmlns:a16="http://schemas.microsoft.com/office/drawing/2014/main" id="{62E82424-21BA-275E-C8BE-8909400901A2}"/>
              </a:ext>
            </a:extLst>
          </p:cNvPr>
          <p:cNvSpPr txBox="1"/>
          <p:nvPr/>
        </p:nvSpPr>
        <p:spPr>
          <a:xfrm>
            <a:off x="3649578" y="1319008"/>
            <a:ext cx="7539789"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preventive measures along with emergency process are significant in the context of housekeeping division to assure overall safety of the hotel</a:t>
            </a:r>
            <a:endParaRPr lang="en-IN" dirty="0"/>
          </a:p>
        </p:txBody>
      </p:sp>
      <p:sp>
        <p:nvSpPr>
          <p:cNvPr id="9" name="TextBox 8">
            <a:extLst>
              <a:ext uri="{FF2B5EF4-FFF2-40B4-BE49-F238E27FC236}">
                <a16:creationId xmlns:a16="http://schemas.microsoft.com/office/drawing/2014/main" id="{8DE0B26F-9BD8-BA44-C82C-6F52F39B54CE}"/>
              </a:ext>
            </a:extLst>
          </p:cNvPr>
          <p:cNvSpPr txBox="1"/>
          <p:nvPr/>
        </p:nvSpPr>
        <p:spPr>
          <a:xfrm>
            <a:off x="4299283" y="3505949"/>
            <a:ext cx="7202904"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They should have been given training to properly manage and handle these amenities and should have properly utilised cleaning products</a:t>
            </a:r>
            <a:endParaRPr lang="en-IN" dirty="0"/>
          </a:p>
        </p:txBody>
      </p:sp>
      <p:sp>
        <p:nvSpPr>
          <p:cNvPr id="11" name="TextBox 10">
            <a:extLst>
              <a:ext uri="{FF2B5EF4-FFF2-40B4-BE49-F238E27FC236}">
                <a16:creationId xmlns:a16="http://schemas.microsoft.com/office/drawing/2014/main" id="{FAAD373A-39AF-1B51-66FE-026A490C1281}"/>
              </a:ext>
            </a:extLst>
          </p:cNvPr>
          <p:cNvSpPr txBox="1"/>
          <p:nvPr/>
        </p:nvSpPr>
        <p:spPr>
          <a:xfrm>
            <a:off x="4852735" y="5692890"/>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Fire safety protocols such as emergency communication along with evacuation route and fire extinguishers </a:t>
            </a:r>
            <a:endParaRPr lang="en-IN" dirty="0"/>
          </a:p>
        </p:txBody>
      </p:sp>
      <p:sp>
        <p:nvSpPr>
          <p:cNvPr id="13" name="TextBox 12">
            <a:extLst>
              <a:ext uri="{FF2B5EF4-FFF2-40B4-BE49-F238E27FC236}">
                <a16:creationId xmlns:a16="http://schemas.microsoft.com/office/drawing/2014/main" id="{444291EB-A9DE-3686-7083-6837F43AA199}"/>
              </a:ext>
            </a:extLst>
          </p:cNvPr>
          <p:cNvSpPr txBox="1"/>
          <p:nvPr/>
        </p:nvSpPr>
        <p:spPr>
          <a:xfrm>
            <a:off x="978569" y="5373557"/>
            <a:ext cx="609600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 (Robert, 2022)</a:t>
            </a:r>
            <a:endParaRPr lang="en-IN" dirty="0"/>
          </a:p>
        </p:txBody>
      </p:sp>
      <p:pic>
        <p:nvPicPr>
          <p:cNvPr id="4102" name="Picture 6" descr="Current Practice of Preventive Methods of Health and Safety Hazards in Hotel Industry in Sri Lanka ">
            <a:extLst>
              <a:ext uri="{FF2B5EF4-FFF2-40B4-BE49-F238E27FC236}">
                <a16:creationId xmlns:a16="http://schemas.microsoft.com/office/drawing/2014/main" id="{C10A6E19-F39D-0402-2F61-9E5E4A43E7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83" r="6556"/>
          <a:stretch/>
        </p:blipFill>
        <p:spPr bwMode="auto">
          <a:xfrm>
            <a:off x="0" y="1424576"/>
            <a:ext cx="3649578" cy="3843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148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C4269A-564B-34B8-DF6E-737D794C4C65}"/>
              </a:ext>
            </a:extLst>
          </p:cNvPr>
          <p:cNvSpPr txBox="1"/>
          <p:nvPr/>
        </p:nvSpPr>
        <p:spPr>
          <a:xfrm>
            <a:off x="689810" y="152162"/>
            <a:ext cx="6096000"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Personal Protective Equipment</a:t>
            </a:r>
          </a:p>
        </p:txBody>
      </p:sp>
      <p:sp>
        <p:nvSpPr>
          <p:cNvPr id="7" name="TextBox 6">
            <a:extLst>
              <a:ext uri="{FF2B5EF4-FFF2-40B4-BE49-F238E27FC236}">
                <a16:creationId xmlns:a16="http://schemas.microsoft.com/office/drawing/2014/main" id="{5F172AB6-486C-8AB9-7BDB-6AA9514EB185}"/>
              </a:ext>
            </a:extLst>
          </p:cNvPr>
          <p:cNvSpPr txBox="1"/>
          <p:nvPr/>
        </p:nvSpPr>
        <p:spPr>
          <a:xfrm>
            <a:off x="336884" y="1286869"/>
            <a:ext cx="6096000" cy="646331"/>
          </a:xfrm>
          <a:prstGeom prst="rect">
            <a:avLst/>
          </a:prstGeom>
          <a:noFill/>
        </p:spPr>
        <p:txBody>
          <a:bodyPr wrap="square">
            <a:spAutoFit/>
          </a:bodyPr>
          <a:lstStyle/>
          <a:p>
            <a:pPr algn="just"/>
            <a:r>
              <a:rPr lang="en-IN" sz="1800" dirty="0">
                <a:effectLst/>
                <a:latin typeface="Times New Roman" panose="02020603050405020304" pitchFamily="18" charset="0"/>
                <a:ea typeface="Arial" panose="020B0604020202020204" pitchFamily="34" charset="0"/>
                <a:cs typeface="Arial" panose="020B0604020202020204" pitchFamily="34" charset="0"/>
              </a:rPr>
              <a:t>The personal protection equipment consists masks, gloves, goggles along with head gear </a:t>
            </a:r>
          </a:p>
        </p:txBody>
      </p:sp>
      <p:sp>
        <p:nvSpPr>
          <p:cNvPr id="9" name="TextBox 8">
            <a:extLst>
              <a:ext uri="{FF2B5EF4-FFF2-40B4-BE49-F238E27FC236}">
                <a16:creationId xmlns:a16="http://schemas.microsoft.com/office/drawing/2014/main" id="{F16CBDE5-E282-E1C3-D673-0C883C0E8D8D}"/>
              </a:ext>
            </a:extLst>
          </p:cNvPr>
          <p:cNvSpPr txBox="1"/>
          <p:nvPr/>
        </p:nvSpPr>
        <p:spPr>
          <a:xfrm>
            <a:off x="336884" y="3429000"/>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It provide protection to the individuals from getting exposed to dangerous chemicals and contaminated diseases</a:t>
            </a:r>
            <a:endParaRPr lang="en-IN" dirty="0"/>
          </a:p>
        </p:txBody>
      </p:sp>
      <p:sp>
        <p:nvSpPr>
          <p:cNvPr id="11" name="TextBox 10">
            <a:extLst>
              <a:ext uri="{FF2B5EF4-FFF2-40B4-BE49-F238E27FC236}">
                <a16:creationId xmlns:a16="http://schemas.microsoft.com/office/drawing/2014/main" id="{1E213B73-4E8F-3419-DF52-1050DA093695}"/>
              </a:ext>
            </a:extLst>
          </p:cNvPr>
          <p:cNvSpPr txBox="1"/>
          <p:nvPr/>
        </p:nvSpPr>
        <p:spPr>
          <a:xfrm>
            <a:off x="441157" y="6059507"/>
            <a:ext cx="6593305"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workforce must have been provided with suitable PPE kit based on their activities and potential risk associated with their duties</a:t>
            </a:r>
            <a:endParaRPr lang="en-IN" dirty="0"/>
          </a:p>
        </p:txBody>
      </p:sp>
      <p:sp>
        <p:nvSpPr>
          <p:cNvPr id="13" name="TextBox 12">
            <a:extLst>
              <a:ext uri="{FF2B5EF4-FFF2-40B4-BE49-F238E27FC236}">
                <a16:creationId xmlns:a16="http://schemas.microsoft.com/office/drawing/2014/main" id="{7456C75E-BD9E-431F-76C0-34B715A1CF55}"/>
              </a:ext>
            </a:extLst>
          </p:cNvPr>
          <p:cNvSpPr txBox="1"/>
          <p:nvPr/>
        </p:nvSpPr>
        <p:spPr>
          <a:xfrm>
            <a:off x="8470232" y="5221523"/>
            <a:ext cx="3986462"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 (Melanie, 2022)</a:t>
            </a:r>
            <a:endParaRPr lang="en-IN" dirty="0"/>
          </a:p>
        </p:txBody>
      </p:sp>
      <p:pic>
        <p:nvPicPr>
          <p:cNvPr id="5122" name="Picture 2" descr="Personal Protective Equipment | PPT">
            <a:extLst>
              <a:ext uri="{FF2B5EF4-FFF2-40B4-BE49-F238E27FC236}">
                <a16:creationId xmlns:a16="http://schemas.microsoft.com/office/drawing/2014/main" id="{D8751672-8CC1-90DE-5923-F8B94916A3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2884" y="1681843"/>
            <a:ext cx="5045529" cy="3302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514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8FFF2E-6970-1CE3-97F6-AF41F2FDEA53}"/>
              </a:ext>
            </a:extLst>
          </p:cNvPr>
          <p:cNvSpPr txBox="1"/>
          <p:nvPr/>
        </p:nvSpPr>
        <p:spPr>
          <a:xfrm>
            <a:off x="4058653" y="152162"/>
            <a:ext cx="6096000"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Cleaning as well as Disinfection Protocols</a:t>
            </a:r>
          </a:p>
        </p:txBody>
      </p:sp>
      <p:sp>
        <p:nvSpPr>
          <p:cNvPr id="7" name="TextBox 6">
            <a:extLst>
              <a:ext uri="{FF2B5EF4-FFF2-40B4-BE49-F238E27FC236}">
                <a16:creationId xmlns:a16="http://schemas.microsoft.com/office/drawing/2014/main" id="{46575269-BF0C-6119-AB20-EE2118DD4EA8}"/>
              </a:ext>
            </a:extLst>
          </p:cNvPr>
          <p:cNvSpPr txBox="1"/>
          <p:nvPr/>
        </p:nvSpPr>
        <p:spPr>
          <a:xfrm>
            <a:off x="1820779" y="1254840"/>
            <a:ext cx="8550441"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workforce of the housekeeping department of the hotel must have followed sequential and systematic cleaning procedure to assure cleaning of common areas and room</a:t>
            </a:r>
            <a:endParaRPr lang="en-IN" dirty="0"/>
          </a:p>
        </p:txBody>
      </p:sp>
      <p:sp>
        <p:nvSpPr>
          <p:cNvPr id="9" name="TextBox 8">
            <a:extLst>
              <a:ext uri="{FF2B5EF4-FFF2-40B4-BE49-F238E27FC236}">
                <a16:creationId xmlns:a16="http://schemas.microsoft.com/office/drawing/2014/main" id="{7BBA1302-0EE6-208A-0F64-39A93FF86D66}"/>
              </a:ext>
            </a:extLst>
          </p:cNvPr>
          <p:cNvSpPr txBox="1"/>
          <p:nvPr/>
        </p:nvSpPr>
        <p:spPr>
          <a:xfrm>
            <a:off x="2109537" y="5547194"/>
            <a:ext cx="8550441"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staff must have knowledge regarding proper implication and usage of this infectants to alleviate germs and harmful microorganisms while sustaining environmental standards</a:t>
            </a:r>
            <a:endParaRPr lang="en-IN" dirty="0"/>
          </a:p>
        </p:txBody>
      </p:sp>
      <p:sp>
        <p:nvSpPr>
          <p:cNvPr id="11" name="TextBox 10">
            <a:extLst>
              <a:ext uri="{FF2B5EF4-FFF2-40B4-BE49-F238E27FC236}">
                <a16:creationId xmlns:a16="http://schemas.microsoft.com/office/drawing/2014/main" id="{FE1C4C44-7640-82D0-E74B-F79C6DE9FDFA}"/>
              </a:ext>
            </a:extLst>
          </p:cNvPr>
          <p:cNvSpPr txBox="1"/>
          <p:nvPr/>
        </p:nvSpPr>
        <p:spPr>
          <a:xfrm>
            <a:off x="5454316" y="4956830"/>
            <a:ext cx="2053389"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(Wood, 2021)</a:t>
            </a:r>
            <a:endParaRPr lang="en-IN" dirty="0"/>
          </a:p>
        </p:txBody>
      </p:sp>
      <p:pic>
        <p:nvPicPr>
          <p:cNvPr id="2050" name="Picture 2" descr="5 safety protocols that hospitality players are implementing for safer  events - Everything Experiential">
            <a:extLst>
              <a:ext uri="{FF2B5EF4-FFF2-40B4-BE49-F238E27FC236}">
                <a16:creationId xmlns:a16="http://schemas.microsoft.com/office/drawing/2014/main" id="{3E513671-0B4B-5966-0DB0-E04CDBD3A1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8674" y="2643188"/>
            <a:ext cx="4184483" cy="2092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5875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3DE182B-7D59-E1ED-4264-9759A8C8ADFE}"/>
              </a:ext>
            </a:extLst>
          </p:cNvPr>
          <p:cNvSpPr txBox="1"/>
          <p:nvPr/>
        </p:nvSpPr>
        <p:spPr>
          <a:xfrm>
            <a:off x="577515" y="569313"/>
            <a:ext cx="6096000" cy="369332"/>
          </a:xfrm>
          <a:prstGeom prst="rect">
            <a:avLst/>
          </a:prstGeom>
          <a:noFill/>
        </p:spPr>
        <p:txBody>
          <a:bodyPr wrap="square">
            <a:spAutoFit/>
          </a:bodyPr>
          <a:lstStyle/>
          <a:p>
            <a:r>
              <a:rPr lang="en-IN" sz="1800" b="1" kern="0" dirty="0">
                <a:effectLst/>
                <a:latin typeface="Times New Roman" panose="02020603050405020304" pitchFamily="18" charset="0"/>
                <a:ea typeface="Arial" panose="020B0604020202020204" pitchFamily="34" charset="0"/>
                <a:cs typeface="Arial" panose="020B0604020202020204" pitchFamily="34" charset="0"/>
              </a:rPr>
              <a:t>Conclusion</a:t>
            </a:r>
            <a:endParaRPr lang="en-IN" b="1" dirty="0"/>
          </a:p>
        </p:txBody>
      </p:sp>
      <p:sp>
        <p:nvSpPr>
          <p:cNvPr id="7" name="TextBox 6">
            <a:extLst>
              <a:ext uri="{FF2B5EF4-FFF2-40B4-BE49-F238E27FC236}">
                <a16:creationId xmlns:a16="http://schemas.microsoft.com/office/drawing/2014/main" id="{A0977CC0-C310-54C3-7B56-93C201CF8DD5}"/>
              </a:ext>
            </a:extLst>
          </p:cNvPr>
          <p:cNvSpPr txBox="1"/>
          <p:nvPr/>
        </p:nvSpPr>
        <p:spPr>
          <a:xfrm>
            <a:off x="401053" y="1553761"/>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Health and safety protocols play crucial role in the context of hospitality sector including Mercure Winchester Wessex Hotel</a:t>
            </a:r>
            <a:endParaRPr lang="en-IN" dirty="0"/>
          </a:p>
        </p:txBody>
      </p:sp>
      <p:sp>
        <p:nvSpPr>
          <p:cNvPr id="9" name="TextBox 8">
            <a:extLst>
              <a:ext uri="{FF2B5EF4-FFF2-40B4-BE49-F238E27FC236}">
                <a16:creationId xmlns:a16="http://schemas.microsoft.com/office/drawing/2014/main" id="{85C0E78B-DB4B-5901-98AC-4CB71E1B866E}"/>
              </a:ext>
            </a:extLst>
          </p:cNvPr>
          <p:cNvSpPr txBox="1"/>
          <p:nvPr/>
        </p:nvSpPr>
        <p:spPr>
          <a:xfrm>
            <a:off x="4251158" y="3645113"/>
            <a:ext cx="7940842" cy="646331"/>
          </a:xfrm>
          <a:prstGeom prst="rect">
            <a:avLst/>
          </a:prstGeom>
          <a:noFill/>
        </p:spPr>
        <p:txBody>
          <a:bodyPr wrap="square">
            <a:spAutoFit/>
          </a:bodyPr>
          <a:lstStyle/>
          <a:p>
            <a:r>
              <a:rPr lang="en-IN" kern="0" dirty="0">
                <a:latin typeface="Times New Roman" panose="02020603050405020304" pitchFamily="18" charset="0"/>
                <a:ea typeface="Arial" panose="020B0604020202020204" pitchFamily="34" charset="0"/>
                <a:cs typeface="Arial" panose="020B0604020202020204" pitchFamily="34" charset="0"/>
              </a:rPr>
              <a:t>T</a:t>
            </a:r>
            <a:r>
              <a:rPr lang="en-IN" sz="1800" kern="0" dirty="0">
                <a:effectLst/>
                <a:latin typeface="Times New Roman" panose="02020603050405020304" pitchFamily="18" charset="0"/>
                <a:ea typeface="Arial" panose="020B0604020202020204" pitchFamily="34" charset="0"/>
                <a:cs typeface="Arial" panose="020B0604020202020204" pitchFamily="34" charset="0"/>
              </a:rPr>
              <a:t>he hotel could have alleviated potential risk such as injuries or accidents along with spread of diseases by properly following safety and health guidelines</a:t>
            </a:r>
            <a:endParaRPr lang="en-IN" dirty="0"/>
          </a:p>
        </p:txBody>
      </p:sp>
      <p:sp>
        <p:nvSpPr>
          <p:cNvPr id="11" name="TextBox 10">
            <a:extLst>
              <a:ext uri="{FF2B5EF4-FFF2-40B4-BE49-F238E27FC236}">
                <a16:creationId xmlns:a16="http://schemas.microsoft.com/office/drawing/2014/main" id="{F6250792-650D-546A-99F4-BCC36AC3498E}"/>
              </a:ext>
            </a:extLst>
          </p:cNvPr>
          <p:cNvSpPr txBox="1"/>
          <p:nvPr/>
        </p:nvSpPr>
        <p:spPr>
          <a:xfrm>
            <a:off x="208547" y="5760707"/>
            <a:ext cx="7620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It is important for housekeeping workforce to remain aware regarding the potential risk and should have taken proper precaution to avoid the hazards</a:t>
            </a:r>
            <a:endParaRPr lang="en-IN" dirty="0"/>
          </a:p>
        </p:txBody>
      </p:sp>
      <p:sp>
        <p:nvSpPr>
          <p:cNvPr id="13" name="TextBox 12">
            <a:extLst>
              <a:ext uri="{FF2B5EF4-FFF2-40B4-BE49-F238E27FC236}">
                <a16:creationId xmlns:a16="http://schemas.microsoft.com/office/drawing/2014/main" id="{C83C26C5-FC42-181C-FA29-4F8EFE6EAD4F}"/>
              </a:ext>
            </a:extLst>
          </p:cNvPr>
          <p:cNvSpPr txBox="1"/>
          <p:nvPr/>
        </p:nvSpPr>
        <p:spPr>
          <a:xfrm>
            <a:off x="970547" y="5145120"/>
            <a:ext cx="609600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Vallen</a:t>
            </a:r>
            <a:r>
              <a:rPr lang="en-IN" sz="1800" kern="0" dirty="0">
                <a:effectLst/>
                <a:latin typeface="Times New Roman" panose="02020603050405020304" pitchFamily="18" charset="0"/>
                <a:ea typeface="Arial" panose="020B0604020202020204" pitchFamily="34" charset="0"/>
                <a:cs typeface="Arial" panose="020B0604020202020204" pitchFamily="34" charset="0"/>
              </a:rPr>
              <a:t>, 2021)</a:t>
            </a:r>
            <a:endParaRPr lang="en-IN" dirty="0"/>
          </a:p>
        </p:txBody>
      </p:sp>
      <p:pic>
        <p:nvPicPr>
          <p:cNvPr id="6146" name="Picture 2" descr="HOUSEKEEPING OPERATION: SAFETY AND SECURITY | PPT">
            <a:extLst>
              <a:ext uri="{FF2B5EF4-FFF2-40B4-BE49-F238E27FC236}">
                <a16:creationId xmlns:a16="http://schemas.microsoft.com/office/drawing/2014/main" id="{335F164B-D4EB-0787-423F-BAEF84C884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6" y="2697672"/>
            <a:ext cx="4262044"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6731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6846D08-0656-2836-FE7D-259F4E1772C0}"/>
              </a:ext>
            </a:extLst>
          </p:cNvPr>
          <p:cNvSpPr txBox="1"/>
          <p:nvPr/>
        </p:nvSpPr>
        <p:spPr>
          <a:xfrm>
            <a:off x="5534527" y="392849"/>
            <a:ext cx="6096000" cy="369332"/>
          </a:xfrm>
          <a:prstGeom prst="rect">
            <a:avLst/>
          </a:prstGeom>
          <a:noFill/>
        </p:spPr>
        <p:txBody>
          <a:bodyPr wrap="square">
            <a:spAutoFit/>
          </a:bodyPr>
          <a:lstStyle/>
          <a:p>
            <a:r>
              <a:rPr lang="en-IN" sz="1800" b="1" kern="0" dirty="0">
                <a:effectLst/>
                <a:latin typeface="Times New Roman" panose="02020603050405020304" pitchFamily="18" charset="0"/>
                <a:ea typeface="Arial" panose="020B0604020202020204" pitchFamily="34" charset="0"/>
                <a:cs typeface="Arial" panose="020B0604020202020204" pitchFamily="34" charset="0"/>
              </a:rPr>
              <a:t>References</a:t>
            </a:r>
            <a:endParaRPr lang="en-IN" b="1" dirty="0"/>
          </a:p>
        </p:txBody>
      </p:sp>
      <p:sp>
        <p:nvSpPr>
          <p:cNvPr id="7" name="TextBox 6">
            <a:extLst>
              <a:ext uri="{FF2B5EF4-FFF2-40B4-BE49-F238E27FC236}">
                <a16:creationId xmlns:a16="http://schemas.microsoft.com/office/drawing/2014/main" id="{51A4DDD7-782D-5290-35C2-3F8ADB89F8C8}"/>
              </a:ext>
            </a:extLst>
          </p:cNvPr>
          <p:cNvSpPr txBox="1"/>
          <p:nvPr/>
        </p:nvSpPr>
        <p:spPr>
          <a:xfrm>
            <a:off x="1018674" y="1209033"/>
            <a:ext cx="10154652" cy="4439933"/>
          </a:xfrm>
          <a:prstGeom prst="rect">
            <a:avLst/>
          </a:prstGeom>
          <a:noFill/>
        </p:spPr>
        <p:txBody>
          <a:bodyPr wrap="square">
            <a:spAutoFit/>
          </a:bodyPr>
          <a:lstStyle/>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Jones, T. (2020) </a:t>
            </a:r>
            <a:r>
              <a:rPr lang="en-IN" sz="1800" i="1" dirty="0">
                <a:effectLst/>
                <a:latin typeface="Times New Roman" panose="02020603050405020304" pitchFamily="18" charset="0"/>
                <a:ea typeface="Arial" panose="020B0604020202020204" pitchFamily="34" charset="0"/>
                <a:cs typeface="Arial" panose="020B0604020202020204" pitchFamily="34" charset="0"/>
              </a:rPr>
              <a:t>Professional Management Housekeeping Operations</a:t>
            </a:r>
            <a:r>
              <a:rPr lang="en-IN" sz="1800" dirty="0">
                <a:effectLst/>
                <a:latin typeface="Times New Roman" panose="02020603050405020304" pitchFamily="18" charset="0"/>
                <a:ea typeface="Arial" panose="020B0604020202020204" pitchFamily="34" charset="0"/>
                <a:cs typeface="Arial" panose="020B0604020202020204" pitchFamily="34" charset="0"/>
              </a:rPr>
              <a:t>. London: Wiley.</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Melanie, J., (2022). </a:t>
            </a:r>
            <a:r>
              <a:rPr lang="en-IN" sz="1800" i="1" dirty="0">
                <a:effectLst/>
                <a:latin typeface="Times New Roman" panose="02020603050405020304" pitchFamily="18" charset="0"/>
                <a:ea typeface="Arial" panose="020B0604020202020204" pitchFamily="34" charset="0"/>
                <a:cs typeface="Arial" panose="020B0604020202020204" pitchFamily="34" charset="0"/>
              </a:rPr>
              <a:t>Health and Safety in the Hotel Industry – An Essential Guide</a:t>
            </a:r>
            <a:r>
              <a:rPr lang="en-IN" sz="1800" dirty="0">
                <a:effectLst/>
                <a:latin typeface="Times New Roman" panose="02020603050405020304" pitchFamily="18" charset="0"/>
                <a:ea typeface="Arial" panose="020B0604020202020204" pitchFamily="34" charset="0"/>
                <a:cs typeface="Arial" panose="020B0604020202020204" pitchFamily="34" charset="0"/>
              </a:rPr>
              <a:t>. [Online]Available at: https://forbes.com/en/health-and-safety-protocols-in-the-hospitality-industry [Accessed 8 February 2024].</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Robert, J., (2022). </a:t>
            </a:r>
            <a:r>
              <a:rPr lang="en-IN" sz="1800" i="1" dirty="0">
                <a:effectLst/>
                <a:latin typeface="Times New Roman" panose="02020603050405020304" pitchFamily="18" charset="0"/>
                <a:ea typeface="Arial" panose="020B0604020202020204" pitchFamily="34" charset="0"/>
                <a:cs typeface="Arial" panose="020B0604020202020204" pitchFamily="34" charset="0"/>
              </a:rPr>
              <a:t>Safe Hospitality.</a:t>
            </a:r>
            <a:r>
              <a:rPr lang="en-IN" sz="1800" dirty="0">
                <a:effectLst/>
                <a:latin typeface="Times New Roman" panose="02020603050405020304" pitchFamily="18" charset="0"/>
                <a:ea typeface="Arial" panose="020B0604020202020204" pitchFamily="34" charset="0"/>
                <a:cs typeface="Arial" panose="020B0604020202020204" pitchFamily="34" charset="0"/>
              </a:rPr>
              <a:t> [Online]Available at: https://www.hsa.ie/eng/your_industry/catering_and_hospitality/housekeeping/ [Accessed 8 February 2024].</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Tesone</a:t>
            </a:r>
            <a:r>
              <a:rPr lang="en-IN" sz="1800" dirty="0">
                <a:effectLst/>
                <a:latin typeface="Times New Roman" panose="02020603050405020304" pitchFamily="18" charset="0"/>
                <a:ea typeface="Arial" panose="020B0604020202020204" pitchFamily="34" charset="0"/>
                <a:cs typeface="Arial" panose="020B0604020202020204" pitchFamily="34" charset="0"/>
              </a:rPr>
              <a:t>, D. (2020) </a:t>
            </a:r>
            <a:r>
              <a:rPr lang="en-IN" sz="1800" i="1" dirty="0">
                <a:effectLst/>
                <a:latin typeface="Times New Roman" panose="02020603050405020304" pitchFamily="18" charset="0"/>
                <a:ea typeface="Arial" panose="020B0604020202020204" pitchFamily="34" charset="0"/>
                <a:cs typeface="Arial" panose="020B0604020202020204" pitchFamily="34" charset="0"/>
              </a:rPr>
              <a:t>Principles Of Management For The Hospitality Industry</a:t>
            </a:r>
            <a:r>
              <a:rPr lang="en-IN" sz="1800" dirty="0">
                <a:effectLst/>
                <a:latin typeface="Times New Roman" panose="02020603050405020304" pitchFamily="18" charset="0"/>
                <a:ea typeface="Arial" panose="020B0604020202020204" pitchFamily="34" charset="0"/>
                <a:cs typeface="Arial" panose="020B0604020202020204" pitchFamily="34" charset="0"/>
              </a:rPr>
              <a:t>. 1st ed. London: Routledge.</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Vallen</a:t>
            </a:r>
            <a:r>
              <a:rPr lang="en-IN" sz="1800" dirty="0">
                <a:effectLst/>
                <a:latin typeface="Times New Roman" panose="02020603050405020304" pitchFamily="18" charset="0"/>
                <a:ea typeface="Arial" panose="020B0604020202020204" pitchFamily="34" charset="0"/>
                <a:cs typeface="Arial" panose="020B0604020202020204" pitchFamily="34" charset="0"/>
              </a:rPr>
              <a:t>, G. &amp; </a:t>
            </a:r>
            <a:r>
              <a:rPr lang="en-IN" sz="1800" dirty="0" err="1">
                <a:effectLst/>
                <a:latin typeface="Times New Roman" panose="02020603050405020304" pitchFamily="18" charset="0"/>
                <a:ea typeface="Arial" panose="020B0604020202020204" pitchFamily="34" charset="0"/>
                <a:cs typeface="Arial" panose="020B0604020202020204" pitchFamily="34" charset="0"/>
              </a:rPr>
              <a:t>Vallen</a:t>
            </a:r>
            <a:r>
              <a:rPr lang="en-IN" sz="1800" dirty="0">
                <a:effectLst/>
                <a:latin typeface="Times New Roman" panose="02020603050405020304" pitchFamily="18" charset="0"/>
                <a:ea typeface="Arial" panose="020B0604020202020204" pitchFamily="34" charset="0"/>
                <a:cs typeface="Arial" panose="020B0604020202020204" pitchFamily="34" charset="0"/>
              </a:rPr>
              <a:t>, J. (2021) </a:t>
            </a:r>
            <a:r>
              <a:rPr lang="en-IN" sz="1800" i="1" dirty="0">
                <a:effectLst/>
                <a:latin typeface="Times New Roman" panose="02020603050405020304" pitchFamily="18" charset="0"/>
                <a:ea typeface="Arial" panose="020B0604020202020204" pitchFamily="34" charset="0"/>
                <a:cs typeface="Arial" panose="020B0604020202020204" pitchFamily="34" charset="0"/>
              </a:rPr>
              <a:t>Managing Hotel Operations.</a:t>
            </a:r>
            <a:r>
              <a:rPr lang="en-IN" sz="1800" dirty="0">
                <a:effectLst/>
                <a:latin typeface="Times New Roman" panose="02020603050405020304" pitchFamily="18" charset="0"/>
                <a:ea typeface="Arial" panose="020B0604020202020204" pitchFamily="34" charset="0"/>
                <a:cs typeface="Arial" panose="020B0604020202020204" pitchFamily="34" charset="0"/>
              </a:rPr>
              <a:t> London: Pearson.</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Wood, R. (2023) </a:t>
            </a:r>
            <a:r>
              <a:rPr lang="en-IN" sz="1800" i="1" dirty="0">
                <a:effectLst/>
                <a:latin typeface="Times New Roman" panose="02020603050405020304" pitchFamily="18" charset="0"/>
                <a:ea typeface="Arial" panose="020B0604020202020204" pitchFamily="34" charset="0"/>
                <a:cs typeface="Arial" panose="020B0604020202020204" pitchFamily="34" charset="0"/>
              </a:rPr>
              <a:t>Key Concepts in Hospitality Management</a:t>
            </a:r>
            <a:r>
              <a:rPr lang="en-IN" sz="1800" dirty="0">
                <a:effectLst/>
                <a:latin typeface="Times New Roman" panose="02020603050405020304" pitchFamily="18" charset="0"/>
                <a:ea typeface="Arial" panose="020B0604020202020204" pitchFamily="34" charset="0"/>
                <a:cs typeface="Arial" panose="020B0604020202020204" pitchFamily="34" charset="0"/>
              </a:rPr>
              <a:t>. London: Sage.</a:t>
            </a:r>
          </a:p>
        </p:txBody>
      </p:sp>
    </p:spTree>
    <p:extLst>
      <p:ext uri="{BB962C8B-B14F-4D97-AF65-F5344CB8AC3E}">
        <p14:creationId xmlns:p14="http://schemas.microsoft.com/office/powerpoint/2010/main" val="28782434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1797</Words>
  <Application>Microsoft Office PowerPoint</Application>
  <PresentationFormat>Widescreen</PresentationFormat>
  <Paragraphs>91</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2024-02-13T10:10:51Z</dcterms:created>
  <dcterms:modified xsi:type="dcterms:W3CDTF">2024-02-13T10:49:15Z</dcterms:modified>
</cp:coreProperties>
</file>