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handoutMasterIdLst>
    <p:handoutMasterId r:id="rId16"/>
  </p:handoutMasterIdLst>
  <p:sldIdLst>
    <p:sldId id="256" r:id="rId2"/>
    <p:sldId id="268" r:id="rId3"/>
    <p:sldId id="257" r:id="rId4"/>
    <p:sldId id="258" r:id="rId5"/>
    <p:sldId id="259" r:id="rId6"/>
    <p:sldId id="265" r:id="rId7"/>
    <p:sldId id="260" r:id="rId8"/>
    <p:sldId id="261" r:id="rId9"/>
    <p:sldId id="262" r:id="rId10"/>
    <p:sldId id="263" r:id="rId11"/>
    <p:sldId id="266" r:id="rId12"/>
    <p:sldId id="264"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Objects="1">
      <p:cViewPr varScale="1">
        <p:scale>
          <a:sx n="83" d="100"/>
          <a:sy n="83" d="100"/>
        </p:scale>
        <p:origin x="101"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412B28-8C75-4641-9644-65AA6E9ED285}" type="datetimeFigureOut">
              <a:rPr lang="en-GB" smtClean="0"/>
              <a:t>28/02/2018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9D8F9C-5A8D-8A41-B8D6-B0E83B654CE7}" type="slidenum">
              <a:rPr lang="en-GB" smtClean="0"/>
              <a:t>‹#›</a:t>
            </a:fld>
            <a:endParaRPr lang="en-GB"/>
          </a:p>
        </p:txBody>
      </p:sp>
    </p:spTree>
    <p:extLst>
      <p:ext uri="{BB962C8B-B14F-4D97-AF65-F5344CB8AC3E}">
        <p14:creationId xmlns:p14="http://schemas.microsoft.com/office/powerpoint/2010/main" val="5973602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0F6BAF-A00F-5F46-B983-484DEB468554}" type="datetimeFigureOut">
              <a:rPr lang="en-GB" smtClean="0"/>
              <a:t>28/02/2018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C04E4E-3843-7644-879B-C576E42BB850}" type="slidenum">
              <a:rPr lang="en-GB" smtClean="0"/>
              <a:t>‹#›</a:t>
            </a:fld>
            <a:endParaRPr lang="en-GB"/>
          </a:p>
        </p:txBody>
      </p:sp>
    </p:spTree>
    <p:extLst>
      <p:ext uri="{BB962C8B-B14F-4D97-AF65-F5344CB8AC3E}">
        <p14:creationId xmlns:p14="http://schemas.microsoft.com/office/powerpoint/2010/main" val="1725484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dirty="0"/>
              <a:t>Click to edit Master title style</a:t>
            </a:r>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4BDF68E2-58F2-4D09-BE8B-E3BD06533059}" type="datetimeFigureOut">
              <a:rPr lang="en-US" dirty="0"/>
              <a:t>2/28/2018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28FC5F6-F338-4AE4-BB23-26385BCFC423}" type="datetimeFigureOut">
              <a:rPr lang="en-US" dirty="0"/>
              <a:t>2/28/2018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dirty="0"/>
              <a:t>Click to edit Master title style</a:t>
            </a:r>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2/28/2018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dirty="0"/>
              <a:t>Click to edit Master title style</a:t>
            </a:r>
          </a:p>
        </p:txBody>
      </p:sp>
      <p:sp>
        <p:nvSpPr>
          <p:cNvPr id="3" name="Content Placeholder 2"/>
          <p:cNvSpPr>
            <a:spLocks noGrp="1"/>
          </p:cNvSpPr>
          <p:nvPr>
            <p:ph sz="half" idx="1"/>
          </p:nvPr>
        </p:nvSpPr>
        <p:spPr>
          <a:xfrm>
            <a:off x="1097279" y="1845734"/>
            <a:ext cx="493776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217920" y="1845735"/>
            <a:ext cx="4937760" cy="40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19AB4D41-86C1-4908-B66A-0B50CEB3BF29}" type="datetimeFigureOut">
              <a:rPr lang="en-US" dirty="0"/>
              <a:t>2/28/2018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dirty="0"/>
              <a:t>Click to edit Master title style</a:t>
            </a:r>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E6426E2C-56C1-4E0D-A793-0088A7FDD37E}" type="datetimeFigureOut">
              <a:rPr lang="en-US" dirty="0"/>
              <a:t>2/28/2018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8C39B41-D8B5-4052-B551-9B5525EAA8B6}" type="datetimeFigureOut">
              <a:rPr lang="en-US" dirty="0"/>
              <a:t>2/28/2018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2/28/2018</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dirty="0"/>
              <a:t>Click to edit Master title style</a:t>
            </a:r>
          </a:p>
        </p:txBody>
      </p:sp>
      <p:sp>
        <p:nvSpPr>
          <p:cNvPr id="3" name="Content Placeholder 2"/>
          <p:cNvSpPr>
            <a:spLocks noGrp="1"/>
          </p:cNvSpPr>
          <p:nvPr>
            <p:ph idx="1"/>
          </p:nvPr>
        </p:nvSpPr>
        <p:spPr>
          <a:xfrm>
            <a:off x="4800600" y="731520"/>
            <a:ext cx="6492240" cy="52578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dirty="0"/>
              <a:t>2/28/2018</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dirty="0"/>
              <a:t>Click to edit Master title style</a:t>
            </a:r>
          </a:p>
        </p:txBody>
      </p:sp>
      <p:sp>
        <p:nvSpPr>
          <p:cNvPr id="3" name="Picture Placeholder 2"/>
          <p:cNvSpPr>
            <a:spLocks noGrp="1" noChangeAspect="1"/>
          </p:cNvSpPr>
          <p:nvPr>
            <p:ph type="pic" idx="1"/>
          </p:nvPr>
        </p:nvSpPr>
        <p:spPr>
          <a:xfrm>
            <a:off x="15" y="0"/>
            <a:ext cx="12191985" cy="4915076"/>
          </a:xfrm>
          <a:solidFill>
            <a:schemeClr val="accent2"/>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2/28/2018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lIns="45720" tIns="0" rIns="4572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2E2D6473-DF6D-4702-B328-E0DD40540A4E}" type="datetimeFigureOut">
              <a:rPr lang="en-US" dirty="0"/>
              <a:t>2/28/2018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E26F7E3A-B166-407D-9866-32884E7D5B37}" type="datetimeFigureOut">
              <a:rPr lang="en-US" dirty="0"/>
              <a:t>2/28/2018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2/28/2018</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kuRn2S7iPNU"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97280" y="758952"/>
            <a:ext cx="10058400" cy="2700070"/>
          </a:xfrm>
        </p:spPr>
        <p:txBody>
          <a:bodyPr/>
          <a:lstStyle/>
          <a:p>
            <a:r>
              <a:rPr lang="en-GB" dirty="0" smtClean="0"/>
              <a:t>Attitudes to Christmas Advertising Campaigns</a:t>
            </a:r>
            <a:endParaRPr lang="en-GB" dirty="0"/>
          </a:p>
        </p:txBody>
      </p:sp>
      <p:pic>
        <p:nvPicPr>
          <p:cNvPr id="4" name="Picture 3"/>
          <p:cNvPicPr>
            <a:picLocks noChangeAspect="1"/>
          </p:cNvPicPr>
          <p:nvPr/>
        </p:nvPicPr>
        <p:blipFill>
          <a:blip r:embed="rId2"/>
          <a:stretch>
            <a:fillRect/>
          </a:stretch>
        </p:blipFill>
        <p:spPr>
          <a:xfrm>
            <a:off x="3771214" y="3581400"/>
            <a:ext cx="4710531" cy="2637897"/>
          </a:xfrm>
          <a:prstGeom prst="rect">
            <a:avLst/>
          </a:prstGeom>
          <a:ln>
            <a:solidFill>
              <a:schemeClr val="accent1"/>
            </a:solidFill>
          </a:ln>
        </p:spPr>
      </p:pic>
    </p:spTree>
    <p:extLst>
      <p:ext uri="{BB962C8B-B14F-4D97-AF65-F5344CB8AC3E}">
        <p14:creationId xmlns:p14="http://schemas.microsoft.com/office/powerpoint/2010/main" val="7833521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Sainsbury`s Christmas Advertisement 2015</a:t>
            </a:r>
            <a:endParaRPr lang="en-GB" dirty="0"/>
          </a:p>
        </p:txBody>
      </p:sp>
      <p:sp>
        <p:nvSpPr>
          <p:cNvPr id="3" name="Content Placeholder 2"/>
          <p:cNvSpPr>
            <a:spLocks noGrp="1"/>
          </p:cNvSpPr>
          <p:nvPr>
            <p:ph idx="1"/>
          </p:nvPr>
        </p:nvSpPr>
        <p:spPr>
          <a:solidFill>
            <a:schemeClr val="accent2">
              <a:lumMod val="20000"/>
              <a:lumOff val="80000"/>
            </a:schemeClr>
          </a:solidFill>
          <a:ln>
            <a:solidFill>
              <a:schemeClr val="accent1"/>
            </a:solidFill>
          </a:ln>
        </p:spPr>
        <p:txBody>
          <a:bodyPr/>
          <a:lstStyle/>
          <a:p>
            <a:r>
              <a:rPr lang="en-GB" dirty="0" err="1" smtClean="0">
                <a:hlinkClick r:id="rId2"/>
              </a:rPr>
              <a:t>Mog`s</a:t>
            </a:r>
            <a:r>
              <a:rPr lang="en-GB" dirty="0" smtClean="0">
                <a:hlinkClick r:id="rId2"/>
              </a:rPr>
              <a:t> Christmas calamity</a:t>
            </a:r>
            <a:endParaRPr lang="en-GB" dirty="0" smtClean="0"/>
          </a:p>
          <a:p>
            <a:endParaRPr lang="en-GB" dirty="0"/>
          </a:p>
        </p:txBody>
      </p:sp>
      <p:pic>
        <p:nvPicPr>
          <p:cNvPr id="4" name="Picture 3"/>
          <p:cNvPicPr>
            <a:picLocks noChangeAspect="1"/>
          </p:cNvPicPr>
          <p:nvPr/>
        </p:nvPicPr>
        <p:blipFill>
          <a:blip r:embed="rId3"/>
          <a:stretch>
            <a:fillRect/>
          </a:stretch>
        </p:blipFill>
        <p:spPr>
          <a:xfrm>
            <a:off x="2976755" y="2717543"/>
            <a:ext cx="6299450" cy="2938463"/>
          </a:xfrm>
          <a:prstGeom prst="rect">
            <a:avLst/>
          </a:prstGeom>
          <a:ln>
            <a:solidFill>
              <a:schemeClr val="accent1"/>
            </a:solidFill>
          </a:ln>
        </p:spPr>
      </p:pic>
    </p:spTree>
    <p:extLst>
      <p:ext uri="{BB962C8B-B14F-4D97-AF65-F5344CB8AC3E}">
        <p14:creationId xmlns:p14="http://schemas.microsoft.com/office/powerpoint/2010/main" val="1220344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19228" y="286603"/>
            <a:ext cx="9836451" cy="1450757"/>
          </a:xfrm>
        </p:spPr>
        <p:txBody>
          <a:bodyPr/>
          <a:lstStyle/>
          <a:p>
            <a:pPr algn="ctr"/>
            <a:r>
              <a:rPr lang="en-GB" dirty="0" smtClean="0"/>
              <a:t>Introduction</a:t>
            </a:r>
            <a:endParaRPr lang="en-GB" dirty="0"/>
          </a:p>
        </p:txBody>
      </p:sp>
      <p:sp>
        <p:nvSpPr>
          <p:cNvPr id="3" name="Content Placeholder 2"/>
          <p:cNvSpPr>
            <a:spLocks noGrp="1"/>
          </p:cNvSpPr>
          <p:nvPr>
            <p:ph idx="1"/>
          </p:nvPr>
        </p:nvSpPr>
        <p:spPr>
          <a:solidFill>
            <a:schemeClr val="accent2">
              <a:lumMod val="20000"/>
              <a:lumOff val="80000"/>
            </a:schemeClr>
          </a:solidFill>
          <a:ln>
            <a:solidFill>
              <a:schemeClr val="accent1"/>
            </a:solidFill>
          </a:ln>
        </p:spPr>
        <p:txBody>
          <a:bodyPr/>
          <a:lstStyle/>
          <a:p>
            <a:r>
              <a:rPr lang="en-GB" dirty="0" smtClean="0"/>
              <a:t>At Christmas, organisations utilise and maximise their marketing opportunities at this time of year with intensive campaigns both in stores, online, billboards, radio broadcasts and television advertisements.</a:t>
            </a:r>
          </a:p>
          <a:p>
            <a:r>
              <a:rPr lang="en-GB" dirty="0" smtClean="0"/>
              <a:t>It provides an ideal opportunity for them to incorporate the traditional Christmas symbols into their ingenious marketing strategies.</a:t>
            </a:r>
          </a:p>
          <a:p>
            <a:r>
              <a:rPr lang="en-GB" dirty="0" smtClean="0"/>
              <a:t>The purpose of this research was to explore the variety of ways in which the public audience respond to and manage this promotional overload, by considering several potential psychological variables implicated within this process.</a:t>
            </a:r>
          </a:p>
          <a:p>
            <a:r>
              <a:rPr lang="en-GB" dirty="0" smtClean="0"/>
              <a:t>In addition, there currently exists a paucity of research considering the modifying effects of gender in Christmas gift giving, especially considering that females have been traditionally responsible for the majority of gift purchases.</a:t>
            </a:r>
            <a:endParaRPr lang="en-GB" dirty="0"/>
          </a:p>
        </p:txBody>
      </p:sp>
      <p:pic>
        <p:nvPicPr>
          <p:cNvPr id="4" name="Picture 3"/>
          <p:cNvPicPr>
            <a:picLocks noChangeAspect="1"/>
          </p:cNvPicPr>
          <p:nvPr/>
        </p:nvPicPr>
        <p:blipFill>
          <a:blip r:embed="rId2"/>
          <a:stretch>
            <a:fillRect/>
          </a:stretch>
        </p:blipFill>
        <p:spPr>
          <a:xfrm>
            <a:off x="152400" y="105622"/>
            <a:ext cx="2705100" cy="1685925"/>
          </a:xfrm>
          <a:prstGeom prst="rect">
            <a:avLst/>
          </a:prstGeom>
          <a:ln>
            <a:solidFill>
              <a:schemeClr val="accent1"/>
            </a:solidFill>
          </a:ln>
        </p:spPr>
      </p:pic>
    </p:spTree>
    <p:extLst>
      <p:ext uri="{BB962C8B-B14F-4D97-AF65-F5344CB8AC3E}">
        <p14:creationId xmlns:p14="http://schemas.microsoft.com/office/powerpoint/2010/main" val="3468820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Literature Review</a:t>
            </a:r>
            <a:endParaRPr lang="en-GB" dirty="0"/>
          </a:p>
        </p:txBody>
      </p:sp>
      <p:sp>
        <p:nvSpPr>
          <p:cNvPr id="3" name="Content Placeholder 2"/>
          <p:cNvSpPr>
            <a:spLocks noGrp="1"/>
          </p:cNvSpPr>
          <p:nvPr>
            <p:ph idx="1"/>
          </p:nvPr>
        </p:nvSpPr>
        <p:spPr>
          <a:xfrm>
            <a:off x="1097280" y="2054259"/>
            <a:ext cx="10058400" cy="4023360"/>
          </a:xfrm>
          <a:solidFill>
            <a:schemeClr val="accent2">
              <a:lumMod val="20000"/>
              <a:lumOff val="80000"/>
            </a:schemeClr>
          </a:solidFill>
          <a:ln>
            <a:solidFill>
              <a:schemeClr val="accent1"/>
            </a:solidFill>
          </a:ln>
        </p:spPr>
        <p:txBody>
          <a:bodyPr>
            <a:normAutofit lnSpcReduction="10000"/>
          </a:bodyPr>
          <a:lstStyle/>
          <a:p>
            <a:r>
              <a:rPr lang="en-GB" dirty="0" smtClean="0"/>
              <a:t>Christmas is synonymous with gift giving, but despite this, behind the veil of love, friendship and family is the undeniable fact that most businesses make around 50% of their total annual profit at this time (BBC online, 2001).</a:t>
            </a:r>
          </a:p>
          <a:p>
            <a:r>
              <a:rPr lang="en-GB" dirty="0" smtClean="0"/>
              <a:t>There is no doubt that consumers experiences, perceptions and thus attitudes vary greatly from person to person, with some individuals holding a 'bah humbug' stance and others demonstrating an `early evangelistic` approach.</a:t>
            </a:r>
          </a:p>
          <a:p>
            <a:r>
              <a:rPr lang="en-GB" dirty="0" smtClean="0"/>
              <a:t>However in association with gender, little is known regarding differential attitudes,  other than the difficulties perceived by the genders in accessing suitably appropriate gender based gifts (</a:t>
            </a:r>
            <a:r>
              <a:rPr lang="en-GB" dirty="0" err="1" smtClean="0"/>
              <a:t>Laroch</a:t>
            </a:r>
            <a:r>
              <a:rPr lang="en-GB" dirty="0" smtClean="0"/>
              <a:t> et al., 2002).</a:t>
            </a:r>
          </a:p>
          <a:p>
            <a:r>
              <a:rPr lang="en-GB" dirty="0" smtClean="0"/>
              <a:t>What we do know Is that there are difficult versus easy people to buy gifts for (</a:t>
            </a:r>
            <a:r>
              <a:rPr lang="en-GB" dirty="0" err="1" smtClean="0"/>
              <a:t>Otner</a:t>
            </a:r>
            <a:r>
              <a:rPr lang="en-GB" dirty="0" smtClean="0"/>
              <a:t> et al., 1993).</a:t>
            </a:r>
          </a:p>
          <a:p>
            <a:r>
              <a:rPr lang="en-GB" dirty="0" smtClean="0"/>
              <a:t>There is a difference in attitudes to obligatory versus selective gift purchasing (</a:t>
            </a:r>
            <a:r>
              <a:rPr lang="en-GB" dirty="0" err="1" smtClean="0"/>
              <a:t>Pandya</a:t>
            </a:r>
            <a:r>
              <a:rPr lang="en-GB" dirty="0" smtClean="0"/>
              <a:t> &amp; </a:t>
            </a:r>
            <a:r>
              <a:rPr lang="en-GB" dirty="0" err="1" smtClean="0"/>
              <a:t>Venkatesh</a:t>
            </a:r>
            <a:r>
              <a:rPr lang="en-GB" dirty="0" smtClean="0"/>
              <a:t>, 1992).</a:t>
            </a:r>
            <a:endParaRPr lang="en-GB" dirty="0"/>
          </a:p>
        </p:txBody>
      </p:sp>
      <p:pic>
        <p:nvPicPr>
          <p:cNvPr id="4" name="Picture 3"/>
          <p:cNvPicPr>
            <a:picLocks noChangeAspect="1"/>
          </p:cNvPicPr>
          <p:nvPr/>
        </p:nvPicPr>
        <p:blipFill>
          <a:blip r:embed="rId2"/>
          <a:stretch>
            <a:fillRect/>
          </a:stretch>
        </p:blipFill>
        <p:spPr>
          <a:xfrm>
            <a:off x="152400" y="90369"/>
            <a:ext cx="2619375" cy="1743075"/>
          </a:xfrm>
          <a:prstGeom prst="rect">
            <a:avLst/>
          </a:prstGeom>
          <a:ln>
            <a:solidFill>
              <a:schemeClr val="accent1"/>
            </a:solidFill>
          </a:ln>
        </p:spPr>
      </p:pic>
    </p:spTree>
    <p:extLst>
      <p:ext uri="{BB962C8B-B14F-4D97-AF65-F5344CB8AC3E}">
        <p14:creationId xmlns:p14="http://schemas.microsoft.com/office/powerpoint/2010/main" val="17767695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Literature Review continued</a:t>
            </a:r>
            <a:endParaRPr lang="en-GB" dirty="0"/>
          </a:p>
        </p:txBody>
      </p:sp>
      <p:sp>
        <p:nvSpPr>
          <p:cNvPr id="3" name="Content Placeholder 2"/>
          <p:cNvSpPr>
            <a:spLocks noGrp="1"/>
          </p:cNvSpPr>
          <p:nvPr>
            <p:ph idx="1"/>
          </p:nvPr>
        </p:nvSpPr>
        <p:spPr>
          <a:solidFill>
            <a:schemeClr val="accent2">
              <a:lumMod val="20000"/>
              <a:lumOff val="80000"/>
            </a:schemeClr>
          </a:solidFill>
          <a:ln>
            <a:solidFill>
              <a:schemeClr val="accent1"/>
            </a:solidFill>
          </a:ln>
        </p:spPr>
        <p:txBody>
          <a:bodyPr>
            <a:normAutofit/>
          </a:bodyPr>
          <a:lstStyle/>
          <a:p>
            <a:r>
              <a:rPr lang="en-GB" dirty="0" smtClean="0"/>
              <a:t>There are differences in gift buying involvement, which relate to earlier initiation of purchasing (Fischer &amp; </a:t>
            </a:r>
            <a:r>
              <a:rPr lang="en-GB" dirty="0" err="1" smtClean="0"/>
              <a:t>Arnould</a:t>
            </a:r>
            <a:r>
              <a:rPr lang="en-GB" dirty="0" smtClean="0"/>
              <a:t>, 1990).</a:t>
            </a:r>
          </a:p>
          <a:p>
            <a:r>
              <a:rPr lang="en-GB" dirty="0" smtClean="0"/>
              <a:t>Culture and socialisation influence gift giving (Hirschman &amp; Holbrook, 1992).</a:t>
            </a:r>
          </a:p>
          <a:p>
            <a:r>
              <a:rPr lang="en-GB" dirty="0" smtClean="0"/>
              <a:t>Gift giving is two pronged - sacred but also a commodity (Belk et al.  1989).</a:t>
            </a:r>
          </a:p>
          <a:p>
            <a:r>
              <a:rPr lang="en-GB" dirty="0" smtClean="0"/>
              <a:t>Is influenced by price and quality (Lichtenstein et al., 1993).</a:t>
            </a:r>
          </a:p>
          <a:p>
            <a:r>
              <a:rPr lang="en-GB" dirty="0" smtClean="0"/>
              <a:t>Other influential factors can be 'point of sale information' and 'type of shopping experience' (Wooten, 2000).</a:t>
            </a:r>
          </a:p>
          <a:p>
            <a:r>
              <a:rPr lang="en-GB" dirty="0" smtClean="0"/>
              <a:t>Moreover, the role of emotion is crucial in the effectiveness of advertising (Dahl et al., 2003). Also, there is the feel good factor effect associated with using music and imagery in advertisements. Think Cadbury`s and Benetton (Bain, 2010).  </a:t>
            </a:r>
          </a:p>
          <a:p>
            <a:pPr marL="0" indent="0">
              <a:buNone/>
            </a:pPr>
            <a:endParaRPr lang="en-GB" dirty="0" smtClean="0"/>
          </a:p>
        </p:txBody>
      </p:sp>
      <p:pic>
        <p:nvPicPr>
          <p:cNvPr id="4" name="Picture 3"/>
          <p:cNvPicPr>
            <a:picLocks noChangeAspect="1"/>
          </p:cNvPicPr>
          <p:nvPr/>
        </p:nvPicPr>
        <p:blipFill>
          <a:blip r:embed="rId2"/>
          <a:stretch>
            <a:fillRect/>
          </a:stretch>
        </p:blipFill>
        <p:spPr>
          <a:xfrm>
            <a:off x="76200" y="48472"/>
            <a:ext cx="2619375" cy="1743075"/>
          </a:xfrm>
          <a:prstGeom prst="rect">
            <a:avLst/>
          </a:prstGeom>
          <a:ln>
            <a:solidFill>
              <a:schemeClr val="accent1"/>
            </a:solidFill>
          </a:ln>
        </p:spPr>
      </p:pic>
    </p:spTree>
    <p:extLst>
      <p:ext uri="{BB962C8B-B14F-4D97-AF65-F5344CB8AC3E}">
        <p14:creationId xmlns:p14="http://schemas.microsoft.com/office/powerpoint/2010/main" val="1405110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237397"/>
          </a:xfrm>
        </p:spPr>
        <p:txBody>
          <a:bodyPr/>
          <a:lstStyle/>
          <a:p>
            <a:pPr algn="ctr"/>
            <a:r>
              <a:rPr lang="en-GB" dirty="0" smtClean="0"/>
              <a:t>Literature Review and Hypothesis</a:t>
            </a:r>
            <a:endParaRPr lang="en-GB" dirty="0"/>
          </a:p>
        </p:txBody>
      </p:sp>
      <p:sp>
        <p:nvSpPr>
          <p:cNvPr id="3" name="Content Placeholder 2"/>
          <p:cNvSpPr>
            <a:spLocks noGrp="1"/>
          </p:cNvSpPr>
          <p:nvPr>
            <p:ph idx="1"/>
          </p:nvPr>
        </p:nvSpPr>
        <p:spPr>
          <a:solidFill>
            <a:schemeClr val="accent2">
              <a:lumMod val="20000"/>
              <a:lumOff val="80000"/>
            </a:schemeClr>
          </a:solidFill>
          <a:ln>
            <a:solidFill>
              <a:schemeClr val="accent1"/>
            </a:solidFill>
          </a:ln>
        </p:spPr>
        <p:txBody>
          <a:bodyPr/>
          <a:lstStyle/>
          <a:p>
            <a:r>
              <a:rPr lang="en-GB" dirty="0" smtClean="0"/>
              <a:t>We know that the major UK chain stores sell the stereotypical `Family Christmas` ideal (</a:t>
            </a:r>
            <a:r>
              <a:rPr lang="en-GB" dirty="0" err="1" smtClean="0"/>
              <a:t>Szmigin</a:t>
            </a:r>
            <a:r>
              <a:rPr lang="en-GB" dirty="0" smtClean="0"/>
              <a:t> &amp; </a:t>
            </a:r>
            <a:r>
              <a:rPr lang="en-GB" dirty="0" err="1" smtClean="0"/>
              <a:t>Piacentini</a:t>
            </a:r>
            <a:r>
              <a:rPr lang="en-GB" dirty="0" smtClean="0"/>
              <a:t>, 2013</a:t>
            </a:r>
            <a:r>
              <a:rPr lang="en-GB" dirty="0" smtClean="0"/>
              <a:t>); </a:t>
            </a:r>
            <a:r>
              <a:rPr lang="en-GB" dirty="0" smtClean="0"/>
              <a:t>does this impact people differently? </a:t>
            </a:r>
          </a:p>
          <a:p>
            <a:r>
              <a:rPr lang="en-GB" dirty="0" smtClean="0"/>
              <a:t>Fischer &amp; </a:t>
            </a:r>
            <a:r>
              <a:rPr lang="en-GB" dirty="0" err="1" smtClean="0"/>
              <a:t>Dube</a:t>
            </a:r>
            <a:r>
              <a:rPr lang="en-GB" dirty="0" smtClean="0"/>
              <a:t> (2003) reported that men and women respond differently to emotional advertising, with women typically demonstrating more emotional response. This is even further </a:t>
            </a:r>
            <a:r>
              <a:rPr lang="en-GB" dirty="0" smtClean="0"/>
              <a:t>enhanced </a:t>
            </a:r>
            <a:r>
              <a:rPr lang="en-GB" dirty="0" smtClean="0"/>
              <a:t>if individuals are observing the emotion in the company of others.</a:t>
            </a:r>
          </a:p>
          <a:p>
            <a:r>
              <a:rPr lang="en-GB" dirty="0" smtClean="0"/>
              <a:t>Hypotheses:</a:t>
            </a:r>
          </a:p>
          <a:p>
            <a:pPr lvl="1"/>
            <a:r>
              <a:rPr lang="en-GB" dirty="0" smtClean="0"/>
              <a:t>1: Women will demonstrate more favourable attitudes to the Christmas advertisement than men.</a:t>
            </a:r>
          </a:p>
          <a:p>
            <a:pPr lvl="1"/>
            <a:r>
              <a:rPr lang="en-GB" dirty="0" smtClean="0"/>
              <a:t>2: Younger participants will rate the advert more favourably than older participants. </a:t>
            </a:r>
          </a:p>
          <a:p>
            <a:pPr lvl="1"/>
            <a:r>
              <a:rPr lang="en-GB" dirty="0" smtClean="0"/>
              <a:t>3: Women will score highest on the emotional impact subscale.</a:t>
            </a:r>
          </a:p>
          <a:p>
            <a:endParaRPr lang="en-GB" dirty="0" smtClean="0"/>
          </a:p>
          <a:p>
            <a:endParaRPr lang="en-GB" dirty="0"/>
          </a:p>
        </p:txBody>
      </p:sp>
      <p:pic>
        <p:nvPicPr>
          <p:cNvPr id="4" name="Picture 3"/>
          <p:cNvPicPr>
            <a:picLocks noChangeAspect="1"/>
          </p:cNvPicPr>
          <p:nvPr/>
        </p:nvPicPr>
        <p:blipFill>
          <a:blip r:embed="rId2"/>
          <a:stretch>
            <a:fillRect/>
          </a:stretch>
        </p:blipFill>
        <p:spPr>
          <a:xfrm>
            <a:off x="4697730" y="5068994"/>
            <a:ext cx="2857500" cy="1600200"/>
          </a:xfrm>
          <a:prstGeom prst="rect">
            <a:avLst/>
          </a:prstGeom>
          <a:ln>
            <a:solidFill>
              <a:schemeClr val="accent1"/>
            </a:solidFill>
          </a:ln>
        </p:spPr>
      </p:pic>
    </p:spTree>
    <p:extLst>
      <p:ext uri="{BB962C8B-B14F-4D97-AF65-F5344CB8AC3E}">
        <p14:creationId xmlns:p14="http://schemas.microsoft.com/office/powerpoint/2010/main" val="4064880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Methodology - Design</a:t>
            </a:r>
            <a:endParaRPr lang="en-GB" dirty="0"/>
          </a:p>
        </p:txBody>
      </p:sp>
      <p:sp>
        <p:nvSpPr>
          <p:cNvPr id="3" name="Content Placeholder 2"/>
          <p:cNvSpPr>
            <a:spLocks noGrp="1"/>
          </p:cNvSpPr>
          <p:nvPr>
            <p:ph idx="1"/>
          </p:nvPr>
        </p:nvSpPr>
        <p:spPr>
          <a:xfrm>
            <a:off x="1097280" y="2209800"/>
            <a:ext cx="10058400" cy="3659294"/>
          </a:xfrm>
          <a:solidFill>
            <a:schemeClr val="accent2">
              <a:lumMod val="20000"/>
              <a:lumOff val="80000"/>
            </a:schemeClr>
          </a:solidFill>
          <a:ln>
            <a:solidFill>
              <a:schemeClr val="accent1"/>
            </a:solidFill>
          </a:ln>
        </p:spPr>
        <p:txBody>
          <a:bodyPr/>
          <a:lstStyle/>
          <a:p>
            <a:r>
              <a:rPr lang="en-GB" dirty="0" smtClean="0"/>
              <a:t>The data was gathered using a structured questionnaire constructed for the purpose of measuring the key psychological variables under investigation.</a:t>
            </a:r>
          </a:p>
          <a:p>
            <a:r>
              <a:rPr lang="en-GB" dirty="0" smtClean="0"/>
              <a:t>The questions were scored using a five point </a:t>
            </a:r>
            <a:r>
              <a:rPr lang="en-GB" dirty="0"/>
              <a:t>L</a:t>
            </a:r>
            <a:r>
              <a:rPr lang="en-GB" dirty="0" smtClean="0"/>
              <a:t>ikert scale with ratings increasing from strongly disagree, disagree, don't know, agree to strongly agree.</a:t>
            </a:r>
          </a:p>
          <a:p>
            <a:r>
              <a:rPr lang="en-GB" dirty="0" smtClean="0"/>
              <a:t>Questions followed the format below:</a:t>
            </a:r>
          </a:p>
          <a:p>
            <a:pPr lvl="1"/>
            <a:r>
              <a:rPr lang="en-GB" dirty="0" smtClean="0"/>
              <a:t>I will buy my main Christmas gifts from this store as a result of the television advertisement.</a:t>
            </a:r>
          </a:p>
          <a:p>
            <a:pPr lvl="1"/>
            <a:r>
              <a:rPr lang="en-GB" dirty="0" smtClean="0"/>
              <a:t>Most people will probably purchase from this store this Christmas.</a:t>
            </a:r>
          </a:p>
          <a:p>
            <a:pPr lvl="1"/>
            <a:r>
              <a:rPr lang="en-GB" dirty="0" smtClean="0"/>
              <a:t>I found the advertisement to be very appealing and I enjoyed it.</a:t>
            </a:r>
          </a:p>
          <a:p>
            <a:pPr lvl="1"/>
            <a:endParaRPr lang="en-GB" dirty="0" smtClean="0"/>
          </a:p>
        </p:txBody>
      </p:sp>
      <p:pic>
        <p:nvPicPr>
          <p:cNvPr id="4" name="Picture 3"/>
          <p:cNvPicPr>
            <a:picLocks noChangeAspect="1"/>
          </p:cNvPicPr>
          <p:nvPr/>
        </p:nvPicPr>
        <p:blipFill>
          <a:blip r:embed="rId2"/>
          <a:stretch>
            <a:fillRect/>
          </a:stretch>
        </p:blipFill>
        <p:spPr>
          <a:xfrm>
            <a:off x="152400" y="77047"/>
            <a:ext cx="2667000" cy="1714500"/>
          </a:xfrm>
          <a:prstGeom prst="rect">
            <a:avLst/>
          </a:prstGeom>
          <a:ln>
            <a:solidFill>
              <a:schemeClr val="accent1"/>
            </a:solidFill>
          </a:ln>
        </p:spPr>
      </p:pic>
    </p:spTree>
    <p:extLst>
      <p:ext uri="{BB962C8B-B14F-4D97-AF65-F5344CB8AC3E}">
        <p14:creationId xmlns:p14="http://schemas.microsoft.com/office/powerpoint/2010/main" val="19580078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12638"/>
            <a:ext cx="10058400" cy="1450757"/>
          </a:xfrm>
        </p:spPr>
        <p:txBody>
          <a:bodyPr/>
          <a:lstStyle/>
          <a:p>
            <a:pPr algn="ctr"/>
            <a:r>
              <a:rPr lang="en-GB" dirty="0" smtClean="0"/>
              <a:t>Methodology – Participants and Ethics</a:t>
            </a:r>
            <a:endParaRPr lang="en-GB" dirty="0"/>
          </a:p>
        </p:txBody>
      </p:sp>
      <p:sp>
        <p:nvSpPr>
          <p:cNvPr id="3" name="Content Placeholder 2"/>
          <p:cNvSpPr>
            <a:spLocks noGrp="1"/>
          </p:cNvSpPr>
          <p:nvPr>
            <p:ph idx="1"/>
          </p:nvPr>
        </p:nvSpPr>
        <p:spPr>
          <a:solidFill>
            <a:schemeClr val="accent2">
              <a:lumMod val="20000"/>
              <a:lumOff val="80000"/>
            </a:schemeClr>
          </a:solidFill>
          <a:ln>
            <a:solidFill>
              <a:schemeClr val="accent1"/>
            </a:solidFill>
          </a:ln>
        </p:spPr>
        <p:txBody>
          <a:bodyPr/>
          <a:lstStyle/>
          <a:p>
            <a:endParaRPr lang="en-GB" dirty="0" smtClean="0"/>
          </a:p>
          <a:p>
            <a:r>
              <a:rPr lang="en-GB" dirty="0" smtClean="0"/>
              <a:t>A total of 130 participants took part In the current investigation, with 65 male participants (Mean age 34.2) and 65 female participants (Mean age 36.7).</a:t>
            </a:r>
          </a:p>
          <a:p>
            <a:r>
              <a:rPr lang="en-GB" dirty="0" smtClean="0"/>
              <a:t>Demographic information was collected on employment status, relationship status and locale.</a:t>
            </a:r>
          </a:p>
          <a:p>
            <a:r>
              <a:rPr lang="en-GB" dirty="0" smtClean="0"/>
              <a:t>Data was obtained via opportunity sampling in a local educational institution, with time sampling incorporated to ensure a variety of respondents.</a:t>
            </a:r>
          </a:p>
          <a:p>
            <a:r>
              <a:rPr lang="en-GB" dirty="0" smtClean="0"/>
              <a:t>A research proposal adhering to the guidelines of the BPS for research with human participants, was submitted to the University Ethics Board and was granted permission to run in May 2016.</a:t>
            </a:r>
            <a:endParaRPr lang="en-GB" dirty="0"/>
          </a:p>
        </p:txBody>
      </p:sp>
      <p:pic>
        <p:nvPicPr>
          <p:cNvPr id="4" name="Picture 3"/>
          <p:cNvPicPr>
            <a:picLocks noChangeAspect="1"/>
          </p:cNvPicPr>
          <p:nvPr/>
        </p:nvPicPr>
        <p:blipFill>
          <a:blip r:embed="rId2"/>
          <a:stretch>
            <a:fillRect/>
          </a:stretch>
        </p:blipFill>
        <p:spPr>
          <a:xfrm>
            <a:off x="4667250" y="4953000"/>
            <a:ext cx="2857500" cy="1600200"/>
          </a:xfrm>
          <a:prstGeom prst="rect">
            <a:avLst/>
          </a:prstGeom>
          <a:ln>
            <a:solidFill>
              <a:schemeClr val="accent1"/>
            </a:solidFill>
          </a:ln>
        </p:spPr>
      </p:pic>
    </p:spTree>
    <p:extLst>
      <p:ext uri="{BB962C8B-B14F-4D97-AF65-F5344CB8AC3E}">
        <p14:creationId xmlns:p14="http://schemas.microsoft.com/office/powerpoint/2010/main" val="1981753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Methodology - Procedure</a:t>
            </a:r>
            <a:endParaRPr lang="en-GB" dirty="0"/>
          </a:p>
        </p:txBody>
      </p:sp>
      <p:sp>
        <p:nvSpPr>
          <p:cNvPr id="3" name="Content Placeholder 2"/>
          <p:cNvSpPr>
            <a:spLocks noGrp="1"/>
          </p:cNvSpPr>
          <p:nvPr>
            <p:ph idx="1"/>
          </p:nvPr>
        </p:nvSpPr>
        <p:spPr>
          <a:xfrm>
            <a:off x="1097280" y="1947214"/>
            <a:ext cx="10058400" cy="4023360"/>
          </a:xfrm>
          <a:solidFill>
            <a:schemeClr val="accent2">
              <a:lumMod val="20000"/>
              <a:lumOff val="80000"/>
            </a:schemeClr>
          </a:solidFill>
          <a:ln>
            <a:solidFill>
              <a:schemeClr val="accent1"/>
            </a:solidFill>
          </a:ln>
        </p:spPr>
        <p:txBody>
          <a:bodyPr/>
          <a:lstStyle/>
          <a:p>
            <a:r>
              <a:rPr lang="en-GB" dirty="0" smtClean="0"/>
              <a:t>Participants were approached whilst in a variety of pre-arranged locations across the educational institution.</a:t>
            </a:r>
          </a:p>
          <a:p>
            <a:r>
              <a:rPr lang="en-GB" dirty="0" smtClean="0"/>
              <a:t>They were provided with an information sheet and informed consent was obtained.</a:t>
            </a:r>
          </a:p>
          <a:p>
            <a:r>
              <a:rPr lang="en-GB" dirty="0" smtClean="0"/>
              <a:t>Participants were provided with the questionnaire which did not have any time restrictions.</a:t>
            </a:r>
          </a:p>
          <a:p>
            <a:r>
              <a:rPr lang="en-GB" dirty="0" smtClean="0"/>
              <a:t>On completion of the questionnaire they were debriefed and thanked for their contribution to the study.</a:t>
            </a:r>
            <a:endParaRPr lang="en-GB" dirty="0"/>
          </a:p>
        </p:txBody>
      </p:sp>
      <p:pic>
        <p:nvPicPr>
          <p:cNvPr id="4" name="Picture 3"/>
          <p:cNvPicPr>
            <a:picLocks noChangeAspect="1"/>
          </p:cNvPicPr>
          <p:nvPr/>
        </p:nvPicPr>
        <p:blipFill>
          <a:blip r:embed="rId2"/>
          <a:stretch>
            <a:fillRect/>
          </a:stretch>
        </p:blipFill>
        <p:spPr>
          <a:xfrm>
            <a:off x="4564380" y="4343400"/>
            <a:ext cx="3124200" cy="1466850"/>
          </a:xfrm>
          <a:prstGeom prst="rect">
            <a:avLst/>
          </a:prstGeom>
          <a:ln>
            <a:solidFill>
              <a:schemeClr val="accent1"/>
            </a:solidFill>
          </a:ln>
        </p:spPr>
      </p:pic>
    </p:spTree>
    <p:extLst>
      <p:ext uri="{BB962C8B-B14F-4D97-AF65-F5344CB8AC3E}">
        <p14:creationId xmlns:p14="http://schemas.microsoft.com/office/powerpoint/2010/main" val="2133874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mtClean="0"/>
              <a:t>Results </a:t>
            </a:r>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316124929"/>
              </p:ext>
            </p:extLst>
          </p:nvPr>
        </p:nvGraphicFramePr>
        <p:xfrm>
          <a:off x="1096963" y="2057400"/>
          <a:ext cx="10058400" cy="2214880"/>
        </p:xfrm>
        <a:graphic>
          <a:graphicData uri="http://schemas.openxmlformats.org/drawingml/2006/table">
            <a:tbl>
              <a:tblPr firstRow="1" bandRow="1">
                <a:tableStyleId>{21E4AEA4-8DFA-4A89-87EB-49C32662AFE0}</a:tableStyleId>
              </a:tblPr>
              <a:tblGrid>
                <a:gridCol w="2011680"/>
                <a:gridCol w="1005840"/>
                <a:gridCol w="1005840"/>
                <a:gridCol w="2011680"/>
                <a:gridCol w="2011680"/>
                <a:gridCol w="2011680"/>
              </a:tblGrid>
              <a:tr h="185420">
                <a:tc rowSpan="2">
                  <a:txBody>
                    <a:bodyPr/>
                    <a:lstStyle/>
                    <a:p>
                      <a:r>
                        <a:rPr lang="en-GB" dirty="0" smtClean="0"/>
                        <a:t>Age groups</a:t>
                      </a:r>
                      <a:endParaRPr lang="en-GB" dirty="0"/>
                    </a:p>
                  </a:txBody>
                  <a:tcPr/>
                </a:tc>
                <a:tc gridSpan="2">
                  <a:txBody>
                    <a:bodyPr/>
                    <a:lstStyle/>
                    <a:p>
                      <a:r>
                        <a:rPr lang="en-GB" dirty="0" smtClean="0"/>
                        <a:t>Frequencies</a:t>
                      </a:r>
                      <a:endParaRPr lang="en-GB" dirty="0"/>
                    </a:p>
                  </a:txBody>
                  <a:tcPr/>
                </a:tc>
                <a:tc hMerge="1">
                  <a:txBody>
                    <a:bodyPr/>
                    <a:lstStyle/>
                    <a:p>
                      <a:endParaRPr lang="en-GB"/>
                    </a:p>
                  </a:txBody>
                  <a:tcPr/>
                </a:tc>
                <a:tc rowSpan="2">
                  <a:txBody>
                    <a:bodyPr/>
                    <a:lstStyle/>
                    <a:p>
                      <a:r>
                        <a:rPr lang="en-GB" dirty="0" smtClean="0"/>
                        <a:t>Percentage </a:t>
                      </a:r>
                      <a:endParaRPr lang="en-GB" dirty="0"/>
                    </a:p>
                  </a:txBody>
                  <a:tcPr/>
                </a:tc>
                <a:tc gridSpan="2">
                  <a:txBody>
                    <a:bodyPr/>
                    <a:lstStyle/>
                    <a:p>
                      <a:r>
                        <a:rPr lang="en-GB" dirty="0" smtClean="0"/>
                        <a:t>Overall attitude score:</a:t>
                      </a:r>
                      <a:r>
                        <a:rPr lang="en-GB" baseline="0" dirty="0" smtClean="0"/>
                        <a:t> </a:t>
                      </a:r>
                      <a:r>
                        <a:rPr lang="en-GB" dirty="0" smtClean="0"/>
                        <a:t>mean and (SD)</a:t>
                      </a:r>
                      <a:endParaRPr lang="en-GB" dirty="0"/>
                    </a:p>
                  </a:txBody>
                  <a:tcPr/>
                </a:tc>
                <a:tc hMerge="1">
                  <a:txBody>
                    <a:bodyPr/>
                    <a:lstStyle/>
                    <a:p>
                      <a:endParaRPr lang="en-GB" dirty="0"/>
                    </a:p>
                  </a:txBody>
                  <a:tcPr/>
                </a:tc>
              </a:tr>
              <a:tr h="185420">
                <a:tc vMerge="1">
                  <a:txBody>
                    <a:bodyPr/>
                    <a:lstStyle/>
                    <a:p>
                      <a:endParaRPr lang="en-GB"/>
                    </a:p>
                  </a:txBody>
                  <a:tcPr/>
                </a:tc>
                <a:tc>
                  <a:txBody>
                    <a:bodyPr/>
                    <a:lstStyle/>
                    <a:p>
                      <a:r>
                        <a:rPr lang="en-GB" dirty="0" smtClean="0"/>
                        <a:t>Male </a:t>
                      </a:r>
                      <a:endParaRPr lang="en-GB" dirty="0"/>
                    </a:p>
                  </a:txBody>
                  <a:tcPr/>
                </a:tc>
                <a:tc>
                  <a:txBody>
                    <a:bodyPr/>
                    <a:lstStyle/>
                    <a:p>
                      <a:r>
                        <a:rPr lang="en-GB" dirty="0" smtClean="0"/>
                        <a:t>Female </a:t>
                      </a:r>
                      <a:endParaRPr lang="en-GB" dirty="0"/>
                    </a:p>
                  </a:txBody>
                  <a:tcPr/>
                </a:tc>
                <a:tc vMerge="1">
                  <a:txBody>
                    <a:bodyPr/>
                    <a:lstStyle/>
                    <a:p>
                      <a:endParaRPr lang="en-GB"/>
                    </a:p>
                  </a:txBody>
                  <a:tcPr/>
                </a:tc>
                <a:tc>
                  <a:txBody>
                    <a:bodyPr/>
                    <a:lstStyle/>
                    <a:p>
                      <a:r>
                        <a:rPr lang="en-GB" dirty="0" smtClean="0"/>
                        <a:t>Male </a:t>
                      </a:r>
                      <a:endParaRPr lang="en-GB" dirty="0"/>
                    </a:p>
                  </a:txBody>
                  <a:tcPr/>
                </a:tc>
                <a:tc>
                  <a:txBody>
                    <a:bodyPr/>
                    <a:lstStyle/>
                    <a:p>
                      <a:r>
                        <a:rPr lang="en-GB" dirty="0" smtClean="0"/>
                        <a:t>Female </a:t>
                      </a:r>
                      <a:endParaRPr lang="en-GB" dirty="0"/>
                    </a:p>
                  </a:txBody>
                  <a:tcPr/>
                </a:tc>
              </a:tr>
              <a:tr h="370840">
                <a:tc>
                  <a:txBody>
                    <a:bodyPr/>
                    <a:lstStyle/>
                    <a:p>
                      <a:r>
                        <a:rPr lang="en-GB" dirty="0" smtClean="0"/>
                        <a:t>18-25</a:t>
                      </a:r>
                      <a:endParaRPr lang="en-GB" dirty="0"/>
                    </a:p>
                  </a:txBody>
                  <a:tcPr/>
                </a:tc>
                <a:tc>
                  <a:txBody>
                    <a:bodyPr/>
                    <a:lstStyle/>
                    <a:p>
                      <a:r>
                        <a:rPr lang="en-GB" dirty="0" smtClean="0"/>
                        <a:t>29</a:t>
                      </a:r>
                      <a:endParaRPr lang="en-GB" dirty="0"/>
                    </a:p>
                  </a:txBody>
                  <a:tcPr/>
                </a:tc>
                <a:tc>
                  <a:txBody>
                    <a:bodyPr/>
                    <a:lstStyle/>
                    <a:p>
                      <a:r>
                        <a:rPr lang="en-GB" dirty="0" smtClean="0"/>
                        <a:t>30</a:t>
                      </a:r>
                      <a:endParaRPr lang="en-GB" dirty="0"/>
                    </a:p>
                  </a:txBody>
                  <a:tcPr/>
                </a:tc>
                <a:tc>
                  <a:txBody>
                    <a:bodyPr/>
                    <a:lstStyle/>
                    <a:p>
                      <a:r>
                        <a:rPr lang="en-GB" dirty="0" smtClean="0"/>
                        <a:t>45.38%</a:t>
                      </a:r>
                      <a:endParaRPr lang="en-GB" dirty="0"/>
                    </a:p>
                  </a:txBody>
                  <a:tcPr/>
                </a:tc>
                <a:tc>
                  <a:txBody>
                    <a:bodyPr/>
                    <a:lstStyle/>
                    <a:p>
                      <a:r>
                        <a:rPr lang="en-GB" dirty="0" smtClean="0"/>
                        <a:t>3.5 (1.23)</a:t>
                      </a:r>
                      <a:endParaRPr lang="en-GB" dirty="0"/>
                    </a:p>
                  </a:txBody>
                  <a:tcPr/>
                </a:tc>
                <a:tc>
                  <a:txBody>
                    <a:bodyPr/>
                    <a:lstStyle/>
                    <a:p>
                      <a:r>
                        <a:rPr lang="en-GB" dirty="0" smtClean="0"/>
                        <a:t>4.8 (.24)</a:t>
                      </a:r>
                      <a:endParaRPr lang="en-GB" dirty="0"/>
                    </a:p>
                  </a:txBody>
                  <a:tcPr/>
                </a:tc>
              </a:tr>
              <a:tr h="370840">
                <a:tc>
                  <a:txBody>
                    <a:bodyPr/>
                    <a:lstStyle/>
                    <a:p>
                      <a:r>
                        <a:rPr lang="en-GB" dirty="0" smtClean="0"/>
                        <a:t>26-32</a:t>
                      </a:r>
                      <a:endParaRPr lang="en-GB" dirty="0"/>
                    </a:p>
                  </a:txBody>
                  <a:tcPr/>
                </a:tc>
                <a:tc>
                  <a:txBody>
                    <a:bodyPr/>
                    <a:lstStyle/>
                    <a:p>
                      <a:r>
                        <a:rPr lang="en-GB" dirty="0" smtClean="0"/>
                        <a:t>24</a:t>
                      </a:r>
                      <a:endParaRPr lang="en-GB" dirty="0"/>
                    </a:p>
                  </a:txBody>
                  <a:tcPr/>
                </a:tc>
                <a:tc>
                  <a:txBody>
                    <a:bodyPr/>
                    <a:lstStyle/>
                    <a:p>
                      <a:r>
                        <a:rPr lang="en-GB" dirty="0" smtClean="0"/>
                        <a:t>23</a:t>
                      </a:r>
                      <a:endParaRPr lang="en-GB" dirty="0"/>
                    </a:p>
                  </a:txBody>
                  <a:tcPr/>
                </a:tc>
                <a:tc>
                  <a:txBody>
                    <a:bodyPr/>
                    <a:lstStyle/>
                    <a:p>
                      <a:r>
                        <a:rPr lang="en-GB" dirty="0" smtClean="0"/>
                        <a:t>36.15%</a:t>
                      </a:r>
                      <a:endParaRPr lang="en-GB" dirty="0"/>
                    </a:p>
                  </a:txBody>
                  <a:tcPr/>
                </a:tc>
                <a:tc>
                  <a:txBody>
                    <a:bodyPr/>
                    <a:lstStyle/>
                    <a:p>
                      <a:r>
                        <a:rPr lang="en-GB" dirty="0" smtClean="0"/>
                        <a:t>4.1 (1.11)</a:t>
                      </a:r>
                      <a:endParaRPr lang="en-GB" dirty="0"/>
                    </a:p>
                  </a:txBody>
                  <a:tcPr/>
                </a:tc>
                <a:tc>
                  <a:txBody>
                    <a:bodyPr/>
                    <a:lstStyle/>
                    <a:p>
                      <a:r>
                        <a:rPr lang="en-GB" dirty="0" smtClean="0"/>
                        <a:t>4.9 (0.45)</a:t>
                      </a:r>
                      <a:endParaRPr lang="en-GB" dirty="0"/>
                    </a:p>
                  </a:txBody>
                  <a:tcPr/>
                </a:tc>
              </a:tr>
              <a:tr h="370840">
                <a:tc>
                  <a:txBody>
                    <a:bodyPr/>
                    <a:lstStyle/>
                    <a:p>
                      <a:r>
                        <a:rPr lang="en-GB" dirty="0" smtClean="0"/>
                        <a:t>33-45</a:t>
                      </a:r>
                      <a:endParaRPr lang="en-GB" dirty="0"/>
                    </a:p>
                  </a:txBody>
                  <a:tcPr/>
                </a:tc>
                <a:tc>
                  <a:txBody>
                    <a:bodyPr/>
                    <a:lstStyle/>
                    <a:p>
                      <a:r>
                        <a:rPr lang="en-GB" dirty="0" smtClean="0"/>
                        <a:t>5</a:t>
                      </a:r>
                      <a:endParaRPr lang="en-GB" dirty="0"/>
                    </a:p>
                  </a:txBody>
                  <a:tcPr/>
                </a:tc>
                <a:tc>
                  <a:txBody>
                    <a:bodyPr/>
                    <a:lstStyle/>
                    <a:p>
                      <a:r>
                        <a:rPr lang="en-GB" dirty="0" smtClean="0"/>
                        <a:t>4</a:t>
                      </a:r>
                      <a:endParaRPr lang="en-GB" dirty="0"/>
                    </a:p>
                  </a:txBody>
                  <a:tcPr/>
                </a:tc>
                <a:tc>
                  <a:txBody>
                    <a:bodyPr/>
                    <a:lstStyle/>
                    <a:p>
                      <a:r>
                        <a:rPr lang="en-GB" dirty="0" smtClean="0"/>
                        <a:t>6.92%</a:t>
                      </a:r>
                      <a:endParaRPr lang="en-GB" dirty="0"/>
                    </a:p>
                  </a:txBody>
                  <a:tcPr/>
                </a:tc>
                <a:tc>
                  <a:txBody>
                    <a:bodyPr/>
                    <a:lstStyle/>
                    <a:p>
                      <a:r>
                        <a:rPr lang="en-GB" dirty="0" smtClean="0"/>
                        <a:t>3.8 (0.89)</a:t>
                      </a:r>
                      <a:endParaRPr lang="en-GB" dirty="0"/>
                    </a:p>
                  </a:txBody>
                  <a:tcPr/>
                </a:tc>
                <a:tc>
                  <a:txBody>
                    <a:bodyPr/>
                    <a:lstStyle/>
                    <a:p>
                      <a:r>
                        <a:rPr lang="en-GB" dirty="0" smtClean="0"/>
                        <a:t>4.9 (0.36)</a:t>
                      </a:r>
                      <a:endParaRPr lang="en-GB" dirty="0"/>
                    </a:p>
                  </a:txBody>
                  <a:tcPr/>
                </a:tc>
              </a:tr>
              <a:tr h="370840">
                <a:tc>
                  <a:txBody>
                    <a:bodyPr/>
                    <a:lstStyle/>
                    <a:p>
                      <a:r>
                        <a:rPr lang="en-GB" dirty="0" smtClean="0"/>
                        <a:t>46+</a:t>
                      </a:r>
                      <a:endParaRPr lang="en-GB" dirty="0" smtClean="0"/>
                    </a:p>
                  </a:txBody>
                  <a:tcPr/>
                </a:tc>
                <a:tc>
                  <a:txBody>
                    <a:bodyPr/>
                    <a:lstStyle/>
                    <a:p>
                      <a:r>
                        <a:rPr lang="en-GB" dirty="0" smtClean="0"/>
                        <a:t>7</a:t>
                      </a:r>
                      <a:endParaRPr lang="en-GB" dirty="0"/>
                    </a:p>
                  </a:txBody>
                  <a:tcPr/>
                </a:tc>
                <a:tc>
                  <a:txBody>
                    <a:bodyPr/>
                    <a:lstStyle/>
                    <a:p>
                      <a:r>
                        <a:rPr lang="en-GB" dirty="0" smtClean="0"/>
                        <a:t>8</a:t>
                      </a:r>
                      <a:endParaRPr lang="en-GB" dirty="0"/>
                    </a:p>
                  </a:txBody>
                  <a:tcPr/>
                </a:tc>
                <a:tc>
                  <a:txBody>
                    <a:bodyPr/>
                    <a:lstStyle/>
                    <a:p>
                      <a:r>
                        <a:rPr lang="en-GB" dirty="0" smtClean="0"/>
                        <a:t>11.53%</a:t>
                      </a:r>
                      <a:endParaRPr lang="en-GB" dirty="0"/>
                    </a:p>
                  </a:txBody>
                  <a:tcPr/>
                </a:tc>
                <a:tc>
                  <a:txBody>
                    <a:bodyPr/>
                    <a:lstStyle/>
                    <a:p>
                      <a:r>
                        <a:rPr lang="en-GB" dirty="0" smtClean="0"/>
                        <a:t>3.2 (1.12)</a:t>
                      </a:r>
                      <a:endParaRPr lang="en-GB" dirty="0"/>
                    </a:p>
                  </a:txBody>
                  <a:tcPr/>
                </a:tc>
                <a:tc>
                  <a:txBody>
                    <a:bodyPr/>
                    <a:lstStyle/>
                    <a:p>
                      <a:r>
                        <a:rPr lang="en-GB" dirty="0" smtClean="0"/>
                        <a:t>4.8 (1.08)</a:t>
                      </a:r>
                      <a:endParaRPr lang="en-GB" dirty="0"/>
                    </a:p>
                  </a:txBody>
                  <a:tcPr/>
                </a:tc>
              </a:tr>
            </a:tbl>
          </a:graphicData>
        </a:graphic>
      </p:graphicFrame>
      <p:pic>
        <p:nvPicPr>
          <p:cNvPr id="6" name="Picture 5"/>
          <p:cNvPicPr>
            <a:picLocks noChangeAspect="1"/>
          </p:cNvPicPr>
          <p:nvPr/>
        </p:nvPicPr>
        <p:blipFill>
          <a:blip r:embed="rId2"/>
          <a:stretch>
            <a:fillRect/>
          </a:stretch>
        </p:blipFill>
        <p:spPr>
          <a:xfrm>
            <a:off x="152400" y="137160"/>
            <a:ext cx="2857500" cy="1600200"/>
          </a:xfrm>
          <a:prstGeom prst="rect">
            <a:avLst/>
          </a:prstGeom>
        </p:spPr>
      </p:pic>
      <p:sp>
        <p:nvSpPr>
          <p:cNvPr id="7" name="TextBox 6"/>
          <p:cNvSpPr txBox="1"/>
          <p:nvPr/>
        </p:nvSpPr>
        <p:spPr>
          <a:xfrm>
            <a:off x="1096963" y="4660491"/>
            <a:ext cx="10164763" cy="646331"/>
          </a:xfrm>
          <a:prstGeom prst="rect">
            <a:avLst/>
          </a:prstGeom>
          <a:noFill/>
        </p:spPr>
        <p:txBody>
          <a:bodyPr wrap="square" rtlCol="0">
            <a:spAutoFit/>
          </a:bodyPr>
          <a:lstStyle/>
          <a:p>
            <a:pPr algn="ctr"/>
            <a:r>
              <a:rPr lang="en-GB" dirty="0" smtClean="0"/>
              <a:t>Table 1: Descriptive statistics to show total mean scores and standard deviation of attitudes to Christmas advertising campaigns according to gender. </a:t>
            </a:r>
            <a:endParaRPr lang="en-GB" dirty="0"/>
          </a:p>
        </p:txBody>
      </p:sp>
    </p:spTree>
    <p:extLst>
      <p:ext uri="{BB962C8B-B14F-4D97-AF65-F5344CB8AC3E}">
        <p14:creationId xmlns:p14="http://schemas.microsoft.com/office/powerpoint/2010/main" val="105643852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Results </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19544350"/>
              </p:ext>
            </p:extLst>
          </p:nvPr>
        </p:nvGraphicFramePr>
        <p:xfrm>
          <a:off x="1096963" y="1846263"/>
          <a:ext cx="10058400" cy="1854200"/>
        </p:xfrm>
        <a:graphic>
          <a:graphicData uri="http://schemas.openxmlformats.org/drawingml/2006/table">
            <a:tbl>
              <a:tblPr firstRow="1" bandRow="1">
                <a:tableStyleId>{5C22544A-7EE6-4342-B048-85BDC9FD1C3A}</a:tableStyleId>
              </a:tblPr>
              <a:tblGrid>
                <a:gridCol w="3352800"/>
                <a:gridCol w="3352800"/>
                <a:gridCol w="3352800"/>
              </a:tblGrid>
              <a:tr h="370840">
                <a:tc>
                  <a:txBody>
                    <a:bodyPr/>
                    <a:lstStyle/>
                    <a:p>
                      <a:r>
                        <a:rPr lang="en-GB" dirty="0" smtClean="0"/>
                        <a:t>Subscale </a:t>
                      </a:r>
                      <a:endParaRPr lang="en-GB" dirty="0"/>
                    </a:p>
                  </a:txBody>
                  <a:tcPr/>
                </a:tc>
                <a:tc>
                  <a:txBody>
                    <a:bodyPr/>
                    <a:lstStyle/>
                    <a:p>
                      <a:r>
                        <a:rPr lang="en-GB" dirty="0" smtClean="0"/>
                        <a:t>Male  mean scores</a:t>
                      </a:r>
                      <a:endParaRPr lang="en-GB" dirty="0"/>
                    </a:p>
                  </a:txBody>
                  <a:tcPr/>
                </a:tc>
                <a:tc>
                  <a:txBody>
                    <a:bodyPr/>
                    <a:lstStyle/>
                    <a:p>
                      <a:r>
                        <a:rPr lang="en-GB" dirty="0" smtClean="0"/>
                        <a:t>Female mean scores</a:t>
                      </a:r>
                      <a:endParaRPr lang="en-GB" dirty="0"/>
                    </a:p>
                  </a:txBody>
                  <a:tcPr/>
                </a:tc>
              </a:tr>
              <a:tr h="370840">
                <a:tc>
                  <a:txBody>
                    <a:bodyPr/>
                    <a:lstStyle/>
                    <a:p>
                      <a:r>
                        <a:rPr lang="en-GB" dirty="0" smtClean="0"/>
                        <a:t>Emotional impact</a:t>
                      </a:r>
                      <a:endParaRPr lang="en-GB" dirty="0"/>
                    </a:p>
                  </a:txBody>
                  <a:tcPr/>
                </a:tc>
                <a:tc>
                  <a:txBody>
                    <a:bodyPr/>
                    <a:lstStyle/>
                    <a:p>
                      <a:r>
                        <a:rPr lang="en-GB" dirty="0" smtClean="0"/>
                        <a:t>3.2</a:t>
                      </a:r>
                      <a:endParaRPr lang="en-GB" dirty="0"/>
                    </a:p>
                  </a:txBody>
                  <a:tcPr/>
                </a:tc>
                <a:tc>
                  <a:txBody>
                    <a:bodyPr/>
                    <a:lstStyle/>
                    <a:p>
                      <a:r>
                        <a:rPr lang="en-GB" dirty="0" smtClean="0"/>
                        <a:t>4.9</a:t>
                      </a:r>
                      <a:endParaRPr lang="en-GB" dirty="0"/>
                    </a:p>
                  </a:txBody>
                  <a:tcPr/>
                </a:tc>
              </a:tr>
              <a:tr h="370840">
                <a:tc>
                  <a:txBody>
                    <a:bodyPr/>
                    <a:lstStyle/>
                    <a:p>
                      <a:r>
                        <a:rPr lang="en-GB" dirty="0" smtClean="0"/>
                        <a:t>Persuasive impact</a:t>
                      </a:r>
                      <a:endParaRPr lang="en-GB" dirty="0"/>
                    </a:p>
                  </a:txBody>
                  <a:tcPr/>
                </a:tc>
                <a:tc>
                  <a:txBody>
                    <a:bodyPr/>
                    <a:lstStyle/>
                    <a:p>
                      <a:r>
                        <a:rPr lang="en-GB" dirty="0" smtClean="0"/>
                        <a:t>3.1</a:t>
                      </a:r>
                      <a:endParaRPr lang="en-GB" dirty="0"/>
                    </a:p>
                  </a:txBody>
                  <a:tcPr/>
                </a:tc>
                <a:tc>
                  <a:txBody>
                    <a:bodyPr/>
                    <a:lstStyle/>
                    <a:p>
                      <a:r>
                        <a:rPr lang="en-GB" dirty="0" smtClean="0"/>
                        <a:t>4.6</a:t>
                      </a:r>
                      <a:endParaRPr lang="en-GB" dirty="0"/>
                    </a:p>
                  </a:txBody>
                  <a:tcPr/>
                </a:tc>
              </a:tr>
              <a:tr h="370840">
                <a:tc>
                  <a:txBody>
                    <a:bodyPr/>
                    <a:lstStyle/>
                    <a:p>
                      <a:r>
                        <a:rPr lang="en-GB" dirty="0" smtClean="0"/>
                        <a:t>Importance impact</a:t>
                      </a:r>
                      <a:endParaRPr lang="en-GB" dirty="0"/>
                    </a:p>
                  </a:txBody>
                  <a:tcPr/>
                </a:tc>
                <a:tc>
                  <a:txBody>
                    <a:bodyPr/>
                    <a:lstStyle/>
                    <a:p>
                      <a:r>
                        <a:rPr lang="en-GB" dirty="0" smtClean="0"/>
                        <a:t>2.8</a:t>
                      </a:r>
                      <a:endParaRPr lang="en-GB" dirty="0"/>
                    </a:p>
                  </a:txBody>
                  <a:tcPr/>
                </a:tc>
                <a:tc>
                  <a:txBody>
                    <a:bodyPr/>
                    <a:lstStyle/>
                    <a:p>
                      <a:r>
                        <a:rPr lang="en-GB" dirty="0" smtClean="0"/>
                        <a:t>3.8</a:t>
                      </a:r>
                      <a:endParaRPr lang="en-GB" dirty="0"/>
                    </a:p>
                  </a:txBody>
                  <a:tcPr/>
                </a:tc>
              </a:tr>
              <a:tr h="370840">
                <a:tc>
                  <a:txBody>
                    <a:bodyPr/>
                    <a:lstStyle/>
                    <a:p>
                      <a:r>
                        <a:rPr lang="en-GB" dirty="0" smtClean="0"/>
                        <a:t>Purchase impact</a:t>
                      </a:r>
                      <a:endParaRPr lang="en-GB" dirty="0"/>
                    </a:p>
                  </a:txBody>
                  <a:tcPr/>
                </a:tc>
                <a:tc>
                  <a:txBody>
                    <a:bodyPr/>
                    <a:lstStyle/>
                    <a:p>
                      <a:r>
                        <a:rPr lang="en-GB" dirty="0" smtClean="0"/>
                        <a:t>2.5</a:t>
                      </a:r>
                      <a:endParaRPr lang="en-GB" dirty="0"/>
                    </a:p>
                  </a:txBody>
                  <a:tcPr/>
                </a:tc>
                <a:tc>
                  <a:txBody>
                    <a:bodyPr/>
                    <a:lstStyle/>
                    <a:p>
                      <a:r>
                        <a:rPr lang="en-GB" dirty="0" smtClean="0"/>
                        <a:t>4.5</a:t>
                      </a:r>
                      <a:endParaRPr lang="en-GB" dirty="0"/>
                    </a:p>
                  </a:txBody>
                  <a:tcPr/>
                </a:tc>
              </a:tr>
            </a:tbl>
          </a:graphicData>
        </a:graphic>
      </p:graphicFrame>
      <p:sp>
        <p:nvSpPr>
          <p:cNvPr id="5" name="TextBox 4"/>
          <p:cNvSpPr txBox="1"/>
          <p:nvPr/>
        </p:nvSpPr>
        <p:spPr>
          <a:xfrm>
            <a:off x="1219200" y="4038600"/>
            <a:ext cx="9829800" cy="369332"/>
          </a:xfrm>
          <a:prstGeom prst="rect">
            <a:avLst/>
          </a:prstGeom>
          <a:noFill/>
        </p:spPr>
        <p:txBody>
          <a:bodyPr wrap="square" rtlCol="0">
            <a:spAutoFit/>
          </a:bodyPr>
          <a:lstStyle/>
          <a:p>
            <a:pPr algn="ctr"/>
            <a:r>
              <a:rPr lang="en-GB" dirty="0" smtClean="0"/>
              <a:t>Table 2: mean scores for each of the four subscales according to gender.</a:t>
            </a:r>
            <a:endParaRPr lang="en-GB" dirty="0"/>
          </a:p>
        </p:txBody>
      </p:sp>
      <p:pic>
        <p:nvPicPr>
          <p:cNvPr id="6" name="Picture 5"/>
          <p:cNvPicPr>
            <a:picLocks noChangeAspect="1"/>
          </p:cNvPicPr>
          <p:nvPr/>
        </p:nvPicPr>
        <p:blipFill>
          <a:blip r:embed="rId2"/>
          <a:stretch>
            <a:fillRect/>
          </a:stretch>
        </p:blipFill>
        <p:spPr>
          <a:xfrm>
            <a:off x="4221163" y="4535129"/>
            <a:ext cx="3810000" cy="1905000"/>
          </a:xfrm>
          <a:prstGeom prst="rect">
            <a:avLst/>
          </a:prstGeom>
          <a:ln>
            <a:solidFill>
              <a:schemeClr val="accent1"/>
            </a:solidFill>
          </a:ln>
        </p:spPr>
      </p:pic>
    </p:spTree>
    <p:extLst>
      <p:ext uri="{BB962C8B-B14F-4D97-AF65-F5344CB8AC3E}">
        <p14:creationId xmlns:p14="http://schemas.microsoft.com/office/powerpoint/2010/main" val="31541257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Discussion</a:t>
            </a:r>
            <a:endParaRPr lang="en-GB" dirty="0"/>
          </a:p>
        </p:txBody>
      </p:sp>
      <p:sp>
        <p:nvSpPr>
          <p:cNvPr id="3" name="Content Placeholder 2"/>
          <p:cNvSpPr>
            <a:spLocks noGrp="1"/>
          </p:cNvSpPr>
          <p:nvPr>
            <p:ph idx="1"/>
          </p:nvPr>
        </p:nvSpPr>
        <p:spPr>
          <a:solidFill>
            <a:schemeClr val="accent2">
              <a:lumMod val="20000"/>
              <a:lumOff val="80000"/>
            </a:schemeClr>
          </a:solidFill>
          <a:ln>
            <a:solidFill>
              <a:schemeClr val="accent1"/>
            </a:solidFill>
          </a:ln>
        </p:spPr>
        <p:txBody>
          <a:bodyPr/>
          <a:lstStyle/>
          <a:p>
            <a:endParaRPr lang="en-GB" dirty="0" smtClean="0"/>
          </a:p>
          <a:p>
            <a:r>
              <a:rPr lang="en-GB" dirty="0" smtClean="0"/>
              <a:t>The results suggest that in general, the total mean scores for females were higher than for men, thus supporting hypothesis one.  This is in line with evidence from the literature purporting that females are more readily influenced by emotional information than men (Fischer &amp; </a:t>
            </a:r>
            <a:r>
              <a:rPr lang="en-GB" dirty="0" err="1" smtClean="0"/>
              <a:t>Dube</a:t>
            </a:r>
            <a:r>
              <a:rPr lang="en-GB" dirty="0" smtClean="0"/>
              <a:t>, 2003).</a:t>
            </a:r>
          </a:p>
          <a:p>
            <a:r>
              <a:rPr lang="en-GB" dirty="0"/>
              <a:t>H</a:t>
            </a:r>
            <a:r>
              <a:rPr lang="en-GB" dirty="0" smtClean="0"/>
              <a:t>ypothesis two however,  which stated that younger participants will rate the advertisement more favourably was not supported by the current study, as there were only marginal differences in the total mean scores between the different age groups.</a:t>
            </a:r>
          </a:p>
          <a:p>
            <a:r>
              <a:rPr lang="en-GB" dirty="0" smtClean="0"/>
              <a:t>Finally, women did score the highest on the emotional impact scale, both within their scores and between the male and female scores, thus supporting hypothesis three. </a:t>
            </a:r>
          </a:p>
          <a:p>
            <a:endParaRPr lang="en-GB" dirty="0"/>
          </a:p>
        </p:txBody>
      </p:sp>
      <p:pic>
        <p:nvPicPr>
          <p:cNvPr id="4" name="Picture 3"/>
          <p:cNvPicPr>
            <a:picLocks noChangeAspect="1"/>
          </p:cNvPicPr>
          <p:nvPr/>
        </p:nvPicPr>
        <p:blipFill>
          <a:blip r:embed="rId2"/>
          <a:stretch>
            <a:fillRect/>
          </a:stretch>
        </p:blipFill>
        <p:spPr>
          <a:xfrm>
            <a:off x="4699205" y="5068994"/>
            <a:ext cx="2857500" cy="1600200"/>
          </a:xfrm>
          <a:prstGeom prst="rect">
            <a:avLst/>
          </a:prstGeom>
          <a:ln>
            <a:solidFill>
              <a:schemeClr val="accent1"/>
            </a:solidFill>
          </a:ln>
        </p:spPr>
      </p:pic>
    </p:spTree>
    <p:extLst>
      <p:ext uri="{BB962C8B-B14F-4D97-AF65-F5344CB8AC3E}">
        <p14:creationId xmlns:p14="http://schemas.microsoft.com/office/powerpoint/2010/main" val="1674962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Discussion and Conclusion</a:t>
            </a:r>
            <a:endParaRPr lang="en-GB" dirty="0"/>
          </a:p>
        </p:txBody>
      </p:sp>
      <p:sp>
        <p:nvSpPr>
          <p:cNvPr id="3" name="Content Placeholder 2"/>
          <p:cNvSpPr>
            <a:spLocks noGrp="1"/>
          </p:cNvSpPr>
          <p:nvPr>
            <p:ph idx="1"/>
          </p:nvPr>
        </p:nvSpPr>
        <p:spPr>
          <a:xfrm>
            <a:off x="1060409" y="2029678"/>
            <a:ext cx="10058400" cy="4023360"/>
          </a:xfrm>
          <a:solidFill>
            <a:schemeClr val="accent2">
              <a:lumMod val="20000"/>
              <a:lumOff val="80000"/>
            </a:schemeClr>
          </a:solidFill>
          <a:ln>
            <a:solidFill>
              <a:schemeClr val="accent1"/>
            </a:solidFill>
          </a:ln>
        </p:spPr>
        <p:txBody>
          <a:bodyPr>
            <a:normAutofit/>
          </a:bodyPr>
          <a:lstStyle/>
          <a:p>
            <a:pPr marL="0" indent="0">
              <a:buNone/>
            </a:pPr>
            <a:r>
              <a:rPr lang="en-GB" dirty="0" smtClean="0"/>
              <a:t>There were several limitations: the sample was not representative for many reasons.</a:t>
            </a:r>
          </a:p>
          <a:p>
            <a:pPr lvl="1"/>
            <a:r>
              <a:rPr lang="en-GB" dirty="0" smtClean="0"/>
              <a:t>Time</a:t>
            </a:r>
          </a:p>
          <a:p>
            <a:pPr lvl="1"/>
            <a:r>
              <a:rPr lang="en-GB" dirty="0" smtClean="0"/>
              <a:t>Place</a:t>
            </a:r>
          </a:p>
          <a:p>
            <a:pPr lvl="1"/>
            <a:r>
              <a:rPr lang="en-GB" dirty="0" smtClean="0"/>
              <a:t>Nature of participants</a:t>
            </a:r>
          </a:p>
          <a:p>
            <a:pPr lvl="1"/>
            <a:r>
              <a:rPr lang="en-GB" dirty="0" smtClean="0"/>
              <a:t>Number of participants</a:t>
            </a:r>
          </a:p>
          <a:p>
            <a:r>
              <a:rPr lang="en-GB" dirty="0" smtClean="0"/>
              <a:t>To improve the research it would be good to use total scores and run statistical analyses to look for statistical significance.</a:t>
            </a:r>
          </a:p>
          <a:p>
            <a:r>
              <a:rPr lang="en-GB" dirty="0" smtClean="0"/>
              <a:t>Further research should develop, construct and pilot a scale designed to accurately measure attitudes to television advertisements for future use.</a:t>
            </a:r>
          </a:p>
          <a:p>
            <a:r>
              <a:rPr lang="en-GB" dirty="0" smtClean="0"/>
              <a:t>The implications of this research suggest that females are more likely to be persuaded to buy from retailers who use emotionally impactful marketing strategies. </a:t>
            </a:r>
            <a:endParaRPr lang="en-GB" dirty="0"/>
          </a:p>
        </p:txBody>
      </p:sp>
      <p:pic>
        <p:nvPicPr>
          <p:cNvPr id="4" name="Picture 3"/>
          <p:cNvPicPr>
            <a:picLocks noChangeAspect="1"/>
          </p:cNvPicPr>
          <p:nvPr/>
        </p:nvPicPr>
        <p:blipFill>
          <a:blip r:embed="rId2"/>
          <a:stretch>
            <a:fillRect/>
          </a:stretch>
        </p:blipFill>
        <p:spPr>
          <a:xfrm>
            <a:off x="9448800" y="140443"/>
            <a:ext cx="2619375" cy="1743075"/>
          </a:xfrm>
          <a:prstGeom prst="rect">
            <a:avLst/>
          </a:prstGeom>
          <a:ln>
            <a:solidFill>
              <a:schemeClr val="accent1"/>
            </a:solidFill>
          </a:ln>
        </p:spPr>
      </p:pic>
    </p:spTree>
    <p:extLst>
      <p:ext uri="{BB962C8B-B14F-4D97-AF65-F5344CB8AC3E}">
        <p14:creationId xmlns:p14="http://schemas.microsoft.com/office/powerpoint/2010/main" val="164337258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{5477DA3B-148A-A245-A7A9-A5669B544EC2}tf16392418</Template>
  <TotalTime>158</TotalTime>
  <Words>1168</Words>
  <Application>Microsoft Office PowerPoint</Application>
  <PresentationFormat>Widescreen</PresentationFormat>
  <Paragraphs>111</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Calibri</vt:lpstr>
      <vt:lpstr>Calibri Light</vt:lpstr>
      <vt:lpstr>Retrospect</vt:lpstr>
      <vt:lpstr>Attitudes to Christmas Advertising Campaigns</vt:lpstr>
      <vt:lpstr>Sainsbury`s Christmas Advertisement 2015</vt:lpstr>
      <vt:lpstr>Introduction</vt:lpstr>
      <vt:lpstr>Literature Review</vt:lpstr>
      <vt:lpstr>Literature Review continued</vt:lpstr>
      <vt:lpstr>Literature Review and Hypothesis</vt:lpstr>
      <vt:lpstr>Methodology - Design</vt:lpstr>
      <vt:lpstr>Methodology – Participants and Ethics</vt:lpstr>
      <vt:lpstr>Methodology - Procedure</vt:lpstr>
      <vt:lpstr>Results </vt:lpstr>
      <vt:lpstr>Results </vt:lpstr>
      <vt:lpstr>Discussion</vt:lpstr>
      <vt:lpstr>Discussion and Conclusion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Karen EatonThomas</dc:creator>
  <cp:lastModifiedBy>Karen EatonThomas</cp:lastModifiedBy>
  <cp:revision>55</cp:revision>
  <dcterms:created xsi:type="dcterms:W3CDTF">2017-03-27T18:19:06Z</dcterms:created>
  <dcterms:modified xsi:type="dcterms:W3CDTF">2018-02-28T08:34:38Z</dcterms:modified>
</cp:coreProperties>
</file>