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7" r:id="rId2"/>
    <p:sldMasterId id="2147483694" r:id="rId3"/>
  </p:sldMasterIdLst>
  <p:sldIdLst>
    <p:sldId id="256" r:id="rId4"/>
    <p:sldId id="289" r:id="rId5"/>
    <p:sldId id="288" r:id="rId6"/>
    <p:sldId id="290" r:id="rId7"/>
    <p:sldId id="258" r:id="rId8"/>
    <p:sldId id="275" r:id="rId9"/>
    <p:sldId id="281" r:id="rId10"/>
    <p:sldId id="266" r:id="rId11"/>
    <p:sldId id="267" r:id="rId12"/>
    <p:sldId id="287" r:id="rId13"/>
    <p:sldId id="268" r:id="rId14"/>
    <p:sldId id="284" r:id="rId15"/>
    <p:sldId id="282" r:id="rId16"/>
    <p:sldId id="285" r:id="rId17"/>
    <p:sldId id="28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6AE188-554E-43E8-B343-16B4FCF9DF69}" v="1" dt="2023-10-19T08:21:30.3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44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24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3C18F9-1C0B-46EC-B53E-45A3B36F5A1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A10B5BC-228B-49C7-B03D-DBF3BD151820}">
      <dgm:prSet/>
      <dgm:spPr/>
      <dgm:t>
        <a:bodyPr/>
        <a:lstStyle/>
        <a:p>
          <a:r>
            <a:rPr lang="en-GB" dirty="0"/>
            <a:t>FTIR and RAMAN are classed as confirmatory tests</a:t>
          </a:r>
          <a:endParaRPr lang="en-US" dirty="0"/>
        </a:p>
      </dgm:t>
    </dgm:pt>
    <dgm:pt modelId="{BD9AC53F-A23F-4145-BB32-261B1423207B}" type="parTrans" cxnId="{8C2A7A9B-F6A7-4B20-91E7-5E41137AFF89}">
      <dgm:prSet/>
      <dgm:spPr/>
      <dgm:t>
        <a:bodyPr/>
        <a:lstStyle/>
        <a:p>
          <a:endParaRPr lang="en-US"/>
        </a:p>
      </dgm:t>
    </dgm:pt>
    <dgm:pt modelId="{33585E88-981E-4688-B4CA-D25C5C445DDA}" type="sibTrans" cxnId="{8C2A7A9B-F6A7-4B20-91E7-5E41137AFF89}">
      <dgm:prSet/>
      <dgm:spPr/>
      <dgm:t>
        <a:bodyPr/>
        <a:lstStyle/>
        <a:p>
          <a:endParaRPr lang="en-US"/>
        </a:p>
      </dgm:t>
    </dgm:pt>
    <dgm:pt modelId="{8A720C2C-ED38-4825-9BA5-4D4E7291B266}">
      <dgm:prSet/>
      <dgm:spPr/>
      <dgm:t>
        <a:bodyPr/>
        <a:lstStyle/>
        <a:p>
          <a:r>
            <a:rPr lang="en-GB" dirty="0"/>
            <a:t>Confirmatory tests are used to confirm the substance that has been found. </a:t>
          </a:r>
          <a:endParaRPr lang="en-US" dirty="0"/>
        </a:p>
      </dgm:t>
    </dgm:pt>
    <dgm:pt modelId="{F37AA00F-B298-4F11-BFF0-223DB73F0510}" type="parTrans" cxnId="{639C31CC-B010-49E1-B15C-54E1A9784154}">
      <dgm:prSet/>
      <dgm:spPr/>
      <dgm:t>
        <a:bodyPr/>
        <a:lstStyle/>
        <a:p>
          <a:endParaRPr lang="en-US"/>
        </a:p>
      </dgm:t>
    </dgm:pt>
    <dgm:pt modelId="{BF5EACB0-2B5E-437E-AC15-0B4A9E8DBF52}" type="sibTrans" cxnId="{639C31CC-B010-49E1-B15C-54E1A9784154}">
      <dgm:prSet/>
      <dgm:spPr/>
      <dgm:t>
        <a:bodyPr/>
        <a:lstStyle/>
        <a:p>
          <a:endParaRPr lang="en-US"/>
        </a:p>
      </dgm:t>
    </dgm:pt>
    <dgm:pt modelId="{5AA06D93-CD84-4973-ACAC-AAB38DAC14EF}">
      <dgm:prSet/>
      <dgm:spPr/>
      <dgm:t>
        <a:bodyPr/>
        <a:lstStyle/>
        <a:p>
          <a:r>
            <a:rPr lang="en-GB" dirty="0"/>
            <a:t>They are more precise and have better analytical qualities over presumptive tests but are expensive to use.</a:t>
          </a:r>
          <a:endParaRPr lang="en-US" dirty="0"/>
        </a:p>
      </dgm:t>
    </dgm:pt>
    <dgm:pt modelId="{A2E99AF3-995B-4DAC-9F4F-C09E796ABA69}" type="parTrans" cxnId="{CA7E654A-4087-4806-A342-96962C34E3C3}">
      <dgm:prSet/>
      <dgm:spPr/>
      <dgm:t>
        <a:bodyPr/>
        <a:lstStyle/>
        <a:p>
          <a:endParaRPr lang="en-US"/>
        </a:p>
      </dgm:t>
    </dgm:pt>
    <dgm:pt modelId="{4899F445-BD45-4234-BAEC-CA879905BB51}" type="sibTrans" cxnId="{CA7E654A-4087-4806-A342-96962C34E3C3}">
      <dgm:prSet/>
      <dgm:spPr/>
      <dgm:t>
        <a:bodyPr/>
        <a:lstStyle/>
        <a:p>
          <a:endParaRPr lang="en-US"/>
        </a:p>
      </dgm:t>
    </dgm:pt>
    <dgm:pt modelId="{35596239-0116-499D-B0B8-F2F9D1CA6498}" type="pres">
      <dgm:prSet presAssocID="{013C18F9-1C0B-46EC-B53E-45A3B36F5A17}" presName="linear" presStyleCnt="0">
        <dgm:presLayoutVars>
          <dgm:animLvl val="lvl"/>
          <dgm:resizeHandles val="exact"/>
        </dgm:presLayoutVars>
      </dgm:prSet>
      <dgm:spPr/>
    </dgm:pt>
    <dgm:pt modelId="{5C881804-D9CA-404E-88B7-505A4889722C}" type="pres">
      <dgm:prSet presAssocID="{DA10B5BC-228B-49C7-B03D-DBF3BD1518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8667E79-1E0A-45DB-88B5-4B25F7CBB35C}" type="pres">
      <dgm:prSet presAssocID="{33585E88-981E-4688-B4CA-D25C5C445DDA}" presName="spacer" presStyleCnt="0"/>
      <dgm:spPr/>
    </dgm:pt>
    <dgm:pt modelId="{E7F0B0DC-01D7-4038-AF3B-18F61F02DDE9}" type="pres">
      <dgm:prSet presAssocID="{8A720C2C-ED38-4825-9BA5-4D4E7291B26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538555-24D1-46F1-9F9A-BF18755BAA46}" type="pres">
      <dgm:prSet presAssocID="{BF5EACB0-2B5E-437E-AC15-0B4A9E8DBF52}" presName="spacer" presStyleCnt="0"/>
      <dgm:spPr/>
    </dgm:pt>
    <dgm:pt modelId="{0FE26567-1ECA-41D9-89E3-567123077574}" type="pres">
      <dgm:prSet presAssocID="{5AA06D93-CD84-4973-ACAC-AAB38DAC14E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273601-AB20-4BB7-8DBE-D57F00629091}" type="presOf" srcId="{5AA06D93-CD84-4973-ACAC-AAB38DAC14EF}" destId="{0FE26567-1ECA-41D9-89E3-567123077574}" srcOrd="0" destOrd="0" presId="urn:microsoft.com/office/officeart/2005/8/layout/vList2"/>
    <dgm:cxn modelId="{56DEAD19-5529-45EF-8EBC-91783EF8B80D}" type="presOf" srcId="{DA10B5BC-228B-49C7-B03D-DBF3BD151820}" destId="{5C881804-D9CA-404E-88B7-505A4889722C}" srcOrd="0" destOrd="0" presId="urn:microsoft.com/office/officeart/2005/8/layout/vList2"/>
    <dgm:cxn modelId="{27A4115B-EF0D-4C13-A15F-087E859E8A4F}" type="presOf" srcId="{8A720C2C-ED38-4825-9BA5-4D4E7291B266}" destId="{E7F0B0DC-01D7-4038-AF3B-18F61F02DDE9}" srcOrd="0" destOrd="0" presId="urn:microsoft.com/office/officeart/2005/8/layout/vList2"/>
    <dgm:cxn modelId="{CA7E654A-4087-4806-A342-96962C34E3C3}" srcId="{013C18F9-1C0B-46EC-B53E-45A3B36F5A17}" destId="{5AA06D93-CD84-4973-ACAC-AAB38DAC14EF}" srcOrd="2" destOrd="0" parTransId="{A2E99AF3-995B-4DAC-9F4F-C09E796ABA69}" sibTransId="{4899F445-BD45-4234-BAEC-CA879905BB51}"/>
    <dgm:cxn modelId="{90EAD46F-01A8-4AF3-A5E2-3E7F11633943}" type="presOf" srcId="{013C18F9-1C0B-46EC-B53E-45A3B36F5A17}" destId="{35596239-0116-499D-B0B8-F2F9D1CA6498}" srcOrd="0" destOrd="0" presId="urn:microsoft.com/office/officeart/2005/8/layout/vList2"/>
    <dgm:cxn modelId="{8C2A7A9B-F6A7-4B20-91E7-5E41137AFF89}" srcId="{013C18F9-1C0B-46EC-B53E-45A3B36F5A17}" destId="{DA10B5BC-228B-49C7-B03D-DBF3BD151820}" srcOrd="0" destOrd="0" parTransId="{BD9AC53F-A23F-4145-BB32-261B1423207B}" sibTransId="{33585E88-981E-4688-B4CA-D25C5C445DDA}"/>
    <dgm:cxn modelId="{639C31CC-B010-49E1-B15C-54E1A9784154}" srcId="{013C18F9-1C0B-46EC-B53E-45A3B36F5A17}" destId="{8A720C2C-ED38-4825-9BA5-4D4E7291B266}" srcOrd="1" destOrd="0" parTransId="{F37AA00F-B298-4F11-BFF0-223DB73F0510}" sibTransId="{BF5EACB0-2B5E-437E-AC15-0B4A9E8DBF52}"/>
    <dgm:cxn modelId="{04A4B7AA-8A57-4430-8041-3DEC0DCB2119}" type="presParOf" srcId="{35596239-0116-499D-B0B8-F2F9D1CA6498}" destId="{5C881804-D9CA-404E-88B7-505A4889722C}" srcOrd="0" destOrd="0" presId="urn:microsoft.com/office/officeart/2005/8/layout/vList2"/>
    <dgm:cxn modelId="{97E8F738-2B3A-4EF1-974F-295B93EDDF9F}" type="presParOf" srcId="{35596239-0116-499D-B0B8-F2F9D1CA6498}" destId="{48667E79-1E0A-45DB-88B5-4B25F7CBB35C}" srcOrd="1" destOrd="0" presId="urn:microsoft.com/office/officeart/2005/8/layout/vList2"/>
    <dgm:cxn modelId="{90B44F6D-3DC0-4728-8A93-3284D2D5E710}" type="presParOf" srcId="{35596239-0116-499D-B0B8-F2F9D1CA6498}" destId="{E7F0B0DC-01D7-4038-AF3B-18F61F02DDE9}" srcOrd="2" destOrd="0" presId="urn:microsoft.com/office/officeart/2005/8/layout/vList2"/>
    <dgm:cxn modelId="{62C5FA85-0AE2-4F49-AE43-7E7EE40685F7}" type="presParOf" srcId="{35596239-0116-499D-B0B8-F2F9D1CA6498}" destId="{2C538555-24D1-46F1-9F9A-BF18755BAA46}" srcOrd="3" destOrd="0" presId="urn:microsoft.com/office/officeart/2005/8/layout/vList2"/>
    <dgm:cxn modelId="{F8EF3BB2-7F1A-488D-99B4-37E983147096}" type="presParOf" srcId="{35596239-0116-499D-B0B8-F2F9D1CA6498}" destId="{0FE26567-1ECA-41D9-89E3-56712307757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881804-D9CA-404E-88B7-505A4889722C}">
      <dsp:nvSpPr>
        <dsp:cNvPr id="0" name=""/>
        <dsp:cNvSpPr/>
      </dsp:nvSpPr>
      <dsp:spPr>
        <a:xfrm>
          <a:off x="0" y="235406"/>
          <a:ext cx="6263640" cy="16222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FTIR and RAMAN are classed as confirmatory tests</a:t>
          </a:r>
          <a:endParaRPr lang="en-US" sz="2900" kern="1200" dirty="0"/>
        </a:p>
      </dsp:txBody>
      <dsp:txXfrm>
        <a:off x="79193" y="314599"/>
        <a:ext cx="6105254" cy="1463892"/>
      </dsp:txXfrm>
    </dsp:sp>
    <dsp:sp modelId="{E7F0B0DC-01D7-4038-AF3B-18F61F02DDE9}">
      <dsp:nvSpPr>
        <dsp:cNvPr id="0" name=""/>
        <dsp:cNvSpPr/>
      </dsp:nvSpPr>
      <dsp:spPr>
        <a:xfrm>
          <a:off x="0" y="1941204"/>
          <a:ext cx="6263640" cy="162227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Confirmatory tests are used to confirm the substance that has been found. </a:t>
          </a:r>
          <a:endParaRPr lang="en-US" sz="2900" kern="1200" dirty="0"/>
        </a:p>
      </dsp:txBody>
      <dsp:txXfrm>
        <a:off x="79193" y="2020397"/>
        <a:ext cx="6105254" cy="1463892"/>
      </dsp:txXfrm>
    </dsp:sp>
    <dsp:sp modelId="{0FE26567-1ECA-41D9-89E3-567123077574}">
      <dsp:nvSpPr>
        <dsp:cNvPr id="0" name=""/>
        <dsp:cNvSpPr/>
      </dsp:nvSpPr>
      <dsp:spPr>
        <a:xfrm>
          <a:off x="0" y="3647003"/>
          <a:ext cx="6263640" cy="162227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They are more precise and have better analytical qualities over presumptive tests but are expensive to use.</a:t>
          </a:r>
          <a:endParaRPr lang="en-US" sz="2900" kern="1200" dirty="0"/>
        </a:p>
      </dsp:txBody>
      <dsp:txXfrm>
        <a:off x="79193" y="3726196"/>
        <a:ext cx="6105254" cy="14638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FDBD7-77E7-3BA7-081C-738BD55732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9B42B-FE20-08FD-B05D-0380846417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82D027-3D85-4C5F-E06E-B668A794F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BBC7E-AE23-A65C-4FA6-F2B3647CE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455CC-C432-C974-B41A-08B2A4C78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52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0132F-3D40-E59D-4B3F-A1B0998A3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FCC8B-07A5-74DC-66AD-4E44E0B63B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1B750-FB3D-1EA6-BD61-5F447028A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E5232-DC84-5CF5-90D3-A5B33F037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7E82D-42D4-94B1-1BAA-C466916E2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75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A72D2-117E-7361-982F-87DC924C6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198619-A271-5048-2BB9-D79D596ED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F1260-E4A4-BA56-0D65-6BF77A7C4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4722AF-725A-D385-4086-1D4FEEFDF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6350E-38BC-11F7-3DE5-1C777625E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288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A5BC9-9C5E-70D9-ED6C-DF502628C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4C841-A37E-3072-D774-A94EC5C40D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764E95-BA81-D157-1676-756D743E82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467B9B-5060-3173-DE8B-93488625B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A458D-32A7-4C79-F005-D3AC74BBE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49B74E-E652-315C-CB9D-9E78A0552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267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0514A-7A33-F0B6-4F84-EFFC261A9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EE5F5-4A7A-7D27-D218-DB95F0B382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2AACE8-9E63-C628-AEBC-394FAFDD1D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A69C7F-41F6-FD0E-9F9F-B08D016128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CAB702-0AD9-2E37-A137-5F4C2CC676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382C40-AE47-9FBC-810F-ECBD3D503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A1982A-A674-915C-430D-511167F07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BC05E6-4CAE-BF10-844E-A223CAC53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3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045E8-924F-72A2-2B39-3CAD16EAB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059458-2C8B-213E-1891-0BA2A8629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5C1AA6-E797-56AA-D159-68413BA05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EF8C2-FDE3-A20B-2830-229EFC556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876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7856B0-0C0C-7D39-A292-85A3FF5D6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617064-053A-7AEC-9101-E64913246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07B82D-0EBC-2B3B-4993-46008D513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266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67FC7-F547-C56F-F2DF-E25826AB2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59A2E-E09E-26B6-D8F7-2BEA2E59B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DBAFDE-92B1-A685-6FE8-889EE6298F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677116-5191-6E93-D2A5-2BF81F8BC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02EC85-B065-5EC1-19F4-072BE5D95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7311A-E01A-6ED0-1CA4-FBD1218E3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23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B43CE-0530-0F1F-07C3-18A0E4BBC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B9ED34-09AF-426A-D09E-BED8F0B251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DA837D-687C-6F56-AB0F-67FED16B0E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019902-C8F6-610F-DADC-823B925C2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7F2AD6-0CE6-3E2E-5D09-B76472FFE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9D1C9F-05E7-707A-DF67-7FB8EDF1E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954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A8801-57D0-BEA6-9ACE-F346C444C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ED418F-EC04-F56C-BAB0-5BA5EDF29E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CF2F6A-7E67-A04E-6028-AEC67E7AB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0C387-B9F7-AB77-9DC4-FB266AF47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99FEC-EB54-C18F-B166-9264A8D49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982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859405-06F5-E06A-9B7E-EAE034D261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3EBE10-8440-3B6C-98A4-213731CE47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A3FDE-CF9C-BCFC-2BCD-409029502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1E14C-D803-A1FA-F849-CA644579B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4A3AA5-2557-F972-5975-4ACE35CB2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67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7023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610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9388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8279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0725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5510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8418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120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6853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019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4943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9420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15163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1101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8613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2554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5593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8692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44711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9692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1742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590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7457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04863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94372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8675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56530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7904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48911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7549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84337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192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6" Type="http://schemas.openxmlformats.org/officeDocument/2006/relationships/slideLayout" Target="../slideLayouts/slideLayout43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ED1682-9D73-699D-00B9-1DB24A8F9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4BE6CF-1814-2888-6D77-E2E1A1197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6994A-0A2A-1AFD-FDA8-722941C134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85F827-64EC-DB36-08CF-9A186A6637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98AB60-A9CE-9F33-F824-4107387823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175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7720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26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8E9B3-DE9C-275E-A442-C183515F9E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>
                <a:solidFill>
                  <a:schemeClr val="tx2"/>
                </a:solidFill>
              </a:rPr>
              <a:t>Automated Analysis Platforms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6B6019-F4F6-6099-5868-AC7D587372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Mark Broadhead </a:t>
            </a:r>
          </a:p>
          <a:p>
            <a:pPr algn="l"/>
            <a:r>
              <a:rPr lang="en-GB" sz="2000">
                <a:solidFill>
                  <a:schemeClr val="tx2"/>
                </a:solidFill>
              </a:rPr>
              <a:t>Dr Ewa Kazimierska</a:t>
            </a:r>
          </a:p>
        </p:txBody>
      </p:sp>
      <p:pic>
        <p:nvPicPr>
          <p:cNvPr id="7" name="Graphic 6" descr="Microscope">
            <a:extLst>
              <a:ext uri="{FF2B5EF4-FFF2-40B4-BE49-F238E27FC236}">
                <a16:creationId xmlns:a16="http://schemas.microsoft.com/office/drawing/2014/main" id="{ABC56A1F-209C-09FC-34AC-2C47DA95AB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50730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1D74F-FBC1-6668-CFE2-DF099815E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Organic Vs Inorganic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0C20E-B363-59CE-E774-B35B66F707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Organic</a:t>
            </a:r>
          </a:p>
          <a:p>
            <a:r>
              <a:rPr lang="en-GB" dirty="0"/>
              <a:t>Carbon Based with hydrogen.</a:t>
            </a:r>
          </a:p>
          <a:p>
            <a:r>
              <a:rPr lang="en-GB" dirty="0"/>
              <a:t>Usually contains oxygen or nitrogen</a:t>
            </a:r>
          </a:p>
          <a:p>
            <a:r>
              <a:rPr lang="en-GB" dirty="0"/>
              <a:t>Covalent bonds</a:t>
            </a:r>
          </a:p>
          <a:p>
            <a:r>
              <a:rPr lang="en-GB" dirty="0"/>
              <a:t>Contain functional Groups</a:t>
            </a:r>
          </a:p>
          <a:p>
            <a:pPr lvl="1"/>
            <a:r>
              <a:rPr lang="en-GB" dirty="0"/>
              <a:t>-OH</a:t>
            </a:r>
          </a:p>
          <a:p>
            <a:pPr lvl="1"/>
            <a:r>
              <a:rPr lang="en-GB" dirty="0"/>
              <a:t>-COOH</a:t>
            </a:r>
          </a:p>
          <a:p>
            <a:pPr lvl="1"/>
            <a:r>
              <a:rPr lang="en-GB" dirty="0"/>
              <a:t>-NH</a:t>
            </a:r>
            <a:r>
              <a:rPr lang="en-GB" sz="1100" dirty="0"/>
              <a:t>2</a:t>
            </a:r>
            <a:endParaRPr lang="en-GB" dirty="0"/>
          </a:p>
          <a:p>
            <a:r>
              <a:rPr lang="en-GB" dirty="0"/>
              <a:t>Cannot form Salt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D71737-0EAA-9495-AA34-94343989C1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Inorganic</a:t>
            </a:r>
          </a:p>
          <a:p>
            <a:r>
              <a:rPr lang="en-GB" dirty="0"/>
              <a:t>Lacking Hydrogen-Carbon bonds (</a:t>
            </a:r>
            <a:r>
              <a:rPr lang="en-GB" dirty="0" err="1"/>
              <a:t>eg</a:t>
            </a:r>
            <a:r>
              <a:rPr lang="en-GB" dirty="0"/>
              <a:t> CO</a:t>
            </a:r>
            <a:r>
              <a:rPr lang="en-GB" sz="1200" dirty="0"/>
              <a:t>2</a:t>
            </a:r>
            <a:r>
              <a:rPr lang="en-GB" dirty="0"/>
              <a:t>)</a:t>
            </a:r>
          </a:p>
          <a:p>
            <a:r>
              <a:rPr lang="en-GB" dirty="0"/>
              <a:t>Includes metals</a:t>
            </a:r>
          </a:p>
          <a:p>
            <a:r>
              <a:rPr lang="en-GB" dirty="0"/>
              <a:t>Covalent or ionic bonding</a:t>
            </a:r>
          </a:p>
          <a:p>
            <a:r>
              <a:rPr lang="en-GB" dirty="0"/>
              <a:t>Man-made or Geological in nature</a:t>
            </a:r>
          </a:p>
          <a:p>
            <a:r>
              <a:rPr lang="en-GB" dirty="0"/>
              <a:t>Can form salt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037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olecules">
            <a:extLst>
              <a:ext uri="{FF2B5EF4-FFF2-40B4-BE49-F238E27FC236}">
                <a16:creationId xmlns:a16="http://schemas.microsoft.com/office/drawing/2014/main" id="{FD71CDAE-1994-05B5-2994-9222279636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79" r="2912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CD8582-0B22-3A56-1A94-7CB09C77B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Organic Vs Inorganic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2EB10-8929-5111-BABC-394F0A0A3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All Elements</a:t>
            </a:r>
          </a:p>
          <a:p>
            <a:r>
              <a:rPr lang="en-GB" dirty="0"/>
              <a:t>Differ in structure and in bonding method</a:t>
            </a:r>
          </a:p>
          <a:p>
            <a:endParaRPr lang="en-GB" dirty="0"/>
          </a:p>
          <a:p>
            <a:r>
              <a:rPr lang="en-GB" dirty="0"/>
              <a:t>Think metal alloy vs petrol (Octane)</a:t>
            </a:r>
          </a:p>
          <a:p>
            <a:endParaRPr lang="en-GB" dirty="0"/>
          </a:p>
          <a:p>
            <a:r>
              <a:rPr lang="en-GB" dirty="0"/>
              <a:t>Different behaviours means different analysis techniques </a:t>
            </a:r>
          </a:p>
          <a:p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95715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0C8BD-B0D3-FB28-3DEE-AA2A20EC7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 Techniques for Organic/ Inorganic compounds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72BA6C-E3F9-2EF0-C90E-6A4D05C3B8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Organic</a:t>
            </a:r>
          </a:p>
          <a:p>
            <a:r>
              <a:rPr lang="en-GB" dirty="0"/>
              <a:t>FTIR</a:t>
            </a:r>
          </a:p>
          <a:p>
            <a:r>
              <a:rPr lang="en-GB" dirty="0"/>
              <a:t>RAMAN</a:t>
            </a:r>
          </a:p>
          <a:p>
            <a:r>
              <a:rPr lang="en-GB" dirty="0"/>
              <a:t>VOA</a:t>
            </a:r>
          </a:p>
          <a:p>
            <a:r>
              <a:rPr lang="en-GB" dirty="0"/>
              <a:t>GC/MS</a:t>
            </a:r>
          </a:p>
          <a:p>
            <a:r>
              <a:rPr lang="en-GB" dirty="0"/>
              <a:t>HPLC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2E36054-EC6C-96ED-8887-97BFE5905C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Inorganic</a:t>
            </a:r>
          </a:p>
          <a:p>
            <a:r>
              <a:rPr lang="en-GB" dirty="0"/>
              <a:t>SEM/EDS</a:t>
            </a:r>
          </a:p>
          <a:p>
            <a:r>
              <a:rPr lang="en-GB" dirty="0"/>
              <a:t>ICP/OES</a:t>
            </a:r>
          </a:p>
          <a:p>
            <a:r>
              <a:rPr lang="en-GB" dirty="0"/>
              <a:t>MS</a:t>
            </a:r>
          </a:p>
          <a:p>
            <a:r>
              <a:rPr lang="en-GB" dirty="0"/>
              <a:t>Flame Photometry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098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2AE15-3A5D-8DE4-ADED-070633FAA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 dirty="0">
                <a:solidFill>
                  <a:schemeClr val="bg1"/>
                </a:solidFill>
              </a:rPr>
              <a:t>What is FTIR/ RAMAN? Why are they used?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008C55-B4A5-9378-B8BB-A0437B8518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664215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6485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69975-1422-3B6B-2EA2-42F578A23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Advantages and Disadvantages of Confirmatory Testing?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59D07-B171-50A6-DEA2-2A669E9240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dirty="0"/>
              <a:t>Advantages</a:t>
            </a:r>
          </a:p>
          <a:p>
            <a:r>
              <a:rPr lang="en-GB" sz="2400" dirty="0"/>
              <a:t>Quantitative (some are not)</a:t>
            </a:r>
          </a:p>
          <a:p>
            <a:r>
              <a:rPr lang="en-GB" sz="2400" dirty="0"/>
              <a:t>More general (gives a spectra of what is there)</a:t>
            </a:r>
          </a:p>
          <a:p>
            <a:r>
              <a:rPr lang="en-GB" sz="2400" dirty="0"/>
              <a:t>Hard work done automatically</a:t>
            </a:r>
          </a:p>
          <a:p>
            <a:r>
              <a:rPr lang="en-GB" sz="2400" dirty="0"/>
              <a:t>Targeted analysis (</a:t>
            </a:r>
            <a:r>
              <a:rPr lang="en-GB" sz="2400" dirty="0" err="1"/>
              <a:t>e.g</a:t>
            </a:r>
            <a:r>
              <a:rPr lang="en-GB" sz="2400" dirty="0"/>
              <a:t> particles of interest)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C1B413-82E1-07DD-72F4-28567F6553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dirty="0"/>
              <a:t>Disadvantages</a:t>
            </a:r>
          </a:p>
          <a:p>
            <a:r>
              <a:rPr lang="en-GB" sz="2400" dirty="0"/>
              <a:t>Expensive </a:t>
            </a:r>
          </a:p>
          <a:p>
            <a:r>
              <a:rPr lang="en-GB" sz="2400" dirty="0"/>
              <a:t>Time consuming (due to sample prep)</a:t>
            </a:r>
          </a:p>
          <a:p>
            <a:r>
              <a:rPr lang="en-GB" sz="2400" dirty="0"/>
              <a:t>Can provide more complex answers</a:t>
            </a:r>
          </a:p>
          <a:p>
            <a:r>
              <a:rPr lang="en-GB" sz="2400" dirty="0"/>
              <a:t>Requires specialist training</a:t>
            </a:r>
          </a:p>
          <a:p>
            <a:r>
              <a:rPr lang="en-GB" sz="2400" dirty="0"/>
              <a:t>Fixed location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468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08188B-FCBD-EBE4-C4FF-50F1DAFC2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FTIR Analysis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15EEF8-B7CD-9C6F-E701-141F83C3BD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Mark Broadhead</a:t>
            </a:r>
          </a:p>
        </p:txBody>
      </p:sp>
    </p:spTree>
    <p:extLst>
      <p:ext uri="{BB962C8B-B14F-4D97-AF65-F5344CB8AC3E}">
        <p14:creationId xmlns:p14="http://schemas.microsoft.com/office/powerpoint/2010/main" val="3158435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045B0-8BB6-4C6E-86A3-43F24EAAC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Confirmatory testing with FTIR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52ABA-67E2-FD42-F1A5-D5CAB8DD1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FTIR (Fourier Transfer Infra-Red) Spectroscopy is an organic analysis technique that works on the bonds present between organic elements.</a:t>
            </a:r>
          </a:p>
          <a:p>
            <a:r>
              <a:rPr lang="en-GB" dirty="0"/>
              <a:t>FTIR can be operated in two modes and with two differing techniques:</a:t>
            </a:r>
          </a:p>
          <a:p>
            <a:pPr lvl="1"/>
            <a:r>
              <a:rPr lang="en-GB" dirty="0"/>
              <a:t>Transmittance</a:t>
            </a:r>
          </a:p>
          <a:p>
            <a:pPr lvl="1"/>
            <a:r>
              <a:rPr lang="en-GB" dirty="0"/>
              <a:t>Absorption</a:t>
            </a:r>
          </a:p>
          <a:p>
            <a:pPr lvl="1"/>
            <a:r>
              <a:rPr lang="en-GB" dirty="0"/>
              <a:t>KBr plates</a:t>
            </a:r>
          </a:p>
          <a:p>
            <a:pPr lvl="1"/>
            <a:r>
              <a:rPr lang="en-GB" dirty="0"/>
              <a:t>UATR (attenuated reflectance) unit </a:t>
            </a:r>
          </a:p>
        </p:txBody>
      </p:sp>
    </p:spTree>
    <p:extLst>
      <p:ext uri="{BB962C8B-B14F-4D97-AF65-F5344CB8AC3E}">
        <p14:creationId xmlns:p14="http://schemas.microsoft.com/office/powerpoint/2010/main" val="3967976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EE1E-0E0A-02CE-2A23-1EE524D0E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FTIR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0D8F5-A9FD-DD09-67EC-41ACB7587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307538" cy="4351338"/>
          </a:xfrm>
        </p:spPr>
        <p:txBody>
          <a:bodyPr/>
          <a:lstStyle/>
          <a:p>
            <a:r>
              <a:rPr lang="en-GB" dirty="0"/>
              <a:t>FTIR polarises IR beam</a:t>
            </a:r>
          </a:p>
          <a:p>
            <a:r>
              <a:rPr lang="en-GB" dirty="0"/>
              <a:t>Shone through the diamond onto sample</a:t>
            </a:r>
          </a:p>
          <a:p>
            <a:r>
              <a:rPr lang="en-GB" dirty="0"/>
              <a:t>Reflected and bounced back along diamond/ sample</a:t>
            </a:r>
          </a:p>
          <a:p>
            <a:r>
              <a:rPr lang="en-GB" dirty="0"/>
              <a:t>Hits detector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B9C57B-01ED-0F1A-B172-FA9E27A66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9342" y="2277533"/>
            <a:ext cx="7084458" cy="1956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7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28992-ABB5-4FE9-8B44-07CF0EC5B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FTIR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4D53E-7456-A5AF-0344-1872DE0F7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the IR beam hits the bonds:</a:t>
            </a:r>
          </a:p>
          <a:p>
            <a:pPr lvl="1"/>
            <a:r>
              <a:rPr lang="en-GB" dirty="0"/>
              <a:t>Bonds vibrate and become excited</a:t>
            </a:r>
          </a:p>
          <a:p>
            <a:pPr lvl="1"/>
            <a:r>
              <a:rPr lang="en-GB" dirty="0"/>
              <a:t>Cannot hold on to that increased level of energy</a:t>
            </a:r>
          </a:p>
          <a:p>
            <a:pPr lvl="1"/>
            <a:r>
              <a:rPr lang="en-GB" dirty="0"/>
              <a:t>Releases what is left</a:t>
            </a:r>
          </a:p>
          <a:p>
            <a:pPr lvl="1"/>
            <a:r>
              <a:rPr lang="en-GB" dirty="0"/>
              <a:t>Picked up by the detector </a:t>
            </a:r>
          </a:p>
          <a:p>
            <a:pPr lvl="1"/>
            <a:r>
              <a:rPr lang="en-GB" dirty="0"/>
              <a:t>Gives us a spectra</a:t>
            </a:r>
          </a:p>
          <a:p>
            <a:r>
              <a:rPr lang="en-GB" dirty="0"/>
              <a:t>(if in doubt – think the </a:t>
            </a:r>
            <a:r>
              <a:rPr lang="en-GB" i="1" dirty="0"/>
              <a:t>RED BULL PRINCIPLE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18010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7ECE-C689-EE65-1ACA-98E678077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Spectra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388D0-43F4-7398-05C0-4677C4434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 a Spectra can look to be daunting, however with libraries becoming very commonplace it is simpler to do a comparative glance on the system then work everything out!</a:t>
            </a:r>
          </a:p>
          <a:p>
            <a:r>
              <a:rPr lang="en-GB" dirty="0"/>
              <a:t>However – if you don’t have anything to compare against or have adulterants in your sample (such as from a crude explosive over a military grade one), you may need to interpret manually.</a:t>
            </a:r>
          </a:p>
          <a:p>
            <a:r>
              <a:rPr lang="en-GB" dirty="0"/>
              <a:t>Organic Chemical bonds have been extensively mapped and as such tables are freely available online.</a:t>
            </a:r>
          </a:p>
        </p:txBody>
      </p:sp>
    </p:spTree>
    <p:extLst>
      <p:ext uri="{BB962C8B-B14F-4D97-AF65-F5344CB8AC3E}">
        <p14:creationId xmlns:p14="http://schemas.microsoft.com/office/powerpoint/2010/main" val="412478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09ACF-CC74-0F3B-E26E-31A7A0A3A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Spectra Reading</a:t>
            </a:r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DEDBA2C-B258-FFCA-877E-5E2C271A2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293314"/>
            <a:ext cx="7588429" cy="5365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87B91E-BDBF-7C39-5FA5-2CFB260C5C93}"/>
              </a:ext>
            </a:extLst>
          </p:cNvPr>
          <p:cNvSpPr txBox="1"/>
          <p:nvPr/>
        </p:nvSpPr>
        <p:spPr>
          <a:xfrm>
            <a:off x="8426629" y="1491916"/>
            <a:ext cx="304118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Two Areas:</a:t>
            </a:r>
          </a:p>
          <a:p>
            <a:endParaRPr lang="en-GB" dirty="0"/>
          </a:p>
          <a:p>
            <a:r>
              <a:rPr lang="en-GB" dirty="0"/>
              <a:t>4000-~1500: Group Zone</a:t>
            </a:r>
          </a:p>
          <a:p>
            <a:endParaRPr lang="en-GB" dirty="0"/>
          </a:p>
          <a:p>
            <a:r>
              <a:rPr lang="en-GB" dirty="0"/>
              <a:t>~1500 and below: Fingerprint Zone</a:t>
            </a:r>
          </a:p>
          <a:p>
            <a:endParaRPr lang="en-GB" dirty="0"/>
          </a:p>
          <a:p>
            <a:r>
              <a:rPr lang="en-GB" dirty="0"/>
              <a:t>Group Zone deals with Grouped chemicals such as Methylene (CH</a:t>
            </a:r>
            <a:r>
              <a:rPr lang="en-GB" sz="1100" dirty="0"/>
              <a:t>2</a:t>
            </a:r>
            <a:r>
              <a:rPr lang="en-GB" dirty="0"/>
              <a:t>), Carboxylic acids (C=0) and Hydroxides (OH)</a:t>
            </a:r>
          </a:p>
          <a:p>
            <a:endParaRPr lang="en-GB" dirty="0"/>
          </a:p>
          <a:p>
            <a:r>
              <a:rPr lang="en-GB" dirty="0"/>
              <a:t>Fingerprint Zone looks at the molecule as a whole and is the distinguishing factor between two like samples.</a:t>
            </a:r>
          </a:p>
        </p:txBody>
      </p:sp>
    </p:spTree>
    <p:extLst>
      <p:ext uri="{BB962C8B-B14F-4D97-AF65-F5344CB8AC3E}">
        <p14:creationId xmlns:p14="http://schemas.microsoft.com/office/powerpoint/2010/main" val="38192467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7ECE-C689-EE65-1ACA-98E678077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Spectra Reading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294CA8F-6BA8-B58A-14BB-E8A23D0AB3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640" y="1368604"/>
            <a:ext cx="8222720" cy="523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4645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8021B9A-A70C-7C75-DAAF-E4ABDBF8F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RAMAN Spectroscopy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B06A54-B5A0-7AB1-F3F3-A1DCB6B262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FTIRs big brother.</a:t>
            </a:r>
          </a:p>
        </p:txBody>
      </p:sp>
    </p:spTree>
    <p:extLst>
      <p:ext uri="{BB962C8B-B14F-4D97-AF65-F5344CB8AC3E}">
        <p14:creationId xmlns:p14="http://schemas.microsoft.com/office/powerpoint/2010/main" val="18789622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381EE7-96BD-047A-D766-9C8ECA9EE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RAMAN?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0F3644-444F-D63C-FE87-8F7F3384A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Unlike FTIR – RAMAN looks at something called a Raman Scatter</a:t>
            </a:r>
          </a:p>
          <a:p>
            <a:r>
              <a:rPr lang="en-GB" dirty="0"/>
              <a:t>When light hits the molecule a small amount is reflected at a different wavelength to the rest (typically 0.0000001%) this wavelength is different enough in behaviour and wavelength to identify these molecules from the scatter.</a:t>
            </a:r>
          </a:p>
          <a:p>
            <a:endParaRPr lang="en-GB" dirty="0"/>
          </a:p>
          <a:p>
            <a:r>
              <a:rPr lang="en-GB" dirty="0"/>
              <a:t>RAMAN has an advantage over FTIR as it is </a:t>
            </a:r>
            <a:r>
              <a:rPr lang="en-GB" i="1" dirty="0"/>
              <a:t>Targeted </a:t>
            </a:r>
            <a:r>
              <a:rPr lang="en-GB" dirty="0"/>
              <a:t>which means you can look at individual particles as opposed to an </a:t>
            </a:r>
            <a:r>
              <a:rPr lang="en-GB"/>
              <a:t>entire sample.</a:t>
            </a:r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13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3.xml><?xml version="1.0" encoding="utf-8"?>
<a:theme xmlns:a="http://schemas.openxmlformats.org/drawingml/2006/main" name="2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571</Words>
  <Application>Microsoft Office PowerPoint</Application>
  <PresentationFormat>Widescreen</PresentationFormat>
  <Paragraphs>99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Calibri Light</vt:lpstr>
      <vt:lpstr>Trebuchet MS</vt:lpstr>
      <vt:lpstr>Wingdings 3</vt:lpstr>
      <vt:lpstr>Office Theme</vt:lpstr>
      <vt:lpstr>1_Facet</vt:lpstr>
      <vt:lpstr>2_Facet</vt:lpstr>
      <vt:lpstr>Automated Analysis Platforms</vt:lpstr>
      <vt:lpstr>Organic Vs Inorganic</vt:lpstr>
      <vt:lpstr>Organic Vs Inorganic</vt:lpstr>
      <vt:lpstr>Analysis Techniques for Organic/ Inorganic compounds</vt:lpstr>
      <vt:lpstr>What is FTIR/ RAMAN? Why are they used?</vt:lpstr>
      <vt:lpstr>Advantages and Disadvantages of Confirmatory Testing?</vt:lpstr>
      <vt:lpstr>FTIR Analysis</vt:lpstr>
      <vt:lpstr>Confirmatory testing with FTIR</vt:lpstr>
      <vt:lpstr>FTIR cont’d</vt:lpstr>
      <vt:lpstr>FTIR cont’d</vt:lpstr>
      <vt:lpstr>Spectra Reading</vt:lpstr>
      <vt:lpstr>Spectra Reading</vt:lpstr>
      <vt:lpstr>Spectra Reading</vt:lpstr>
      <vt:lpstr>RAMAN Spectroscopy</vt:lpstr>
      <vt:lpstr>RAMAN?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Presumptive and Confirmatory Testing</dc:title>
  <dc:creator>Mark Broadhead</dc:creator>
  <cp:lastModifiedBy>Ewa Kazimierska</cp:lastModifiedBy>
  <cp:revision>4</cp:revision>
  <dcterms:created xsi:type="dcterms:W3CDTF">2022-10-25T13:07:36Z</dcterms:created>
  <dcterms:modified xsi:type="dcterms:W3CDTF">2026-10-13T12:18:32Z</dcterms:modified>
</cp:coreProperties>
</file>