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AC38F8-399B-488F-AF70-1009F9F01E7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532AD9A-BF9A-4D33-84A0-F1124243A2A9}">
      <dgm:prSet/>
      <dgm:spPr/>
      <dgm:t>
        <a:bodyPr/>
        <a:lstStyle/>
        <a:p>
          <a:r>
            <a:rPr lang="en-US"/>
            <a:t>IMPORTANCE IN HEALTH AND SOCIAL CARE</a:t>
          </a:r>
        </a:p>
      </dgm:t>
    </dgm:pt>
    <dgm:pt modelId="{774DE99E-78E7-493C-8775-84DB69109600}" type="parTrans" cxnId="{8CA57442-80CA-4283-B34D-5E503BA146C0}">
      <dgm:prSet/>
      <dgm:spPr/>
      <dgm:t>
        <a:bodyPr/>
        <a:lstStyle/>
        <a:p>
          <a:endParaRPr lang="en-US"/>
        </a:p>
      </dgm:t>
    </dgm:pt>
    <dgm:pt modelId="{477B0F11-978E-4DD9-800B-361AAE4D69CF}" type="sibTrans" cxnId="{8CA57442-80CA-4283-B34D-5E503BA146C0}">
      <dgm:prSet/>
      <dgm:spPr/>
      <dgm:t>
        <a:bodyPr/>
        <a:lstStyle/>
        <a:p>
          <a:endParaRPr lang="en-US"/>
        </a:p>
      </dgm:t>
    </dgm:pt>
    <dgm:pt modelId="{D676D295-4308-4395-9EC7-B511570B0E32}">
      <dgm:prSet/>
      <dgm:spPr/>
      <dgm:t>
        <a:bodyPr/>
        <a:lstStyle/>
        <a:p>
          <a:r>
            <a:rPr lang="en-US"/>
            <a:t>✅ Benefits for service users: - Holistic care – all needs considered​- Better safety and risk management​- Faster and more effective support​- Consistent care and information​- Higher quality of life and wellbeing </a:t>
          </a:r>
        </a:p>
      </dgm:t>
    </dgm:pt>
    <dgm:pt modelId="{02659BAC-A5D2-4CAD-ADFB-FF13550812DB}" type="parTrans" cxnId="{D124D117-B3FC-4405-B6B4-5285F39763D4}">
      <dgm:prSet/>
      <dgm:spPr/>
      <dgm:t>
        <a:bodyPr/>
        <a:lstStyle/>
        <a:p>
          <a:endParaRPr lang="en-US"/>
        </a:p>
      </dgm:t>
    </dgm:pt>
    <dgm:pt modelId="{434D7B67-C208-40DD-94DA-7743B0D4C15C}" type="sibTrans" cxnId="{D124D117-B3FC-4405-B6B4-5285F39763D4}">
      <dgm:prSet/>
      <dgm:spPr/>
      <dgm:t>
        <a:bodyPr/>
        <a:lstStyle/>
        <a:p>
          <a:endParaRPr lang="en-US"/>
        </a:p>
      </dgm:t>
    </dgm:pt>
    <dgm:pt modelId="{6B22BB37-533B-406B-BCA6-0422E852D00F}">
      <dgm:prSet/>
      <dgm:spPr/>
      <dgm:t>
        <a:bodyPr/>
        <a:lstStyle/>
        <a:p>
          <a:r>
            <a:rPr lang="en-US"/>
            <a:t>✅ Benefits for staff:  Shared workload and support​- Learning and development opportunities​- Better job satisfaction and motivation​- Less stress and burnout​- Clearer understanding of roles </a:t>
          </a:r>
        </a:p>
      </dgm:t>
    </dgm:pt>
    <dgm:pt modelId="{248072A5-7C3E-4697-8BE1-15DCD414BCB4}" type="parTrans" cxnId="{17E19952-468B-417B-82BA-A7EF4231A46E}">
      <dgm:prSet/>
      <dgm:spPr/>
      <dgm:t>
        <a:bodyPr/>
        <a:lstStyle/>
        <a:p>
          <a:endParaRPr lang="en-US"/>
        </a:p>
      </dgm:t>
    </dgm:pt>
    <dgm:pt modelId="{180DA94C-253D-4DFD-9B41-B092A19DF7D8}" type="sibTrans" cxnId="{17E19952-468B-417B-82BA-A7EF4231A46E}">
      <dgm:prSet/>
      <dgm:spPr/>
      <dgm:t>
        <a:bodyPr/>
        <a:lstStyle/>
        <a:p>
          <a:endParaRPr lang="en-US"/>
        </a:p>
      </dgm:t>
    </dgm:pt>
    <dgm:pt modelId="{647A3172-565A-4875-AC5B-FBDF5F7D2025}">
      <dgm:prSet/>
      <dgm:spPr/>
      <dgm:t>
        <a:bodyPr/>
        <a:lstStyle/>
        <a:p>
          <a:r>
            <a:rPr lang="en-US"/>
            <a:t>✅ Benefits for organisations:  Better standards and compliance​- Improved reputation​- Effective use of resources​- Better communication and planning "Effective teamwork is central to providing safe, high-quality person centred care" (NHS, 2024)</a:t>
          </a:r>
        </a:p>
      </dgm:t>
    </dgm:pt>
    <dgm:pt modelId="{C465AAFE-01B9-4262-BC24-3F94B73274A5}" type="parTrans" cxnId="{1726EDA7-0A1D-4BE1-91EA-CB521637100D}">
      <dgm:prSet/>
      <dgm:spPr/>
      <dgm:t>
        <a:bodyPr/>
        <a:lstStyle/>
        <a:p>
          <a:endParaRPr lang="en-US"/>
        </a:p>
      </dgm:t>
    </dgm:pt>
    <dgm:pt modelId="{C40146C4-9666-4586-AD9C-0DF82C757FA5}" type="sibTrans" cxnId="{1726EDA7-0A1D-4BE1-91EA-CB521637100D}">
      <dgm:prSet/>
      <dgm:spPr/>
      <dgm:t>
        <a:bodyPr/>
        <a:lstStyle/>
        <a:p>
          <a:endParaRPr lang="en-US"/>
        </a:p>
      </dgm:t>
    </dgm:pt>
    <dgm:pt modelId="{AEAEEC8E-5EC7-409E-B588-6AA9F6205DA9}" type="pres">
      <dgm:prSet presAssocID="{6FAC38F8-399B-488F-AF70-1009F9F01E7A}" presName="Name0" presStyleCnt="0">
        <dgm:presLayoutVars>
          <dgm:dir/>
          <dgm:resizeHandles val="exact"/>
        </dgm:presLayoutVars>
      </dgm:prSet>
      <dgm:spPr/>
    </dgm:pt>
    <dgm:pt modelId="{73E10AB4-933C-4F29-9666-09E9D405E193}" type="pres">
      <dgm:prSet presAssocID="{C532AD9A-BF9A-4D33-84A0-F1124243A2A9}" presName="node" presStyleLbl="node1" presStyleIdx="0" presStyleCnt="4">
        <dgm:presLayoutVars>
          <dgm:bulletEnabled val="1"/>
        </dgm:presLayoutVars>
      </dgm:prSet>
      <dgm:spPr/>
    </dgm:pt>
    <dgm:pt modelId="{118D7387-5850-40C7-ABDC-91C0B40ECEE5}" type="pres">
      <dgm:prSet presAssocID="{477B0F11-978E-4DD9-800B-361AAE4D69CF}" presName="sibTrans" presStyleLbl="sibTrans1D1" presStyleIdx="0" presStyleCnt="3"/>
      <dgm:spPr/>
    </dgm:pt>
    <dgm:pt modelId="{4CFB131D-5B83-4089-90C7-2DD53D491471}" type="pres">
      <dgm:prSet presAssocID="{477B0F11-978E-4DD9-800B-361AAE4D69CF}" presName="connectorText" presStyleLbl="sibTrans1D1" presStyleIdx="0" presStyleCnt="3"/>
      <dgm:spPr/>
    </dgm:pt>
    <dgm:pt modelId="{1208BE71-6579-41A8-AA53-1EC707909C51}" type="pres">
      <dgm:prSet presAssocID="{D676D295-4308-4395-9EC7-B511570B0E32}" presName="node" presStyleLbl="node1" presStyleIdx="1" presStyleCnt="4">
        <dgm:presLayoutVars>
          <dgm:bulletEnabled val="1"/>
        </dgm:presLayoutVars>
      </dgm:prSet>
      <dgm:spPr/>
    </dgm:pt>
    <dgm:pt modelId="{BB074BDD-3333-468F-B4AA-12BA3844DDE8}" type="pres">
      <dgm:prSet presAssocID="{434D7B67-C208-40DD-94DA-7743B0D4C15C}" presName="sibTrans" presStyleLbl="sibTrans1D1" presStyleIdx="1" presStyleCnt="3"/>
      <dgm:spPr/>
    </dgm:pt>
    <dgm:pt modelId="{FACBB31C-B585-4111-8C22-7D51951F1CA0}" type="pres">
      <dgm:prSet presAssocID="{434D7B67-C208-40DD-94DA-7743B0D4C15C}" presName="connectorText" presStyleLbl="sibTrans1D1" presStyleIdx="1" presStyleCnt="3"/>
      <dgm:spPr/>
    </dgm:pt>
    <dgm:pt modelId="{AE3C2875-CB15-4290-B78C-402FD2B4FC28}" type="pres">
      <dgm:prSet presAssocID="{6B22BB37-533B-406B-BCA6-0422E852D00F}" presName="node" presStyleLbl="node1" presStyleIdx="2" presStyleCnt="4">
        <dgm:presLayoutVars>
          <dgm:bulletEnabled val="1"/>
        </dgm:presLayoutVars>
      </dgm:prSet>
      <dgm:spPr/>
    </dgm:pt>
    <dgm:pt modelId="{6977704E-0D7B-4340-AB75-71DF4C750712}" type="pres">
      <dgm:prSet presAssocID="{180DA94C-253D-4DFD-9B41-B092A19DF7D8}" presName="sibTrans" presStyleLbl="sibTrans1D1" presStyleIdx="2" presStyleCnt="3"/>
      <dgm:spPr/>
    </dgm:pt>
    <dgm:pt modelId="{C6132AB0-6E1E-44BE-8AE8-977D4293D7B9}" type="pres">
      <dgm:prSet presAssocID="{180DA94C-253D-4DFD-9B41-B092A19DF7D8}" presName="connectorText" presStyleLbl="sibTrans1D1" presStyleIdx="2" presStyleCnt="3"/>
      <dgm:spPr/>
    </dgm:pt>
    <dgm:pt modelId="{D237AA8F-0B4D-4A2C-9875-33A380A5EC21}" type="pres">
      <dgm:prSet presAssocID="{647A3172-565A-4875-AC5B-FBDF5F7D2025}" presName="node" presStyleLbl="node1" presStyleIdx="3" presStyleCnt="4">
        <dgm:presLayoutVars>
          <dgm:bulletEnabled val="1"/>
        </dgm:presLayoutVars>
      </dgm:prSet>
      <dgm:spPr/>
    </dgm:pt>
  </dgm:ptLst>
  <dgm:cxnLst>
    <dgm:cxn modelId="{5F052108-3348-494F-AE39-F21DD5A98F0C}" type="presOf" srcId="{434D7B67-C208-40DD-94DA-7743B0D4C15C}" destId="{FACBB31C-B585-4111-8C22-7D51951F1CA0}" srcOrd="1" destOrd="0" presId="urn:microsoft.com/office/officeart/2016/7/layout/RepeatingBendingProcessNew"/>
    <dgm:cxn modelId="{D124D117-B3FC-4405-B6B4-5285F39763D4}" srcId="{6FAC38F8-399B-488F-AF70-1009F9F01E7A}" destId="{D676D295-4308-4395-9EC7-B511570B0E32}" srcOrd="1" destOrd="0" parTransId="{02659BAC-A5D2-4CAD-ADFB-FF13550812DB}" sibTransId="{434D7B67-C208-40DD-94DA-7743B0D4C15C}"/>
    <dgm:cxn modelId="{84DF421F-6606-4506-A234-A712A89A7B77}" type="presOf" srcId="{477B0F11-978E-4DD9-800B-361AAE4D69CF}" destId="{4CFB131D-5B83-4089-90C7-2DD53D491471}" srcOrd="1" destOrd="0" presId="urn:microsoft.com/office/officeart/2016/7/layout/RepeatingBendingProcessNew"/>
    <dgm:cxn modelId="{04A7BE2F-F08C-41AC-BD88-6AE7CF896D96}" type="presOf" srcId="{6FAC38F8-399B-488F-AF70-1009F9F01E7A}" destId="{AEAEEC8E-5EC7-409E-B588-6AA9F6205DA9}" srcOrd="0" destOrd="0" presId="urn:microsoft.com/office/officeart/2016/7/layout/RepeatingBendingProcessNew"/>
    <dgm:cxn modelId="{8CA57442-80CA-4283-B34D-5E503BA146C0}" srcId="{6FAC38F8-399B-488F-AF70-1009F9F01E7A}" destId="{C532AD9A-BF9A-4D33-84A0-F1124243A2A9}" srcOrd="0" destOrd="0" parTransId="{774DE99E-78E7-493C-8775-84DB69109600}" sibTransId="{477B0F11-978E-4DD9-800B-361AAE4D69CF}"/>
    <dgm:cxn modelId="{CF67D265-BD8A-4938-819E-35A2318D24BC}" type="presOf" srcId="{180DA94C-253D-4DFD-9B41-B092A19DF7D8}" destId="{6977704E-0D7B-4340-AB75-71DF4C750712}" srcOrd="0" destOrd="0" presId="urn:microsoft.com/office/officeart/2016/7/layout/RepeatingBendingProcessNew"/>
    <dgm:cxn modelId="{17E19952-468B-417B-82BA-A7EF4231A46E}" srcId="{6FAC38F8-399B-488F-AF70-1009F9F01E7A}" destId="{6B22BB37-533B-406B-BCA6-0422E852D00F}" srcOrd="2" destOrd="0" parTransId="{248072A5-7C3E-4697-8BE1-15DCD414BCB4}" sibTransId="{180DA94C-253D-4DFD-9B41-B092A19DF7D8}"/>
    <dgm:cxn modelId="{D279DF90-8A17-489B-90F2-7E1ECC2F8AC9}" type="presOf" srcId="{434D7B67-C208-40DD-94DA-7743B0D4C15C}" destId="{BB074BDD-3333-468F-B4AA-12BA3844DDE8}" srcOrd="0" destOrd="0" presId="urn:microsoft.com/office/officeart/2016/7/layout/RepeatingBendingProcessNew"/>
    <dgm:cxn modelId="{8F6A1193-AAE3-4D00-A3DA-A5BA6B4E5C04}" type="presOf" srcId="{180DA94C-253D-4DFD-9B41-B092A19DF7D8}" destId="{C6132AB0-6E1E-44BE-8AE8-977D4293D7B9}" srcOrd="1" destOrd="0" presId="urn:microsoft.com/office/officeart/2016/7/layout/RepeatingBendingProcessNew"/>
    <dgm:cxn modelId="{2A6943A0-5645-4ADF-949F-64827C0EFC44}" type="presOf" srcId="{C532AD9A-BF9A-4D33-84A0-F1124243A2A9}" destId="{73E10AB4-933C-4F29-9666-09E9D405E193}" srcOrd="0" destOrd="0" presId="urn:microsoft.com/office/officeart/2016/7/layout/RepeatingBendingProcessNew"/>
    <dgm:cxn modelId="{1726EDA7-0A1D-4BE1-91EA-CB521637100D}" srcId="{6FAC38F8-399B-488F-AF70-1009F9F01E7A}" destId="{647A3172-565A-4875-AC5B-FBDF5F7D2025}" srcOrd="3" destOrd="0" parTransId="{C465AAFE-01B9-4262-BC24-3F94B73274A5}" sibTransId="{C40146C4-9666-4586-AD9C-0DF82C757FA5}"/>
    <dgm:cxn modelId="{233183C5-9DB4-4F58-8524-480F37540679}" type="presOf" srcId="{477B0F11-978E-4DD9-800B-361AAE4D69CF}" destId="{118D7387-5850-40C7-ABDC-91C0B40ECEE5}" srcOrd="0" destOrd="0" presId="urn:microsoft.com/office/officeart/2016/7/layout/RepeatingBendingProcessNew"/>
    <dgm:cxn modelId="{D9082DCD-27BD-4353-8105-065644819EFD}" type="presOf" srcId="{647A3172-565A-4875-AC5B-FBDF5F7D2025}" destId="{D237AA8F-0B4D-4A2C-9875-33A380A5EC21}" srcOrd="0" destOrd="0" presId="urn:microsoft.com/office/officeart/2016/7/layout/RepeatingBendingProcessNew"/>
    <dgm:cxn modelId="{29C740E3-B1F3-4BDF-B150-4478F5BEFC3C}" type="presOf" srcId="{D676D295-4308-4395-9EC7-B511570B0E32}" destId="{1208BE71-6579-41A8-AA53-1EC707909C51}" srcOrd="0" destOrd="0" presId="urn:microsoft.com/office/officeart/2016/7/layout/RepeatingBendingProcessNew"/>
    <dgm:cxn modelId="{EAEFA1E7-B262-40EB-80BD-1E83A7242EDA}" type="presOf" srcId="{6B22BB37-533B-406B-BCA6-0422E852D00F}" destId="{AE3C2875-CB15-4290-B78C-402FD2B4FC28}" srcOrd="0" destOrd="0" presId="urn:microsoft.com/office/officeart/2016/7/layout/RepeatingBendingProcessNew"/>
    <dgm:cxn modelId="{9F70D4ED-951B-479C-9582-955264B15D1B}" type="presParOf" srcId="{AEAEEC8E-5EC7-409E-B588-6AA9F6205DA9}" destId="{73E10AB4-933C-4F29-9666-09E9D405E193}" srcOrd="0" destOrd="0" presId="urn:microsoft.com/office/officeart/2016/7/layout/RepeatingBendingProcessNew"/>
    <dgm:cxn modelId="{597E819A-43FB-43A5-89ED-2B52DF26B492}" type="presParOf" srcId="{AEAEEC8E-5EC7-409E-B588-6AA9F6205DA9}" destId="{118D7387-5850-40C7-ABDC-91C0B40ECEE5}" srcOrd="1" destOrd="0" presId="urn:microsoft.com/office/officeart/2016/7/layout/RepeatingBendingProcessNew"/>
    <dgm:cxn modelId="{09D0C963-8130-4A82-8021-9CE15ED38102}" type="presParOf" srcId="{118D7387-5850-40C7-ABDC-91C0B40ECEE5}" destId="{4CFB131D-5B83-4089-90C7-2DD53D491471}" srcOrd="0" destOrd="0" presId="urn:microsoft.com/office/officeart/2016/7/layout/RepeatingBendingProcessNew"/>
    <dgm:cxn modelId="{46BC5FFE-5C33-40F4-8755-23039F0C91B2}" type="presParOf" srcId="{AEAEEC8E-5EC7-409E-B588-6AA9F6205DA9}" destId="{1208BE71-6579-41A8-AA53-1EC707909C51}" srcOrd="2" destOrd="0" presId="urn:microsoft.com/office/officeart/2016/7/layout/RepeatingBendingProcessNew"/>
    <dgm:cxn modelId="{6B83B321-90A7-46A6-935E-B61B9CC2EFDD}" type="presParOf" srcId="{AEAEEC8E-5EC7-409E-B588-6AA9F6205DA9}" destId="{BB074BDD-3333-468F-B4AA-12BA3844DDE8}" srcOrd="3" destOrd="0" presId="urn:microsoft.com/office/officeart/2016/7/layout/RepeatingBendingProcessNew"/>
    <dgm:cxn modelId="{1B246178-FE5F-4E41-8DC6-D8C979E4A0EB}" type="presParOf" srcId="{BB074BDD-3333-468F-B4AA-12BA3844DDE8}" destId="{FACBB31C-B585-4111-8C22-7D51951F1CA0}" srcOrd="0" destOrd="0" presId="urn:microsoft.com/office/officeart/2016/7/layout/RepeatingBendingProcessNew"/>
    <dgm:cxn modelId="{F1FA7EFA-1CDE-42C1-933B-4A6D86394470}" type="presParOf" srcId="{AEAEEC8E-5EC7-409E-B588-6AA9F6205DA9}" destId="{AE3C2875-CB15-4290-B78C-402FD2B4FC28}" srcOrd="4" destOrd="0" presId="urn:microsoft.com/office/officeart/2016/7/layout/RepeatingBendingProcessNew"/>
    <dgm:cxn modelId="{AFDC9913-A09D-472E-9912-CF960ECECE5D}" type="presParOf" srcId="{AEAEEC8E-5EC7-409E-B588-6AA9F6205DA9}" destId="{6977704E-0D7B-4340-AB75-71DF4C750712}" srcOrd="5" destOrd="0" presId="urn:microsoft.com/office/officeart/2016/7/layout/RepeatingBendingProcessNew"/>
    <dgm:cxn modelId="{5188E3AA-17F1-49F6-AD9A-5375CC262EB9}" type="presParOf" srcId="{6977704E-0D7B-4340-AB75-71DF4C750712}" destId="{C6132AB0-6E1E-44BE-8AE8-977D4293D7B9}" srcOrd="0" destOrd="0" presId="urn:microsoft.com/office/officeart/2016/7/layout/RepeatingBendingProcessNew"/>
    <dgm:cxn modelId="{DA7C185F-FA8B-4239-9B93-88455797B65E}" type="presParOf" srcId="{AEAEEC8E-5EC7-409E-B588-6AA9F6205DA9}" destId="{D237AA8F-0B4D-4A2C-9875-33A380A5EC21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8D7387-5850-40C7-ABDC-91C0B40ECEE5}">
      <dsp:nvSpPr>
        <dsp:cNvPr id="0" name=""/>
        <dsp:cNvSpPr/>
      </dsp:nvSpPr>
      <dsp:spPr>
        <a:xfrm>
          <a:off x="2774636" y="1188208"/>
          <a:ext cx="60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6986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2189" y="1230737"/>
        <a:ext cx="31879" cy="6382"/>
      </dsp:txXfrm>
    </dsp:sp>
    <dsp:sp modelId="{73E10AB4-933C-4F29-9666-09E9D405E193}">
      <dsp:nvSpPr>
        <dsp:cNvPr id="0" name=""/>
        <dsp:cNvSpPr/>
      </dsp:nvSpPr>
      <dsp:spPr>
        <a:xfrm>
          <a:off x="4321" y="402294"/>
          <a:ext cx="2772115" cy="166326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836" tIns="142584" rIns="135836" bIns="14258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IMPORTANCE IN HEALTH AND SOCIAL CARE</a:t>
          </a:r>
        </a:p>
      </dsp:txBody>
      <dsp:txXfrm>
        <a:off x="4321" y="402294"/>
        <a:ext cx="2772115" cy="1663269"/>
      </dsp:txXfrm>
    </dsp:sp>
    <dsp:sp modelId="{BB074BDD-3333-468F-B4AA-12BA3844DDE8}">
      <dsp:nvSpPr>
        <dsp:cNvPr id="0" name=""/>
        <dsp:cNvSpPr/>
      </dsp:nvSpPr>
      <dsp:spPr>
        <a:xfrm>
          <a:off x="1390378" y="2063763"/>
          <a:ext cx="3409701" cy="606986"/>
        </a:xfrm>
        <a:custGeom>
          <a:avLst/>
          <a:gdLst/>
          <a:ahLst/>
          <a:cxnLst/>
          <a:rect l="0" t="0" r="0" b="0"/>
          <a:pathLst>
            <a:path>
              <a:moveTo>
                <a:pt x="3409701" y="0"/>
              </a:moveTo>
              <a:lnTo>
                <a:pt x="3409701" y="320593"/>
              </a:lnTo>
              <a:lnTo>
                <a:pt x="0" y="320593"/>
              </a:lnTo>
              <a:lnTo>
                <a:pt x="0" y="606986"/>
              </a:lnTo>
            </a:path>
          </a:pathLst>
        </a:custGeom>
        <a:noFill/>
        <a:ln w="9525" cap="rnd" cmpd="sng" algn="ctr">
          <a:solidFill>
            <a:schemeClr val="accent5">
              <a:hueOff val="10077129"/>
              <a:satOff val="-4709"/>
              <a:lumOff val="-529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08509" y="2364065"/>
        <a:ext cx="173440" cy="6382"/>
      </dsp:txXfrm>
    </dsp:sp>
    <dsp:sp modelId="{1208BE71-6579-41A8-AA53-1EC707909C51}">
      <dsp:nvSpPr>
        <dsp:cNvPr id="0" name=""/>
        <dsp:cNvSpPr/>
      </dsp:nvSpPr>
      <dsp:spPr>
        <a:xfrm>
          <a:off x="3414022" y="402294"/>
          <a:ext cx="2772115" cy="1663269"/>
        </a:xfrm>
        <a:prstGeom prst="rect">
          <a:avLst/>
        </a:prstGeom>
        <a:solidFill>
          <a:schemeClr val="accent5">
            <a:hueOff val="6718086"/>
            <a:satOff val="-3139"/>
            <a:lumOff val="-352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836" tIns="142584" rIns="135836" bIns="14258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✅ Benefits for service users: - Holistic care – all needs considered​- Better safety and risk management​- Faster and more effective support​- Consistent care and information​- Higher quality of life and wellbeing </a:t>
          </a:r>
        </a:p>
      </dsp:txBody>
      <dsp:txXfrm>
        <a:off x="3414022" y="402294"/>
        <a:ext cx="2772115" cy="1663269"/>
      </dsp:txXfrm>
    </dsp:sp>
    <dsp:sp modelId="{6977704E-0D7B-4340-AB75-71DF4C750712}">
      <dsp:nvSpPr>
        <dsp:cNvPr id="0" name=""/>
        <dsp:cNvSpPr/>
      </dsp:nvSpPr>
      <dsp:spPr>
        <a:xfrm>
          <a:off x="2774636" y="3489064"/>
          <a:ext cx="6069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6986" y="45720"/>
              </a:lnTo>
            </a:path>
          </a:pathLst>
        </a:custGeom>
        <a:noFill/>
        <a:ln w="9525" cap="rnd" cmpd="sng" algn="ctr">
          <a:solidFill>
            <a:schemeClr val="accent5">
              <a:hueOff val="20154258"/>
              <a:satOff val="-9417"/>
              <a:lumOff val="-1058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2189" y="3531593"/>
        <a:ext cx="31879" cy="6382"/>
      </dsp:txXfrm>
    </dsp:sp>
    <dsp:sp modelId="{AE3C2875-CB15-4290-B78C-402FD2B4FC28}">
      <dsp:nvSpPr>
        <dsp:cNvPr id="0" name=""/>
        <dsp:cNvSpPr/>
      </dsp:nvSpPr>
      <dsp:spPr>
        <a:xfrm>
          <a:off x="4321" y="2703149"/>
          <a:ext cx="2772115" cy="1663269"/>
        </a:xfrm>
        <a:prstGeom prst="rect">
          <a:avLst/>
        </a:prstGeom>
        <a:solidFill>
          <a:schemeClr val="accent5">
            <a:hueOff val="13436172"/>
            <a:satOff val="-6278"/>
            <a:lumOff val="-705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836" tIns="142584" rIns="135836" bIns="14258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✅ Benefits for staff:  Shared workload and support​- Learning and development opportunities​- Better job satisfaction and motivation​- Less stress and burnout​- Clearer understanding of roles </a:t>
          </a:r>
        </a:p>
      </dsp:txBody>
      <dsp:txXfrm>
        <a:off x="4321" y="2703149"/>
        <a:ext cx="2772115" cy="1663269"/>
      </dsp:txXfrm>
    </dsp:sp>
    <dsp:sp modelId="{D237AA8F-0B4D-4A2C-9875-33A380A5EC21}">
      <dsp:nvSpPr>
        <dsp:cNvPr id="0" name=""/>
        <dsp:cNvSpPr/>
      </dsp:nvSpPr>
      <dsp:spPr>
        <a:xfrm>
          <a:off x="3414022" y="2703149"/>
          <a:ext cx="2772115" cy="1663269"/>
        </a:xfrm>
        <a:prstGeom prst="rect">
          <a:avLst/>
        </a:prstGeom>
        <a:solidFill>
          <a:schemeClr val="accent5">
            <a:hueOff val="20154258"/>
            <a:satOff val="-9417"/>
            <a:lumOff val="-1058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836" tIns="142584" rIns="135836" bIns="14258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✅ Benefits for organisations:  Better standards and compliance​- Improved reputation​- Effective use of resources​- Better communication and planning "Effective teamwork is central to providing safe, high-quality person centred care" (NHS, 2024)</a:t>
          </a:r>
        </a:p>
      </dsp:txBody>
      <dsp:txXfrm>
        <a:off x="3414022" y="2703149"/>
        <a:ext cx="2772115" cy="1663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1319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758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153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477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974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234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927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772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258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9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390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8396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3839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23943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8173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7330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0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ABA02144-DF37-2A48-B067-98CB24A3BD33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35966BC-C811-E94E-8818-2968BDC9DF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8013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  <p:sldLayoutId id="214748374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15958F5-464E-0591-679A-D3D4C0A4E9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6245" y="1065162"/>
            <a:ext cx="9144000" cy="2127249"/>
          </a:xfrm>
        </p:spPr>
        <p:txBody>
          <a:bodyPr/>
          <a:lstStyle/>
          <a:p>
            <a:r>
              <a:rPr lang="en-US" dirty="0"/>
              <a:t>📊 POWERPOINT PRESENTATION 🤝 WORKING IN TEAMS Module: Professional Development within Health and Social Care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2" name="Picture 1" descr="6 Benefits of Teamwork in the Workplace">
            <a:extLst>
              <a:ext uri="{FF2B5EF4-FFF2-40B4-BE49-F238E27FC236}">
                <a16:creationId xmlns:a16="http://schemas.microsoft.com/office/drawing/2014/main" id="{9E1E57BA-A180-7A48-B326-B89BE056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8581" y="2054942"/>
            <a:ext cx="5226881" cy="3772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719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A09F2-1862-9576-DCF7-D2D319A94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4469" y="3429001"/>
            <a:ext cx="9263062" cy="3057618"/>
          </a:xfrm>
        </p:spPr>
        <p:txBody>
          <a:bodyPr>
            <a:normAutofit/>
          </a:bodyPr>
          <a:lstStyle/>
          <a:p>
            <a:r>
              <a:rPr lang="en-US" sz="2400" u="sng" dirty="0"/>
              <a:t>Student Name: Zahra Shamrez Mahmood Student ID Number: 2508995</a:t>
            </a:r>
          </a:p>
          <a:p>
            <a:endParaRPr lang="en-US" sz="24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A21AC5-BF1F-7E6D-E967-4A8D6947176F}"/>
              </a:ext>
            </a:extLst>
          </p:cNvPr>
          <p:cNvSpPr txBox="1"/>
          <p:nvPr/>
        </p:nvSpPr>
        <p:spPr>
          <a:xfrm>
            <a:off x="1834597" y="1027602"/>
            <a:ext cx="757487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🎯 SLIDE 1: COVER PAGE   SELF-AWARENESS PRESENTATION WORKING IN TEAMS Program: Certificate of Higher Education Skills for the Workplace (Health and Social Care)Module: Professional Development within Health and Social Care Module Code: LCHS4009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6BAA83-18B9-D584-E950-F0492D351012}"/>
              </a:ext>
            </a:extLst>
          </p:cNvPr>
          <p:cNvSpPr txBox="1"/>
          <p:nvPr/>
        </p:nvSpPr>
        <p:spPr>
          <a:xfrm rot="10800000" flipV="1">
            <a:off x="1834598" y="2571049"/>
            <a:ext cx="68044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u="sng" dirty="0"/>
              <a:t>Lecturer: Wafa  Date of Presentation: 22nd June 2026</a:t>
            </a:r>
          </a:p>
        </p:txBody>
      </p:sp>
      <p:pic>
        <p:nvPicPr>
          <p:cNvPr id="2" name="Picture 1" descr="PGCE Secondary English with QTS (Full ...">
            <a:extLst>
              <a:ext uri="{FF2B5EF4-FFF2-40B4-BE49-F238E27FC236}">
                <a16:creationId xmlns:a16="http://schemas.microsoft.com/office/drawing/2014/main" id="{CE918FE0-CAA4-ED38-9A0F-3ABCB7EB1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2033" y="4934044"/>
            <a:ext cx="295275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358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5492B-4230-EE81-BB3F-B868738D9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7350079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/>
              <a:t>INTRODUCTION</a:t>
            </a:r>
          </a:p>
          <a:p>
            <a:pPr>
              <a:lnSpc>
                <a:spcPct val="90000"/>
              </a:lnSpc>
            </a:pPr>
            <a:r>
              <a:rPr lang="en-US" sz="1300"/>
              <a:t> ✅ What is working in teams? </a:t>
            </a:r>
          </a:p>
          <a:p>
            <a:pPr>
              <a:lnSpc>
                <a:spcPct val="90000"/>
              </a:lnSpc>
            </a:pPr>
            <a:r>
              <a:rPr lang="en-US" sz="1300"/>
              <a:t>Working together with other professionals, sharing skills, knowledge and responsibilities​- Working towards the same goals to provide best quality care and support </a:t>
            </a:r>
          </a:p>
          <a:p>
            <a:pPr>
              <a:lnSpc>
                <a:spcPct val="90000"/>
              </a:lnSpc>
            </a:pPr>
            <a:r>
              <a:rPr lang="en-US" sz="1300"/>
              <a:t>✅ Why is it important? - Essential skill in health and social care settings​- Improves service user experience and outcomes​- Reduces errors and improves safety​- Supports staff wellbeing and development</a:t>
            </a:r>
          </a:p>
          <a:p>
            <a:pPr>
              <a:lnSpc>
                <a:spcPct val="90000"/>
              </a:lnSpc>
            </a:pPr>
            <a:r>
              <a:rPr lang="en-US" sz="1300"/>
              <a:t> ✅ What I will cover today: </a:t>
            </a:r>
          </a:p>
          <a:p>
            <a:pPr>
              <a:lnSpc>
                <a:spcPct val="90000"/>
              </a:lnSpc>
            </a:pPr>
            <a:r>
              <a:rPr lang="en-US" sz="1300"/>
              <a:t>1. Understanding teamwork​</a:t>
            </a:r>
          </a:p>
          <a:p>
            <a:pPr>
              <a:lnSpc>
                <a:spcPct val="90000"/>
              </a:lnSpc>
            </a:pPr>
            <a:r>
              <a:rPr lang="en-US" sz="1300"/>
              <a:t>2. Why it matters in care​</a:t>
            </a:r>
          </a:p>
          <a:p>
            <a:pPr>
              <a:lnSpc>
                <a:spcPct val="90000"/>
              </a:lnSpc>
            </a:pPr>
            <a:r>
              <a:rPr lang="en-US" sz="1300"/>
              <a:t>3. Theory and models               </a:t>
            </a:r>
          </a:p>
          <a:p>
            <a:pPr>
              <a:lnSpc>
                <a:spcPct val="90000"/>
              </a:lnSpc>
            </a:pPr>
            <a:r>
              <a:rPr lang="en-US" sz="1300"/>
              <a:t>​4. Practical examples</a:t>
            </a:r>
          </a:p>
          <a:p>
            <a:pPr>
              <a:lnSpc>
                <a:spcPct val="90000"/>
              </a:lnSpc>
            </a:pPr>
            <a:r>
              <a:rPr lang="en-US" sz="1300"/>
              <a:t>​5. 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7130B0-FF1D-85F2-728A-22EEF65249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34" r="27059" b="-1"/>
          <a:stretch>
            <a:fillRect/>
          </a:stretch>
        </p:blipFill>
        <p:spPr>
          <a:xfrm>
            <a:off x="8314288" y="732999"/>
            <a:ext cx="3239538" cy="4334450"/>
          </a:xfrm>
          <a:custGeom>
            <a:avLst/>
            <a:gdLst/>
            <a:ahLst/>
            <a:cxnLst/>
            <a:rect l="l" t="t" r="r" b="b"/>
            <a:pathLst>
              <a:path w="3239538" h="4334450">
                <a:moveTo>
                  <a:pt x="322464" y="0"/>
                </a:moveTo>
                <a:lnTo>
                  <a:pt x="3239538" y="0"/>
                </a:lnTo>
                <a:lnTo>
                  <a:pt x="3239538" y="4011987"/>
                </a:lnTo>
                <a:lnTo>
                  <a:pt x="2917075" y="4334450"/>
                </a:lnTo>
                <a:lnTo>
                  <a:pt x="0" y="4334450"/>
                </a:lnTo>
                <a:lnTo>
                  <a:pt x="0" y="322464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B975FEB-EB22-4265-87DB-98C8B1A03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59517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65F12FA-1912-4E22-A32D-0831ADB49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D85A33A-E141-4004-96FE-2B25852F7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DBBF9A1-F02B-475F-8E25-E42F60053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4E10861-F5C5-4FCE-BB8E-126306C8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EE8BD36-DC78-4FAA-AC76-FF2D4FAD33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36028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238C9-BCC6-E984-6FDC-62F239ED9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7350079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highlight>
                  <a:srgbClr val="C0C0C0"/>
                </a:highlight>
              </a:rPr>
              <a:t>UNDERSTANDING WORKING IN TEAMS </a:t>
            </a:r>
          </a:p>
          <a:p>
            <a:pPr>
              <a:lnSpc>
                <a:spcPct val="90000"/>
              </a:lnSpc>
            </a:pPr>
            <a:r>
              <a:rPr lang="en-US" sz="1700">
                <a:highlight>
                  <a:srgbClr val="C0C0C0"/>
                </a:highlight>
              </a:rPr>
              <a:t>📌 Definition:</a:t>
            </a:r>
          </a:p>
          <a:p>
            <a:pPr>
              <a:lnSpc>
                <a:spcPct val="90000"/>
              </a:lnSpc>
            </a:pPr>
            <a:r>
              <a:rPr lang="en-US" sz="1700">
                <a:highlight>
                  <a:srgbClr val="C0C0C0"/>
                </a:highlight>
              </a:rPr>
              <a:t>Teamwork is the ability to work together toward a common vision. The ability to direct individual accomplishments toward </a:t>
            </a:r>
            <a:r>
              <a:rPr lang="en-US" sz="1700" err="1">
                <a:highlight>
                  <a:srgbClr val="C0C0C0"/>
                </a:highlight>
              </a:rPr>
              <a:t>Organisational</a:t>
            </a:r>
            <a:r>
              <a:rPr lang="en-US" sz="1700">
                <a:highlight>
                  <a:srgbClr val="C0C0C0"/>
                </a:highlight>
              </a:rPr>
              <a:t> objectives. It is the fuel that allows common people to attain uncommon results. Andrew Carnegie 📌</a:t>
            </a:r>
          </a:p>
          <a:p>
            <a:pPr>
              <a:lnSpc>
                <a:spcPct val="90000"/>
              </a:lnSpc>
            </a:pPr>
            <a:r>
              <a:rPr lang="en-US" sz="1700">
                <a:highlight>
                  <a:srgbClr val="C0C0C0"/>
                </a:highlight>
              </a:rPr>
              <a:t>Key features of good teamwork: - Clear communication​ Trust and respect​ Shared goals and responsibilities​ Clear roles and boundaries​ Effective support and feedback​ Openness and honesty 📌 Types of teams in care: - Multi-disciplinary teams​- Multi-agency teams​- Care teams within one </a:t>
            </a:r>
            <a:r>
              <a:rPr lang="en-US" sz="1700" err="1">
                <a:highlight>
                  <a:srgbClr val="C0C0C0"/>
                </a:highlight>
              </a:rPr>
              <a:t>organisation</a:t>
            </a:r>
            <a:r>
              <a:rPr lang="en-US" sz="1700">
                <a:highlight>
                  <a:srgbClr val="C0C0C0"/>
                </a:highlight>
              </a:rPr>
              <a:t>. </a:t>
            </a:r>
          </a:p>
        </p:txBody>
      </p:sp>
      <p:pic>
        <p:nvPicPr>
          <p:cNvPr id="2" name="Picture 1" descr="High-performance Teams: Understanding Team Cohesiveness">
            <a:extLst>
              <a:ext uri="{FF2B5EF4-FFF2-40B4-BE49-F238E27FC236}">
                <a16:creationId xmlns:a16="http://schemas.microsoft.com/office/drawing/2014/main" id="{09DDC09E-1FD5-DE0D-F262-08D11B5151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18" r="37541" b="-1"/>
          <a:stretch>
            <a:fillRect/>
          </a:stretch>
        </p:blipFill>
        <p:spPr>
          <a:xfrm>
            <a:off x="8314288" y="732999"/>
            <a:ext cx="3239538" cy="4334450"/>
          </a:xfrm>
          <a:custGeom>
            <a:avLst/>
            <a:gdLst/>
            <a:ahLst/>
            <a:cxnLst/>
            <a:rect l="l" t="t" r="r" b="b"/>
            <a:pathLst>
              <a:path w="3239538" h="4334450">
                <a:moveTo>
                  <a:pt x="322464" y="0"/>
                </a:moveTo>
                <a:lnTo>
                  <a:pt x="3239538" y="0"/>
                </a:lnTo>
                <a:lnTo>
                  <a:pt x="3239538" y="4011987"/>
                </a:lnTo>
                <a:lnTo>
                  <a:pt x="2917075" y="4334450"/>
                </a:lnTo>
                <a:lnTo>
                  <a:pt x="0" y="4334450"/>
                </a:lnTo>
                <a:lnTo>
                  <a:pt x="0" y="322464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6B975FEB-EB22-4265-87DB-98C8B1A03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59517"/>
            <a:ext cx="2981858" cy="3208867"/>
            <a:chOff x="9206969" y="2963333"/>
            <a:chExt cx="2981858" cy="32088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65F12FA-1912-4E22-A32D-0831ADB49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D85A33A-E141-4004-96FE-2B25852F7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DBBF9A1-F02B-475F-8E25-E42F60053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4E10861-F5C5-4FCE-BB8E-126306C8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EE8BD36-DC78-4FAA-AC76-FF2D4FAD33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43611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A877FF-2372-B4A1-B9CE-6C65DC1795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5826385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8360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6">
            <a:extLst>
              <a:ext uri="{FF2B5EF4-FFF2-40B4-BE49-F238E27FC236}">
                <a16:creationId xmlns:a16="http://schemas.microsoft.com/office/drawing/2014/main" id="{AD2D45C7-2E37-44FD-AC77-116CD14B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002">
            <a:schemeClr val="dk2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Snip Single Corner Rectangle 17">
            <a:extLst>
              <a:ext uri="{FF2B5EF4-FFF2-40B4-BE49-F238E27FC236}">
                <a16:creationId xmlns:a16="http://schemas.microsoft.com/office/drawing/2014/main" id="{1FF88480-2CF1-4C54-8CE3-2CA9CD9F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622AA-AAB2-65C2-4F4F-85061DAD63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THEORIES AND MODELS 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🟢 Tuckman’s Model of Team Development (1965) Explains how teams grow and develop over time: 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1. Forming – getting to know each other, polite, testing boundaries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​2. Storming – disagreements, conflict, clarifying roles​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3. Norming – agreeing rules, building trust, working together​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4. Performing – working effectively, solving problems, high performance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​5. Adjourning – finishing tasks, moving on Very useful to understand how teams work and how to improve them   🟠 Belbin’s Team Roles (1981) Identifies different strengths people bring to teams: - Plant – creative, ideas person​ Co-ordinator organises, focuses on goals​- Teamworker – supportive, brings people together​- Implementer – practical, gets things done​- And more. Helps us understand our own strengths and how to work well with others</a:t>
            </a:r>
          </a:p>
        </p:txBody>
      </p:sp>
    </p:spTree>
    <p:extLst>
      <p:ext uri="{BB962C8B-B14F-4D97-AF65-F5344CB8AC3E}">
        <p14:creationId xmlns:p14="http://schemas.microsoft.com/office/powerpoint/2010/main" val="32389215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29448D9-8F1D-4CFE-93BA-E0272F0DB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9FC7D-7421-C763-1AC6-8EF1AC315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685800"/>
            <a:ext cx="7493137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PRACTICAL EXAMPLE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📍 Example: Supporting an older person with complex needs Situation </a:t>
            </a:r>
            <a:r>
              <a:rPr lang="en-US" sz="1400" dirty="0" err="1"/>
              <a:t>mrs</a:t>
            </a:r>
            <a:r>
              <a:rPr lang="en-US" sz="1400" dirty="0"/>
              <a:t> A is 82, lives alone, has mobility issues, memory problems and health conditions. Team involved: - Care workers​- District nurse​- GP​- Occupational therapist​- Social worker​- Family members How teamwork helps: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 1. All share information so everyone knows what is needed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2. Each person does their part – nurse manages medication, OT adapts home, care workers help daily living​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3. Meet regularly to discuss progress and make changes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​4. Work together to keep </a:t>
            </a:r>
            <a:r>
              <a:rPr lang="en-US" sz="1400" dirty="0" err="1"/>
              <a:t>Mrs</a:t>
            </a:r>
            <a:r>
              <a:rPr lang="en-US" sz="1400" dirty="0"/>
              <a:t> A safe, independent and happy​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5. If problems happen, solve them together quickly Result: - </a:t>
            </a:r>
            <a:r>
              <a:rPr lang="en-US" sz="1400" dirty="0" err="1"/>
              <a:t>Mrs</a:t>
            </a:r>
            <a:r>
              <a:rPr lang="en-US" sz="1400" dirty="0"/>
              <a:t> A gets all the help she needs​- No gaps or mistakes in care​- Everyone knows their role​- </a:t>
            </a:r>
            <a:r>
              <a:rPr lang="en-US" sz="1400" dirty="0" err="1"/>
              <a:t>Mrs</a:t>
            </a:r>
            <a:r>
              <a:rPr lang="en-US" sz="1400" dirty="0"/>
              <a:t> A and family feel supported and confident</a:t>
            </a:r>
          </a:p>
        </p:txBody>
      </p:sp>
      <p:pic>
        <p:nvPicPr>
          <p:cNvPr id="19" name="Picture 18" descr="Two people holding each other's hands">
            <a:extLst>
              <a:ext uri="{FF2B5EF4-FFF2-40B4-BE49-F238E27FC236}">
                <a16:creationId xmlns:a16="http://schemas.microsoft.com/office/drawing/2014/main" id="{DED0BE0C-38EC-5566-A17D-13F7AA0F03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539" r="36646" b="-1"/>
          <a:stretch>
            <a:fillRect/>
          </a:stretch>
        </p:blipFill>
        <p:spPr>
          <a:xfrm>
            <a:off x="8820603" y="10"/>
            <a:ext cx="3371397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94749DEA-AC6C-4834-A330-03A1796B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0CBC5D1-BAF0-454E-9D7C-68370AA95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ABB9F45-32F7-4915-A94F-F1E34B32D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4EA6F09-00FD-4C50-A2DF-D0B1CC4C9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8B975B-2618-4734-A401-FAB74519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EF4B123-0577-4F10-986B-6BD86396A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21658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9AB7A-1FE6-911C-733D-F3A32B31E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2406"/>
            <a:ext cx="12287250" cy="6453187"/>
          </a:xfrm>
        </p:spPr>
        <p:txBody>
          <a:bodyPr/>
          <a:lstStyle/>
          <a:p>
            <a:r>
              <a:rPr lang="en-US" dirty="0"/>
              <a:t>SELF-AWARENESS – MY SKILLS</a:t>
            </a:r>
          </a:p>
          <a:p>
            <a:r>
              <a:rPr lang="en-US" dirty="0"/>
              <a:t> ✅ My strengths in teamwork: - I listen carefully to others​- I am reliable and do what I say I will​- I respect other people’s views and ideas​- I am happy to help and support others​- I communicate clearly and honestly ⚠️ Areas I want to improve: - Be more confident sharing my own ideas​- Learn how to manage conflict better​- Develop skills to lead and </a:t>
            </a:r>
            <a:r>
              <a:rPr lang="en-US" dirty="0" err="1"/>
              <a:t>organise</a:t>
            </a:r>
            <a:r>
              <a:rPr lang="en-US" dirty="0"/>
              <a:t> small tasks​- Learn more about different roles in care teams 📈 My action plan:</a:t>
            </a:r>
          </a:p>
          <a:p>
            <a:r>
              <a:rPr lang="en-US" dirty="0"/>
              <a:t> 1. Ask for feedback regularly.</a:t>
            </a:r>
          </a:p>
          <a:p>
            <a:r>
              <a:rPr lang="en-US" dirty="0"/>
              <a:t>​2. Join more group discussions and meetings.</a:t>
            </a:r>
          </a:p>
          <a:p>
            <a:r>
              <a:rPr lang="en-US" dirty="0"/>
              <a:t>​3. Learn from experienced colleagues.</a:t>
            </a:r>
          </a:p>
          <a:p>
            <a:r>
              <a:rPr lang="en-US" dirty="0"/>
              <a:t>​4. Study more about team working models and practice.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1B065-950E-BC6F-F73F-98F25FDE6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4734" y="3224981"/>
            <a:ext cx="3362633" cy="3344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68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EE354-EF86-5F57-F2AB-15D2258CF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787" y="0"/>
            <a:ext cx="11782425" cy="6727031"/>
          </a:xfrm>
        </p:spPr>
        <p:txBody>
          <a:bodyPr/>
          <a:lstStyle/>
          <a:p>
            <a:r>
              <a:rPr lang="en-US" dirty="0"/>
              <a:t>CONCLUSION </a:t>
            </a:r>
          </a:p>
          <a:p>
            <a:r>
              <a:rPr lang="en-US" dirty="0"/>
              <a:t>✅ Summary: - Working in teams is essential skill in health and social care​- It improves safety, quality and outcomes for everyone​- There are clear models and theories to help us understand it better​- Everyone has strengths and areas to develop.</a:t>
            </a:r>
          </a:p>
          <a:p>
            <a:r>
              <a:rPr lang="en-US" dirty="0"/>
              <a:t> ✅ Final thought: "No one of us is better than all of us together.</a:t>
            </a:r>
          </a:p>
          <a:p>
            <a:r>
              <a:rPr lang="en-US" dirty="0"/>
              <a:t>✅ My </a:t>
            </a:r>
            <a:r>
              <a:rPr lang="en-US" dirty="0" err="1"/>
              <a:t>commitments:I</a:t>
            </a:r>
            <a:r>
              <a:rPr lang="en-US" dirty="0"/>
              <a:t> will keep developing my teamwork skills to become a better professional and provide best possible care.</a:t>
            </a:r>
          </a:p>
        </p:txBody>
      </p:sp>
    </p:spTree>
    <p:extLst>
      <p:ext uri="{BB962C8B-B14F-4D97-AF65-F5344CB8AC3E}">
        <p14:creationId xmlns:p14="http://schemas.microsoft.com/office/powerpoint/2010/main" val="1500745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09B08A-C1EC-478C-86AF-60ADE06D9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21CC330-4259-4C32-BF8B-5FE13FFAB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1" cy="6858000"/>
          </a:xfrm>
          <a:prstGeom prst="rect">
            <a:avLst/>
          </a:prstGeom>
          <a:solidFill>
            <a:schemeClr val="bg2">
              <a:alpha val="97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F77C0-DCA2-12C2-93B4-3A2395A3B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5651" y="685800"/>
            <a:ext cx="4878959" cy="46037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REFERENCES 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1. NHS England (2024) Teamworking and Communication in Health and Social Care. London: NHS Digital.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​2. Tuckman, B. (1965) ‘Developmental sequence in small groups’, Psychological Bulletin, 63(6), pp.384–399.​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3. Belbin, R.M. (1981) Management Teams: Why They Succeed or Fail. Oxford: Butterworth-Heinemann.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​4. Skills for Care (2023) Core Skills for Care Workers. Leeds: Skills for Care.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​5. Department of Health and Social Care (2022) Person-Centred Care and Teamwork Guidance. London: DHSC.</a:t>
            </a:r>
          </a:p>
        </p:txBody>
      </p:sp>
    </p:spTree>
    <p:extLst>
      <p:ext uri="{BB962C8B-B14F-4D97-AF65-F5344CB8AC3E}">
        <p14:creationId xmlns:p14="http://schemas.microsoft.com/office/powerpoint/2010/main" val="364271995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196</TotalTime>
  <Words>1079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Century Gothic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Zahra Mahmood</dc:creator>
  <cp:lastModifiedBy>Zahra Mahmood</cp:lastModifiedBy>
  <cp:revision>6</cp:revision>
  <dcterms:created xsi:type="dcterms:W3CDTF">2026-05-28T10:48:10Z</dcterms:created>
  <dcterms:modified xsi:type="dcterms:W3CDTF">2026-06-09T18:29:16Z</dcterms:modified>
</cp:coreProperties>
</file>