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56" r:id="rId4"/>
    <p:sldId id="277" r:id="rId5"/>
    <p:sldId id="301" r:id="rId6"/>
    <p:sldId id="299" r:id="rId7"/>
    <p:sldId id="286" r:id="rId8"/>
    <p:sldId id="287" r:id="rId9"/>
    <p:sldId id="288" r:id="rId10"/>
    <p:sldId id="289" r:id="rId11"/>
    <p:sldId id="290" r:id="rId12"/>
    <p:sldId id="291" r:id="rId13"/>
    <p:sldId id="292" r:id="rId14"/>
    <p:sldId id="293" r:id="rId15"/>
    <p:sldId id="280" r:id="rId16"/>
    <p:sldId id="294" r:id="rId17"/>
    <p:sldId id="295" r:id="rId18"/>
    <p:sldId id="278" r:id="rId19"/>
    <p:sldId id="282" r:id="rId20"/>
    <p:sldId id="285" r:id="rId21"/>
    <p:sldId id="296" r:id="rId22"/>
    <p:sldId id="257" r:id="rId23"/>
    <p:sldId id="275" r:id="rId24"/>
    <p:sldId id="300" r:id="rId25"/>
    <p:sldId id="297" r:id="rId26"/>
    <p:sldId id="276" r:id="rId27"/>
    <p:sldId id="271" r:id="rId28"/>
    <p:sldId id="273" r:id="rId29"/>
    <p:sldId id="274" r:id="rId30"/>
    <p:sldId id="261" r:id="rId31"/>
    <p:sldId id="262" r:id="rId32"/>
    <p:sldId id="263" r:id="rId33"/>
    <p:sldId id="264" r:id="rId34"/>
    <p:sldId id="298" r:id="rId35"/>
    <p:sldId id="269" r:id="rId36"/>
    <p:sldId id="266" r:id="rId37"/>
    <p:sldId id="267" r:id="rId38"/>
    <p:sldId id="259" r:id="rId39"/>
    <p:sldId id="284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viewProps" Target="view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heme" Target="theme/theme1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C79ADF-8FB7-4EC2-A664-C9C2E114D284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44C6FDF-2433-4CCD-9AB2-28E9416BFAD4}">
      <dgm:prSet/>
      <dgm:spPr/>
      <dgm:t>
        <a:bodyPr/>
        <a:lstStyle/>
        <a:p>
          <a:r>
            <a:rPr lang="en-GB"/>
            <a:t>A focus on future generations</a:t>
          </a:r>
          <a:endParaRPr lang="en-US"/>
        </a:p>
      </dgm:t>
    </dgm:pt>
    <dgm:pt modelId="{EFAD72A1-7BAD-47AE-AA82-700C2EAAF8CC}" type="parTrans" cxnId="{147081F0-4FFB-4DA8-9C5F-65B1C9B03C2E}">
      <dgm:prSet/>
      <dgm:spPr/>
      <dgm:t>
        <a:bodyPr/>
        <a:lstStyle/>
        <a:p>
          <a:endParaRPr lang="en-US"/>
        </a:p>
      </dgm:t>
    </dgm:pt>
    <dgm:pt modelId="{3B621F45-326D-47FF-ABA3-5575F7D11E6D}" type="sibTrans" cxnId="{147081F0-4FFB-4DA8-9C5F-65B1C9B03C2E}">
      <dgm:prSet/>
      <dgm:spPr/>
      <dgm:t>
        <a:bodyPr/>
        <a:lstStyle/>
        <a:p>
          <a:endParaRPr lang="en-US"/>
        </a:p>
      </dgm:t>
    </dgm:pt>
    <dgm:pt modelId="{EBD858A6-17D1-4613-A886-0C99BA2F4120}">
      <dgm:prSet/>
      <dgm:spPr/>
      <dgm:t>
        <a:bodyPr/>
        <a:lstStyle/>
        <a:p>
          <a:r>
            <a:rPr lang="en-GB"/>
            <a:t>Standards in public life</a:t>
          </a:r>
          <a:endParaRPr lang="en-US"/>
        </a:p>
      </dgm:t>
    </dgm:pt>
    <dgm:pt modelId="{F42C8B67-7AFA-4614-8008-D697A62409DB}" type="parTrans" cxnId="{17C95CE0-90BE-444A-B5DE-4EE4E142425A}">
      <dgm:prSet/>
      <dgm:spPr/>
      <dgm:t>
        <a:bodyPr/>
        <a:lstStyle/>
        <a:p>
          <a:endParaRPr lang="en-US"/>
        </a:p>
      </dgm:t>
    </dgm:pt>
    <dgm:pt modelId="{A444650C-DE76-4B4C-992E-2CDEEE0A7360}" type="sibTrans" cxnId="{17C95CE0-90BE-444A-B5DE-4EE4E142425A}">
      <dgm:prSet/>
      <dgm:spPr/>
      <dgm:t>
        <a:bodyPr/>
        <a:lstStyle/>
        <a:p>
          <a:endParaRPr lang="en-US"/>
        </a:p>
      </dgm:t>
    </dgm:pt>
    <dgm:pt modelId="{FE4993FB-9BDF-47AD-9BA4-13D42D0082FD}">
      <dgm:prSet/>
      <dgm:spPr/>
      <dgm:t>
        <a:bodyPr/>
        <a:lstStyle/>
        <a:p>
          <a:r>
            <a:rPr lang="en-GB"/>
            <a:t>Is there enough money to go around: Global GDP</a:t>
          </a:r>
          <a:endParaRPr lang="en-US"/>
        </a:p>
      </dgm:t>
    </dgm:pt>
    <dgm:pt modelId="{22CA719D-1F80-4082-B973-732DB916AD83}" type="parTrans" cxnId="{DCF9619B-558F-497A-A308-7AD1A83CC6B4}">
      <dgm:prSet/>
      <dgm:spPr/>
      <dgm:t>
        <a:bodyPr/>
        <a:lstStyle/>
        <a:p>
          <a:endParaRPr lang="en-US"/>
        </a:p>
      </dgm:t>
    </dgm:pt>
    <dgm:pt modelId="{1CCB60E1-28D8-4D8D-8B94-0A048B4E47E8}" type="sibTrans" cxnId="{DCF9619B-558F-497A-A308-7AD1A83CC6B4}">
      <dgm:prSet/>
      <dgm:spPr/>
      <dgm:t>
        <a:bodyPr/>
        <a:lstStyle/>
        <a:p>
          <a:endParaRPr lang="en-US"/>
        </a:p>
      </dgm:t>
    </dgm:pt>
    <dgm:pt modelId="{950B7A89-735C-4D8B-9B04-5391E0AC297E}">
      <dgm:prSet/>
      <dgm:spPr/>
      <dgm:t>
        <a:bodyPr/>
        <a:lstStyle/>
        <a:p>
          <a:r>
            <a:rPr lang="en-GB"/>
            <a:t>Examples of best practice</a:t>
          </a:r>
          <a:endParaRPr lang="en-US"/>
        </a:p>
      </dgm:t>
    </dgm:pt>
    <dgm:pt modelId="{7D350066-EEDF-4AEF-89E7-C08B7B61A69E}" type="parTrans" cxnId="{D548BF8F-94F1-428C-B775-62B8CD1E0180}">
      <dgm:prSet/>
      <dgm:spPr/>
      <dgm:t>
        <a:bodyPr/>
        <a:lstStyle/>
        <a:p>
          <a:endParaRPr lang="en-US"/>
        </a:p>
      </dgm:t>
    </dgm:pt>
    <dgm:pt modelId="{8FB2F048-D632-498B-8B00-0E3CC7FF93E0}" type="sibTrans" cxnId="{D548BF8F-94F1-428C-B775-62B8CD1E0180}">
      <dgm:prSet/>
      <dgm:spPr/>
      <dgm:t>
        <a:bodyPr/>
        <a:lstStyle/>
        <a:p>
          <a:endParaRPr lang="en-US"/>
        </a:p>
      </dgm:t>
    </dgm:pt>
    <dgm:pt modelId="{27B49E3E-6351-4AB2-941C-8090C037C16B}" type="pres">
      <dgm:prSet presAssocID="{A9C79ADF-8FB7-4EC2-A664-C9C2E114D284}" presName="vert0" presStyleCnt="0">
        <dgm:presLayoutVars>
          <dgm:dir/>
          <dgm:animOne val="branch"/>
          <dgm:animLvl val="lvl"/>
        </dgm:presLayoutVars>
      </dgm:prSet>
      <dgm:spPr/>
    </dgm:pt>
    <dgm:pt modelId="{26510156-10B3-486A-891C-824A6C6048FA}" type="pres">
      <dgm:prSet presAssocID="{A44C6FDF-2433-4CCD-9AB2-28E9416BFAD4}" presName="thickLine" presStyleLbl="alignNode1" presStyleIdx="0" presStyleCnt="4"/>
      <dgm:spPr/>
    </dgm:pt>
    <dgm:pt modelId="{24CAAEBD-5A54-4FB8-9E55-EC55DA6894AC}" type="pres">
      <dgm:prSet presAssocID="{A44C6FDF-2433-4CCD-9AB2-28E9416BFAD4}" presName="horz1" presStyleCnt="0"/>
      <dgm:spPr/>
    </dgm:pt>
    <dgm:pt modelId="{C29F296D-0DB1-4F82-85BE-EAC0146E86D3}" type="pres">
      <dgm:prSet presAssocID="{A44C6FDF-2433-4CCD-9AB2-28E9416BFAD4}" presName="tx1" presStyleLbl="revTx" presStyleIdx="0" presStyleCnt="4"/>
      <dgm:spPr/>
    </dgm:pt>
    <dgm:pt modelId="{8418E8B5-6317-4B3E-82E8-E1BA45692693}" type="pres">
      <dgm:prSet presAssocID="{A44C6FDF-2433-4CCD-9AB2-28E9416BFAD4}" presName="vert1" presStyleCnt="0"/>
      <dgm:spPr/>
    </dgm:pt>
    <dgm:pt modelId="{F01DD219-B09C-4842-A5B2-D7529422873E}" type="pres">
      <dgm:prSet presAssocID="{EBD858A6-17D1-4613-A886-0C99BA2F4120}" presName="thickLine" presStyleLbl="alignNode1" presStyleIdx="1" presStyleCnt="4"/>
      <dgm:spPr/>
    </dgm:pt>
    <dgm:pt modelId="{A9972E40-4361-4CBD-8C61-A2F87D52F1C0}" type="pres">
      <dgm:prSet presAssocID="{EBD858A6-17D1-4613-A886-0C99BA2F4120}" presName="horz1" presStyleCnt="0"/>
      <dgm:spPr/>
    </dgm:pt>
    <dgm:pt modelId="{2752B1E3-17C3-44BD-9962-E5BF6585B1E1}" type="pres">
      <dgm:prSet presAssocID="{EBD858A6-17D1-4613-A886-0C99BA2F4120}" presName="tx1" presStyleLbl="revTx" presStyleIdx="1" presStyleCnt="4"/>
      <dgm:spPr/>
    </dgm:pt>
    <dgm:pt modelId="{946830C4-DEA7-4859-BD73-AEBF107480F7}" type="pres">
      <dgm:prSet presAssocID="{EBD858A6-17D1-4613-A886-0C99BA2F4120}" presName="vert1" presStyleCnt="0"/>
      <dgm:spPr/>
    </dgm:pt>
    <dgm:pt modelId="{B155E50A-6442-4C13-85D2-8EEDA654C4B4}" type="pres">
      <dgm:prSet presAssocID="{FE4993FB-9BDF-47AD-9BA4-13D42D0082FD}" presName="thickLine" presStyleLbl="alignNode1" presStyleIdx="2" presStyleCnt="4"/>
      <dgm:spPr/>
    </dgm:pt>
    <dgm:pt modelId="{DB9E8F6E-5857-4474-B8B3-475970AA1202}" type="pres">
      <dgm:prSet presAssocID="{FE4993FB-9BDF-47AD-9BA4-13D42D0082FD}" presName="horz1" presStyleCnt="0"/>
      <dgm:spPr/>
    </dgm:pt>
    <dgm:pt modelId="{D6D9DC5B-3BB9-4025-B055-313643E21CD3}" type="pres">
      <dgm:prSet presAssocID="{FE4993FB-9BDF-47AD-9BA4-13D42D0082FD}" presName="tx1" presStyleLbl="revTx" presStyleIdx="2" presStyleCnt="4"/>
      <dgm:spPr/>
    </dgm:pt>
    <dgm:pt modelId="{1BC41CF0-1B59-41B2-9D4F-49F89933AD46}" type="pres">
      <dgm:prSet presAssocID="{FE4993FB-9BDF-47AD-9BA4-13D42D0082FD}" presName="vert1" presStyleCnt="0"/>
      <dgm:spPr/>
    </dgm:pt>
    <dgm:pt modelId="{127BED8B-8C01-46BB-812F-DA9DB776B095}" type="pres">
      <dgm:prSet presAssocID="{950B7A89-735C-4D8B-9B04-5391E0AC297E}" presName="thickLine" presStyleLbl="alignNode1" presStyleIdx="3" presStyleCnt="4"/>
      <dgm:spPr/>
    </dgm:pt>
    <dgm:pt modelId="{E460EE8E-B022-4B5B-97B5-7091B46803A1}" type="pres">
      <dgm:prSet presAssocID="{950B7A89-735C-4D8B-9B04-5391E0AC297E}" presName="horz1" presStyleCnt="0"/>
      <dgm:spPr/>
    </dgm:pt>
    <dgm:pt modelId="{552B9A03-6882-4E4B-A8BE-805B0E75B099}" type="pres">
      <dgm:prSet presAssocID="{950B7A89-735C-4D8B-9B04-5391E0AC297E}" presName="tx1" presStyleLbl="revTx" presStyleIdx="3" presStyleCnt="4"/>
      <dgm:spPr/>
    </dgm:pt>
    <dgm:pt modelId="{42FF4E1A-5083-496A-B969-94DE6282EDE4}" type="pres">
      <dgm:prSet presAssocID="{950B7A89-735C-4D8B-9B04-5391E0AC297E}" presName="vert1" presStyleCnt="0"/>
      <dgm:spPr/>
    </dgm:pt>
  </dgm:ptLst>
  <dgm:cxnLst>
    <dgm:cxn modelId="{67CC6924-1C75-4C08-9707-34785DD789DF}" type="presOf" srcId="{950B7A89-735C-4D8B-9B04-5391E0AC297E}" destId="{552B9A03-6882-4E4B-A8BE-805B0E75B099}" srcOrd="0" destOrd="0" presId="urn:microsoft.com/office/officeart/2008/layout/LinedList"/>
    <dgm:cxn modelId="{4616C34E-2D45-46D2-8C4C-A0C1383366BF}" type="presOf" srcId="{FE4993FB-9BDF-47AD-9BA4-13D42D0082FD}" destId="{D6D9DC5B-3BB9-4025-B055-313643E21CD3}" srcOrd="0" destOrd="0" presId="urn:microsoft.com/office/officeart/2008/layout/LinedList"/>
    <dgm:cxn modelId="{20313B51-9564-4998-A9F3-0715FB10E8F2}" type="presOf" srcId="{A44C6FDF-2433-4CCD-9AB2-28E9416BFAD4}" destId="{C29F296D-0DB1-4F82-85BE-EAC0146E86D3}" srcOrd="0" destOrd="0" presId="urn:microsoft.com/office/officeart/2008/layout/LinedList"/>
    <dgm:cxn modelId="{84B0AB85-C60D-4355-917F-AE39AD84D4B4}" type="presOf" srcId="{EBD858A6-17D1-4613-A886-0C99BA2F4120}" destId="{2752B1E3-17C3-44BD-9962-E5BF6585B1E1}" srcOrd="0" destOrd="0" presId="urn:microsoft.com/office/officeart/2008/layout/LinedList"/>
    <dgm:cxn modelId="{D548BF8F-94F1-428C-B775-62B8CD1E0180}" srcId="{A9C79ADF-8FB7-4EC2-A664-C9C2E114D284}" destId="{950B7A89-735C-4D8B-9B04-5391E0AC297E}" srcOrd="3" destOrd="0" parTransId="{7D350066-EEDF-4AEF-89E7-C08B7B61A69E}" sibTransId="{8FB2F048-D632-498B-8B00-0E3CC7FF93E0}"/>
    <dgm:cxn modelId="{DCF9619B-558F-497A-A308-7AD1A83CC6B4}" srcId="{A9C79ADF-8FB7-4EC2-A664-C9C2E114D284}" destId="{FE4993FB-9BDF-47AD-9BA4-13D42D0082FD}" srcOrd="2" destOrd="0" parTransId="{22CA719D-1F80-4082-B973-732DB916AD83}" sibTransId="{1CCB60E1-28D8-4D8D-8B94-0A048B4E47E8}"/>
    <dgm:cxn modelId="{17C95CE0-90BE-444A-B5DE-4EE4E142425A}" srcId="{A9C79ADF-8FB7-4EC2-A664-C9C2E114D284}" destId="{EBD858A6-17D1-4613-A886-0C99BA2F4120}" srcOrd="1" destOrd="0" parTransId="{F42C8B67-7AFA-4614-8008-D697A62409DB}" sibTransId="{A444650C-DE76-4B4C-992E-2CDEEE0A7360}"/>
    <dgm:cxn modelId="{147081F0-4FFB-4DA8-9C5F-65B1C9B03C2E}" srcId="{A9C79ADF-8FB7-4EC2-A664-C9C2E114D284}" destId="{A44C6FDF-2433-4CCD-9AB2-28E9416BFAD4}" srcOrd="0" destOrd="0" parTransId="{EFAD72A1-7BAD-47AE-AA82-700C2EAAF8CC}" sibTransId="{3B621F45-326D-47FF-ABA3-5575F7D11E6D}"/>
    <dgm:cxn modelId="{48FDFCF8-A199-4ECA-A980-4BA8150421A9}" type="presOf" srcId="{A9C79ADF-8FB7-4EC2-A664-C9C2E114D284}" destId="{27B49E3E-6351-4AB2-941C-8090C037C16B}" srcOrd="0" destOrd="0" presId="urn:microsoft.com/office/officeart/2008/layout/LinedList"/>
    <dgm:cxn modelId="{A5FA2163-E4DD-49C0-BA3B-F43F5C7F7BDE}" type="presParOf" srcId="{27B49E3E-6351-4AB2-941C-8090C037C16B}" destId="{26510156-10B3-486A-891C-824A6C6048FA}" srcOrd="0" destOrd="0" presId="urn:microsoft.com/office/officeart/2008/layout/LinedList"/>
    <dgm:cxn modelId="{86A016E0-F73A-4620-BFBF-B1D294E2A991}" type="presParOf" srcId="{27B49E3E-6351-4AB2-941C-8090C037C16B}" destId="{24CAAEBD-5A54-4FB8-9E55-EC55DA6894AC}" srcOrd="1" destOrd="0" presId="urn:microsoft.com/office/officeart/2008/layout/LinedList"/>
    <dgm:cxn modelId="{6A6C18AA-173F-4130-BBFF-08F2CD42D01C}" type="presParOf" srcId="{24CAAEBD-5A54-4FB8-9E55-EC55DA6894AC}" destId="{C29F296D-0DB1-4F82-85BE-EAC0146E86D3}" srcOrd="0" destOrd="0" presId="urn:microsoft.com/office/officeart/2008/layout/LinedList"/>
    <dgm:cxn modelId="{1EE04663-D187-4F66-8CA6-FA8A54A93169}" type="presParOf" srcId="{24CAAEBD-5A54-4FB8-9E55-EC55DA6894AC}" destId="{8418E8B5-6317-4B3E-82E8-E1BA45692693}" srcOrd="1" destOrd="0" presId="urn:microsoft.com/office/officeart/2008/layout/LinedList"/>
    <dgm:cxn modelId="{048BFC4F-07CC-4E65-B37E-3D829B36406E}" type="presParOf" srcId="{27B49E3E-6351-4AB2-941C-8090C037C16B}" destId="{F01DD219-B09C-4842-A5B2-D7529422873E}" srcOrd="2" destOrd="0" presId="urn:microsoft.com/office/officeart/2008/layout/LinedList"/>
    <dgm:cxn modelId="{4B7445E6-DBD1-4A1B-B61E-1D3DDADE051A}" type="presParOf" srcId="{27B49E3E-6351-4AB2-941C-8090C037C16B}" destId="{A9972E40-4361-4CBD-8C61-A2F87D52F1C0}" srcOrd="3" destOrd="0" presId="urn:microsoft.com/office/officeart/2008/layout/LinedList"/>
    <dgm:cxn modelId="{5737732B-18A5-41B0-8494-13520F7AF68F}" type="presParOf" srcId="{A9972E40-4361-4CBD-8C61-A2F87D52F1C0}" destId="{2752B1E3-17C3-44BD-9962-E5BF6585B1E1}" srcOrd="0" destOrd="0" presId="urn:microsoft.com/office/officeart/2008/layout/LinedList"/>
    <dgm:cxn modelId="{AFDACFB8-BE75-4D4A-B3E0-BE9C1DA00881}" type="presParOf" srcId="{A9972E40-4361-4CBD-8C61-A2F87D52F1C0}" destId="{946830C4-DEA7-4859-BD73-AEBF107480F7}" srcOrd="1" destOrd="0" presId="urn:microsoft.com/office/officeart/2008/layout/LinedList"/>
    <dgm:cxn modelId="{F96425DD-DF3A-4A30-B681-02EC800D8C66}" type="presParOf" srcId="{27B49E3E-6351-4AB2-941C-8090C037C16B}" destId="{B155E50A-6442-4C13-85D2-8EEDA654C4B4}" srcOrd="4" destOrd="0" presId="urn:microsoft.com/office/officeart/2008/layout/LinedList"/>
    <dgm:cxn modelId="{41E00BEC-7611-421F-9B65-4C1C8E18688B}" type="presParOf" srcId="{27B49E3E-6351-4AB2-941C-8090C037C16B}" destId="{DB9E8F6E-5857-4474-B8B3-475970AA1202}" srcOrd="5" destOrd="0" presId="urn:microsoft.com/office/officeart/2008/layout/LinedList"/>
    <dgm:cxn modelId="{90F47466-4144-48EF-8E58-70FA20F29784}" type="presParOf" srcId="{DB9E8F6E-5857-4474-B8B3-475970AA1202}" destId="{D6D9DC5B-3BB9-4025-B055-313643E21CD3}" srcOrd="0" destOrd="0" presId="urn:microsoft.com/office/officeart/2008/layout/LinedList"/>
    <dgm:cxn modelId="{3BDA22B2-23CD-42D6-AE41-663CDD423A4D}" type="presParOf" srcId="{DB9E8F6E-5857-4474-B8B3-475970AA1202}" destId="{1BC41CF0-1B59-41B2-9D4F-49F89933AD46}" srcOrd="1" destOrd="0" presId="urn:microsoft.com/office/officeart/2008/layout/LinedList"/>
    <dgm:cxn modelId="{5033521F-3666-433A-8AF3-9D2AE06D517E}" type="presParOf" srcId="{27B49E3E-6351-4AB2-941C-8090C037C16B}" destId="{127BED8B-8C01-46BB-812F-DA9DB776B095}" srcOrd="6" destOrd="0" presId="urn:microsoft.com/office/officeart/2008/layout/LinedList"/>
    <dgm:cxn modelId="{EE4F7BFC-DBDE-4CFE-8E48-29E06BB3F299}" type="presParOf" srcId="{27B49E3E-6351-4AB2-941C-8090C037C16B}" destId="{E460EE8E-B022-4B5B-97B5-7091B46803A1}" srcOrd="7" destOrd="0" presId="urn:microsoft.com/office/officeart/2008/layout/LinedList"/>
    <dgm:cxn modelId="{78A7EDA9-AE87-4FFE-A31D-BB9B10427A18}" type="presParOf" srcId="{E460EE8E-B022-4B5B-97B5-7091B46803A1}" destId="{552B9A03-6882-4E4B-A8BE-805B0E75B099}" srcOrd="0" destOrd="0" presId="urn:microsoft.com/office/officeart/2008/layout/LinedList"/>
    <dgm:cxn modelId="{83D19F78-FFAB-495A-91CF-99ACF5B7A876}" type="presParOf" srcId="{E460EE8E-B022-4B5B-97B5-7091B46803A1}" destId="{42FF4E1A-5083-496A-B969-94DE6282ED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510156-10B3-486A-891C-824A6C6048FA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9F296D-0DB1-4F82-85BE-EAC0146E86D3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 focus on future generations</a:t>
          </a:r>
          <a:endParaRPr lang="en-US" sz="3800" kern="1200"/>
        </a:p>
      </dsp:txBody>
      <dsp:txXfrm>
        <a:off x="0" y="0"/>
        <a:ext cx="6900512" cy="1384035"/>
      </dsp:txXfrm>
    </dsp:sp>
    <dsp:sp modelId="{F01DD219-B09C-4842-A5B2-D7529422873E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2B1E3-17C3-44BD-9962-E5BF6585B1E1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Standards in public life</a:t>
          </a:r>
          <a:endParaRPr lang="en-US" sz="3800" kern="1200"/>
        </a:p>
      </dsp:txBody>
      <dsp:txXfrm>
        <a:off x="0" y="1384035"/>
        <a:ext cx="6900512" cy="1384035"/>
      </dsp:txXfrm>
    </dsp:sp>
    <dsp:sp modelId="{B155E50A-6442-4C13-85D2-8EEDA654C4B4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D9DC5B-3BB9-4025-B055-313643E21CD3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Is there enough money to go around: Global GDP</a:t>
          </a:r>
          <a:endParaRPr lang="en-US" sz="3800" kern="1200"/>
        </a:p>
      </dsp:txBody>
      <dsp:txXfrm>
        <a:off x="0" y="2768070"/>
        <a:ext cx="6900512" cy="1384035"/>
      </dsp:txXfrm>
    </dsp:sp>
    <dsp:sp modelId="{127BED8B-8C01-46BB-812F-DA9DB776B095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2B9A03-6882-4E4B-A8BE-805B0E75B099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Examples of best practice</a:t>
          </a:r>
          <a:endParaRPr lang="en-US" sz="3800" kern="1200"/>
        </a:p>
      </dsp:txBody>
      <dsp:txXfrm>
        <a:off x="0" y="4152105"/>
        <a:ext cx="6900512" cy="13840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A494-133C-36F8-4ED3-27504B0FD6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4784A1E-BE90-63EA-9F33-4940DFF987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490A2-E443-E332-728C-29D18D6D2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6D0D3-BDA5-2F88-77B8-4AB4DB01D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C10517-08FD-D56A-9AAC-01220F15E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80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AF08F-8F8E-8A79-4086-C6BCBC32DD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4F351-386D-D230-3DAA-9210982FE0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77366-C6F5-CDB0-6BCC-7B6E67A76A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42B83-9B82-882A-AC2C-122A2D596B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5D4AC5-8C96-EEBF-0424-BEBAEEAFA3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174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FF052-A630-BF9C-C00C-C236BC9C3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861192-8BDF-2C34-A851-3DED67326B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DC1B93-6777-D330-D913-6CC116048F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29A93B-4005-A65B-D5B0-F740E0979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28EA1E-E399-FD8A-B0C9-8568D8965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3425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BEC35-15C7-3F3A-BEE2-58939FF06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88BAB9-4CD1-F280-EB1A-AE23A34F63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702262-F421-AF5C-1926-B71D25E1E7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B39CD4-9A80-2FD8-DC09-BE0A92E52A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7D47D6-CDD3-7E23-895D-A434E4715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A0C490-2636-D0C0-8CCF-8502599F5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060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40050-E9AD-320B-D0E9-84A3C9D1B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901204-7E44-55C4-AC24-3C80E9516E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99FA48-B392-808D-2D59-38D98984E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C726967-18DE-29BE-F85E-6F7F09D100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7DD51A-5C04-E122-1836-4B6EAE94358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39BBFD-2308-47A5-FE1E-B94A700B3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407CD-F67A-DA01-CABF-BF6C3FAED1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727B91-16ED-36D8-7CB9-6E5C69882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453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31AF4C-C3A1-A51F-F381-338893524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0AADF5-0EEF-D325-B7AF-0AD5EBD26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FB3F52-A5B1-049F-B7C4-BF84591B9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9A514-8820-20A5-5A9B-3EAFCFD194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228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330905-B3B9-EA54-5124-DA44D8E7C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7A5176C-3175-68CC-3492-8F7B0CC23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4343EB-6D4E-F982-15B0-68182B07F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8347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A6F71-FCBB-45A6-313C-E60BAB4B69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46769-0AB9-8AEF-2634-D6E54F65A8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023B566-6088-0F8C-A23D-233A7B6659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E3DDBA-4984-2FF2-3E13-3849BE895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2A841A-1113-2E90-D9B3-DE03D774C5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D19141-C479-CD3F-872E-54F80B34E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23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D9D7D-BD5D-C76E-DBBD-47EA26C07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AFC6EF3-4F50-4677-3645-2DA8514CF1B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A3C102-1398-908F-FE7D-A22DF09CEF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31B984-B969-8AAD-B705-D5C3CFAE3F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6DDF82-D36C-A468-9C84-1B8D5CF9A4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AAE0DB-BA7B-6711-9A92-F02B58331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70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BA341-A743-EC37-787F-937CE2048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5A550C-6620-4ED5-888A-589FD15FBD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53695-0B99-5013-4AD5-1002EEBF9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A5F2FC-17C0-EBDC-EC46-A3AB5DE83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9873FC-38DE-EDCD-370C-AC9E697D3A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5448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A87C06-627E-7362-A6EB-85C832391D5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9BD077-34D4-9368-17BA-E4B2AE8BD0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87F80-3A18-06C3-E25E-ACEA5EBE62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E8B5F0-067A-DB48-1CA9-F696702AFB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86AC80-5FFE-F947-D4C5-9D132E8EA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6646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377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278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143892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3366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400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38339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18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0915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6925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0673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3499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EB7F9C-96C7-4355-BFF3-0767509C27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0C0E3F-3AF9-4D31-ADD4-712E44A3C4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91EDBE-0715-4AC9-A3EC-0C5937CAB0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A6185A-E00C-486A-BF3E-B86B09A8959D}" type="datetime1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212CA-80F0-443B-BD2B-373F0251C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F78E7-729E-4A0B-BF00-E81CA0A5C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0012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AEB9D-126D-4159-9D26-50C27A1F70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62AB77-E3B5-446E-A24A-E49E5FF5C0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5E4EBA-D507-46E4-A6A1-7E08255FC0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5F363-CFD9-4234-BCDE-F9D229A02401}" type="datetime1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09024-3081-400A-9B48-FF14CFBBBB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470208-A958-4873-8130-8D6145496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48979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70B10-8BB8-4AF7-85FF-5510157E2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B9AA7-49CA-4988-AEFB-335719599B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61BF9F-8AC1-474B-9ACC-7B9854ECC9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A6FC43-386A-4DFA-8FD9-D0442D10DBF9}" type="datetime1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C3BD56-5482-406A-99DF-938D8FDD87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10B896-264E-47CA-B065-FB5721BB0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67296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218A83-A8AF-458E-8E6F-4E041B63B2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3CD20C-2D56-481E-AC3E-C96BC3D667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A91702-4ACB-420D-87B3-61F2F7D978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09C95-F1A6-4DFE-B27F-2E806AEA6D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0FFF86-44F6-4BC3-912D-5D663EA43370}" type="datetime1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8FBDB6-9302-43F2-9DAD-3120E017D5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F9837F9-246D-4C6B-9F47-8A3E52B19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68616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ED73B-C6E2-48C1-B1FD-896D916418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C6A4B5-0D34-4CC6-8322-BF58B373C1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B7FBEF-2E0C-4EED-A932-8AB33129E3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E8208F-188F-4614-A06D-D9E36FAB6F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982925-1C59-49B5-BF55-55FA4AFE90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5234C1-337A-471F-AB85-337B71002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2025AD-1C5B-485F-A077-25517F62590D}" type="datetime1">
              <a:rPr lang="en-GB" smtClean="0"/>
              <a:t>13/12/2022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82E730A-47D8-4A62-A882-5FBE2922EC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48718F-AD50-4A1F-9BB1-96638FA5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6581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01FD34-CBF7-4974-93C8-A07184976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6545B5-CDBB-4673-A727-77FB1217A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55984-034D-4A4E-9D55-7F9A1B917913}" type="datetime1">
              <a:rPr lang="en-GB" smtClean="0"/>
              <a:t>13/12/2022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F60C22-3B39-43BF-8C58-5A6B440DD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B23ED3-B728-4B54-98D8-2C2D1E5BF1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3464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85A310-1EF6-477B-A1E4-4E92DFEBF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45481-1D7E-4D0C-86CF-0C5FE229C6DC}" type="datetime1">
              <a:rPr lang="en-GB" smtClean="0"/>
              <a:t>13/12/2022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7CDE4B-C5E3-40EA-87D7-BCBBA5E2BC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E205E2-C696-4004-AB77-58A9BFBA1E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2299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E77B2-EB60-4A7B-8149-0EE36F0291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CF04A-59B2-48D3-BF49-AB2291DF9E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E24010-B069-4314-B884-708B891D6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E9FDDD-166E-42C3-9A5C-CE6848F21F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E07007-668B-4ED1-B62B-D59546154845}" type="datetime1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856C5A-C6DE-4D50-A72E-8F2E337E98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B0FD4A-2ABB-4E7D-AC68-092B92329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8896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FDDDD-3A5F-447C-B94A-6BEC49914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9C8E8B-9C1D-4543-B92A-E2A53ADB7C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9D21A2-7632-47D6-9B4E-76F6EA9B51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B5F592-4DA3-4C14-A75D-07F6967D9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0417A-3DE2-41D5-907E-064DE9EA1AF1}" type="datetime1">
              <a:rPr lang="en-GB" smtClean="0"/>
              <a:t>13/12/2022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45A9E6-6EE7-4D3A-AB06-E9B7CEC56A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459886-9693-481E-A1F5-F22DEC444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4605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BA3A49-9140-4623-B307-0DA6210FB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543FB-E28B-452A-B78E-4124A335C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0E218D-371F-4242-ACCA-E86793ED59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140EBF-76B8-452A-9B71-11919969B54E}" type="datetime1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1014A5-E8D6-4443-93F4-2FEF8ABC7F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318BF-A864-4192-AAB7-EFEF8A38B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179514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AB5318-A66F-46EE-8ACD-F4F9662B94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5E90BE-05B4-4270-B09F-53B217FD04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23F466-67CC-458B-A472-307C42AD2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4AA04D-3FBA-4319-867D-4DB88185C6ED}" type="datetime1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7332A-B58B-4540-85B1-A6CD6FED6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3E9836-1ED6-43A0-9520-71039D09F1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726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58299D-5A31-9309-769D-792A38363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C5A722-BD03-C174-73D3-4B8184E4AD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C7F08E-A2E4-78F5-DDA2-412BD00DD6B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B51F3-4E70-45A3-866A-58B48E42FE4D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845C71-A14A-F257-48BC-65CF444558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6B3FD-C7B2-AD8D-23D7-61AA15D644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2B9604-112E-49A9-A442-A472BF40E6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044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1C7D9B-5802-4B9E-B219-E5B43C55363C}" type="datetimeFigureOut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2484EB-BC69-47AE-8D66-81509AC2E77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351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D6BBCA-B15E-4C2E-B59E-05D39A07D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F61CAB-E6B4-437C-AAA6-D8391DE0DC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470DB6-D30C-46A0-8524-D69056B9E2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54CD90-BD95-4234-A846-7BDCD9C09DE3}" type="datetime1">
              <a:rPr lang="en-GB" smtClean="0"/>
              <a:t>13/12/2022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29BB1B-9B99-46A1-B4D9-BBA293B8FA2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8880C-4AAF-47A3-B417-ABAE6AE0FB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8C7D6C-C2F6-40D2-B529-A01F2268EA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139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5-JQ17X6VNg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gov.wales/topics/people-and-communities/people/future-generations-act/?lang=en" TargetMode="External"/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://www.unece.org/info/ece-homepage.html" TargetMode="External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the-committee-on-standards-in-public-life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www.gov.uk/government/uploads/system/uploads/attachment_data/file/468255/Final_draft_ministerial_code_No_AMENDS_14_Oct.pdf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atista.com/statistics/268750/global-gross-domestic-product-gdp/" TargetMode="Externa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ww.statista.com/statistics/268750/global-gross-domestic-product-gdp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cafonline.org/hom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johnlewispartnership.co.uk/about/who-we-are/our-history.html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londoneconomic.com/business-economics/timpson-a-lesson-in-how-to-do-it-right-188109/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mpson-group.co.uk/timpson-foundation/ex-offenders/" TargetMode="Externa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knepp.co.uk/home" TargetMode="External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nocentdrinks.co.uk/home" TargetMode="External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corporation.uk/b-corp-certification/what-is-a-b-corp/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P69PNzOQ1U?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givingpledge.org/" TargetMode="External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zosdayonefund.org/day1familiesfund" TargetMode="External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magazine.ethisphere.com/" TargetMode="External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overnment/publications/ministerial-cod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6CAB1F-557E-4FA4-81CC-DC491EF8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91000">
                <a:schemeClr val="tx2">
                  <a:lumMod val="50000"/>
                  <a:alpha val="13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7646891" cy="6858001"/>
          </a:xfrm>
          <a:prstGeom prst="rect">
            <a:avLst/>
          </a:prstGeom>
          <a:gradFill>
            <a:gsLst>
              <a:gs pos="41000">
                <a:schemeClr val="accent1">
                  <a:lumMod val="75000"/>
                  <a:alpha val="52000"/>
                </a:schemeClr>
              </a:gs>
              <a:gs pos="95000">
                <a:srgbClr val="000000">
                  <a:alpha val="68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5550980-2AB6-4DE5-86DD-064ADF160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2501118"/>
            <a:ext cx="8091784" cy="4331436"/>
          </a:xfrm>
          <a:prstGeom prst="rect">
            <a:avLst/>
          </a:prstGeom>
          <a:gradFill>
            <a:gsLst>
              <a:gs pos="0">
                <a:srgbClr val="000000">
                  <a:alpha val="16000"/>
                </a:srgbClr>
              </a:gs>
              <a:gs pos="91000">
                <a:schemeClr val="accent1">
                  <a:alpha val="3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EDF4B167-8E82-4458-AE55-88B683EBF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95" y="-3"/>
            <a:ext cx="8091784" cy="685799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6000"/>
                </a:schemeClr>
              </a:gs>
              <a:gs pos="99000">
                <a:srgbClr val="000000">
                  <a:alpha val="57000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2101742" y="699966"/>
            <a:ext cx="5121259" cy="5458067"/>
          </a:xfrm>
          <a:prstGeom prst="ellipse">
            <a:avLst/>
          </a:prstGeom>
          <a:gradFill>
            <a:gsLst>
              <a:gs pos="3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7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FA05E6-A9FB-9EE0-7760-6B20AE6769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2436" y="3170548"/>
            <a:ext cx="6922659" cy="2992576"/>
          </a:xfrm>
        </p:spPr>
        <p:txBody>
          <a:bodyPr anchor="t">
            <a:normAutofit/>
          </a:bodyPr>
          <a:lstStyle/>
          <a:p>
            <a:pPr algn="l"/>
            <a:r>
              <a:rPr lang="en-GB" dirty="0">
                <a:solidFill>
                  <a:srgbClr val="FFFFFF"/>
                </a:solidFill>
              </a:rPr>
              <a:t>10. Ethical Leadership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7F975E-CFBF-6EAE-2552-690534099B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1364" y="1017038"/>
            <a:ext cx="5091282" cy="1248274"/>
          </a:xfrm>
        </p:spPr>
        <p:txBody>
          <a:bodyPr anchor="b">
            <a:normAutofit/>
          </a:bodyPr>
          <a:lstStyle/>
          <a:p>
            <a:pPr algn="l"/>
            <a:endParaRPr lang="en-GB">
              <a:solidFill>
                <a:srgbClr val="FFFFFF"/>
              </a:solidFill>
            </a:endParaRP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E051FCB-C1D6-F315-BB95-63F017B702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77" r="23487"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27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3ECF08-7952-21AE-CA6A-5C8C38AD52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Objectives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3DC29C-A05C-4727-1C72-22D40CA34F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566593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67268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2BF03D-4EED-D649-E324-1AE94A55E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280" y="632057"/>
            <a:ext cx="10401728" cy="5593886"/>
          </a:xfrm>
        </p:spPr>
        <p:txBody>
          <a:bodyPr>
            <a:normAutofit/>
          </a:bodyPr>
          <a:lstStyle/>
          <a:p>
            <a:r>
              <a:rPr lang="en-GB" b="1" dirty="0"/>
              <a:t>A Thought Experiment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If you did know what class you belonged to, whether you were to be born into a wealthy or poor community, which country you would be a native of, the language you would speak, whether your family would be religious or not etc., what kind of society would you hope to be born into?</a:t>
            </a:r>
          </a:p>
        </p:txBody>
      </p:sp>
    </p:spTree>
    <p:extLst>
      <p:ext uri="{BB962C8B-B14F-4D97-AF65-F5344CB8AC3E}">
        <p14:creationId xmlns:p14="http://schemas.microsoft.com/office/powerpoint/2010/main" val="33253134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52EA-3B48-1FCC-AB67-8F555C368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John Rawls’ Veil of Ignorance</a:t>
            </a:r>
          </a:p>
        </p:txBody>
      </p:sp>
      <p:pic>
        <p:nvPicPr>
          <p:cNvPr id="4" name="Online Media 3" title="POLITICAL THEORY - John Rawls">
            <a:hlinkClick r:id="" action="ppaction://media"/>
            <a:extLst>
              <a:ext uri="{FF2B5EF4-FFF2-40B4-BE49-F238E27FC236}">
                <a16:creationId xmlns:a16="http://schemas.microsoft.com/office/drawing/2014/main" id="{11747C6C-7849-B35A-3FDF-2FEAB4853D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913510" y="1478036"/>
            <a:ext cx="8364980" cy="4726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364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044" y="0"/>
            <a:ext cx="10881911" cy="685800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167879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Key concepts of the Act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271760" cy="4351338"/>
          </a:xfrm>
        </p:spPr>
        <p:txBody>
          <a:bodyPr>
            <a:normAutofit/>
          </a:bodyPr>
          <a:lstStyle/>
          <a:p>
            <a:r>
              <a:rPr lang="en-GB" sz="5400" b="1" dirty="0"/>
              <a:t>Well-being Duty</a:t>
            </a:r>
          </a:p>
          <a:p>
            <a:r>
              <a:rPr lang="en-GB" sz="5400" b="1" dirty="0"/>
              <a:t>Well-being Goals</a:t>
            </a:r>
          </a:p>
          <a:p>
            <a:r>
              <a:rPr lang="en-GB" sz="5400" b="1" dirty="0"/>
              <a:t>Well-being Objectives</a:t>
            </a:r>
          </a:p>
          <a:p>
            <a:r>
              <a:rPr lang="en-GB" sz="5400" b="1" dirty="0"/>
              <a:t>Sustainable Development</a:t>
            </a:r>
          </a:p>
          <a:p>
            <a:r>
              <a:rPr lang="en-GB" sz="5400" b="1" dirty="0"/>
              <a:t>Public Services Boards (PSBs)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9692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23221-2844-42A5-BDA9-39F9330BB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r"/>
            <a:r>
              <a:rPr lang="en-GB" sz="6000" b="1" dirty="0"/>
              <a:t>Section 3 – The Well-being Duty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671A-D2B0-4395-B178-80FE662E4F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146655" cy="4658881"/>
          </a:xfrm>
        </p:spPr>
        <p:txBody>
          <a:bodyPr>
            <a:normAutofit/>
          </a:bodyPr>
          <a:lstStyle/>
          <a:p>
            <a:pPr marL="0" indent="0">
              <a:spcAft>
                <a:spcPts val="1200"/>
              </a:spcAft>
              <a:buNone/>
            </a:pP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Public bodies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 must carry out 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sustainable development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They must setting and publish 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well-being objectives </a:t>
            </a:r>
            <a:r>
              <a:rPr lang="en-US" sz="3600" dirty="0">
                <a:solidFill>
                  <a:srgbClr val="000000"/>
                </a:solidFill>
                <a:latin typeface="arial" panose="020B0604020202020204" pitchFamily="34" charset="0"/>
              </a:rPr>
              <a:t>designed to meet the well-being goals</a:t>
            </a:r>
          </a:p>
          <a:p>
            <a:pPr marL="0" indent="0">
              <a:spcAft>
                <a:spcPts val="1200"/>
              </a:spcAft>
              <a:buNone/>
            </a:pP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They must take </a:t>
            </a: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reasonable steps </a:t>
            </a:r>
            <a:r>
              <a:rPr lang="en-US" sz="36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 meet these objectives</a:t>
            </a:r>
            <a:endParaRPr lang="en-GB" sz="3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85221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09F8B5-F03A-4886-AA39-7BA0220C3F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242" r="8196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>
            <a:solidFill>
              <a:srgbClr val="327C4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EE23221-2844-42A5-BDA9-39F9330BB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298580"/>
            <a:ext cx="6884448" cy="1616848"/>
          </a:xfrm>
        </p:spPr>
        <p:txBody>
          <a:bodyPr anchor="b">
            <a:noAutofit/>
          </a:bodyPr>
          <a:lstStyle/>
          <a:p>
            <a:r>
              <a:rPr lang="en-GB" sz="5400" b="1" dirty="0"/>
              <a:t>Section 3 – The Well-being Duty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167042" y="6356350"/>
            <a:ext cx="1186758" cy="365125"/>
          </a:xfrm>
        </p:spPr>
        <p:txBody>
          <a:bodyPr>
            <a:norm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965430" y="2314807"/>
            <a:ext cx="6388370" cy="3862156"/>
          </a:xfrm>
        </p:spPr>
        <p:txBody>
          <a:bodyPr>
            <a:normAutofit/>
          </a:bodyPr>
          <a:lstStyle/>
          <a:p>
            <a:r>
              <a:rPr lang="en-GB" sz="4000" dirty="0"/>
              <a:t>Some public bodies have to focus on Wales-wide issues, while others concentrate on geographical areas</a:t>
            </a:r>
          </a:p>
        </p:txBody>
      </p:sp>
    </p:spTree>
    <p:extLst>
      <p:ext uri="{BB962C8B-B14F-4D97-AF65-F5344CB8AC3E}">
        <p14:creationId xmlns:p14="http://schemas.microsoft.com/office/powerpoint/2010/main" val="27510965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19" y="0"/>
            <a:ext cx="9784081" cy="6858000"/>
          </a:xfrm>
          <a:prstGeom prst="rect">
            <a:avLst/>
          </a:prstGeom>
        </p:spPr>
      </p:pic>
      <p:sp>
        <p:nvSpPr>
          <p:cNvPr id="11" name="Title 10">
            <a:extLst>
              <a:ext uri="{FF2B5EF4-FFF2-40B4-BE49-F238E27FC236}">
                <a16:creationId xmlns:a16="http://schemas.microsoft.com/office/drawing/2014/main" id="{FEDD950E-FC92-4377-B93B-D3EB94BE1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4344" y="297880"/>
            <a:ext cx="4541520" cy="6423595"/>
          </a:xfrm>
        </p:spPr>
        <p:txBody>
          <a:bodyPr>
            <a:noAutofit/>
          </a:bodyPr>
          <a:lstStyle/>
          <a:p>
            <a:pPr algn="r"/>
            <a:r>
              <a:rPr lang="en-GB" sz="5400" b="1" dirty="0"/>
              <a:t>Section 4 – The Well-being Goals</a:t>
            </a:r>
          </a:p>
        </p:txBody>
      </p:sp>
    </p:spTree>
    <p:extLst>
      <p:ext uri="{BB962C8B-B14F-4D97-AF65-F5344CB8AC3E}">
        <p14:creationId xmlns:p14="http://schemas.microsoft.com/office/powerpoint/2010/main" val="9546032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erson holding a baby&#10;&#10;Description generated with high confidence">
            <a:extLst>
              <a:ext uri="{FF2B5EF4-FFF2-40B4-BE49-F238E27FC236}">
                <a16:creationId xmlns:a16="http://schemas.microsoft.com/office/drawing/2014/main" id="{0F8AEFC5-D447-43D9-AC9D-5B99E98AD8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7182200-4859-4C8D-BCBB-55B245C28BA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64265725-BD81-4DC8-AEC5-D5FE6BF76F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1065862"/>
            <a:ext cx="3313164" cy="3069720"/>
          </a:xfrm>
        </p:spPr>
        <p:txBody>
          <a:bodyPr>
            <a:normAutofit/>
          </a:bodyPr>
          <a:lstStyle/>
          <a:p>
            <a:pPr algn="r"/>
            <a:r>
              <a:rPr lang="en-GB" sz="4000" b="1" dirty="0">
                <a:solidFill>
                  <a:srgbClr val="FFFFFF"/>
                </a:solidFill>
              </a:rPr>
              <a:t>Section 5 – The sustainable development principle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5C6CD-9CEF-4EFB-B51A-B74A3F6EA3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55379" y="1065862"/>
            <a:ext cx="6411781" cy="4726276"/>
          </a:xfrm>
        </p:spPr>
        <p:txBody>
          <a:bodyPr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Public bodies must act in a manner which seeks to ensure that the needs of the present are met without compromising the ability of future generations to meet their own needs</a:t>
            </a:r>
            <a:endParaRPr lang="en-GB" sz="3600" dirty="0">
              <a:solidFill>
                <a:srgbClr val="FFFFFF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white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393847-97F2-5272-560A-8D34DFCA8D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9927" y="3851062"/>
            <a:ext cx="3255546" cy="2700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84403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D10817E9-B7E3-4871-A1F5-13E8A0DA85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4351" y="2094760"/>
            <a:ext cx="4810125" cy="37338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6985C7A0-53A5-4A26-9D11-D1A6D03215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6000" b="1" dirty="0"/>
              <a:t>United Nations Economic Commission for Europe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B8DAAEC-DB79-40E9-8E67-B7A94191530E}"/>
              </a:ext>
            </a:extLst>
          </p:cNvPr>
          <p:cNvSpPr/>
          <p:nvPr/>
        </p:nvSpPr>
        <p:spPr>
          <a:xfrm>
            <a:off x="624396" y="2094760"/>
            <a:ext cx="6096000" cy="4154984"/>
          </a:xfrm>
          <a:prstGeom prst="rect">
            <a:avLst/>
          </a:prstGeom>
          <a:solidFill>
            <a:srgbClr val="FFC000"/>
          </a:solidFill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Brundtland Commission's report defined sustainable development as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“development which meets the needs of current generations without compromising the ability of future generations to meet their own needs“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Brundtland Commission 1987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(aka World Commission on Environment and Development)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2537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E8C7D6C-C2F6-40D2-B529-A01F2268EA7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0"/>
            <a:ext cx="8921426" cy="68580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86197" y="863682"/>
            <a:ext cx="5609803" cy="5130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Public Services Boards (PSBs)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Well-being 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Duty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on PSBs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Assessments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of local well-being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Well-being </a:t>
            </a:r>
            <a:r>
              <a:rPr kumimoji="0" lang="en-GB" sz="4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Plans</a:t>
            </a:r>
          </a:p>
        </p:txBody>
      </p:sp>
    </p:spTree>
    <p:extLst>
      <p:ext uri="{BB962C8B-B14F-4D97-AF65-F5344CB8AC3E}">
        <p14:creationId xmlns:p14="http://schemas.microsoft.com/office/powerpoint/2010/main" val="1145053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838200" y="2393629"/>
            <a:ext cx="7038109" cy="1325563"/>
          </a:xfrm>
        </p:spPr>
        <p:txBody>
          <a:bodyPr/>
          <a:lstStyle/>
          <a:p>
            <a:r>
              <a:rPr lang="en-GB" dirty="0"/>
              <a:t>How should public office holders conduct themselves?</a:t>
            </a:r>
          </a:p>
        </p:txBody>
      </p:sp>
      <p:sp>
        <p:nvSpPr>
          <p:cNvPr id="5" name="Title 3"/>
          <p:cNvSpPr txBox="1">
            <a:spLocks/>
          </p:cNvSpPr>
          <p:nvPr/>
        </p:nvSpPr>
        <p:spPr>
          <a:xfrm>
            <a:off x="838199" y="5190331"/>
            <a:ext cx="70381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How do they conduct themselves?</a:t>
            </a:r>
          </a:p>
        </p:txBody>
      </p:sp>
      <p:sp>
        <p:nvSpPr>
          <p:cNvPr id="2" name="Title 3">
            <a:extLst>
              <a:ext uri="{FF2B5EF4-FFF2-40B4-BE49-F238E27FC236}">
                <a16:creationId xmlns:a16="http://schemas.microsoft.com/office/drawing/2014/main" id="{A8460C16-6066-2985-7DA1-9B5AC2F28595}"/>
              </a:ext>
            </a:extLst>
          </p:cNvPr>
          <p:cNvSpPr txBox="1">
            <a:spLocks/>
          </p:cNvSpPr>
          <p:nvPr/>
        </p:nvSpPr>
        <p:spPr>
          <a:xfrm>
            <a:off x="838200" y="698365"/>
            <a:ext cx="70381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How should business leaders conduct themselves?</a:t>
            </a:r>
          </a:p>
        </p:txBody>
      </p:sp>
      <p:sp>
        <p:nvSpPr>
          <p:cNvPr id="3" name="Title 3">
            <a:extLst>
              <a:ext uri="{FF2B5EF4-FFF2-40B4-BE49-F238E27FC236}">
                <a16:creationId xmlns:a16="http://schemas.microsoft.com/office/drawing/2014/main" id="{D9365B24-758F-2036-D91B-59CD1AA2E37F}"/>
              </a:ext>
            </a:extLst>
          </p:cNvPr>
          <p:cNvSpPr txBox="1">
            <a:spLocks/>
          </p:cNvSpPr>
          <p:nvPr/>
        </p:nvSpPr>
        <p:spPr>
          <a:xfrm>
            <a:off x="838199" y="3864768"/>
            <a:ext cx="70381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Does it matter?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0D6D1B-C598-BE6F-58FD-C55A824C8125}"/>
              </a:ext>
            </a:extLst>
          </p:cNvPr>
          <p:cNvSpPr txBox="1"/>
          <p:nvPr/>
        </p:nvSpPr>
        <p:spPr>
          <a:xfrm>
            <a:off x="7876308" y="964592"/>
            <a:ext cx="3886200" cy="550920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Are there better or worse ways to organise society</a:t>
            </a:r>
          </a:p>
          <a:p>
            <a:endParaRPr lang="en-GB" sz="3200" dirty="0">
              <a:solidFill>
                <a:schemeClr val="bg1"/>
              </a:solidFill>
            </a:endParaRPr>
          </a:p>
          <a:p>
            <a:r>
              <a:rPr lang="en-GB" sz="3200" dirty="0">
                <a:solidFill>
                  <a:schemeClr val="bg1"/>
                </a:solidFill>
              </a:rPr>
              <a:t>Is Michael Porter right: tapping into business mindsets and resources can change the world?</a:t>
            </a:r>
          </a:p>
          <a:p>
            <a:endParaRPr lang="en-GB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21737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3" grpId="0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2F0D394-9A1F-0052-985D-D370FC3DA86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07" y="164439"/>
            <a:ext cx="5023159" cy="6289158"/>
          </a:xfrm>
          <a:prstGeom prst="rect">
            <a:avLst/>
          </a:prstGeom>
          <a:ln w="25400">
            <a:solidFill>
              <a:schemeClr val="accent1">
                <a:shade val="50000"/>
              </a:schemeClr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D9EB3BA-EB0C-5BCE-7923-C9725AC33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5865" y="4118052"/>
            <a:ext cx="3662869" cy="2406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8DBFBF-35A2-D5D1-046B-D9E3D31DD3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164439"/>
            <a:ext cx="5753214" cy="1325563"/>
          </a:xfrm>
        </p:spPr>
        <p:txBody>
          <a:bodyPr>
            <a:normAutofit/>
          </a:bodyPr>
          <a:lstStyle/>
          <a:p>
            <a:r>
              <a:rPr lang="en-GB" sz="6000" dirty="0"/>
              <a:t>Political Scandals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0FA008-80D4-4AAD-6090-5AE2E77D4C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9686" y="4274947"/>
            <a:ext cx="4278675" cy="2249755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1BAF624-ECB4-484F-3C4C-E7D962FCF52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6839" y="1561107"/>
            <a:ext cx="3696403" cy="2406651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F3861AE-37B7-6310-5857-E019D1E84F2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09641" y="3911083"/>
            <a:ext cx="2036037" cy="2542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8616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47086-813D-5DEE-7FFD-11B69EC2E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8CDA9E-0204-E27F-CAB9-0D38CDF06D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580" y="807891"/>
            <a:ext cx="7394978" cy="52422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97992B0-F556-0195-E70A-78E1709624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3733" y="365125"/>
            <a:ext cx="6120914" cy="5517358"/>
          </a:xfrm>
          <a:prstGeom prst="rect">
            <a:avLst/>
          </a:prstGeom>
          <a:ln w="25400">
            <a:solidFill>
              <a:schemeClr val="accent1">
                <a:shade val="50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552023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Committee on Standards in Public Life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ECE2E4-DF0F-E4D8-C663-D51492A1AC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003623" cy="4351338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/>
              <a:t>The Nolan Principles </a:t>
            </a:r>
          </a:p>
          <a:p>
            <a:endParaRPr lang="en-GB" dirty="0"/>
          </a:p>
          <a:p>
            <a:r>
              <a:rPr lang="en-GB" dirty="0"/>
              <a:t>The basis of the ethical standards expected of UK public office holders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12AAC9-0142-D5ED-CA5D-4B16379C1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4893" y="1723374"/>
            <a:ext cx="6268546" cy="42679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3BCAEA-6E54-66F7-D5C4-6C88D71220BF}"/>
              </a:ext>
            </a:extLst>
          </p:cNvPr>
          <p:cNvSpPr txBox="1"/>
          <p:nvPr/>
        </p:nvSpPr>
        <p:spPr>
          <a:xfrm>
            <a:off x="838200" y="6176963"/>
            <a:ext cx="1105899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https://www.gov.uk/government/organisations/the-committee-on-standards-in-public-life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437261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152" y="14035"/>
            <a:ext cx="5295353" cy="6797277"/>
          </a:xfrm>
          <a:prstGeom prst="rect">
            <a:avLst/>
          </a:prstGeom>
          <a:ln w="25400">
            <a:solidFill>
              <a:schemeClr val="tx1"/>
            </a:solidFill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4226" y="122177"/>
            <a:ext cx="5377603" cy="6735823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605077" y="434502"/>
            <a:ext cx="5116749" cy="768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605079" y="3401439"/>
            <a:ext cx="5116749" cy="768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605080" y="4223426"/>
            <a:ext cx="5116749" cy="768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605080" y="5042171"/>
            <a:ext cx="5116749" cy="768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6605080" y="5911175"/>
            <a:ext cx="5116749" cy="768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6605078" y="2532435"/>
            <a:ext cx="5116749" cy="76848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6605078" y="1306749"/>
            <a:ext cx="5116749" cy="10716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3527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874445-2CF8-423D-72AE-0B21D04A58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/>
              <a:t>Is there enough money and resources to make a difference?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Old wrinkled hands with some coins">
            <a:extLst>
              <a:ext uri="{FF2B5EF4-FFF2-40B4-BE49-F238E27FC236}">
                <a16:creationId xmlns:a16="http://schemas.microsoft.com/office/drawing/2014/main" id="{5E89FEB2-FA59-8EED-D2BC-B3479B5C2B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37" r="26253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2393009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477" y="826851"/>
            <a:ext cx="6293795" cy="5612860"/>
          </a:xfrm>
        </p:spPr>
        <p:txBody>
          <a:bodyPr>
            <a:normAutofit lnSpcReduction="10000"/>
          </a:bodyPr>
          <a:lstStyle/>
          <a:p>
            <a:r>
              <a:rPr lang="en-GB" sz="3200" dirty="0"/>
              <a:t>The Fortune Global 500 shows reserves of </a:t>
            </a:r>
            <a:r>
              <a:rPr lang="en-GB" sz="3200" b="1" dirty="0"/>
              <a:t>$31.2 trillion </a:t>
            </a:r>
            <a:r>
              <a:rPr lang="en-GB" sz="3200" dirty="0"/>
              <a:t>in 2015, 0.15% higher then the previous year</a:t>
            </a:r>
          </a:p>
          <a:p>
            <a:r>
              <a:rPr lang="en-GB" sz="3200" dirty="0"/>
              <a:t>Total profits fell to </a:t>
            </a:r>
            <a:r>
              <a:rPr lang="en-GB" sz="3200" b="1" dirty="0"/>
              <a:t>$1.7 trillion </a:t>
            </a:r>
            <a:r>
              <a:rPr lang="en-GB" sz="3200" dirty="0"/>
              <a:t>due to the fall in oil prices</a:t>
            </a:r>
          </a:p>
          <a:p>
            <a:r>
              <a:rPr lang="en-GB" sz="3200" dirty="0"/>
              <a:t>The economist Mark Blyth points out that </a:t>
            </a:r>
            <a:r>
              <a:rPr lang="en-GB" sz="3200" b="1" dirty="0"/>
              <a:t>£27 trillion </a:t>
            </a:r>
            <a:r>
              <a:rPr lang="en-GB" sz="3200" dirty="0"/>
              <a:t>is kept in offshore tax havens</a:t>
            </a:r>
          </a:p>
          <a:p>
            <a:r>
              <a:rPr lang="en-GB" sz="3200" dirty="0"/>
              <a:t>The total value of goods and services in 2015 (world GDP) is valued at* </a:t>
            </a:r>
            <a:r>
              <a:rPr lang="en-GB" sz="3200" b="1" dirty="0"/>
              <a:t>$77.8 trillion</a:t>
            </a:r>
            <a:endParaRPr lang="en-GB" sz="3200" dirty="0"/>
          </a:p>
        </p:txBody>
      </p:sp>
      <p:sp>
        <p:nvSpPr>
          <p:cNvPr id="4" name="Rectangle 3"/>
          <p:cNvSpPr/>
          <p:nvPr/>
        </p:nvSpPr>
        <p:spPr>
          <a:xfrm>
            <a:off x="2302212" y="6255045"/>
            <a:ext cx="90921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2"/>
              </a:rPr>
              <a:t>http://www.statista.com/statistics/268750/global-gross-domestic-product-gdp/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*</a:t>
            </a:r>
          </a:p>
        </p:txBody>
      </p:sp>
      <p:sp>
        <p:nvSpPr>
          <p:cNvPr id="5" name="Rectangle 4"/>
          <p:cNvSpPr/>
          <p:nvPr/>
        </p:nvSpPr>
        <p:spPr>
          <a:xfrm>
            <a:off x="6848270" y="146200"/>
            <a:ext cx="4863829" cy="1361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$77 trillion generated globally in 2015</a:t>
            </a:r>
          </a:p>
        </p:txBody>
      </p:sp>
      <p:sp>
        <p:nvSpPr>
          <p:cNvPr id="6" name="Rectangle 5"/>
          <p:cNvSpPr/>
          <p:nvPr/>
        </p:nvSpPr>
        <p:spPr>
          <a:xfrm>
            <a:off x="6848270" y="1654655"/>
            <a:ext cx="4863829" cy="1361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$58.2 trillion recorded as reserves in tax havens and as company reserves</a:t>
            </a:r>
          </a:p>
        </p:txBody>
      </p:sp>
      <p:sp>
        <p:nvSpPr>
          <p:cNvPr id="7" name="Rectangle 6"/>
          <p:cNvSpPr/>
          <p:nvPr/>
        </p:nvSpPr>
        <p:spPr>
          <a:xfrm>
            <a:off x="6848270" y="3163110"/>
            <a:ext cx="4863829" cy="1361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$58.2 trillion is 75% of the total world GDP and it is not being utilised</a:t>
            </a:r>
          </a:p>
        </p:txBody>
      </p:sp>
      <p:sp>
        <p:nvSpPr>
          <p:cNvPr id="8" name="Rectangle 7"/>
          <p:cNvSpPr/>
          <p:nvPr/>
        </p:nvSpPr>
        <p:spPr>
          <a:xfrm>
            <a:off x="6848269" y="4664849"/>
            <a:ext cx="4863829" cy="13613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Is it correct to say that there is not enough money to go around?</a:t>
            </a:r>
          </a:p>
        </p:txBody>
      </p:sp>
    </p:spTree>
    <p:extLst>
      <p:ext uri="{BB962C8B-B14F-4D97-AF65-F5344CB8AC3E}">
        <p14:creationId xmlns:p14="http://schemas.microsoft.com/office/powerpoint/2010/main" val="2131993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69313-8B0D-F694-A3C4-11A5C85B1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990127" cy="417665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Global gross domestic product (GDP) at current prices from 1985 to 2027 (billions of dollars)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B4EFC4-9AC0-D7BC-AC77-904B30487916}"/>
              </a:ext>
            </a:extLst>
          </p:cNvPr>
          <p:cNvSpPr txBox="1"/>
          <p:nvPr/>
        </p:nvSpPr>
        <p:spPr>
          <a:xfrm>
            <a:off x="648931" y="5146158"/>
            <a:ext cx="3505494" cy="10776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hlinkClick r:id="rId2"/>
              </a:rPr>
              <a:t>https://www.statista.com/statistics/268750/global-gross-domestic-product-gdp/</a:t>
            </a:r>
            <a:r>
              <a:rPr lang="en-US" sz="2000" dirty="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CC5D268-8F87-888B-0F00-191DB73191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1488" y="807593"/>
            <a:ext cx="5988078" cy="5239568"/>
          </a:xfrm>
          <a:prstGeom prst="rect">
            <a:avLst/>
          </a:prstGeom>
          <a:effectLst/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C7E70F88-52EE-E424-0AC4-03CDEF1B83AB}"/>
              </a:ext>
            </a:extLst>
          </p:cNvPr>
          <p:cNvSpPr/>
          <p:nvPr/>
        </p:nvSpPr>
        <p:spPr>
          <a:xfrm>
            <a:off x="10403173" y="1199213"/>
            <a:ext cx="839449" cy="250335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6118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0AD0E81-3BA6-6FE0-D609-E07EF3AA24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 dirty="0"/>
              <a:t>World GDP</a:t>
            </a:r>
          </a:p>
        </p:txBody>
      </p:sp>
      <p:sp>
        <p:nvSpPr>
          <p:cNvPr id="46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6AD91453-0093-8F4C-E2FD-2B1139A480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4402030" cy="3410712"/>
          </a:xfrm>
        </p:spPr>
        <p:txBody>
          <a:bodyPr anchor="t">
            <a:noAutofit/>
          </a:bodyPr>
          <a:lstStyle/>
          <a:p>
            <a:r>
              <a:rPr lang="en-US" dirty="0"/>
              <a:t>$77 trillion in 2015</a:t>
            </a:r>
          </a:p>
          <a:p>
            <a:r>
              <a:rPr lang="en-US" dirty="0"/>
              <a:t>$85.2 trillion in 2020</a:t>
            </a:r>
          </a:p>
          <a:p>
            <a:r>
              <a:rPr lang="en-US" dirty="0"/>
              <a:t>$96.2 trillion in 2021</a:t>
            </a:r>
          </a:p>
          <a:p>
            <a:r>
              <a:rPr lang="en-US" dirty="0"/>
              <a:t>$103.8 trillion in 2022</a:t>
            </a:r>
          </a:p>
          <a:p>
            <a:r>
              <a:rPr lang="en-US" dirty="0"/>
              <a:t>$110.7 trillion in 2023</a:t>
            </a:r>
          </a:p>
          <a:p>
            <a:r>
              <a:rPr lang="en-US" dirty="0"/>
              <a:t>$136 trillion by 2027?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45919BB-255A-7AD0-52CA-ADB4D5FDBD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2966" y="640080"/>
            <a:ext cx="6146379" cy="557784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090589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2CC29-F761-41A5-900A-F7807DAFD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131549"/>
          </a:xfrm>
        </p:spPr>
        <p:txBody>
          <a:bodyPr>
            <a:normAutofit/>
          </a:bodyPr>
          <a:lstStyle/>
          <a:p>
            <a:r>
              <a:rPr lang="en-GB" dirty="0"/>
              <a:t>Have ethical consideration become more prevalent over time?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Will they become more prevalent in future?</a:t>
            </a:r>
          </a:p>
        </p:txBody>
      </p:sp>
    </p:spTree>
    <p:extLst>
      <p:ext uri="{BB962C8B-B14F-4D97-AF65-F5344CB8AC3E}">
        <p14:creationId xmlns:p14="http://schemas.microsoft.com/office/powerpoint/2010/main" val="151031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0EAC9B-D5A0-B711-C042-A3BCB302BF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Charities Aid Foundation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29B807-C2B4-9273-D6A9-7A207671411E}"/>
              </a:ext>
            </a:extLst>
          </p:cNvPr>
          <p:cNvSpPr txBox="1"/>
          <p:nvPr/>
        </p:nvSpPr>
        <p:spPr>
          <a:xfrm>
            <a:off x="3931171" y="6123543"/>
            <a:ext cx="60935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https://www.cafonline.org/home</a:t>
            </a:r>
            <a:r>
              <a:rPr lang="en-GB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5A8DA4B-721B-2B54-40A1-894FA5E165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93364" y="1424003"/>
            <a:ext cx="7205271" cy="4356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3526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903A918-C52D-1873-1991-BABDA9586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269" y="2133965"/>
            <a:ext cx="3523938" cy="2932711"/>
          </a:xfrm>
        </p:spPr>
        <p:txBody>
          <a:bodyPr>
            <a:normAutofit/>
          </a:bodyPr>
          <a:lstStyle/>
          <a:p>
            <a:r>
              <a:rPr lang="en-GB" dirty="0"/>
              <a:t>CAF World Giving Index 202</a:t>
            </a:r>
          </a:p>
        </p:txBody>
      </p:sp>
      <p:pic>
        <p:nvPicPr>
          <p:cNvPr id="5" name="Content Placeholder 4" descr="A screenshot of a game&#10;&#10;Description automatically generated with low confidence">
            <a:extLst>
              <a:ext uri="{FF2B5EF4-FFF2-40B4-BE49-F238E27FC236}">
                <a16:creationId xmlns:a16="http://schemas.microsoft.com/office/drawing/2014/main" id="{CC056C27-9538-FD1F-EF8F-2F784D338D97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4557011" y="993667"/>
            <a:ext cx="7135318" cy="4870666"/>
          </a:xfrm>
          <a:prstGeom prst="rect">
            <a:avLst/>
          </a:prstGeom>
          <a:ln w="508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493274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A771A0-E2C4-BE05-92B0-49A5E4E471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3D9F860-A5A0-2B40-D5A7-823446DF1F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288064" y="1690688"/>
            <a:ext cx="6219215" cy="414614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B2D9B0F-CE7B-64D0-750D-9D2370DBDC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721" y="1579730"/>
            <a:ext cx="5991225" cy="43053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57E979F-9291-59C3-82D1-72A0DD42B2E9}"/>
              </a:ext>
            </a:extLst>
          </p:cNvPr>
          <p:cNvSpPr txBox="1"/>
          <p:nvPr/>
        </p:nvSpPr>
        <p:spPr>
          <a:xfrm>
            <a:off x="1367328" y="6169709"/>
            <a:ext cx="963545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https://www.johnlewispartnership.co.uk/about/who-we-are/our-history.html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058768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96C3548-3DCB-D078-3FCC-52B02FA5DA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214312"/>
            <a:ext cx="11430000" cy="64293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374DE7A-E2C1-B3E5-E28B-C2ACE020B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200" dirty="0">
                <a:hlinkClick r:id="rId3"/>
              </a:rPr>
              <a:t>https://www.thelondoneconomic.com/business-economics/timpson-a-lesson-in-how-to-do-it-right-188109/</a:t>
            </a:r>
            <a:r>
              <a:rPr lang="en-GB" sz="12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2592B-F2DC-294B-A031-06843E56E0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D2DC24E-C282-B009-1A2D-0BA7A564CBA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39236" y="3330575"/>
            <a:ext cx="8496300" cy="2981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9667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FD603-1D89-D122-A157-6B2EB243A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979AF-A455-7C96-53E4-03F2CFEF84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584ADE-FE1F-0AAF-81A6-3DB4A8CC7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3225" y="601293"/>
            <a:ext cx="6305550" cy="50577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C2026B6-AD0D-8ADA-96F0-D9225E3A2B55}"/>
              </a:ext>
            </a:extLst>
          </p:cNvPr>
          <p:cNvSpPr txBox="1"/>
          <p:nvPr/>
        </p:nvSpPr>
        <p:spPr>
          <a:xfrm>
            <a:off x="2734977" y="5794005"/>
            <a:ext cx="798298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https://www.timpson-group.co.uk/timpson-foundation/ex-offenders/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0885628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9C56C-1F73-B225-8560-B7914B5AF9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465DAA-0E9A-C959-B598-762DD706B6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59EC61-47B0-20D1-0D9D-B064236B4E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1137" y="1223962"/>
            <a:ext cx="9229725" cy="44100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5F0D013-FDCD-52EE-B315-3E04C97C5D7F}"/>
              </a:ext>
            </a:extLst>
          </p:cNvPr>
          <p:cNvSpPr txBox="1"/>
          <p:nvPr/>
        </p:nvSpPr>
        <p:spPr>
          <a:xfrm>
            <a:off x="4275421" y="5807631"/>
            <a:ext cx="6092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https://knepp.co.uk/home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8400188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7E5AC-E4FA-128C-68E7-4AFAD0CDD9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79583-0DAC-8EAE-D85A-6D381C143F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929A55-2FDA-1732-8D8C-6DB970F58C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7893" y="365125"/>
            <a:ext cx="8576214" cy="579596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B626F7-161A-E560-70ED-8A7AF2AD9638}"/>
              </a:ext>
            </a:extLst>
          </p:cNvPr>
          <p:cNvSpPr txBox="1"/>
          <p:nvPr/>
        </p:nvSpPr>
        <p:spPr>
          <a:xfrm>
            <a:off x="3900668" y="6296025"/>
            <a:ext cx="6092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https://www.innocentdrinks.co.uk/home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56782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C2F5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1AE683C0-4A47-7415-E8F6-CE28D9A497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467" y="811785"/>
            <a:ext cx="10905066" cy="523443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ED21704-2809-B849-A66D-844C01CDF6F3}"/>
              </a:ext>
            </a:extLst>
          </p:cNvPr>
          <p:cNvSpPr txBox="1"/>
          <p:nvPr/>
        </p:nvSpPr>
        <p:spPr>
          <a:xfrm>
            <a:off x="3049772" y="5861549"/>
            <a:ext cx="6092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https://bcorporation.uk/b-corp-certification/what-is-a-b-corp/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920390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ED05CE-2D13-E87A-E732-8311DB4655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term gains v. long term value</a:t>
            </a:r>
          </a:p>
        </p:txBody>
      </p:sp>
      <p:pic>
        <p:nvPicPr>
          <p:cNvPr id="4" name="Online Media 3" title="The B Corp Movement: Transforming the global economy to benefit all people, communities and planet">
            <a:hlinkClick r:id="" action="ppaction://media"/>
            <a:extLst>
              <a:ext uri="{FF2B5EF4-FFF2-40B4-BE49-F238E27FC236}">
                <a16:creationId xmlns:a16="http://schemas.microsoft.com/office/drawing/2014/main" id="{927067B1-3E97-2890-627E-6B8839435E2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567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6912D9-3BCF-5F07-8A51-CD8500F445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B127C9-1636-5DEE-DBEF-012F6CA06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FC187C-BC8B-C25A-B900-1B3C48404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6950" y="628650"/>
            <a:ext cx="7658100" cy="5600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981127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4B4D0F2A-70D2-8E3A-C2A2-D0C1F1CBD5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7768" y="325624"/>
            <a:ext cx="8116463" cy="581445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5EC756C-0F0F-07C9-45EE-B791A1A76839}"/>
              </a:ext>
            </a:extLst>
          </p:cNvPr>
          <p:cNvSpPr txBox="1"/>
          <p:nvPr/>
        </p:nvSpPr>
        <p:spPr>
          <a:xfrm>
            <a:off x="4650175" y="6311900"/>
            <a:ext cx="6092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https://givingpledge.org/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640544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6E727-7CEE-E539-EFFE-BCDC3CDFC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2F9A0D4-2805-8731-770C-02659FBCC5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4305" y="2897187"/>
            <a:ext cx="6095778" cy="3806850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F06D924-781B-DED0-C51E-09F7E73A2E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4500" y="754062"/>
            <a:ext cx="8763000" cy="2143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85017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E55E9-554C-8CE0-5FF5-E8FECF711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BF0BEA-94CC-8FE0-2E73-DE34FC4D7E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5AF748-064B-0F38-EB12-D0F4BAD903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72548" y="365125"/>
            <a:ext cx="7839513" cy="548850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B7AEC7D-4650-432C-A04F-BDA6FBE04FC8}"/>
              </a:ext>
            </a:extLst>
          </p:cNvPr>
          <p:cNvSpPr txBox="1"/>
          <p:nvPr/>
        </p:nvSpPr>
        <p:spPr>
          <a:xfrm>
            <a:off x="3361022" y="6311900"/>
            <a:ext cx="6092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https://www.bezosdayonefund.org/day1familiesfund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272738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D8756E-82A3-0A26-5B7D-1A13E48A11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EBE7F2-4CAD-10F2-8DAA-39FEE2BE2D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CE00C62-9C13-1EA2-99A9-01B42D1B60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766762"/>
            <a:ext cx="9144000" cy="53244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0AE3B2-8082-D196-A143-E2ED32934155}"/>
              </a:ext>
            </a:extLst>
          </p:cNvPr>
          <p:cNvSpPr txBox="1"/>
          <p:nvPr/>
        </p:nvSpPr>
        <p:spPr>
          <a:xfrm>
            <a:off x="4575544" y="6176963"/>
            <a:ext cx="609245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https://magazine.ethisphere.com/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00749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5496E-9D03-BA42-AD17-86D5FCC67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56D13-B1B0-E1AF-9922-A04347AAA2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UK Government (2015) ‘Ministerial Code’ available at </a:t>
            </a:r>
            <a:r>
              <a:rPr lang="en-GB" dirty="0">
                <a:hlinkClick r:id="rId2"/>
              </a:rPr>
              <a:t>https://www.gov.uk/government/publications/ministerial-code</a:t>
            </a:r>
            <a:r>
              <a:rPr lang="en-GB" dirty="0"/>
              <a:t>  accessed 15th October 2015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16931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760</Words>
  <Application>Microsoft Office PowerPoint</Application>
  <PresentationFormat>Widescreen</PresentationFormat>
  <Paragraphs>91</Paragraphs>
  <Slides>37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37</vt:i4>
      </vt:variant>
    </vt:vector>
  </HeadingPairs>
  <TitlesOfParts>
    <vt:vector size="44" baseType="lpstr">
      <vt:lpstr>Arial</vt:lpstr>
      <vt:lpstr>Arial</vt:lpstr>
      <vt:lpstr>Calibri</vt:lpstr>
      <vt:lpstr>Calibri Light</vt:lpstr>
      <vt:lpstr>Office Theme</vt:lpstr>
      <vt:lpstr>1_Office Theme</vt:lpstr>
      <vt:lpstr>2_Office Theme</vt:lpstr>
      <vt:lpstr>10. Ethical Leadership</vt:lpstr>
      <vt:lpstr>Objectives</vt:lpstr>
      <vt:lpstr>A Thought Experiment  If you did know what class you belonged to, whether you were to be born into a wealthy or poor community, which country you would be a native of, the language you would speak, whether your family would be religious or not etc., what kind of society would you hope to be born into?</vt:lpstr>
      <vt:lpstr>John Rawls’ Veil of Ignorance</vt:lpstr>
      <vt:lpstr>PowerPoint Presentation</vt:lpstr>
      <vt:lpstr>Key concepts of the Act</vt:lpstr>
      <vt:lpstr>Section 3 – The Well-being Duty</vt:lpstr>
      <vt:lpstr>Section 3 – The Well-being Duty</vt:lpstr>
      <vt:lpstr>Section 4 – The Well-being Goals</vt:lpstr>
      <vt:lpstr>Section 5 – The sustainable development principle</vt:lpstr>
      <vt:lpstr>United Nations Economic Commission for Europe</vt:lpstr>
      <vt:lpstr>PowerPoint Presentation</vt:lpstr>
      <vt:lpstr>How should public office holders conduct themselves?</vt:lpstr>
      <vt:lpstr>Political Scandals</vt:lpstr>
      <vt:lpstr>PowerPoint Presentation</vt:lpstr>
      <vt:lpstr>Committee on Standards in Public Life</vt:lpstr>
      <vt:lpstr>PowerPoint Presentation</vt:lpstr>
      <vt:lpstr>Is there enough money and resources to make a difference?</vt:lpstr>
      <vt:lpstr>PowerPoint Presentation</vt:lpstr>
      <vt:lpstr>Global gross domestic product (GDP) at current prices from 1985 to 2027 (billions of dollars)</vt:lpstr>
      <vt:lpstr>World GDP</vt:lpstr>
      <vt:lpstr>Have ethical consideration become more prevalent over time?  Will they become more prevalent in future?</vt:lpstr>
      <vt:lpstr>Charities Aid Foundation</vt:lpstr>
      <vt:lpstr>CAF World Giving Index 202</vt:lpstr>
      <vt:lpstr>PowerPoint Presentation</vt:lpstr>
      <vt:lpstr>https://www.thelondoneconomic.com/business-economics/timpson-a-lesson-in-how-to-do-it-right-188109/ </vt:lpstr>
      <vt:lpstr>PowerPoint Presentation</vt:lpstr>
      <vt:lpstr>PowerPoint Presentation</vt:lpstr>
      <vt:lpstr>PowerPoint Presentation</vt:lpstr>
      <vt:lpstr>PowerPoint Presentation</vt:lpstr>
      <vt:lpstr>Short term gains v. long term value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Ethical Leadership</dc:title>
  <dc:creator>Mike Durke</dc:creator>
  <cp:lastModifiedBy>Mike Durke</cp:lastModifiedBy>
  <cp:revision>3</cp:revision>
  <dcterms:created xsi:type="dcterms:W3CDTF">2022-12-12T10:48:44Z</dcterms:created>
  <dcterms:modified xsi:type="dcterms:W3CDTF">2022-12-13T10:22:42Z</dcterms:modified>
</cp:coreProperties>
</file>