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365" r:id="rId7"/>
    <p:sldId id="366" r:id="rId8"/>
    <p:sldId id="367" r:id="rId9"/>
    <p:sldId id="368" r:id="rId10"/>
    <p:sldId id="370" r:id="rId11"/>
    <p:sldId id="369" r:id="rId12"/>
    <p:sldId id="371" r:id="rId13"/>
    <p:sldId id="372"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78BEBE-FB75-1BAE-B659-9BB0ED2BC5D2}" v="6" dt="2026-02-15T16:35:40.049"/>
    <p1510:client id="{48F8F35A-49B4-1116-F0D4-D92FDF4584F3}" v="1" dt="2026-02-15T10:38:07.934"/>
    <p1510:client id="{504ECD97-9B24-66BA-352A-D767658378E2}" v="42" dt="2026-02-14T19:11:20.928"/>
    <p1510:client id="{5BDD37BD-EDE0-1091-CC7E-ECC5A6DE84F1}" v="401" dt="2026-02-14T21:54:03.083"/>
    <p1510:client id="{994D62E5-81D5-7F35-06D2-987289881095}" v="290" dt="2026-02-14T22:48:35.113"/>
    <p1510:client id="{AB52F70E-74C9-1B2A-72CD-EEDF797CF021}" v="11" dt="2026-02-15T16:33:32.002"/>
    <p1510:client id="{BCC3DB67-44B4-5243-E433-CA8420A2F62D}" v="130" dt="2026-02-15T17:22:10.908"/>
    <p1510:client id="{C7A7E00F-6BA7-7AAB-756A-5FC93272805A}" v="144" dt="2026-02-14T20:14:15.829"/>
    <p1510:client id="{D62D960F-893D-8D31-9C70-8D24542FEBED}" v="1" dt="2026-02-14T20:16:01.146"/>
    <p1510:client id="{F17D4C62-A9A6-687E-4927-9F7C37D187FD}" v="333" dt="2026-02-14T16:33:00.820"/>
    <p1510:client id="{FF06E560-44A6-67F1-E998-DD78751FBBBE}" v="382" dt="2026-02-15T19:07:17.1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28B4F02-E443-476B-A098-2507324782A7}" type="doc">
      <dgm:prSet loTypeId="urn:microsoft.com/office/officeart/2005/8/layout/default" loCatId="list" qsTypeId="urn:microsoft.com/office/officeart/2005/8/quickstyle/simple4" qsCatId="simple" csTypeId="urn:microsoft.com/office/officeart/2005/8/colors/accent2_2" csCatId="accent2" phldr="1"/>
      <dgm:spPr/>
      <dgm:t>
        <a:bodyPr/>
        <a:lstStyle/>
        <a:p>
          <a:endParaRPr lang="en-US"/>
        </a:p>
      </dgm:t>
    </dgm:pt>
    <dgm:pt modelId="{81D78E78-4737-4D5D-A1D1-79A3E461F38A}">
      <dgm:prSet/>
      <dgm:spPr/>
      <dgm:t>
        <a:bodyPr/>
        <a:lstStyle/>
        <a:p>
          <a:r>
            <a:rPr lang="en-GB" b="1"/>
            <a:t>Student Name:</a:t>
          </a:r>
        </a:p>
        <a:p>
          <a:r>
            <a:rPr lang="en-GB" b="0"/>
            <a:t>Theresa Gayle</a:t>
          </a:r>
          <a:endParaRPr lang="en-US" b="0"/>
        </a:p>
      </dgm:t>
    </dgm:pt>
    <dgm:pt modelId="{BAFBF468-A0CE-40BC-990B-DC2F000D547A}" type="parTrans" cxnId="{A2AC918B-F7A0-4D20-B466-BB2E2BA918DC}">
      <dgm:prSet/>
      <dgm:spPr/>
      <dgm:t>
        <a:bodyPr/>
        <a:lstStyle/>
        <a:p>
          <a:endParaRPr lang="en-US"/>
        </a:p>
      </dgm:t>
    </dgm:pt>
    <dgm:pt modelId="{C6643B9A-81BF-4353-8567-0BD662EDB05C}" type="sibTrans" cxnId="{A2AC918B-F7A0-4D20-B466-BB2E2BA918DC}">
      <dgm:prSet/>
      <dgm:spPr/>
      <dgm:t>
        <a:bodyPr/>
        <a:lstStyle/>
        <a:p>
          <a:endParaRPr lang="en-US"/>
        </a:p>
      </dgm:t>
    </dgm:pt>
    <dgm:pt modelId="{AD8BF842-4523-4ADF-813C-167616FCB536}">
      <dgm:prSet/>
      <dgm:spPr/>
      <dgm:t>
        <a:bodyPr/>
        <a:lstStyle/>
        <a:p>
          <a:r>
            <a:rPr lang="en-GB" b="1"/>
            <a:t>Student ID:</a:t>
          </a:r>
        </a:p>
        <a:p>
          <a:r>
            <a:rPr lang="en-GB" b="0"/>
            <a:t>2431896</a:t>
          </a:r>
          <a:endParaRPr lang="en-US" b="0"/>
        </a:p>
      </dgm:t>
    </dgm:pt>
    <dgm:pt modelId="{F64B1F7F-D5AA-4808-98C3-3E6AE56ECB44}" type="parTrans" cxnId="{A32211B6-43A9-42D3-8737-C2ADCE0A2BD2}">
      <dgm:prSet/>
      <dgm:spPr/>
      <dgm:t>
        <a:bodyPr/>
        <a:lstStyle/>
        <a:p>
          <a:endParaRPr lang="en-US"/>
        </a:p>
      </dgm:t>
    </dgm:pt>
    <dgm:pt modelId="{EFBFAB8C-8857-496F-9807-1295DA5C75A0}" type="sibTrans" cxnId="{A32211B6-43A9-42D3-8737-C2ADCE0A2BD2}">
      <dgm:prSet/>
      <dgm:spPr/>
      <dgm:t>
        <a:bodyPr/>
        <a:lstStyle/>
        <a:p>
          <a:endParaRPr lang="en-US"/>
        </a:p>
      </dgm:t>
    </dgm:pt>
    <dgm:pt modelId="{5035370B-A63F-4812-8290-25449ABB277F}">
      <dgm:prSet/>
      <dgm:spPr/>
      <dgm:t>
        <a:bodyPr/>
        <a:lstStyle/>
        <a:p>
          <a:r>
            <a:rPr lang="en-GB" b="1"/>
            <a:t>Lecturer’s Name:</a:t>
          </a:r>
        </a:p>
        <a:p>
          <a:r>
            <a:rPr lang="en-GB" b="0"/>
            <a:t>  Fa Wang</a:t>
          </a:r>
          <a:endParaRPr lang="en-US" b="0"/>
        </a:p>
      </dgm:t>
    </dgm:pt>
    <dgm:pt modelId="{2B714D68-0250-4964-928B-02BDDB6FE195}" type="parTrans" cxnId="{831CD77A-068C-48A3-9818-7AB592646863}">
      <dgm:prSet/>
      <dgm:spPr/>
      <dgm:t>
        <a:bodyPr/>
        <a:lstStyle/>
        <a:p>
          <a:endParaRPr lang="en-US"/>
        </a:p>
      </dgm:t>
    </dgm:pt>
    <dgm:pt modelId="{06A2298E-9943-4EB7-AB49-8A84B752F62E}" type="sibTrans" cxnId="{831CD77A-068C-48A3-9818-7AB592646863}">
      <dgm:prSet/>
      <dgm:spPr/>
      <dgm:t>
        <a:bodyPr/>
        <a:lstStyle/>
        <a:p>
          <a:endParaRPr lang="en-US"/>
        </a:p>
      </dgm:t>
    </dgm:pt>
    <dgm:pt modelId="{A61BC4F4-4012-443D-878C-B652490AE087}">
      <dgm:prSet/>
      <dgm:spPr/>
      <dgm:t>
        <a:bodyPr/>
        <a:lstStyle/>
        <a:p>
          <a:r>
            <a:rPr lang="en-GB" b="1"/>
            <a:t>Module Code: </a:t>
          </a:r>
        </a:p>
        <a:p>
          <a:r>
            <a:rPr lang="en-GB"/>
            <a:t>LCLM 4004</a:t>
          </a:r>
          <a:endParaRPr lang="en-US"/>
        </a:p>
      </dgm:t>
    </dgm:pt>
    <dgm:pt modelId="{A2670C18-1C58-4CC7-8CF4-4F23442FA356}" type="parTrans" cxnId="{185F55CB-A160-45AD-99CF-3AE40F843408}">
      <dgm:prSet/>
      <dgm:spPr/>
      <dgm:t>
        <a:bodyPr/>
        <a:lstStyle/>
        <a:p>
          <a:endParaRPr lang="en-US"/>
        </a:p>
      </dgm:t>
    </dgm:pt>
    <dgm:pt modelId="{D05C5896-CFA5-4D8C-9BB8-5A7BB8B6A69C}" type="sibTrans" cxnId="{185F55CB-A160-45AD-99CF-3AE40F843408}">
      <dgm:prSet/>
      <dgm:spPr/>
      <dgm:t>
        <a:bodyPr/>
        <a:lstStyle/>
        <a:p>
          <a:endParaRPr lang="en-US"/>
        </a:p>
      </dgm:t>
    </dgm:pt>
    <dgm:pt modelId="{B0717517-76DD-4F6A-9AA3-4E66D5F8D340}">
      <dgm:prSet/>
      <dgm:spPr/>
      <dgm:t>
        <a:bodyPr/>
        <a:lstStyle/>
        <a:p>
          <a:r>
            <a:rPr lang="en-GB" b="1"/>
            <a:t>Module Name: </a:t>
          </a:r>
          <a:r>
            <a:rPr lang="en-GB"/>
            <a:t>Problem Solving and Decision-Making</a:t>
          </a:r>
          <a:endParaRPr lang="en-US"/>
        </a:p>
      </dgm:t>
    </dgm:pt>
    <dgm:pt modelId="{890C431B-FAF5-4019-8CDF-86602F08F809}" type="parTrans" cxnId="{B3FD70AB-F493-4713-B31D-DF1C842E2D8C}">
      <dgm:prSet/>
      <dgm:spPr/>
      <dgm:t>
        <a:bodyPr/>
        <a:lstStyle/>
        <a:p>
          <a:endParaRPr lang="en-US"/>
        </a:p>
      </dgm:t>
    </dgm:pt>
    <dgm:pt modelId="{F131FE43-F4FF-47BB-B006-3E8245FF3EE8}" type="sibTrans" cxnId="{B3FD70AB-F493-4713-B31D-DF1C842E2D8C}">
      <dgm:prSet/>
      <dgm:spPr/>
      <dgm:t>
        <a:bodyPr/>
        <a:lstStyle/>
        <a:p>
          <a:endParaRPr lang="en-US"/>
        </a:p>
      </dgm:t>
    </dgm:pt>
    <dgm:pt modelId="{822A1AE4-D12D-4CC2-BD46-724E4C0F4669}">
      <dgm:prSet/>
      <dgm:spPr/>
      <dgm:t>
        <a:bodyPr/>
        <a:lstStyle/>
        <a:p>
          <a:r>
            <a:rPr lang="en-GB" b="1"/>
            <a:t>Component 1: </a:t>
          </a:r>
        </a:p>
        <a:p>
          <a:r>
            <a:rPr lang="en-GB"/>
            <a:t>Green Haven Florists</a:t>
          </a:r>
          <a:endParaRPr lang="en-US"/>
        </a:p>
      </dgm:t>
    </dgm:pt>
    <dgm:pt modelId="{23D5463A-890D-436B-8BB5-D28B046C9D94}" type="parTrans" cxnId="{35F0BE8D-5122-4F11-AA3C-139DDAF7891A}">
      <dgm:prSet/>
      <dgm:spPr/>
      <dgm:t>
        <a:bodyPr/>
        <a:lstStyle/>
        <a:p>
          <a:endParaRPr lang="en-US"/>
        </a:p>
      </dgm:t>
    </dgm:pt>
    <dgm:pt modelId="{942C3B61-BC61-47AC-B50B-CC2EC31F7E21}" type="sibTrans" cxnId="{35F0BE8D-5122-4F11-AA3C-139DDAF7891A}">
      <dgm:prSet/>
      <dgm:spPr/>
      <dgm:t>
        <a:bodyPr/>
        <a:lstStyle/>
        <a:p>
          <a:endParaRPr lang="en-US"/>
        </a:p>
      </dgm:t>
    </dgm:pt>
    <dgm:pt modelId="{A1BAF224-4E2E-43F4-BA80-F19BCB3A234A}" type="pres">
      <dgm:prSet presAssocID="{628B4F02-E443-476B-A098-2507324782A7}" presName="diagram" presStyleCnt="0">
        <dgm:presLayoutVars>
          <dgm:dir/>
          <dgm:resizeHandles val="exact"/>
        </dgm:presLayoutVars>
      </dgm:prSet>
      <dgm:spPr/>
    </dgm:pt>
    <dgm:pt modelId="{9A47B278-6CD3-41B4-9605-FB0B8FC6FB17}" type="pres">
      <dgm:prSet presAssocID="{81D78E78-4737-4D5D-A1D1-79A3E461F38A}" presName="node" presStyleLbl="node1" presStyleIdx="0" presStyleCnt="6">
        <dgm:presLayoutVars>
          <dgm:bulletEnabled val="1"/>
        </dgm:presLayoutVars>
      </dgm:prSet>
      <dgm:spPr/>
    </dgm:pt>
    <dgm:pt modelId="{D9C40AAA-B874-4249-AA19-49435A55EB96}" type="pres">
      <dgm:prSet presAssocID="{C6643B9A-81BF-4353-8567-0BD662EDB05C}" presName="sibTrans" presStyleCnt="0"/>
      <dgm:spPr/>
    </dgm:pt>
    <dgm:pt modelId="{D574E3A1-284B-4287-9DDE-58DD1D36F1A8}" type="pres">
      <dgm:prSet presAssocID="{AD8BF842-4523-4ADF-813C-167616FCB536}" presName="node" presStyleLbl="node1" presStyleIdx="1" presStyleCnt="6">
        <dgm:presLayoutVars>
          <dgm:bulletEnabled val="1"/>
        </dgm:presLayoutVars>
      </dgm:prSet>
      <dgm:spPr/>
    </dgm:pt>
    <dgm:pt modelId="{35BEFD02-0A8B-4383-82C5-E2E368CB767B}" type="pres">
      <dgm:prSet presAssocID="{EFBFAB8C-8857-496F-9807-1295DA5C75A0}" presName="sibTrans" presStyleCnt="0"/>
      <dgm:spPr/>
    </dgm:pt>
    <dgm:pt modelId="{D116AE71-CC23-446C-A36F-ADE6B1F249EF}" type="pres">
      <dgm:prSet presAssocID="{5035370B-A63F-4812-8290-25449ABB277F}" presName="node" presStyleLbl="node1" presStyleIdx="2" presStyleCnt="6">
        <dgm:presLayoutVars>
          <dgm:bulletEnabled val="1"/>
        </dgm:presLayoutVars>
      </dgm:prSet>
      <dgm:spPr/>
    </dgm:pt>
    <dgm:pt modelId="{C685ADE7-CBBE-4837-BCB6-90AA6B5AA0F0}" type="pres">
      <dgm:prSet presAssocID="{06A2298E-9943-4EB7-AB49-8A84B752F62E}" presName="sibTrans" presStyleCnt="0"/>
      <dgm:spPr/>
    </dgm:pt>
    <dgm:pt modelId="{8CD35704-6DDD-4DC1-AA09-34AA2C0328C5}" type="pres">
      <dgm:prSet presAssocID="{A61BC4F4-4012-443D-878C-B652490AE087}" presName="node" presStyleLbl="node1" presStyleIdx="3" presStyleCnt="6">
        <dgm:presLayoutVars>
          <dgm:bulletEnabled val="1"/>
        </dgm:presLayoutVars>
      </dgm:prSet>
      <dgm:spPr/>
    </dgm:pt>
    <dgm:pt modelId="{8828842B-A9F7-4D98-9582-B791429285D1}" type="pres">
      <dgm:prSet presAssocID="{D05C5896-CFA5-4D8C-9BB8-5A7BB8B6A69C}" presName="sibTrans" presStyleCnt="0"/>
      <dgm:spPr/>
    </dgm:pt>
    <dgm:pt modelId="{E3EBDC81-E923-4AE7-BD8B-850E7847B6BC}" type="pres">
      <dgm:prSet presAssocID="{B0717517-76DD-4F6A-9AA3-4E66D5F8D340}" presName="node" presStyleLbl="node1" presStyleIdx="4" presStyleCnt="6">
        <dgm:presLayoutVars>
          <dgm:bulletEnabled val="1"/>
        </dgm:presLayoutVars>
      </dgm:prSet>
      <dgm:spPr/>
    </dgm:pt>
    <dgm:pt modelId="{598D4EA4-5FA0-46F3-950E-B2A5C1D5AE42}" type="pres">
      <dgm:prSet presAssocID="{F131FE43-F4FF-47BB-B006-3E8245FF3EE8}" presName="sibTrans" presStyleCnt="0"/>
      <dgm:spPr/>
    </dgm:pt>
    <dgm:pt modelId="{C86FD56B-9C3B-40C5-880E-5112E036836A}" type="pres">
      <dgm:prSet presAssocID="{822A1AE4-D12D-4CC2-BD46-724E4C0F4669}" presName="node" presStyleLbl="node1" presStyleIdx="5" presStyleCnt="6">
        <dgm:presLayoutVars>
          <dgm:bulletEnabled val="1"/>
        </dgm:presLayoutVars>
      </dgm:prSet>
      <dgm:spPr/>
    </dgm:pt>
  </dgm:ptLst>
  <dgm:cxnLst>
    <dgm:cxn modelId="{F2310315-6146-44CC-993D-3CCA4412136F}" type="presOf" srcId="{822A1AE4-D12D-4CC2-BD46-724E4C0F4669}" destId="{C86FD56B-9C3B-40C5-880E-5112E036836A}" srcOrd="0" destOrd="0" presId="urn:microsoft.com/office/officeart/2005/8/layout/default"/>
    <dgm:cxn modelId="{FF78221B-7DD1-4A81-9CA8-BFAB8B8D3195}" type="presOf" srcId="{A61BC4F4-4012-443D-878C-B652490AE087}" destId="{8CD35704-6DDD-4DC1-AA09-34AA2C0328C5}" srcOrd="0" destOrd="0" presId="urn:microsoft.com/office/officeart/2005/8/layout/default"/>
    <dgm:cxn modelId="{FEB6FF23-6BA9-41AD-B4D5-3AD0632008DF}" type="presOf" srcId="{B0717517-76DD-4F6A-9AA3-4E66D5F8D340}" destId="{E3EBDC81-E923-4AE7-BD8B-850E7847B6BC}" srcOrd="0" destOrd="0" presId="urn:microsoft.com/office/officeart/2005/8/layout/default"/>
    <dgm:cxn modelId="{E5080474-7702-4DF4-86F2-787B2F13603C}" type="presOf" srcId="{628B4F02-E443-476B-A098-2507324782A7}" destId="{A1BAF224-4E2E-43F4-BA80-F19BCB3A234A}" srcOrd="0" destOrd="0" presId="urn:microsoft.com/office/officeart/2005/8/layout/default"/>
    <dgm:cxn modelId="{7F8C9054-C56A-4B66-A323-FD3A83743E7D}" type="presOf" srcId="{AD8BF842-4523-4ADF-813C-167616FCB536}" destId="{D574E3A1-284B-4287-9DDE-58DD1D36F1A8}" srcOrd="0" destOrd="0" presId="urn:microsoft.com/office/officeart/2005/8/layout/default"/>
    <dgm:cxn modelId="{831CD77A-068C-48A3-9818-7AB592646863}" srcId="{628B4F02-E443-476B-A098-2507324782A7}" destId="{5035370B-A63F-4812-8290-25449ABB277F}" srcOrd="2" destOrd="0" parTransId="{2B714D68-0250-4964-928B-02BDDB6FE195}" sibTransId="{06A2298E-9943-4EB7-AB49-8A84B752F62E}"/>
    <dgm:cxn modelId="{A2AC918B-F7A0-4D20-B466-BB2E2BA918DC}" srcId="{628B4F02-E443-476B-A098-2507324782A7}" destId="{81D78E78-4737-4D5D-A1D1-79A3E461F38A}" srcOrd="0" destOrd="0" parTransId="{BAFBF468-A0CE-40BC-990B-DC2F000D547A}" sibTransId="{C6643B9A-81BF-4353-8567-0BD662EDB05C}"/>
    <dgm:cxn modelId="{35F0BE8D-5122-4F11-AA3C-139DDAF7891A}" srcId="{628B4F02-E443-476B-A098-2507324782A7}" destId="{822A1AE4-D12D-4CC2-BD46-724E4C0F4669}" srcOrd="5" destOrd="0" parTransId="{23D5463A-890D-436B-8BB5-D28B046C9D94}" sibTransId="{942C3B61-BC61-47AC-B50B-CC2EC31F7E21}"/>
    <dgm:cxn modelId="{B3FD70AB-F493-4713-B31D-DF1C842E2D8C}" srcId="{628B4F02-E443-476B-A098-2507324782A7}" destId="{B0717517-76DD-4F6A-9AA3-4E66D5F8D340}" srcOrd="4" destOrd="0" parTransId="{890C431B-FAF5-4019-8CDF-86602F08F809}" sibTransId="{F131FE43-F4FF-47BB-B006-3E8245FF3EE8}"/>
    <dgm:cxn modelId="{A32211B6-43A9-42D3-8737-C2ADCE0A2BD2}" srcId="{628B4F02-E443-476B-A098-2507324782A7}" destId="{AD8BF842-4523-4ADF-813C-167616FCB536}" srcOrd="1" destOrd="0" parTransId="{F64B1F7F-D5AA-4808-98C3-3E6AE56ECB44}" sibTransId="{EFBFAB8C-8857-496F-9807-1295DA5C75A0}"/>
    <dgm:cxn modelId="{185F55CB-A160-45AD-99CF-3AE40F843408}" srcId="{628B4F02-E443-476B-A098-2507324782A7}" destId="{A61BC4F4-4012-443D-878C-B652490AE087}" srcOrd="3" destOrd="0" parTransId="{A2670C18-1C58-4CC7-8CF4-4F23442FA356}" sibTransId="{D05C5896-CFA5-4D8C-9BB8-5A7BB8B6A69C}"/>
    <dgm:cxn modelId="{F572B6E9-2D41-43E6-BFE5-2BD73273C678}" type="presOf" srcId="{81D78E78-4737-4D5D-A1D1-79A3E461F38A}" destId="{9A47B278-6CD3-41B4-9605-FB0B8FC6FB17}" srcOrd="0" destOrd="0" presId="urn:microsoft.com/office/officeart/2005/8/layout/default"/>
    <dgm:cxn modelId="{2F4D3CF5-E441-430E-9129-5264E3FD745C}" type="presOf" srcId="{5035370B-A63F-4812-8290-25449ABB277F}" destId="{D116AE71-CC23-446C-A36F-ADE6B1F249EF}" srcOrd="0" destOrd="0" presId="urn:microsoft.com/office/officeart/2005/8/layout/default"/>
    <dgm:cxn modelId="{57926674-D15A-4CD2-8D68-A85BE6FA11FC}" type="presParOf" srcId="{A1BAF224-4E2E-43F4-BA80-F19BCB3A234A}" destId="{9A47B278-6CD3-41B4-9605-FB0B8FC6FB17}" srcOrd="0" destOrd="0" presId="urn:microsoft.com/office/officeart/2005/8/layout/default"/>
    <dgm:cxn modelId="{412DA25A-0E21-4234-9BDD-2E135100AB6B}" type="presParOf" srcId="{A1BAF224-4E2E-43F4-BA80-F19BCB3A234A}" destId="{D9C40AAA-B874-4249-AA19-49435A55EB96}" srcOrd="1" destOrd="0" presId="urn:microsoft.com/office/officeart/2005/8/layout/default"/>
    <dgm:cxn modelId="{2B5D55DC-CF5A-4261-B3C1-CCD527374351}" type="presParOf" srcId="{A1BAF224-4E2E-43F4-BA80-F19BCB3A234A}" destId="{D574E3A1-284B-4287-9DDE-58DD1D36F1A8}" srcOrd="2" destOrd="0" presId="urn:microsoft.com/office/officeart/2005/8/layout/default"/>
    <dgm:cxn modelId="{349C61A0-6688-4104-9D55-A3AF1365FDDE}" type="presParOf" srcId="{A1BAF224-4E2E-43F4-BA80-F19BCB3A234A}" destId="{35BEFD02-0A8B-4383-82C5-E2E368CB767B}" srcOrd="3" destOrd="0" presId="urn:microsoft.com/office/officeart/2005/8/layout/default"/>
    <dgm:cxn modelId="{6FE8592F-EBBB-4718-BA9A-CD723F7DE39C}" type="presParOf" srcId="{A1BAF224-4E2E-43F4-BA80-F19BCB3A234A}" destId="{D116AE71-CC23-446C-A36F-ADE6B1F249EF}" srcOrd="4" destOrd="0" presId="urn:microsoft.com/office/officeart/2005/8/layout/default"/>
    <dgm:cxn modelId="{94AE28D5-5C7D-4A94-9608-03DFA12A7372}" type="presParOf" srcId="{A1BAF224-4E2E-43F4-BA80-F19BCB3A234A}" destId="{C685ADE7-CBBE-4837-BCB6-90AA6B5AA0F0}" srcOrd="5" destOrd="0" presId="urn:microsoft.com/office/officeart/2005/8/layout/default"/>
    <dgm:cxn modelId="{559F84B1-87E9-4273-9E45-16347FEFE485}" type="presParOf" srcId="{A1BAF224-4E2E-43F4-BA80-F19BCB3A234A}" destId="{8CD35704-6DDD-4DC1-AA09-34AA2C0328C5}" srcOrd="6" destOrd="0" presId="urn:microsoft.com/office/officeart/2005/8/layout/default"/>
    <dgm:cxn modelId="{C5B38972-F2D3-4D13-BA9F-0DB738734291}" type="presParOf" srcId="{A1BAF224-4E2E-43F4-BA80-F19BCB3A234A}" destId="{8828842B-A9F7-4D98-9582-B791429285D1}" srcOrd="7" destOrd="0" presId="urn:microsoft.com/office/officeart/2005/8/layout/default"/>
    <dgm:cxn modelId="{4852A332-1AE5-4DDC-898B-9C3EE4A01C78}" type="presParOf" srcId="{A1BAF224-4E2E-43F4-BA80-F19BCB3A234A}" destId="{E3EBDC81-E923-4AE7-BD8B-850E7847B6BC}" srcOrd="8" destOrd="0" presId="urn:microsoft.com/office/officeart/2005/8/layout/default"/>
    <dgm:cxn modelId="{2809D71F-2211-432C-A2F4-E4CB9BC2FCD8}" type="presParOf" srcId="{A1BAF224-4E2E-43F4-BA80-F19BCB3A234A}" destId="{598D4EA4-5FA0-46F3-950E-B2A5C1D5AE42}" srcOrd="9" destOrd="0" presId="urn:microsoft.com/office/officeart/2005/8/layout/default"/>
    <dgm:cxn modelId="{2CD95474-0315-4AFC-AEC8-A7857DDD0C84}" type="presParOf" srcId="{A1BAF224-4E2E-43F4-BA80-F19BCB3A234A}" destId="{C86FD56B-9C3B-40C5-880E-5112E036836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C9C993-56D3-4279-898E-DA77295FC325}"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63F9BC02-DB94-4240-9A71-D020A253E846}">
      <dgm:prSet/>
      <dgm:spPr/>
      <dgm:t>
        <a:bodyPr/>
        <a:lstStyle/>
        <a:p>
          <a:pPr>
            <a:lnSpc>
              <a:spcPct val="100000"/>
            </a:lnSpc>
          </a:pPr>
          <a:r>
            <a:rPr lang="en-GB"/>
            <a:t>PESTEL analysis examines </a:t>
          </a:r>
          <a:r>
            <a:rPr lang="en-GB" b="1"/>
            <a:t>political, economic, social, technological, environmental and legal influences</a:t>
          </a:r>
          <a:r>
            <a:rPr lang="en-GB"/>
            <a:t> affecting organisational performance within the wider business environment.</a:t>
          </a:r>
          <a:endParaRPr lang="en-US"/>
        </a:p>
      </dgm:t>
    </dgm:pt>
    <dgm:pt modelId="{8F44FD26-22DA-42F1-9B32-EEA5034216FB}" type="parTrans" cxnId="{344EC632-AE5A-4C78-A3D9-196562A9E5D9}">
      <dgm:prSet/>
      <dgm:spPr/>
      <dgm:t>
        <a:bodyPr/>
        <a:lstStyle/>
        <a:p>
          <a:endParaRPr lang="en-US"/>
        </a:p>
      </dgm:t>
    </dgm:pt>
    <dgm:pt modelId="{08D26172-AA4B-4528-A0EF-9718CD51DCB1}" type="sibTrans" cxnId="{344EC632-AE5A-4C78-A3D9-196562A9E5D9}">
      <dgm:prSet/>
      <dgm:spPr/>
      <dgm:t>
        <a:bodyPr/>
        <a:lstStyle/>
        <a:p>
          <a:endParaRPr lang="en-US"/>
        </a:p>
      </dgm:t>
    </dgm:pt>
    <dgm:pt modelId="{F6D10100-FDC1-47CF-B0D4-43EEF65F6B40}">
      <dgm:prSet/>
      <dgm:spPr/>
      <dgm:t>
        <a:bodyPr/>
        <a:lstStyle/>
        <a:p>
          <a:pPr>
            <a:lnSpc>
              <a:spcPct val="100000"/>
            </a:lnSpc>
          </a:pPr>
          <a:r>
            <a:rPr lang="en-GB" b="1"/>
            <a:t>Value of the model</a:t>
          </a:r>
          <a:endParaRPr lang="en-US"/>
        </a:p>
      </dgm:t>
    </dgm:pt>
    <dgm:pt modelId="{F9E75468-0D5B-4AF1-A6B2-C5435DA7E269}" type="parTrans" cxnId="{3E4EFA90-C2EA-4EA3-ADF2-F098FC8AAA06}">
      <dgm:prSet/>
      <dgm:spPr/>
      <dgm:t>
        <a:bodyPr/>
        <a:lstStyle/>
        <a:p>
          <a:endParaRPr lang="en-US"/>
        </a:p>
      </dgm:t>
    </dgm:pt>
    <dgm:pt modelId="{FFDD7A1B-CFAC-4EEB-979F-294EFE995E86}" type="sibTrans" cxnId="{3E4EFA90-C2EA-4EA3-ADF2-F098FC8AAA06}">
      <dgm:prSet/>
      <dgm:spPr/>
      <dgm:t>
        <a:bodyPr/>
        <a:lstStyle/>
        <a:p>
          <a:endParaRPr lang="en-US"/>
        </a:p>
      </dgm:t>
    </dgm:pt>
    <dgm:pt modelId="{7CA747A9-A1F5-4BB1-83C4-41EBF4FE8B76}">
      <dgm:prSet/>
      <dgm:spPr/>
      <dgm:t>
        <a:bodyPr/>
        <a:lstStyle/>
        <a:p>
          <a:pPr>
            <a:lnSpc>
              <a:spcPct val="100000"/>
            </a:lnSpc>
          </a:pPr>
          <a:r>
            <a:rPr lang="en-GB"/>
            <a:t>• supports systematic environmental scanning</a:t>
          </a:r>
          <a:br>
            <a:rPr lang="en-GB"/>
          </a:br>
          <a:r>
            <a:rPr lang="en-GB"/>
            <a:t> • identifies opportunities and threats</a:t>
          </a:r>
          <a:br>
            <a:rPr lang="en-GB"/>
          </a:br>
          <a:r>
            <a:rPr lang="en-GB"/>
            <a:t> • strengthens strategic awareness</a:t>
          </a:r>
          <a:endParaRPr lang="en-US"/>
        </a:p>
      </dgm:t>
    </dgm:pt>
    <dgm:pt modelId="{5FCA1F31-0BD9-4665-A56B-3570A3C7CCAB}" type="parTrans" cxnId="{41340112-4C5B-48E8-8F9C-102CE225FDA8}">
      <dgm:prSet/>
      <dgm:spPr/>
      <dgm:t>
        <a:bodyPr/>
        <a:lstStyle/>
        <a:p>
          <a:endParaRPr lang="en-US"/>
        </a:p>
      </dgm:t>
    </dgm:pt>
    <dgm:pt modelId="{AD28F9A3-B228-419E-B40E-A58D1DA67559}" type="sibTrans" cxnId="{41340112-4C5B-48E8-8F9C-102CE225FDA8}">
      <dgm:prSet/>
      <dgm:spPr/>
      <dgm:t>
        <a:bodyPr/>
        <a:lstStyle/>
        <a:p>
          <a:endParaRPr lang="en-US"/>
        </a:p>
      </dgm:t>
    </dgm:pt>
    <dgm:pt modelId="{2C6EB09A-C8E0-4531-AD42-F5B4ADB0C98C}">
      <dgm:prSet/>
      <dgm:spPr/>
      <dgm:t>
        <a:bodyPr/>
        <a:lstStyle/>
        <a:p>
          <a:pPr>
            <a:lnSpc>
              <a:spcPct val="100000"/>
            </a:lnSpc>
          </a:pPr>
          <a:r>
            <a:rPr lang="en-GB" b="1"/>
            <a:t>Limitations</a:t>
          </a:r>
          <a:endParaRPr lang="en-US"/>
        </a:p>
      </dgm:t>
    </dgm:pt>
    <dgm:pt modelId="{C4E919DC-2DA4-4357-80C5-CB62D2FDC16F}" type="parTrans" cxnId="{57112765-DB5D-4336-BD93-727A036EBE5E}">
      <dgm:prSet/>
      <dgm:spPr/>
      <dgm:t>
        <a:bodyPr/>
        <a:lstStyle/>
        <a:p>
          <a:endParaRPr lang="en-US"/>
        </a:p>
      </dgm:t>
    </dgm:pt>
    <dgm:pt modelId="{8AEF859A-89B8-4DD9-8ADF-06139C7B785A}" type="sibTrans" cxnId="{57112765-DB5D-4336-BD93-727A036EBE5E}">
      <dgm:prSet/>
      <dgm:spPr/>
      <dgm:t>
        <a:bodyPr/>
        <a:lstStyle/>
        <a:p>
          <a:endParaRPr lang="en-US"/>
        </a:p>
      </dgm:t>
    </dgm:pt>
    <dgm:pt modelId="{9DB7FF10-CE88-4B0D-B394-9A42D8D23D49}">
      <dgm:prSet/>
      <dgm:spPr/>
      <dgm:t>
        <a:bodyPr/>
        <a:lstStyle/>
        <a:p>
          <a:pPr>
            <a:lnSpc>
              <a:spcPct val="100000"/>
            </a:lnSpc>
          </a:pPr>
          <a:r>
            <a:rPr lang="en-GB"/>
            <a:t>• may become descriptive rather than analytical</a:t>
          </a:r>
          <a:br>
            <a:rPr lang="en-GB"/>
          </a:br>
          <a:r>
            <a:rPr lang="en-GB"/>
            <a:t> • does not fully consider internal capability</a:t>
          </a:r>
          <a:br>
            <a:rPr lang="en-GB"/>
          </a:br>
          <a:r>
            <a:rPr lang="en-GB"/>
            <a:t> • external conditions can change rapidly</a:t>
          </a:r>
          <a:endParaRPr lang="en-US"/>
        </a:p>
      </dgm:t>
    </dgm:pt>
    <dgm:pt modelId="{E39FD85F-8D38-4D50-839A-D2E4021BACFE}" type="parTrans" cxnId="{9AA4DDEB-A2D2-4F8A-80FE-05393307B3C2}">
      <dgm:prSet/>
      <dgm:spPr/>
      <dgm:t>
        <a:bodyPr/>
        <a:lstStyle/>
        <a:p>
          <a:endParaRPr lang="en-US"/>
        </a:p>
      </dgm:t>
    </dgm:pt>
    <dgm:pt modelId="{C574465B-BFEB-49FE-B1B1-716AA340711D}" type="sibTrans" cxnId="{9AA4DDEB-A2D2-4F8A-80FE-05393307B3C2}">
      <dgm:prSet/>
      <dgm:spPr/>
      <dgm:t>
        <a:bodyPr/>
        <a:lstStyle/>
        <a:p>
          <a:endParaRPr lang="en-US"/>
        </a:p>
      </dgm:t>
    </dgm:pt>
    <dgm:pt modelId="{C254FE73-6185-456A-B6A2-82EA66C1C172}">
      <dgm:prSet/>
      <dgm:spPr/>
      <dgm:t>
        <a:bodyPr/>
        <a:lstStyle/>
        <a:p>
          <a:pPr>
            <a:lnSpc>
              <a:spcPct val="100000"/>
            </a:lnSpc>
          </a:pPr>
          <a:r>
            <a:rPr lang="en-GB"/>
            <a:t>Effective decision making therefore requires </a:t>
          </a:r>
          <a:r>
            <a:rPr lang="en-GB" b="1"/>
            <a:t>combining environmental analysis with managerial judgement and problem solving frameworks</a:t>
          </a:r>
          <a:br>
            <a:rPr lang="en-GB" b="1"/>
          </a:br>
          <a:r>
            <a:rPr lang="en-GB" b="1"/>
            <a:t> (Proctor, 2019; Adair, 2022).</a:t>
          </a:r>
          <a:endParaRPr lang="en-US"/>
        </a:p>
      </dgm:t>
    </dgm:pt>
    <dgm:pt modelId="{036C784B-537D-4AB2-A636-96656C4E5EA1}" type="parTrans" cxnId="{21C73102-495F-44BC-9A4C-4E2FA4B03D4A}">
      <dgm:prSet/>
      <dgm:spPr/>
      <dgm:t>
        <a:bodyPr/>
        <a:lstStyle/>
        <a:p>
          <a:endParaRPr lang="en-US"/>
        </a:p>
      </dgm:t>
    </dgm:pt>
    <dgm:pt modelId="{7891A22C-C0AB-4308-B6E6-38C35BC94C39}" type="sibTrans" cxnId="{21C73102-495F-44BC-9A4C-4E2FA4B03D4A}">
      <dgm:prSet/>
      <dgm:spPr/>
      <dgm:t>
        <a:bodyPr/>
        <a:lstStyle/>
        <a:p>
          <a:endParaRPr lang="en-US"/>
        </a:p>
      </dgm:t>
    </dgm:pt>
    <dgm:pt modelId="{6D61531F-2699-43C1-8123-BAF3D97267F5}" type="pres">
      <dgm:prSet presAssocID="{24C9C993-56D3-4279-898E-DA77295FC325}" presName="root" presStyleCnt="0">
        <dgm:presLayoutVars>
          <dgm:dir/>
          <dgm:resizeHandles val="exact"/>
        </dgm:presLayoutVars>
      </dgm:prSet>
      <dgm:spPr/>
    </dgm:pt>
    <dgm:pt modelId="{B2224956-8C96-455B-9A7B-52AC1319EC73}" type="pres">
      <dgm:prSet presAssocID="{63F9BC02-DB94-4240-9A71-D020A253E846}" presName="compNode" presStyleCnt="0"/>
      <dgm:spPr/>
    </dgm:pt>
    <dgm:pt modelId="{EEB8B89D-172D-4BDB-AE49-05B247F9DD43}" type="pres">
      <dgm:prSet presAssocID="{63F9BC02-DB94-4240-9A71-D020A253E846}" presName="bgRect" presStyleLbl="bgShp" presStyleIdx="0" presStyleCnt="6"/>
      <dgm:spPr/>
    </dgm:pt>
    <dgm:pt modelId="{67E639E6-6A60-4485-A504-CBFBD0E69F4A}" type="pres">
      <dgm:prSet presAssocID="{63F9BC02-DB94-4240-9A71-D020A253E84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AA5AB15C-54D6-4186-9B0A-B2D1FDF3A172}" type="pres">
      <dgm:prSet presAssocID="{63F9BC02-DB94-4240-9A71-D020A253E846}" presName="spaceRect" presStyleCnt="0"/>
      <dgm:spPr/>
    </dgm:pt>
    <dgm:pt modelId="{7CEB28C0-96DE-4D45-8185-0DE35376C9D3}" type="pres">
      <dgm:prSet presAssocID="{63F9BC02-DB94-4240-9A71-D020A253E846}" presName="parTx" presStyleLbl="revTx" presStyleIdx="0" presStyleCnt="6">
        <dgm:presLayoutVars>
          <dgm:chMax val="0"/>
          <dgm:chPref val="0"/>
        </dgm:presLayoutVars>
      </dgm:prSet>
      <dgm:spPr/>
    </dgm:pt>
    <dgm:pt modelId="{CCDB8B4C-1D5D-4382-933E-B3D94B4F6CB4}" type="pres">
      <dgm:prSet presAssocID="{08D26172-AA4B-4528-A0EF-9718CD51DCB1}" presName="sibTrans" presStyleCnt="0"/>
      <dgm:spPr/>
    </dgm:pt>
    <dgm:pt modelId="{6D8AA6D6-ED64-4D00-9550-A3D7A6ABF306}" type="pres">
      <dgm:prSet presAssocID="{F6D10100-FDC1-47CF-B0D4-43EEF65F6B40}" presName="compNode" presStyleCnt="0"/>
      <dgm:spPr/>
    </dgm:pt>
    <dgm:pt modelId="{6A3F8E12-290E-41DC-80D4-D07F656A041F}" type="pres">
      <dgm:prSet presAssocID="{F6D10100-FDC1-47CF-B0D4-43EEF65F6B40}" presName="bgRect" presStyleLbl="bgShp" presStyleIdx="1" presStyleCnt="6"/>
      <dgm:spPr/>
    </dgm:pt>
    <dgm:pt modelId="{A2E1AC31-3EE1-499C-809B-203F92A9588C}" type="pres">
      <dgm:prSet presAssocID="{F6D10100-FDC1-47CF-B0D4-43EEF65F6B4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91C0B2B9-837D-428A-8DB2-372F8C057A87}" type="pres">
      <dgm:prSet presAssocID="{F6D10100-FDC1-47CF-B0D4-43EEF65F6B40}" presName="spaceRect" presStyleCnt="0"/>
      <dgm:spPr/>
    </dgm:pt>
    <dgm:pt modelId="{F113FC20-4866-401D-9FDD-D045E46FFE5E}" type="pres">
      <dgm:prSet presAssocID="{F6D10100-FDC1-47CF-B0D4-43EEF65F6B40}" presName="parTx" presStyleLbl="revTx" presStyleIdx="1" presStyleCnt="6">
        <dgm:presLayoutVars>
          <dgm:chMax val="0"/>
          <dgm:chPref val="0"/>
        </dgm:presLayoutVars>
      </dgm:prSet>
      <dgm:spPr/>
    </dgm:pt>
    <dgm:pt modelId="{E34E96B0-C7C4-4D35-BB76-60E8B3E89E18}" type="pres">
      <dgm:prSet presAssocID="{FFDD7A1B-CFAC-4EEB-979F-294EFE995E86}" presName="sibTrans" presStyleCnt="0"/>
      <dgm:spPr/>
    </dgm:pt>
    <dgm:pt modelId="{2ED8DC26-EA7E-4F6D-B172-8773CC5EFA4C}" type="pres">
      <dgm:prSet presAssocID="{7CA747A9-A1F5-4BB1-83C4-41EBF4FE8B76}" presName="compNode" presStyleCnt="0"/>
      <dgm:spPr/>
    </dgm:pt>
    <dgm:pt modelId="{FDA9B63B-0C4C-4833-85E9-9F5E23AF0CA1}" type="pres">
      <dgm:prSet presAssocID="{7CA747A9-A1F5-4BB1-83C4-41EBF4FE8B76}" presName="bgRect" presStyleLbl="bgShp" presStyleIdx="2" presStyleCnt="6"/>
      <dgm:spPr/>
    </dgm:pt>
    <dgm:pt modelId="{4FD4A0B3-ED68-4D66-97A1-106786D1B922}" type="pres">
      <dgm:prSet presAssocID="{7CA747A9-A1F5-4BB1-83C4-41EBF4FE8B7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5EA81DD8-1E9B-4CF1-A925-BC9FED5A2901}" type="pres">
      <dgm:prSet presAssocID="{7CA747A9-A1F5-4BB1-83C4-41EBF4FE8B76}" presName="spaceRect" presStyleCnt="0"/>
      <dgm:spPr/>
    </dgm:pt>
    <dgm:pt modelId="{2AD351CB-B5B7-4D85-A328-0E29CDE05E74}" type="pres">
      <dgm:prSet presAssocID="{7CA747A9-A1F5-4BB1-83C4-41EBF4FE8B76}" presName="parTx" presStyleLbl="revTx" presStyleIdx="2" presStyleCnt="6">
        <dgm:presLayoutVars>
          <dgm:chMax val="0"/>
          <dgm:chPref val="0"/>
        </dgm:presLayoutVars>
      </dgm:prSet>
      <dgm:spPr/>
    </dgm:pt>
    <dgm:pt modelId="{FE62EFBD-BD7C-4EC8-A862-59B68C4E6CF2}" type="pres">
      <dgm:prSet presAssocID="{AD28F9A3-B228-419E-B40E-A58D1DA67559}" presName="sibTrans" presStyleCnt="0"/>
      <dgm:spPr/>
    </dgm:pt>
    <dgm:pt modelId="{67E2EBAB-705B-443E-90F6-E9526B8549F5}" type="pres">
      <dgm:prSet presAssocID="{2C6EB09A-C8E0-4531-AD42-F5B4ADB0C98C}" presName="compNode" presStyleCnt="0"/>
      <dgm:spPr/>
    </dgm:pt>
    <dgm:pt modelId="{964FC7BA-910E-43BB-B350-D53A873A01F1}" type="pres">
      <dgm:prSet presAssocID="{2C6EB09A-C8E0-4531-AD42-F5B4ADB0C98C}" presName="bgRect" presStyleLbl="bgShp" presStyleIdx="3" presStyleCnt="6"/>
      <dgm:spPr/>
    </dgm:pt>
    <dgm:pt modelId="{D0DA44ED-82CF-47CE-905B-D19B185D295A}" type="pres">
      <dgm:prSet presAssocID="{2C6EB09A-C8E0-4531-AD42-F5B4ADB0C98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7CE4FD7D-8387-46C3-ABA6-699C3D514EEC}" type="pres">
      <dgm:prSet presAssocID="{2C6EB09A-C8E0-4531-AD42-F5B4ADB0C98C}" presName="spaceRect" presStyleCnt="0"/>
      <dgm:spPr/>
    </dgm:pt>
    <dgm:pt modelId="{8E8D932F-D30B-4E05-A642-727E85DA4195}" type="pres">
      <dgm:prSet presAssocID="{2C6EB09A-C8E0-4531-AD42-F5B4ADB0C98C}" presName="parTx" presStyleLbl="revTx" presStyleIdx="3" presStyleCnt="6">
        <dgm:presLayoutVars>
          <dgm:chMax val="0"/>
          <dgm:chPref val="0"/>
        </dgm:presLayoutVars>
      </dgm:prSet>
      <dgm:spPr/>
    </dgm:pt>
    <dgm:pt modelId="{B0C5E9E8-AA17-44A1-831A-ED13C200D273}" type="pres">
      <dgm:prSet presAssocID="{8AEF859A-89B8-4DD9-8ADF-06139C7B785A}" presName="sibTrans" presStyleCnt="0"/>
      <dgm:spPr/>
    </dgm:pt>
    <dgm:pt modelId="{7FF1B2D5-DD9F-48C8-B35E-511B5B9553DB}" type="pres">
      <dgm:prSet presAssocID="{9DB7FF10-CE88-4B0D-B394-9A42D8D23D49}" presName="compNode" presStyleCnt="0"/>
      <dgm:spPr/>
    </dgm:pt>
    <dgm:pt modelId="{41AC8CAB-0B00-4CEA-9E94-31FD16780B2D}" type="pres">
      <dgm:prSet presAssocID="{9DB7FF10-CE88-4B0D-B394-9A42D8D23D49}" presName="bgRect" presStyleLbl="bgShp" presStyleIdx="4" presStyleCnt="6"/>
      <dgm:spPr/>
    </dgm:pt>
    <dgm:pt modelId="{B131B07D-22D1-41BB-8D1F-239A371E9121}" type="pres">
      <dgm:prSet presAssocID="{9DB7FF10-CE88-4B0D-B394-9A42D8D23D4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icroscope"/>
        </a:ext>
      </dgm:extLst>
    </dgm:pt>
    <dgm:pt modelId="{9CC3DA3B-CF37-4AC7-8C8C-70B3E0186E5B}" type="pres">
      <dgm:prSet presAssocID="{9DB7FF10-CE88-4B0D-B394-9A42D8D23D49}" presName="spaceRect" presStyleCnt="0"/>
      <dgm:spPr/>
    </dgm:pt>
    <dgm:pt modelId="{4FF8373F-64A8-4328-97D8-1CA77574DB4E}" type="pres">
      <dgm:prSet presAssocID="{9DB7FF10-CE88-4B0D-B394-9A42D8D23D49}" presName="parTx" presStyleLbl="revTx" presStyleIdx="4" presStyleCnt="6">
        <dgm:presLayoutVars>
          <dgm:chMax val="0"/>
          <dgm:chPref val="0"/>
        </dgm:presLayoutVars>
      </dgm:prSet>
      <dgm:spPr/>
    </dgm:pt>
    <dgm:pt modelId="{C70291D0-C368-498A-B564-79F7FCD58C3A}" type="pres">
      <dgm:prSet presAssocID="{C574465B-BFEB-49FE-B1B1-716AA340711D}" presName="sibTrans" presStyleCnt="0"/>
      <dgm:spPr/>
    </dgm:pt>
    <dgm:pt modelId="{DCC44CA9-1F1C-41EA-BAE9-1B54E7149F3A}" type="pres">
      <dgm:prSet presAssocID="{C254FE73-6185-456A-B6A2-82EA66C1C172}" presName="compNode" presStyleCnt="0"/>
      <dgm:spPr/>
    </dgm:pt>
    <dgm:pt modelId="{731BD82F-29BF-4735-8A08-3A6A9AC63EE0}" type="pres">
      <dgm:prSet presAssocID="{C254FE73-6185-456A-B6A2-82EA66C1C172}" presName="bgRect" presStyleLbl="bgShp" presStyleIdx="5" presStyleCnt="6"/>
      <dgm:spPr/>
    </dgm:pt>
    <dgm:pt modelId="{9B95A017-D781-403E-8900-895A422545AD}" type="pres">
      <dgm:prSet presAssocID="{C254FE73-6185-456A-B6A2-82EA66C1C17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Judge"/>
        </a:ext>
      </dgm:extLst>
    </dgm:pt>
    <dgm:pt modelId="{26DE6FC9-EBB0-43CD-BCB7-55493995898B}" type="pres">
      <dgm:prSet presAssocID="{C254FE73-6185-456A-B6A2-82EA66C1C172}" presName="spaceRect" presStyleCnt="0"/>
      <dgm:spPr/>
    </dgm:pt>
    <dgm:pt modelId="{492749B2-358E-4D00-AFB5-944035C17696}" type="pres">
      <dgm:prSet presAssocID="{C254FE73-6185-456A-B6A2-82EA66C1C172}" presName="parTx" presStyleLbl="revTx" presStyleIdx="5" presStyleCnt="6">
        <dgm:presLayoutVars>
          <dgm:chMax val="0"/>
          <dgm:chPref val="0"/>
        </dgm:presLayoutVars>
      </dgm:prSet>
      <dgm:spPr/>
    </dgm:pt>
  </dgm:ptLst>
  <dgm:cxnLst>
    <dgm:cxn modelId="{21C73102-495F-44BC-9A4C-4E2FA4B03D4A}" srcId="{24C9C993-56D3-4279-898E-DA77295FC325}" destId="{C254FE73-6185-456A-B6A2-82EA66C1C172}" srcOrd="5" destOrd="0" parTransId="{036C784B-537D-4AB2-A636-96656C4E5EA1}" sibTransId="{7891A22C-C0AB-4308-B6E6-38C35BC94C39}"/>
    <dgm:cxn modelId="{091F0710-50C1-48DC-88B4-89EACD63924D}" type="presOf" srcId="{24C9C993-56D3-4279-898E-DA77295FC325}" destId="{6D61531F-2699-43C1-8123-BAF3D97267F5}" srcOrd="0" destOrd="0" presId="urn:microsoft.com/office/officeart/2018/2/layout/IconVerticalSolidList"/>
    <dgm:cxn modelId="{41340112-4C5B-48E8-8F9C-102CE225FDA8}" srcId="{24C9C993-56D3-4279-898E-DA77295FC325}" destId="{7CA747A9-A1F5-4BB1-83C4-41EBF4FE8B76}" srcOrd="2" destOrd="0" parTransId="{5FCA1F31-0BD9-4665-A56B-3570A3C7CCAB}" sibTransId="{AD28F9A3-B228-419E-B40E-A58D1DA67559}"/>
    <dgm:cxn modelId="{007EF62F-5E30-4371-B20D-D6378BE9AFD6}" type="presOf" srcId="{7CA747A9-A1F5-4BB1-83C4-41EBF4FE8B76}" destId="{2AD351CB-B5B7-4D85-A328-0E29CDE05E74}" srcOrd="0" destOrd="0" presId="urn:microsoft.com/office/officeart/2018/2/layout/IconVerticalSolidList"/>
    <dgm:cxn modelId="{344EC632-AE5A-4C78-A3D9-196562A9E5D9}" srcId="{24C9C993-56D3-4279-898E-DA77295FC325}" destId="{63F9BC02-DB94-4240-9A71-D020A253E846}" srcOrd="0" destOrd="0" parTransId="{8F44FD26-22DA-42F1-9B32-EEA5034216FB}" sibTransId="{08D26172-AA4B-4528-A0EF-9718CD51DCB1}"/>
    <dgm:cxn modelId="{57112765-DB5D-4336-BD93-727A036EBE5E}" srcId="{24C9C993-56D3-4279-898E-DA77295FC325}" destId="{2C6EB09A-C8E0-4531-AD42-F5B4ADB0C98C}" srcOrd="3" destOrd="0" parTransId="{C4E919DC-2DA4-4357-80C5-CB62D2FDC16F}" sibTransId="{8AEF859A-89B8-4DD9-8ADF-06139C7B785A}"/>
    <dgm:cxn modelId="{CDDFDB7A-0C29-496E-9011-964217203D1A}" type="presOf" srcId="{F6D10100-FDC1-47CF-B0D4-43EEF65F6B40}" destId="{F113FC20-4866-401D-9FDD-D045E46FFE5E}" srcOrd="0" destOrd="0" presId="urn:microsoft.com/office/officeart/2018/2/layout/IconVerticalSolidList"/>
    <dgm:cxn modelId="{3E4EFA90-C2EA-4EA3-ADF2-F098FC8AAA06}" srcId="{24C9C993-56D3-4279-898E-DA77295FC325}" destId="{F6D10100-FDC1-47CF-B0D4-43EEF65F6B40}" srcOrd="1" destOrd="0" parTransId="{F9E75468-0D5B-4AF1-A6B2-C5435DA7E269}" sibTransId="{FFDD7A1B-CFAC-4EEB-979F-294EFE995E86}"/>
    <dgm:cxn modelId="{890F3C9B-D7B1-4A72-94BB-95D830EF3A6E}" type="presOf" srcId="{2C6EB09A-C8E0-4531-AD42-F5B4ADB0C98C}" destId="{8E8D932F-D30B-4E05-A642-727E85DA4195}" srcOrd="0" destOrd="0" presId="urn:microsoft.com/office/officeart/2018/2/layout/IconVerticalSolidList"/>
    <dgm:cxn modelId="{F569D7A9-FFBA-4ADC-A2DC-8ACAB87C5B29}" type="presOf" srcId="{63F9BC02-DB94-4240-9A71-D020A253E846}" destId="{7CEB28C0-96DE-4D45-8185-0DE35376C9D3}" srcOrd="0" destOrd="0" presId="urn:microsoft.com/office/officeart/2018/2/layout/IconVerticalSolidList"/>
    <dgm:cxn modelId="{BD99DCD4-90E3-4E3C-92D3-F9A25AA42A28}" type="presOf" srcId="{C254FE73-6185-456A-B6A2-82EA66C1C172}" destId="{492749B2-358E-4D00-AFB5-944035C17696}" srcOrd="0" destOrd="0" presId="urn:microsoft.com/office/officeart/2018/2/layout/IconVerticalSolidList"/>
    <dgm:cxn modelId="{77967ADE-BFCB-4B24-B806-6BDD6350D24A}" type="presOf" srcId="{9DB7FF10-CE88-4B0D-B394-9A42D8D23D49}" destId="{4FF8373F-64A8-4328-97D8-1CA77574DB4E}" srcOrd="0" destOrd="0" presId="urn:microsoft.com/office/officeart/2018/2/layout/IconVerticalSolidList"/>
    <dgm:cxn modelId="{9AA4DDEB-A2D2-4F8A-80FE-05393307B3C2}" srcId="{24C9C993-56D3-4279-898E-DA77295FC325}" destId="{9DB7FF10-CE88-4B0D-B394-9A42D8D23D49}" srcOrd="4" destOrd="0" parTransId="{E39FD85F-8D38-4D50-839A-D2E4021BACFE}" sibTransId="{C574465B-BFEB-49FE-B1B1-716AA340711D}"/>
    <dgm:cxn modelId="{C87E2E34-DF50-434E-82A1-A6594D09CF16}" type="presParOf" srcId="{6D61531F-2699-43C1-8123-BAF3D97267F5}" destId="{B2224956-8C96-455B-9A7B-52AC1319EC73}" srcOrd="0" destOrd="0" presId="urn:microsoft.com/office/officeart/2018/2/layout/IconVerticalSolidList"/>
    <dgm:cxn modelId="{25EE58E4-B737-45EB-AB86-262556ACECCB}" type="presParOf" srcId="{B2224956-8C96-455B-9A7B-52AC1319EC73}" destId="{EEB8B89D-172D-4BDB-AE49-05B247F9DD43}" srcOrd="0" destOrd="0" presId="urn:microsoft.com/office/officeart/2018/2/layout/IconVerticalSolidList"/>
    <dgm:cxn modelId="{4F8696CA-2B8C-4946-A90D-44A9AED76C62}" type="presParOf" srcId="{B2224956-8C96-455B-9A7B-52AC1319EC73}" destId="{67E639E6-6A60-4485-A504-CBFBD0E69F4A}" srcOrd="1" destOrd="0" presId="urn:microsoft.com/office/officeart/2018/2/layout/IconVerticalSolidList"/>
    <dgm:cxn modelId="{999B4E1C-C4D2-4120-92BC-8A009967A0BD}" type="presParOf" srcId="{B2224956-8C96-455B-9A7B-52AC1319EC73}" destId="{AA5AB15C-54D6-4186-9B0A-B2D1FDF3A172}" srcOrd="2" destOrd="0" presId="urn:microsoft.com/office/officeart/2018/2/layout/IconVerticalSolidList"/>
    <dgm:cxn modelId="{3668B368-A6DD-4650-A3C4-2509DFC378B9}" type="presParOf" srcId="{B2224956-8C96-455B-9A7B-52AC1319EC73}" destId="{7CEB28C0-96DE-4D45-8185-0DE35376C9D3}" srcOrd="3" destOrd="0" presId="urn:microsoft.com/office/officeart/2018/2/layout/IconVerticalSolidList"/>
    <dgm:cxn modelId="{64C142C4-2FF7-4BE4-8B3C-189D603E179E}" type="presParOf" srcId="{6D61531F-2699-43C1-8123-BAF3D97267F5}" destId="{CCDB8B4C-1D5D-4382-933E-B3D94B4F6CB4}" srcOrd="1" destOrd="0" presId="urn:microsoft.com/office/officeart/2018/2/layout/IconVerticalSolidList"/>
    <dgm:cxn modelId="{178C9D32-EA8B-4AE1-9C80-F8CAF5B63805}" type="presParOf" srcId="{6D61531F-2699-43C1-8123-BAF3D97267F5}" destId="{6D8AA6D6-ED64-4D00-9550-A3D7A6ABF306}" srcOrd="2" destOrd="0" presId="urn:microsoft.com/office/officeart/2018/2/layout/IconVerticalSolidList"/>
    <dgm:cxn modelId="{EFF53A1F-D150-4DFB-AA77-C213FB84817E}" type="presParOf" srcId="{6D8AA6D6-ED64-4D00-9550-A3D7A6ABF306}" destId="{6A3F8E12-290E-41DC-80D4-D07F656A041F}" srcOrd="0" destOrd="0" presId="urn:microsoft.com/office/officeart/2018/2/layout/IconVerticalSolidList"/>
    <dgm:cxn modelId="{1614A308-D4D4-4856-87A5-6D06EA00C23B}" type="presParOf" srcId="{6D8AA6D6-ED64-4D00-9550-A3D7A6ABF306}" destId="{A2E1AC31-3EE1-499C-809B-203F92A9588C}" srcOrd="1" destOrd="0" presId="urn:microsoft.com/office/officeart/2018/2/layout/IconVerticalSolidList"/>
    <dgm:cxn modelId="{464CD0AD-2C9A-4631-A8DD-7EDF4340A085}" type="presParOf" srcId="{6D8AA6D6-ED64-4D00-9550-A3D7A6ABF306}" destId="{91C0B2B9-837D-428A-8DB2-372F8C057A87}" srcOrd="2" destOrd="0" presId="urn:microsoft.com/office/officeart/2018/2/layout/IconVerticalSolidList"/>
    <dgm:cxn modelId="{B32199D0-48D7-4B09-8EDF-1291CBBC41BD}" type="presParOf" srcId="{6D8AA6D6-ED64-4D00-9550-A3D7A6ABF306}" destId="{F113FC20-4866-401D-9FDD-D045E46FFE5E}" srcOrd="3" destOrd="0" presId="urn:microsoft.com/office/officeart/2018/2/layout/IconVerticalSolidList"/>
    <dgm:cxn modelId="{649D9A86-BF9D-44CE-B2CC-01D57E843F0B}" type="presParOf" srcId="{6D61531F-2699-43C1-8123-BAF3D97267F5}" destId="{E34E96B0-C7C4-4D35-BB76-60E8B3E89E18}" srcOrd="3" destOrd="0" presId="urn:microsoft.com/office/officeart/2018/2/layout/IconVerticalSolidList"/>
    <dgm:cxn modelId="{F11D7622-0573-4187-BA26-2C9CA8C5D304}" type="presParOf" srcId="{6D61531F-2699-43C1-8123-BAF3D97267F5}" destId="{2ED8DC26-EA7E-4F6D-B172-8773CC5EFA4C}" srcOrd="4" destOrd="0" presId="urn:microsoft.com/office/officeart/2018/2/layout/IconVerticalSolidList"/>
    <dgm:cxn modelId="{4C7A0ABD-D5D1-4B49-808C-A23EF78C8C3E}" type="presParOf" srcId="{2ED8DC26-EA7E-4F6D-B172-8773CC5EFA4C}" destId="{FDA9B63B-0C4C-4833-85E9-9F5E23AF0CA1}" srcOrd="0" destOrd="0" presId="urn:microsoft.com/office/officeart/2018/2/layout/IconVerticalSolidList"/>
    <dgm:cxn modelId="{9F7AC69C-DAF0-4546-9449-670ABA9BBE1D}" type="presParOf" srcId="{2ED8DC26-EA7E-4F6D-B172-8773CC5EFA4C}" destId="{4FD4A0B3-ED68-4D66-97A1-106786D1B922}" srcOrd="1" destOrd="0" presId="urn:microsoft.com/office/officeart/2018/2/layout/IconVerticalSolidList"/>
    <dgm:cxn modelId="{B99548A0-EC06-4E12-80EE-971A1AC49F9D}" type="presParOf" srcId="{2ED8DC26-EA7E-4F6D-B172-8773CC5EFA4C}" destId="{5EA81DD8-1E9B-4CF1-A925-BC9FED5A2901}" srcOrd="2" destOrd="0" presId="urn:microsoft.com/office/officeart/2018/2/layout/IconVerticalSolidList"/>
    <dgm:cxn modelId="{0E008AF1-A4EE-4D4D-83EB-3C24B6BC0E4C}" type="presParOf" srcId="{2ED8DC26-EA7E-4F6D-B172-8773CC5EFA4C}" destId="{2AD351CB-B5B7-4D85-A328-0E29CDE05E74}" srcOrd="3" destOrd="0" presId="urn:microsoft.com/office/officeart/2018/2/layout/IconVerticalSolidList"/>
    <dgm:cxn modelId="{3C6682E9-CA4F-4DEC-85F1-1CA7B07E3637}" type="presParOf" srcId="{6D61531F-2699-43C1-8123-BAF3D97267F5}" destId="{FE62EFBD-BD7C-4EC8-A862-59B68C4E6CF2}" srcOrd="5" destOrd="0" presId="urn:microsoft.com/office/officeart/2018/2/layout/IconVerticalSolidList"/>
    <dgm:cxn modelId="{E047C6F3-62A9-4EF8-918E-EAB6FAEBE4B4}" type="presParOf" srcId="{6D61531F-2699-43C1-8123-BAF3D97267F5}" destId="{67E2EBAB-705B-443E-90F6-E9526B8549F5}" srcOrd="6" destOrd="0" presId="urn:microsoft.com/office/officeart/2018/2/layout/IconVerticalSolidList"/>
    <dgm:cxn modelId="{4B5A44EA-C009-47E8-889B-197301CC45CD}" type="presParOf" srcId="{67E2EBAB-705B-443E-90F6-E9526B8549F5}" destId="{964FC7BA-910E-43BB-B350-D53A873A01F1}" srcOrd="0" destOrd="0" presId="urn:microsoft.com/office/officeart/2018/2/layout/IconVerticalSolidList"/>
    <dgm:cxn modelId="{4721FF9B-C0F3-46ED-AFB8-C8BFCBA6A8C9}" type="presParOf" srcId="{67E2EBAB-705B-443E-90F6-E9526B8549F5}" destId="{D0DA44ED-82CF-47CE-905B-D19B185D295A}" srcOrd="1" destOrd="0" presId="urn:microsoft.com/office/officeart/2018/2/layout/IconVerticalSolidList"/>
    <dgm:cxn modelId="{EAD58502-B5E4-4A5C-B3EE-47C566412E65}" type="presParOf" srcId="{67E2EBAB-705B-443E-90F6-E9526B8549F5}" destId="{7CE4FD7D-8387-46C3-ABA6-699C3D514EEC}" srcOrd="2" destOrd="0" presId="urn:microsoft.com/office/officeart/2018/2/layout/IconVerticalSolidList"/>
    <dgm:cxn modelId="{9F4928FE-15E6-46BA-ADB7-9EBBD639068B}" type="presParOf" srcId="{67E2EBAB-705B-443E-90F6-E9526B8549F5}" destId="{8E8D932F-D30B-4E05-A642-727E85DA4195}" srcOrd="3" destOrd="0" presId="urn:microsoft.com/office/officeart/2018/2/layout/IconVerticalSolidList"/>
    <dgm:cxn modelId="{D9F140E4-ACC3-4727-AA83-226F17DA97DA}" type="presParOf" srcId="{6D61531F-2699-43C1-8123-BAF3D97267F5}" destId="{B0C5E9E8-AA17-44A1-831A-ED13C200D273}" srcOrd="7" destOrd="0" presId="urn:microsoft.com/office/officeart/2018/2/layout/IconVerticalSolidList"/>
    <dgm:cxn modelId="{F4499FA7-B5E4-4F5D-A8BF-EE500D446BBE}" type="presParOf" srcId="{6D61531F-2699-43C1-8123-BAF3D97267F5}" destId="{7FF1B2D5-DD9F-48C8-B35E-511B5B9553DB}" srcOrd="8" destOrd="0" presId="urn:microsoft.com/office/officeart/2018/2/layout/IconVerticalSolidList"/>
    <dgm:cxn modelId="{6D4EE8AE-D68B-4F66-96C5-4D57D89C1BC7}" type="presParOf" srcId="{7FF1B2D5-DD9F-48C8-B35E-511B5B9553DB}" destId="{41AC8CAB-0B00-4CEA-9E94-31FD16780B2D}" srcOrd="0" destOrd="0" presId="urn:microsoft.com/office/officeart/2018/2/layout/IconVerticalSolidList"/>
    <dgm:cxn modelId="{3AC53299-A04F-458D-A82B-B162A74C00EF}" type="presParOf" srcId="{7FF1B2D5-DD9F-48C8-B35E-511B5B9553DB}" destId="{B131B07D-22D1-41BB-8D1F-239A371E9121}" srcOrd="1" destOrd="0" presId="urn:microsoft.com/office/officeart/2018/2/layout/IconVerticalSolidList"/>
    <dgm:cxn modelId="{5B262850-084F-43C2-9AD6-E15DD4C67CF9}" type="presParOf" srcId="{7FF1B2D5-DD9F-48C8-B35E-511B5B9553DB}" destId="{9CC3DA3B-CF37-4AC7-8C8C-70B3E0186E5B}" srcOrd="2" destOrd="0" presId="urn:microsoft.com/office/officeart/2018/2/layout/IconVerticalSolidList"/>
    <dgm:cxn modelId="{49D5BA0F-DA15-4437-B1C9-0CF77638A897}" type="presParOf" srcId="{7FF1B2D5-DD9F-48C8-B35E-511B5B9553DB}" destId="{4FF8373F-64A8-4328-97D8-1CA77574DB4E}" srcOrd="3" destOrd="0" presId="urn:microsoft.com/office/officeart/2018/2/layout/IconVerticalSolidList"/>
    <dgm:cxn modelId="{778EC4B0-39BE-4503-BA41-994DF579BAE5}" type="presParOf" srcId="{6D61531F-2699-43C1-8123-BAF3D97267F5}" destId="{C70291D0-C368-498A-B564-79F7FCD58C3A}" srcOrd="9" destOrd="0" presId="urn:microsoft.com/office/officeart/2018/2/layout/IconVerticalSolidList"/>
    <dgm:cxn modelId="{B95C1F48-33A1-4D80-BCCC-8E3AF82F3072}" type="presParOf" srcId="{6D61531F-2699-43C1-8123-BAF3D97267F5}" destId="{DCC44CA9-1F1C-41EA-BAE9-1B54E7149F3A}" srcOrd="10" destOrd="0" presId="urn:microsoft.com/office/officeart/2018/2/layout/IconVerticalSolidList"/>
    <dgm:cxn modelId="{7B7A086F-EFD8-4182-9C4A-EA0A5F3B97DE}" type="presParOf" srcId="{DCC44CA9-1F1C-41EA-BAE9-1B54E7149F3A}" destId="{731BD82F-29BF-4735-8A08-3A6A9AC63EE0}" srcOrd="0" destOrd="0" presId="urn:microsoft.com/office/officeart/2018/2/layout/IconVerticalSolidList"/>
    <dgm:cxn modelId="{94E20357-C4FF-4E12-9926-E68FC2573EC6}" type="presParOf" srcId="{DCC44CA9-1F1C-41EA-BAE9-1B54E7149F3A}" destId="{9B95A017-D781-403E-8900-895A422545AD}" srcOrd="1" destOrd="0" presId="urn:microsoft.com/office/officeart/2018/2/layout/IconVerticalSolidList"/>
    <dgm:cxn modelId="{5A3A4E4B-59EF-4EB1-83EF-9EE7D89D1001}" type="presParOf" srcId="{DCC44CA9-1F1C-41EA-BAE9-1B54E7149F3A}" destId="{26DE6FC9-EBB0-43CD-BCB7-55493995898B}" srcOrd="2" destOrd="0" presId="urn:microsoft.com/office/officeart/2018/2/layout/IconVerticalSolidList"/>
    <dgm:cxn modelId="{2A94AA47-412A-4CBC-8D31-26D631E68853}" type="presParOf" srcId="{DCC44CA9-1F1C-41EA-BAE9-1B54E7149F3A}" destId="{492749B2-358E-4D00-AFB5-944035C1769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7B278-6CD3-41B4-9605-FB0B8FC6FB17}">
      <dsp:nvSpPr>
        <dsp:cNvPr id="0" name=""/>
        <dsp:cNvSpPr/>
      </dsp:nvSpPr>
      <dsp:spPr>
        <a:xfrm>
          <a:off x="0" y="693709"/>
          <a:ext cx="2097985" cy="125879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Student Name:</a:t>
          </a:r>
        </a:p>
        <a:p>
          <a:pPr marL="0" lvl="0" indent="0" algn="ctr" defTabSz="844550">
            <a:lnSpc>
              <a:spcPct val="90000"/>
            </a:lnSpc>
            <a:spcBef>
              <a:spcPct val="0"/>
            </a:spcBef>
            <a:spcAft>
              <a:spcPct val="35000"/>
            </a:spcAft>
            <a:buNone/>
          </a:pPr>
          <a:r>
            <a:rPr lang="en-GB" sz="1900" b="0" kern="1200"/>
            <a:t>Theresa Gayle</a:t>
          </a:r>
          <a:endParaRPr lang="en-US" sz="1900" b="0" kern="1200"/>
        </a:p>
      </dsp:txBody>
      <dsp:txXfrm>
        <a:off x="0" y="693709"/>
        <a:ext cx="2097985" cy="1258791"/>
      </dsp:txXfrm>
    </dsp:sp>
    <dsp:sp modelId="{D574E3A1-284B-4287-9DDE-58DD1D36F1A8}">
      <dsp:nvSpPr>
        <dsp:cNvPr id="0" name=""/>
        <dsp:cNvSpPr/>
      </dsp:nvSpPr>
      <dsp:spPr>
        <a:xfrm>
          <a:off x="2307783" y="693709"/>
          <a:ext cx="2097985" cy="125879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Student ID:</a:t>
          </a:r>
        </a:p>
        <a:p>
          <a:pPr marL="0" lvl="0" indent="0" algn="ctr" defTabSz="844550">
            <a:lnSpc>
              <a:spcPct val="90000"/>
            </a:lnSpc>
            <a:spcBef>
              <a:spcPct val="0"/>
            </a:spcBef>
            <a:spcAft>
              <a:spcPct val="35000"/>
            </a:spcAft>
            <a:buNone/>
          </a:pPr>
          <a:r>
            <a:rPr lang="en-GB" sz="1900" b="0" kern="1200"/>
            <a:t>2431896</a:t>
          </a:r>
          <a:endParaRPr lang="en-US" sz="1900" b="0" kern="1200"/>
        </a:p>
      </dsp:txBody>
      <dsp:txXfrm>
        <a:off x="2307783" y="693709"/>
        <a:ext cx="2097985" cy="1258791"/>
      </dsp:txXfrm>
    </dsp:sp>
    <dsp:sp modelId="{D116AE71-CC23-446C-A36F-ADE6B1F249EF}">
      <dsp:nvSpPr>
        <dsp:cNvPr id="0" name=""/>
        <dsp:cNvSpPr/>
      </dsp:nvSpPr>
      <dsp:spPr>
        <a:xfrm>
          <a:off x="4615567" y="693709"/>
          <a:ext cx="2097985" cy="125879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Lecturer’s Name:</a:t>
          </a:r>
        </a:p>
        <a:p>
          <a:pPr marL="0" lvl="0" indent="0" algn="ctr" defTabSz="844550">
            <a:lnSpc>
              <a:spcPct val="90000"/>
            </a:lnSpc>
            <a:spcBef>
              <a:spcPct val="0"/>
            </a:spcBef>
            <a:spcAft>
              <a:spcPct val="35000"/>
            </a:spcAft>
            <a:buNone/>
          </a:pPr>
          <a:r>
            <a:rPr lang="en-GB" sz="1900" b="0" kern="1200"/>
            <a:t>  Fa Wang</a:t>
          </a:r>
          <a:endParaRPr lang="en-US" sz="1900" b="0" kern="1200"/>
        </a:p>
      </dsp:txBody>
      <dsp:txXfrm>
        <a:off x="4615567" y="693709"/>
        <a:ext cx="2097985" cy="1258791"/>
      </dsp:txXfrm>
    </dsp:sp>
    <dsp:sp modelId="{8CD35704-6DDD-4DC1-AA09-34AA2C0328C5}">
      <dsp:nvSpPr>
        <dsp:cNvPr id="0" name=""/>
        <dsp:cNvSpPr/>
      </dsp:nvSpPr>
      <dsp:spPr>
        <a:xfrm>
          <a:off x="0" y="2162299"/>
          <a:ext cx="2097985" cy="125879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Module Code: </a:t>
          </a:r>
        </a:p>
        <a:p>
          <a:pPr marL="0" lvl="0" indent="0" algn="ctr" defTabSz="844550">
            <a:lnSpc>
              <a:spcPct val="90000"/>
            </a:lnSpc>
            <a:spcBef>
              <a:spcPct val="0"/>
            </a:spcBef>
            <a:spcAft>
              <a:spcPct val="35000"/>
            </a:spcAft>
            <a:buNone/>
          </a:pPr>
          <a:r>
            <a:rPr lang="en-GB" sz="1900" kern="1200"/>
            <a:t>LCLM 4004</a:t>
          </a:r>
          <a:endParaRPr lang="en-US" sz="1900" kern="1200"/>
        </a:p>
      </dsp:txBody>
      <dsp:txXfrm>
        <a:off x="0" y="2162299"/>
        <a:ext cx="2097985" cy="1258791"/>
      </dsp:txXfrm>
    </dsp:sp>
    <dsp:sp modelId="{E3EBDC81-E923-4AE7-BD8B-850E7847B6BC}">
      <dsp:nvSpPr>
        <dsp:cNvPr id="0" name=""/>
        <dsp:cNvSpPr/>
      </dsp:nvSpPr>
      <dsp:spPr>
        <a:xfrm>
          <a:off x="2307783" y="2162299"/>
          <a:ext cx="2097985" cy="125879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Module Name: </a:t>
          </a:r>
          <a:r>
            <a:rPr lang="en-GB" sz="1900" kern="1200"/>
            <a:t>Problem Solving and Decision-Making</a:t>
          </a:r>
          <a:endParaRPr lang="en-US" sz="1900" kern="1200"/>
        </a:p>
      </dsp:txBody>
      <dsp:txXfrm>
        <a:off x="2307783" y="2162299"/>
        <a:ext cx="2097985" cy="1258791"/>
      </dsp:txXfrm>
    </dsp:sp>
    <dsp:sp modelId="{C86FD56B-9C3B-40C5-880E-5112E036836A}">
      <dsp:nvSpPr>
        <dsp:cNvPr id="0" name=""/>
        <dsp:cNvSpPr/>
      </dsp:nvSpPr>
      <dsp:spPr>
        <a:xfrm>
          <a:off x="4615567" y="2162299"/>
          <a:ext cx="2097985" cy="125879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Component 1: </a:t>
          </a:r>
        </a:p>
        <a:p>
          <a:pPr marL="0" lvl="0" indent="0" algn="ctr" defTabSz="844550">
            <a:lnSpc>
              <a:spcPct val="90000"/>
            </a:lnSpc>
            <a:spcBef>
              <a:spcPct val="0"/>
            </a:spcBef>
            <a:spcAft>
              <a:spcPct val="35000"/>
            </a:spcAft>
            <a:buNone/>
          </a:pPr>
          <a:r>
            <a:rPr lang="en-GB" sz="1900" kern="1200"/>
            <a:t>Green Haven Florists</a:t>
          </a:r>
          <a:endParaRPr lang="en-US" sz="1900" kern="1200"/>
        </a:p>
      </dsp:txBody>
      <dsp:txXfrm>
        <a:off x="4615567" y="2162299"/>
        <a:ext cx="2097985" cy="12587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B8B89D-172D-4BDB-AE49-05B247F9DD43}">
      <dsp:nvSpPr>
        <dsp:cNvPr id="0" name=""/>
        <dsp:cNvSpPr/>
      </dsp:nvSpPr>
      <dsp:spPr>
        <a:xfrm>
          <a:off x="0" y="4466"/>
          <a:ext cx="6263640" cy="69306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E639E6-6A60-4485-A504-CBFBD0E69F4A}">
      <dsp:nvSpPr>
        <dsp:cNvPr id="0" name=""/>
        <dsp:cNvSpPr/>
      </dsp:nvSpPr>
      <dsp:spPr>
        <a:xfrm>
          <a:off x="209650" y="160405"/>
          <a:ext cx="381555" cy="3811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EB28C0-96DE-4D45-8185-0DE35376C9D3}">
      <dsp:nvSpPr>
        <dsp:cNvPr id="0" name=""/>
        <dsp:cNvSpPr/>
      </dsp:nvSpPr>
      <dsp:spPr>
        <a:xfrm>
          <a:off x="800857" y="4466"/>
          <a:ext cx="5426601" cy="758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5" tIns="80225" rIns="80225" bIns="80225" numCol="1" spcCol="1270" anchor="ctr" anchorCtr="0">
          <a:noAutofit/>
        </a:bodyPr>
        <a:lstStyle/>
        <a:p>
          <a:pPr marL="0" lvl="0" indent="0" algn="l" defTabSz="622300">
            <a:lnSpc>
              <a:spcPct val="100000"/>
            </a:lnSpc>
            <a:spcBef>
              <a:spcPct val="0"/>
            </a:spcBef>
            <a:spcAft>
              <a:spcPct val="35000"/>
            </a:spcAft>
            <a:buNone/>
          </a:pPr>
          <a:r>
            <a:rPr lang="en-GB" sz="1400" kern="1200"/>
            <a:t>PESTEL analysis examines </a:t>
          </a:r>
          <a:r>
            <a:rPr lang="en-GB" sz="1400" b="1" kern="1200"/>
            <a:t>political, economic, social, technological, environmental and legal influences</a:t>
          </a:r>
          <a:r>
            <a:rPr lang="en-GB" sz="1400" kern="1200"/>
            <a:t> affecting organisational performance within the wider business environment.</a:t>
          </a:r>
          <a:endParaRPr lang="en-US" sz="1400" kern="1200"/>
        </a:p>
      </dsp:txBody>
      <dsp:txXfrm>
        <a:off x="800857" y="4466"/>
        <a:ext cx="5426601" cy="758035"/>
      </dsp:txXfrm>
    </dsp:sp>
    <dsp:sp modelId="{6A3F8E12-290E-41DC-80D4-D07F656A041F}">
      <dsp:nvSpPr>
        <dsp:cNvPr id="0" name=""/>
        <dsp:cNvSpPr/>
      </dsp:nvSpPr>
      <dsp:spPr>
        <a:xfrm>
          <a:off x="0" y="952010"/>
          <a:ext cx="6263640" cy="693060"/>
        </a:xfrm>
        <a:prstGeom prst="roundRect">
          <a:avLst>
            <a:gd name="adj" fmla="val 10000"/>
          </a:avLst>
        </a:prstGeom>
        <a:solidFill>
          <a:schemeClr val="accent2">
            <a:hueOff val="-291073"/>
            <a:satOff val="-16786"/>
            <a:lumOff val="1726"/>
            <a:alphaOff val="0"/>
          </a:schemeClr>
        </a:solidFill>
        <a:ln>
          <a:noFill/>
        </a:ln>
        <a:effectLst/>
      </dsp:spPr>
      <dsp:style>
        <a:lnRef idx="0">
          <a:scrgbClr r="0" g="0" b="0"/>
        </a:lnRef>
        <a:fillRef idx="1">
          <a:scrgbClr r="0" g="0" b="0"/>
        </a:fillRef>
        <a:effectRef idx="0">
          <a:scrgbClr r="0" g="0" b="0"/>
        </a:effectRef>
        <a:fontRef idx="minor"/>
      </dsp:style>
    </dsp:sp>
    <dsp:sp modelId="{A2E1AC31-3EE1-499C-809B-203F92A9588C}">
      <dsp:nvSpPr>
        <dsp:cNvPr id="0" name=""/>
        <dsp:cNvSpPr/>
      </dsp:nvSpPr>
      <dsp:spPr>
        <a:xfrm>
          <a:off x="209650" y="1107949"/>
          <a:ext cx="381555" cy="3811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13FC20-4866-401D-9FDD-D045E46FFE5E}">
      <dsp:nvSpPr>
        <dsp:cNvPr id="0" name=""/>
        <dsp:cNvSpPr/>
      </dsp:nvSpPr>
      <dsp:spPr>
        <a:xfrm>
          <a:off x="800857" y="952010"/>
          <a:ext cx="5426601" cy="758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5" tIns="80225" rIns="80225" bIns="80225" numCol="1" spcCol="1270" anchor="ctr" anchorCtr="0">
          <a:noAutofit/>
        </a:bodyPr>
        <a:lstStyle/>
        <a:p>
          <a:pPr marL="0" lvl="0" indent="0" algn="l" defTabSz="622300">
            <a:lnSpc>
              <a:spcPct val="100000"/>
            </a:lnSpc>
            <a:spcBef>
              <a:spcPct val="0"/>
            </a:spcBef>
            <a:spcAft>
              <a:spcPct val="35000"/>
            </a:spcAft>
            <a:buNone/>
          </a:pPr>
          <a:r>
            <a:rPr lang="en-GB" sz="1400" b="1" kern="1200"/>
            <a:t>Value of the model</a:t>
          </a:r>
          <a:endParaRPr lang="en-US" sz="1400" kern="1200"/>
        </a:p>
      </dsp:txBody>
      <dsp:txXfrm>
        <a:off x="800857" y="952010"/>
        <a:ext cx="5426601" cy="758035"/>
      </dsp:txXfrm>
    </dsp:sp>
    <dsp:sp modelId="{FDA9B63B-0C4C-4833-85E9-9F5E23AF0CA1}">
      <dsp:nvSpPr>
        <dsp:cNvPr id="0" name=""/>
        <dsp:cNvSpPr/>
      </dsp:nvSpPr>
      <dsp:spPr>
        <a:xfrm>
          <a:off x="0" y="1899554"/>
          <a:ext cx="6263640" cy="693060"/>
        </a:xfrm>
        <a:prstGeom prst="roundRect">
          <a:avLst>
            <a:gd name="adj" fmla="val 10000"/>
          </a:avLst>
        </a:prstGeom>
        <a:solidFill>
          <a:schemeClr val="accent2">
            <a:hueOff val="-582145"/>
            <a:satOff val="-33571"/>
            <a:lumOff val="3451"/>
            <a:alphaOff val="0"/>
          </a:schemeClr>
        </a:solidFill>
        <a:ln>
          <a:noFill/>
        </a:ln>
        <a:effectLst/>
      </dsp:spPr>
      <dsp:style>
        <a:lnRef idx="0">
          <a:scrgbClr r="0" g="0" b="0"/>
        </a:lnRef>
        <a:fillRef idx="1">
          <a:scrgbClr r="0" g="0" b="0"/>
        </a:fillRef>
        <a:effectRef idx="0">
          <a:scrgbClr r="0" g="0" b="0"/>
        </a:effectRef>
        <a:fontRef idx="minor"/>
      </dsp:style>
    </dsp:sp>
    <dsp:sp modelId="{4FD4A0B3-ED68-4D66-97A1-106786D1B922}">
      <dsp:nvSpPr>
        <dsp:cNvPr id="0" name=""/>
        <dsp:cNvSpPr/>
      </dsp:nvSpPr>
      <dsp:spPr>
        <a:xfrm>
          <a:off x="209650" y="2055493"/>
          <a:ext cx="381555" cy="3811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D351CB-B5B7-4D85-A328-0E29CDE05E74}">
      <dsp:nvSpPr>
        <dsp:cNvPr id="0" name=""/>
        <dsp:cNvSpPr/>
      </dsp:nvSpPr>
      <dsp:spPr>
        <a:xfrm>
          <a:off x="800857" y="1899554"/>
          <a:ext cx="5426601" cy="758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5" tIns="80225" rIns="80225" bIns="80225" numCol="1" spcCol="1270" anchor="ctr" anchorCtr="0">
          <a:noAutofit/>
        </a:bodyPr>
        <a:lstStyle/>
        <a:p>
          <a:pPr marL="0" lvl="0" indent="0" algn="l" defTabSz="622300">
            <a:lnSpc>
              <a:spcPct val="100000"/>
            </a:lnSpc>
            <a:spcBef>
              <a:spcPct val="0"/>
            </a:spcBef>
            <a:spcAft>
              <a:spcPct val="35000"/>
            </a:spcAft>
            <a:buNone/>
          </a:pPr>
          <a:r>
            <a:rPr lang="en-GB" sz="1400" kern="1200"/>
            <a:t>• supports systematic environmental scanning</a:t>
          </a:r>
          <a:br>
            <a:rPr lang="en-GB" sz="1400" kern="1200"/>
          </a:br>
          <a:r>
            <a:rPr lang="en-GB" sz="1400" kern="1200"/>
            <a:t> • identifies opportunities and threats</a:t>
          </a:r>
          <a:br>
            <a:rPr lang="en-GB" sz="1400" kern="1200"/>
          </a:br>
          <a:r>
            <a:rPr lang="en-GB" sz="1400" kern="1200"/>
            <a:t> • strengthens strategic awareness</a:t>
          </a:r>
          <a:endParaRPr lang="en-US" sz="1400" kern="1200"/>
        </a:p>
      </dsp:txBody>
      <dsp:txXfrm>
        <a:off x="800857" y="1899554"/>
        <a:ext cx="5426601" cy="758035"/>
      </dsp:txXfrm>
    </dsp:sp>
    <dsp:sp modelId="{964FC7BA-910E-43BB-B350-D53A873A01F1}">
      <dsp:nvSpPr>
        <dsp:cNvPr id="0" name=""/>
        <dsp:cNvSpPr/>
      </dsp:nvSpPr>
      <dsp:spPr>
        <a:xfrm>
          <a:off x="0" y="2847098"/>
          <a:ext cx="6263640" cy="693060"/>
        </a:xfrm>
        <a:prstGeom prst="roundRect">
          <a:avLst>
            <a:gd name="adj" fmla="val 10000"/>
          </a:avLst>
        </a:prstGeom>
        <a:solidFill>
          <a:schemeClr val="accent2">
            <a:hueOff val="-873218"/>
            <a:satOff val="-50357"/>
            <a:lumOff val="5177"/>
            <a:alphaOff val="0"/>
          </a:schemeClr>
        </a:solidFill>
        <a:ln>
          <a:noFill/>
        </a:ln>
        <a:effectLst/>
      </dsp:spPr>
      <dsp:style>
        <a:lnRef idx="0">
          <a:scrgbClr r="0" g="0" b="0"/>
        </a:lnRef>
        <a:fillRef idx="1">
          <a:scrgbClr r="0" g="0" b="0"/>
        </a:fillRef>
        <a:effectRef idx="0">
          <a:scrgbClr r="0" g="0" b="0"/>
        </a:effectRef>
        <a:fontRef idx="minor"/>
      </dsp:style>
    </dsp:sp>
    <dsp:sp modelId="{D0DA44ED-82CF-47CE-905B-D19B185D295A}">
      <dsp:nvSpPr>
        <dsp:cNvPr id="0" name=""/>
        <dsp:cNvSpPr/>
      </dsp:nvSpPr>
      <dsp:spPr>
        <a:xfrm>
          <a:off x="209650" y="3003037"/>
          <a:ext cx="381555" cy="3811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8D932F-D30B-4E05-A642-727E85DA4195}">
      <dsp:nvSpPr>
        <dsp:cNvPr id="0" name=""/>
        <dsp:cNvSpPr/>
      </dsp:nvSpPr>
      <dsp:spPr>
        <a:xfrm>
          <a:off x="800857" y="2847098"/>
          <a:ext cx="5426601" cy="758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5" tIns="80225" rIns="80225" bIns="80225" numCol="1" spcCol="1270" anchor="ctr" anchorCtr="0">
          <a:noAutofit/>
        </a:bodyPr>
        <a:lstStyle/>
        <a:p>
          <a:pPr marL="0" lvl="0" indent="0" algn="l" defTabSz="622300">
            <a:lnSpc>
              <a:spcPct val="100000"/>
            </a:lnSpc>
            <a:spcBef>
              <a:spcPct val="0"/>
            </a:spcBef>
            <a:spcAft>
              <a:spcPct val="35000"/>
            </a:spcAft>
            <a:buNone/>
          </a:pPr>
          <a:r>
            <a:rPr lang="en-GB" sz="1400" b="1" kern="1200"/>
            <a:t>Limitations</a:t>
          </a:r>
          <a:endParaRPr lang="en-US" sz="1400" kern="1200"/>
        </a:p>
      </dsp:txBody>
      <dsp:txXfrm>
        <a:off x="800857" y="2847098"/>
        <a:ext cx="5426601" cy="758035"/>
      </dsp:txXfrm>
    </dsp:sp>
    <dsp:sp modelId="{41AC8CAB-0B00-4CEA-9E94-31FD16780B2D}">
      <dsp:nvSpPr>
        <dsp:cNvPr id="0" name=""/>
        <dsp:cNvSpPr/>
      </dsp:nvSpPr>
      <dsp:spPr>
        <a:xfrm>
          <a:off x="0" y="3794642"/>
          <a:ext cx="6263640" cy="693060"/>
        </a:xfrm>
        <a:prstGeom prst="roundRect">
          <a:avLst>
            <a:gd name="adj" fmla="val 10000"/>
          </a:avLst>
        </a:prstGeom>
        <a:solidFill>
          <a:schemeClr val="accent2">
            <a:hueOff val="-1164290"/>
            <a:satOff val="-67142"/>
            <a:lumOff val="6902"/>
            <a:alphaOff val="0"/>
          </a:schemeClr>
        </a:solidFill>
        <a:ln>
          <a:noFill/>
        </a:ln>
        <a:effectLst/>
      </dsp:spPr>
      <dsp:style>
        <a:lnRef idx="0">
          <a:scrgbClr r="0" g="0" b="0"/>
        </a:lnRef>
        <a:fillRef idx="1">
          <a:scrgbClr r="0" g="0" b="0"/>
        </a:fillRef>
        <a:effectRef idx="0">
          <a:scrgbClr r="0" g="0" b="0"/>
        </a:effectRef>
        <a:fontRef idx="minor"/>
      </dsp:style>
    </dsp:sp>
    <dsp:sp modelId="{B131B07D-22D1-41BB-8D1F-239A371E9121}">
      <dsp:nvSpPr>
        <dsp:cNvPr id="0" name=""/>
        <dsp:cNvSpPr/>
      </dsp:nvSpPr>
      <dsp:spPr>
        <a:xfrm>
          <a:off x="209650" y="3950580"/>
          <a:ext cx="381555" cy="3811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F8373F-64A8-4328-97D8-1CA77574DB4E}">
      <dsp:nvSpPr>
        <dsp:cNvPr id="0" name=""/>
        <dsp:cNvSpPr/>
      </dsp:nvSpPr>
      <dsp:spPr>
        <a:xfrm>
          <a:off x="800857" y="3794642"/>
          <a:ext cx="5426601" cy="758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5" tIns="80225" rIns="80225" bIns="80225" numCol="1" spcCol="1270" anchor="ctr" anchorCtr="0">
          <a:noAutofit/>
        </a:bodyPr>
        <a:lstStyle/>
        <a:p>
          <a:pPr marL="0" lvl="0" indent="0" algn="l" defTabSz="622300">
            <a:lnSpc>
              <a:spcPct val="100000"/>
            </a:lnSpc>
            <a:spcBef>
              <a:spcPct val="0"/>
            </a:spcBef>
            <a:spcAft>
              <a:spcPct val="35000"/>
            </a:spcAft>
            <a:buNone/>
          </a:pPr>
          <a:r>
            <a:rPr lang="en-GB" sz="1400" kern="1200"/>
            <a:t>• may become descriptive rather than analytical</a:t>
          </a:r>
          <a:br>
            <a:rPr lang="en-GB" sz="1400" kern="1200"/>
          </a:br>
          <a:r>
            <a:rPr lang="en-GB" sz="1400" kern="1200"/>
            <a:t> • does not fully consider internal capability</a:t>
          </a:r>
          <a:br>
            <a:rPr lang="en-GB" sz="1400" kern="1200"/>
          </a:br>
          <a:r>
            <a:rPr lang="en-GB" sz="1400" kern="1200"/>
            <a:t> • external conditions can change rapidly</a:t>
          </a:r>
          <a:endParaRPr lang="en-US" sz="1400" kern="1200"/>
        </a:p>
      </dsp:txBody>
      <dsp:txXfrm>
        <a:off x="800857" y="3794642"/>
        <a:ext cx="5426601" cy="758035"/>
      </dsp:txXfrm>
    </dsp:sp>
    <dsp:sp modelId="{731BD82F-29BF-4735-8A08-3A6A9AC63EE0}">
      <dsp:nvSpPr>
        <dsp:cNvPr id="0" name=""/>
        <dsp:cNvSpPr/>
      </dsp:nvSpPr>
      <dsp:spPr>
        <a:xfrm>
          <a:off x="0" y="4742186"/>
          <a:ext cx="6263640" cy="693060"/>
        </a:xfrm>
        <a:prstGeom prst="roundRect">
          <a:avLst>
            <a:gd name="adj" fmla="val 1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dsp:style>
    </dsp:sp>
    <dsp:sp modelId="{9B95A017-D781-403E-8900-895A422545AD}">
      <dsp:nvSpPr>
        <dsp:cNvPr id="0" name=""/>
        <dsp:cNvSpPr/>
      </dsp:nvSpPr>
      <dsp:spPr>
        <a:xfrm>
          <a:off x="209650" y="4898124"/>
          <a:ext cx="381555" cy="38118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2749B2-358E-4D00-AFB5-944035C17696}">
      <dsp:nvSpPr>
        <dsp:cNvPr id="0" name=""/>
        <dsp:cNvSpPr/>
      </dsp:nvSpPr>
      <dsp:spPr>
        <a:xfrm>
          <a:off x="800857" y="4742186"/>
          <a:ext cx="5426601" cy="758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5" tIns="80225" rIns="80225" bIns="80225" numCol="1" spcCol="1270" anchor="ctr" anchorCtr="0">
          <a:noAutofit/>
        </a:bodyPr>
        <a:lstStyle/>
        <a:p>
          <a:pPr marL="0" lvl="0" indent="0" algn="l" defTabSz="622300">
            <a:lnSpc>
              <a:spcPct val="100000"/>
            </a:lnSpc>
            <a:spcBef>
              <a:spcPct val="0"/>
            </a:spcBef>
            <a:spcAft>
              <a:spcPct val="35000"/>
            </a:spcAft>
            <a:buNone/>
          </a:pPr>
          <a:r>
            <a:rPr lang="en-GB" sz="1400" kern="1200"/>
            <a:t>Effective decision making therefore requires </a:t>
          </a:r>
          <a:r>
            <a:rPr lang="en-GB" sz="1400" b="1" kern="1200"/>
            <a:t>combining environmental analysis with managerial judgement and problem solving frameworks</a:t>
          </a:r>
          <a:br>
            <a:rPr lang="en-GB" sz="1400" b="1" kern="1200"/>
          </a:br>
          <a:r>
            <a:rPr lang="en-GB" sz="1400" b="1" kern="1200"/>
            <a:t> (Proctor, 2019; Adair, 2022).</a:t>
          </a:r>
          <a:endParaRPr lang="en-US" sz="1400" kern="1200"/>
        </a:p>
      </dsp:txBody>
      <dsp:txXfrm>
        <a:off x="800857" y="4742186"/>
        <a:ext cx="5426601" cy="75803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Bouquet wrapped in ribbon on spool">
            <a:extLst>
              <a:ext uri="{FF2B5EF4-FFF2-40B4-BE49-F238E27FC236}">
                <a16:creationId xmlns:a16="http://schemas.microsoft.com/office/drawing/2014/main" id="{CC053213-A11D-6872-A7E4-50F801A0FD0B}"/>
              </a:ext>
            </a:extLst>
          </p:cNvPr>
          <p:cNvPicPr>
            <a:picLocks noChangeAspect="1"/>
          </p:cNvPicPr>
          <p:nvPr/>
        </p:nvPicPr>
        <p:blipFill>
          <a:blip r:embed="rId2">
            <a:extLst>
              <a:ext uri="{28A0092B-C50C-407E-A947-70E740481C1C}">
                <a14:useLocalDpi xmlns:a14="http://schemas.microsoft.com/office/drawing/2010/main" val="0"/>
              </a:ext>
            </a:extLst>
          </a:blip>
          <a:srcRect l="24702" r="12381" b="2"/>
          <a:stretch>
            <a:fillRect/>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graphicFrame>
        <p:nvGraphicFramePr>
          <p:cNvPr id="24" name="TextBox 3">
            <a:extLst>
              <a:ext uri="{FF2B5EF4-FFF2-40B4-BE49-F238E27FC236}">
                <a16:creationId xmlns:a16="http://schemas.microsoft.com/office/drawing/2014/main" id="{0EF2B40A-B98C-0741-F70A-E99A96ED7A64}"/>
              </a:ext>
            </a:extLst>
          </p:cNvPr>
          <p:cNvGraphicFramePr/>
          <p:nvPr>
            <p:extLst>
              <p:ext uri="{D42A27DB-BD31-4B8C-83A1-F6EECF244321}">
                <p14:modId xmlns:p14="http://schemas.microsoft.com/office/powerpoint/2010/main" val="789596143"/>
              </p:ext>
            </p:extLst>
          </p:nvPr>
        </p:nvGraphicFramePr>
        <p:xfrm>
          <a:off x="4718216" y="2038186"/>
          <a:ext cx="6713552"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841246" y="673770"/>
            <a:ext cx="3644489" cy="2414488"/>
          </a:xfrm>
        </p:spPr>
        <p:txBody>
          <a:bodyPr anchor="t">
            <a:normAutofit/>
          </a:bodyPr>
          <a:lstStyle/>
          <a:p>
            <a:r>
              <a:rPr lang="en-GB" sz="5400" b="1" u="sng">
                <a:solidFill>
                  <a:srgbClr val="FFFFFF"/>
                </a:solidFill>
                <a:latin typeface="Arial"/>
                <a:cs typeface="Arial"/>
              </a:rPr>
              <a:t> </a:t>
            </a:r>
            <a:r>
              <a:rPr lang="en-GB" sz="5400" u="sng">
                <a:solidFill>
                  <a:srgbClr val="FFFFFF"/>
                </a:solidFill>
                <a:latin typeface="Tahoma"/>
                <a:ea typeface="Tahoma"/>
                <a:cs typeface="Arial"/>
              </a:rPr>
              <a:t>    Content</a:t>
            </a:r>
          </a:p>
        </p:txBody>
      </p:sp>
      <p:sp>
        <p:nvSpPr>
          <p:cNvPr id="41" name="Content Placeholder 2">
            <a:extLst>
              <a:ext uri="{FF2B5EF4-FFF2-40B4-BE49-F238E27FC236}">
                <a16:creationId xmlns:a16="http://schemas.microsoft.com/office/drawing/2014/main" id="{04A3744F-9B08-5DB9-23DC-76B7A65F7E67}"/>
              </a:ext>
            </a:extLst>
          </p:cNvPr>
          <p:cNvSpPr>
            <a:spLocks noGrp="1"/>
          </p:cNvSpPr>
          <p:nvPr>
            <p:ph idx="1"/>
          </p:nvPr>
        </p:nvSpPr>
        <p:spPr>
          <a:xfrm>
            <a:off x="6095999" y="882315"/>
            <a:ext cx="5254754" cy="5294647"/>
          </a:xfrm>
        </p:spPr>
        <p:txBody>
          <a:bodyPr vert="horz" lIns="91440" tIns="45720" rIns="91440" bIns="45720" rtlCol="0" anchor="t">
            <a:normAutofit/>
          </a:bodyPr>
          <a:lstStyle/>
          <a:p>
            <a:pPr>
              <a:buFont typeface="Arial"/>
            </a:pPr>
            <a:r>
              <a:rPr lang="en-GB" sz="2000">
                <a:latin typeface="Tahoma"/>
                <a:ea typeface="+mn-lt"/>
                <a:cs typeface="+mn-lt"/>
              </a:rPr>
              <a:t>Reputation for bespoke sustainable arrangements</a:t>
            </a:r>
            <a:endParaRPr lang="en-GB" sz="2000">
              <a:latin typeface="Tahoma"/>
              <a:ea typeface="Tahoma"/>
              <a:cs typeface="Tahoma"/>
            </a:endParaRPr>
          </a:p>
          <a:p>
            <a:pPr>
              <a:buFont typeface="Arial"/>
            </a:pPr>
            <a:r>
              <a:rPr lang="en-GB" sz="2000">
                <a:latin typeface="Tahoma"/>
                <a:ea typeface="+mn-lt"/>
                <a:cs typeface="+mn-lt"/>
              </a:rPr>
              <a:t>Customer base including retail, weddings and corporate clients</a:t>
            </a:r>
            <a:endParaRPr lang="en-GB" sz="2000">
              <a:latin typeface="Tahoma"/>
              <a:ea typeface="Tahoma"/>
              <a:cs typeface="Tahoma"/>
            </a:endParaRPr>
          </a:p>
          <a:p>
            <a:pPr>
              <a:buFont typeface="Arial"/>
            </a:pPr>
            <a:r>
              <a:rPr lang="en-GB" sz="2000">
                <a:latin typeface="Tahoma"/>
                <a:ea typeface="+mn-lt"/>
                <a:cs typeface="+mn-lt"/>
              </a:rPr>
              <a:t>Thirty percent decline in in store sales during the past twelve months</a:t>
            </a:r>
            <a:endParaRPr lang="en-GB" sz="2000">
              <a:latin typeface="Tahoma"/>
              <a:ea typeface="Tahoma"/>
              <a:cs typeface="Tahoma"/>
            </a:endParaRPr>
          </a:p>
          <a:p>
            <a:pPr>
              <a:buFont typeface="Arial"/>
            </a:pPr>
            <a:r>
              <a:rPr lang="en-GB" sz="2000">
                <a:latin typeface="Tahoma"/>
                <a:ea typeface="+mn-lt"/>
                <a:cs typeface="+mn-lt"/>
              </a:rPr>
              <a:t>Rising costs, reduced high street footfall and stronger online competition.</a:t>
            </a:r>
            <a:endParaRPr lang="en-GB" sz="2000">
              <a:latin typeface="Tahoma"/>
              <a:ea typeface="Tahoma"/>
              <a:cs typeface="Tahoma"/>
            </a:endParaRPr>
          </a:p>
          <a:p>
            <a:pPr>
              <a:buNone/>
            </a:pPr>
            <a:r>
              <a:rPr lang="en-GB" sz="2000">
                <a:latin typeface="Tahoma"/>
                <a:ea typeface="+mn-lt"/>
                <a:cs typeface="+mn-lt"/>
              </a:rPr>
              <a:t>  </a:t>
            </a:r>
            <a:r>
              <a:rPr lang="en-GB" sz="1800">
                <a:latin typeface="Tahoma"/>
                <a:ea typeface="+mn-lt"/>
                <a:cs typeface="+mn-lt"/>
              </a:rPr>
              <a:t>This pattern reflects wider change within the international and domestic business environment, where organisations must adapt to shifting economic and consumer conditions</a:t>
            </a:r>
            <a:br>
              <a:rPr lang="en-GB" sz="1800">
                <a:latin typeface="Tahoma"/>
                <a:ea typeface="+mn-lt"/>
                <a:cs typeface="+mn-lt"/>
              </a:rPr>
            </a:br>
            <a:r>
              <a:rPr lang="en-GB" sz="1800">
                <a:latin typeface="Tahoma"/>
                <a:ea typeface="+mn-lt"/>
                <a:cs typeface="+mn-lt"/>
              </a:rPr>
              <a:t> (Brooks, Weatherston and Wilkinson, 2011).</a:t>
            </a:r>
          </a:p>
          <a:p>
            <a:pPr marL="0" indent="0">
              <a:buNone/>
            </a:pPr>
            <a:endParaRPr lang="en-GB" sz="2000">
              <a:latin typeface="Tahoma"/>
              <a:ea typeface="Calibri" panose="020F0502020204030204"/>
              <a:cs typeface="Calibri" panose="020F0502020204030204"/>
            </a:endParaRPr>
          </a:p>
          <a:p>
            <a:pPr marL="0" indent="0">
              <a:buNone/>
            </a:pPr>
            <a:endParaRPr lang="en-GB" sz="2000">
              <a:latin typeface="Tahoma"/>
              <a:ea typeface="Calibri" panose="020F0502020204030204"/>
              <a:cs typeface="Calibri" panose="020F0502020204030204"/>
            </a:endParaRPr>
          </a:p>
          <a:p>
            <a:pPr marL="0" indent="0">
              <a:buNone/>
            </a:pPr>
            <a:endParaRPr lang="en-GB" sz="2000">
              <a:latin typeface="Arial"/>
              <a:cs typeface="Arial"/>
            </a:endParaRPr>
          </a:p>
          <a:p>
            <a:pPr lvl="1">
              <a:buFont typeface="Courier New" panose="020B0604020202020204" pitchFamily="34" charset="0"/>
              <a:buChar char="o"/>
            </a:pPr>
            <a:endParaRPr lang="en-GB" sz="2000">
              <a:latin typeface="Arial"/>
              <a:cs typeface="Arial"/>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p>
          <a:p>
            <a:endParaRPr lang="en-GB" sz="2000"/>
          </a:p>
        </p:txBody>
      </p:sp>
    </p:spTree>
    <p:extLst>
      <p:ext uri="{BB962C8B-B14F-4D97-AF65-F5344CB8AC3E}">
        <p14:creationId xmlns:p14="http://schemas.microsoft.com/office/powerpoint/2010/main" val="33210230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A8FA1A15-C467-88EB-824E-E8743165AFA4}"/>
              </a:ext>
            </a:extLst>
          </p:cNvPr>
          <p:cNvSpPr txBox="1"/>
          <p:nvPr/>
        </p:nvSpPr>
        <p:spPr>
          <a:xfrm>
            <a:off x="841247" y="978619"/>
            <a:ext cx="3410712" cy="110642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800" b="1" kern="1200">
                <a:solidFill>
                  <a:schemeClr val="tx1"/>
                </a:solidFill>
                <a:latin typeface="Tahoma"/>
                <a:ea typeface="Tahoma"/>
                <a:cs typeface="Tahoma"/>
              </a:rPr>
              <a:t>Nature and Scope of the Problems</a:t>
            </a:r>
          </a:p>
        </p:txBody>
      </p:sp>
      <p:sp>
        <p:nvSpPr>
          <p:cNvPr id="19" name="Rectangle 18">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TextBox 5">
            <a:extLst>
              <a:ext uri="{FF2B5EF4-FFF2-40B4-BE49-F238E27FC236}">
                <a16:creationId xmlns:a16="http://schemas.microsoft.com/office/drawing/2014/main" id="{702E1A4A-5CB2-58AC-039F-DE5CA8A2D9E0}"/>
              </a:ext>
            </a:extLst>
          </p:cNvPr>
          <p:cNvSpPr txBox="1"/>
          <p:nvPr/>
        </p:nvSpPr>
        <p:spPr>
          <a:xfrm>
            <a:off x="841248" y="2252870"/>
            <a:ext cx="3412219" cy="356025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b="1" u="sng">
                <a:latin typeface="Tahoma"/>
                <a:ea typeface="Tahoma"/>
                <a:cs typeface="Tahoma"/>
              </a:rPr>
              <a:t>Organisational Problem Analysis Grid</a:t>
            </a:r>
          </a:p>
          <a:p>
            <a:pPr indent="-228600">
              <a:lnSpc>
                <a:spcPct val="90000"/>
              </a:lnSpc>
              <a:spcAft>
                <a:spcPts val="600"/>
              </a:spcAft>
              <a:buFont typeface="Arial" panose="020B0604020202020204" pitchFamily="34" charset="0"/>
              <a:buChar char="•"/>
            </a:pPr>
            <a:r>
              <a:rPr lang="en-US" sz="1700">
                <a:latin typeface="Tahoma"/>
                <a:ea typeface="Tahoma"/>
                <a:cs typeface="Tahoma"/>
              </a:rPr>
              <a:t>Evaluation: Organisational performance is shaped by the interaction between internal capability and external environmental pressures, meaning structured analysis is essential before effective managerial decision making can occur (Brooks, Weatherston and Wilkinson, 2011; Adair, 2022).</a:t>
            </a:r>
          </a:p>
          <a:p>
            <a:pPr indent="-228600">
              <a:lnSpc>
                <a:spcPct val="90000"/>
              </a:lnSpc>
              <a:spcAft>
                <a:spcPts val="600"/>
              </a:spcAft>
              <a:buFont typeface="Arial" panose="020B0604020202020204" pitchFamily="34" charset="0"/>
              <a:buChar char="•"/>
            </a:pPr>
            <a:endParaRPr lang="en-US" sz="1700">
              <a:latin typeface="Tahoma"/>
              <a:ea typeface="Tahoma"/>
              <a:cs typeface="Tahoma"/>
            </a:endParaRPr>
          </a:p>
        </p:txBody>
      </p:sp>
      <p:graphicFrame>
        <p:nvGraphicFramePr>
          <p:cNvPr id="5" name="Content Placeholder 4">
            <a:extLst>
              <a:ext uri="{FF2B5EF4-FFF2-40B4-BE49-F238E27FC236}">
                <a16:creationId xmlns:a16="http://schemas.microsoft.com/office/drawing/2014/main" id="{3443134E-9272-FF7E-CE32-5D76F3D42A5A}"/>
              </a:ext>
            </a:extLst>
          </p:cNvPr>
          <p:cNvGraphicFramePr>
            <a:graphicFrameLocks noGrp="1"/>
          </p:cNvGraphicFramePr>
          <p:nvPr>
            <p:ph idx="1"/>
            <p:extLst>
              <p:ext uri="{D42A27DB-BD31-4B8C-83A1-F6EECF244321}">
                <p14:modId xmlns:p14="http://schemas.microsoft.com/office/powerpoint/2010/main" val="596265253"/>
              </p:ext>
            </p:extLst>
          </p:nvPr>
        </p:nvGraphicFramePr>
        <p:xfrm>
          <a:off x="5120640" y="887422"/>
          <a:ext cx="6656835" cy="4982577"/>
        </p:xfrm>
        <a:graphic>
          <a:graphicData uri="http://schemas.openxmlformats.org/drawingml/2006/table">
            <a:tbl>
              <a:tblPr firstRow="1" firstCol="1" bandRow="1">
                <a:tableStyleId>{5C22544A-7EE6-4342-B048-85BDC9FD1C3A}</a:tableStyleId>
              </a:tblPr>
              <a:tblGrid>
                <a:gridCol w="1596407">
                  <a:extLst>
                    <a:ext uri="{9D8B030D-6E8A-4147-A177-3AD203B41FA5}">
                      <a16:colId xmlns:a16="http://schemas.microsoft.com/office/drawing/2014/main" val="1464968015"/>
                    </a:ext>
                  </a:extLst>
                </a:gridCol>
                <a:gridCol w="1738215">
                  <a:extLst>
                    <a:ext uri="{9D8B030D-6E8A-4147-A177-3AD203B41FA5}">
                      <a16:colId xmlns:a16="http://schemas.microsoft.com/office/drawing/2014/main" val="4194869687"/>
                    </a:ext>
                  </a:extLst>
                </a:gridCol>
                <a:gridCol w="1690354">
                  <a:extLst>
                    <a:ext uri="{9D8B030D-6E8A-4147-A177-3AD203B41FA5}">
                      <a16:colId xmlns:a16="http://schemas.microsoft.com/office/drawing/2014/main" val="3390764474"/>
                    </a:ext>
                  </a:extLst>
                </a:gridCol>
                <a:gridCol w="1631859">
                  <a:extLst>
                    <a:ext uri="{9D8B030D-6E8A-4147-A177-3AD203B41FA5}">
                      <a16:colId xmlns:a16="http://schemas.microsoft.com/office/drawing/2014/main" val="1299941716"/>
                    </a:ext>
                  </a:extLst>
                </a:gridCol>
              </a:tblGrid>
              <a:tr h="653453">
                <a:tc>
                  <a:txBody>
                    <a:bodyPr/>
                    <a:lstStyle/>
                    <a:p>
                      <a:pPr>
                        <a:buNone/>
                      </a:pPr>
                      <a:r>
                        <a:rPr lang="en-US" sz="1300">
                          <a:solidFill>
                            <a:schemeClr val="tx1"/>
                          </a:solidFill>
                          <a:effectLst/>
                        </a:rPr>
                        <a:t>Factor Category</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2000">
                          <a:effectLst/>
                        </a:rPr>
                        <a:t>Problem Identified</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2000">
                          <a:effectLst/>
                        </a:rPr>
                        <a:t>Case Evidence</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2000">
                          <a:effectLst/>
                        </a:rPr>
                        <a:t>Business Impact</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644477"/>
                  </a:ext>
                </a:extLst>
              </a:tr>
              <a:tr h="857656">
                <a:tc>
                  <a:txBody>
                    <a:bodyPr/>
                    <a:lstStyle/>
                    <a:p>
                      <a:pPr>
                        <a:buNone/>
                      </a:pPr>
                      <a:r>
                        <a:rPr lang="en-US" sz="1300">
                          <a:solidFill>
                            <a:schemeClr val="tx1"/>
                          </a:solidFill>
                          <a:effectLst/>
                        </a:rPr>
                        <a:t>Internal capability</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Outdated website and weak digital marketing</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Limited online visibility and engagement</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Reduced competitiveness and lost online revenue</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889103"/>
                  </a:ext>
                </a:extLst>
              </a:tr>
              <a:tr h="653453">
                <a:tc>
                  <a:txBody>
                    <a:bodyPr/>
                    <a:lstStyle/>
                    <a:p>
                      <a:pPr>
                        <a:buNone/>
                      </a:pPr>
                      <a:r>
                        <a:rPr lang="en-US" sz="1300">
                          <a:solidFill>
                            <a:schemeClr val="tx1"/>
                          </a:solidFill>
                          <a:effectLst/>
                        </a:rPr>
                        <a:t>Internal capability</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Limited delivery and subscription services</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Fewer convenient purchasing options for customers</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Lower retention and repeat sales</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0092466"/>
                  </a:ext>
                </a:extLst>
              </a:tr>
              <a:tr h="653453">
                <a:tc>
                  <a:txBody>
                    <a:bodyPr/>
                    <a:lstStyle/>
                    <a:p>
                      <a:pPr>
                        <a:buNone/>
                      </a:pPr>
                      <a:r>
                        <a:rPr lang="en-US" sz="1300">
                          <a:solidFill>
                            <a:schemeClr val="tx1"/>
                          </a:solidFill>
                          <a:effectLst/>
                        </a:rPr>
                        <a:t>Internal capability</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Higher sustainable sourcing costs</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Ethical materials and suppliers increase expenses</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Reduced overall profit margins</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35728388"/>
                  </a:ext>
                </a:extLst>
              </a:tr>
              <a:tr h="653453">
                <a:tc>
                  <a:txBody>
                    <a:bodyPr/>
                    <a:lstStyle/>
                    <a:p>
                      <a:pPr>
                        <a:buNone/>
                      </a:pPr>
                      <a:r>
                        <a:rPr lang="en-US" sz="1300">
                          <a:solidFill>
                            <a:schemeClr val="tx1"/>
                          </a:solidFill>
                          <a:effectLst/>
                        </a:rPr>
                        <a:t>External environment</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Declining high street footfall</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Fewer customers visiting physical retail locations</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Direct fall in in store sales</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2941369"/>
                  </a:ext>
                </a:extLst>
              </a:tr>
              <a:tr h="653453">
                <a:tc>
                  <a:txBody>
                    <a:bodyPr/>
                    <a:lstStyle/>
                    <a:p>
                      <a:pPr>
                        <a:buNone/>
                      </a:pPr>
                      <a:r>
                        <a:rPr lang="en-US" sz="1300">
                          <a:solidFill>
                            <a:schemeClr val="tx1"/>
                          </a:solidFill>
                          <a:effectLst/>
                        </a:rPr>
                        <a:t>External environment</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Strong online price competition</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Competitors offer cheaper prices and rapid delivery</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Customers shift away from the physical store</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79471774"/>
                  </a:ext>
                </a:extLst>
              </a:tr>
              <a:tr h="857656">
                <a:tc>
                  <a:txBody>
                    <a:bodyPr/>
                    <a:lstStyle/>
                    <a:p>
                      <a:pPr>
                        <a:buNone/>
                      </a:pPr>
                      <a:r>
                        <a:rPr lang="en-US" sz="1300">
                          <a:solidFill>
                            <a:schemeClr val="tx1"/>
                          </a:solidFill>
                          <a:effectLst/>
                        </a:rPr>
                        <a:t>External environment</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Inflation and supply chain disruption</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Rising wholesale flower and energy costs</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effectLst/>
                        </a:rPr>
                        <a:t>Increased operational pressure and pricing challenges</a:t>
                      </a:r>
                    </a:p>
                  </a:txBody>
                  <a:tcPr marL="76576" marR="76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30862922"/>
                  </a:ext>
                </a:extLst>
              </a:tr>
            </a:tbl>
          </a:graphicData>
        </a:graphic>
      </p:graphicFrame>
    </p:spTree>
    <p:extLst>
      <p:ext uri="{BB962C8B-B14F-4D97-AF65-F5344CB8AC3E}">
        <p14:creationId xmlns:p14="http://schemas.microsoft.com/office/powerpoint/2010/main" val="1124594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5">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418B893-7C33-14AA-E324-61ACF7E87E6D}"/>
              </a:ext>
            </a:extLst>
          </p:cNvPr>
          <p:cNvSpPr>
            <a:spLocks noGrp="1"/>
          </p:cNvSpPr>
          <p:nvPr>
            <p:ph type="title"/>
          </p:nvPr>
        </p:nvSpPr>
        <p:spPr>
          <a:xfrm>
            <a:off x="630936" y="630936"/>
            <a:ext cx="3599688" cy="1463040"/>
          </a:xfrm>
        </p:spPr>
        <p:txBody>
          <a:bodyPr vert="horz" lIns="91440" tIns="45720" rIns="91440" bIns="45720" rtlCol="0" anchor="ctr">
            <a:normAutofit/>
          </a:bodyPr>
          <a:lstStyle/>
          <a:p>
            <a:r>
              <a:rPr lang="en-US" sz="3700" b="1" kern="1200">
                <a:solidFill>
                  <a:srgbClr val="FFFFFF"/>
                </a:solidFill>
                <a:latin typeface="+mj-lt"/>
                <a:ea typeface="+mj-ea"/>
                <a:cs typeface="+mj-cs"/>
              </a:rPr>
              <a:t>Application of the 5W2H Model</a:t>
            </a:r>
          </a:p>
        </p:txBody>
      </p:sp>
      <p:sp>
        <p:nvSpPr>
          <p:cNvPr id="18"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sX0" fmla="*/ 0 w 1554480"/>
              <a:gd name="csY0" fmla="*/ 0 h 18288"/>
              <a:gd name="csX1" fmla="*/ 549250 w 1554480"/>
              <a:gd name="csY1" fmla="*/ 0 h 18288"/>
              <a:gd name="csX2" fmla="*/ 1082954 w 1554480"/>
              <a:gd name="csY2" fmla="*/ 0 h 18288"/>
              <a:gd name="csX3" fmla="*/ 1554480 w 1554480"/>
              <a:gd name="csY3" fmla="*/ 0 h 18288"/>
              <a:gd name="csX4" fmla="*/ 1554480 w 1554480"/>
              <a:gd name="csY4" fmla="*/ 18288 h 18288"/>
              <a:gd name="csX5" fmla="*/ 1067410 w 1554480"/>
              <a:gd name="csY5" fmla="*/ 18288 h 18288"/>
              <a:gd name="csX6" fmla="*/ 549250 w 1554480"/>
              <a:gd name="csY6" fmla="*/ 18288 h 18288"/>
              <a:gd name="csX7" fmla="*/ 0 w 1554480"/>
              <a:gd name="csY7" fmla="*/ 18288 h 18288"/>
              <a:gd name="csX8" fmla="*/ 0 w 1554480"/>
              <a:gd name="csY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B26DA79F-7743-C944-AF5D-2A58CB412661}"/>
              </a:ext>
            </a:extLst>
          </p:cNvPr>
          <p:cNvSpPr txBox="1"/>
          <p:nvPr/>
        </p:nvSpPr>
        <p:spPr>
          <a:xfrm>
            <a:off x="4474462" y="630936"/>
            <a:ext cx="7074409" cy="14630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a:solidFill>
                  <a:srgbClr val="FFFFFF"/>
                </a:solidFill>
              </a:rPr>
              <a:t>Root Problem: Decline in In-Store Sales</a:t>
            </a:r>
          </a:p>
          <a:p>
            <a:pPr indent="-228600">
              <a:lnSpc>
                <a:spcPct val="90000"/>
              </a:lnSpc>
              <a:spcAft>
                <a:spcPts val="600"/>
              </a:spcAft>
              <a:buFont typeface="Arial" panose="020B0604020202020204" pitchFamily="34" charset="0"/>
              <a:buChar char="•"/>
            </a:pPr>
            <a:r>
              <a:rPr lang="en-US" sz="1700">
                <a:solidFill>
                  <a:srgbClr val="FFFFFF"/>
                </a:solidFill>
              </a:rPr>
              <a:t>Discussion: The 5W2H framework supports structured problem identification and improves managerial decision making by clarifying root causes before solutions are developed (Adair, 2022; Sproull, 2018).</a:t>
            </a:r>
          </a:p>
          <a:p>
            <a:pPr indent="-228600">
              <a:lnSpc>
                <a:spcPct val="90000"/>
              </a:lnSpc>
              <a:spcAft>
                <a:spcPts val="600"/>
              </a:spcAft>
              <a:buFont typeface="Arial" panose="020B0604020202020204" pitchFamily="34" charset="0"/>
              <a:buChar char="•"/>
            </a:pPr>
            <a:endParaRPr lang="en-US" sz="1700">
              <a:solidFill>
                <a:srgbClr val="FFFFFF"/>
              </a:solidFill>
            </a:endParaRPr>
          </a:p>
        </p:txBody>
      </p:sp>
      <p:graphicFrame>
        <p:nvGraphicFramePr>
          <p:cNvPr id="8" name="Content Placeholder 7">
            <a:extLst>
              <a:ext uri="{FF2B5EF4-FFF2-40B4-BE49-F238E27FC236}">
                <a16:creationId xmlns:a16="http://schemas.microsoft.com/office/drawing/2014/main" id="{7D80FD16-7366-A3FE-A25A-4274CF2FB890}"/>
              </a:ext>
            </a:extLst>
          </p:cNvPr>
          <p:cNvGraphicFramePr>
            <a:graphicFrameLocks noGrp="1"/>
          </p:cNvGraphicFramePr>
          <p:nvPr>
            <p:ph idx="1"/>
            <p:extLst>
              <p:ext uri="{D42A27DB-BD31-4B8C-83A1-F6EECF244321}">
                <p14:modId xmlns:p14="http://schemas.microsoft.com/office/powerpoint/2010/main" val="208504790"/>
              </p:ext>
            </p:extLst>
          </p:nvPr>
        </p:nvGraphicFramePr>
        <p:xfrm>
          <a:off x="630936" y="3702836"/>
          <a:ext cx="10917940" cy="1815797"/>
        </p:xfrm>
        <a:graphic>
          <a:graphicData uri="http://schemas.openxmlformats.org/drawingml/2006/table">
            <a:tbl>
              <a:tblPr firstRow="1" firstCol="1" bandRow="1">
                <a:noFill/>
                <a:tableStyleId>{5C22544A-7EE6-4342-B048-85BDC9FD1C3A}</a:tableStyleId>
              </a:tblPr>
              <a:tblGrid>
                <a:gridCol w="1588683">
                  <a:extLst>
                    <a:ext uri="{9D8B030D-6E8A-4147-A177-3AD203B41FA5}">
                      <a16:colId xmlns:a16="http://schemas.microsoft.com/office/drawing/2014/main" val="2491818717"/>
                    </a:ext>
                  </a:extLst>
                </a:gridCol>
                <a:gridCol w="1202593">
                  <a:extLst>
                    <a:ext uri="{9D8B030D-6E8A-4147-A177-3AD203B41FA5}">
                      <a16:colId xmlns:a16="http://schemas.microsoft.com/office/drawing/2014/main" val="3929549390"/>
                    </a:ext>
                  </a:extLst>
                </a:gridCol>
                <a:gridCol w="1130574">
                  <a:extLst>
                    <a:ext uri="{9D8B030D-6E8A-4147-A177-3AD203B41FA5}">
                      <a16:colId xmlns:a16="http://schemas.microsoft.com/office/drawing/2014/main" val="3516867784"/>
                    </a:ext>
                  </a:extLst>
                </a:gridCol>
                <a:gridCol w="1426747">
                  <a:extLst>
                    <a:ext uri="{9D8B030D-6E8A-4147-A177-3AD203B41FA5}">
                      <a16:colId xmlns:a16="http://schemas.microsoft.com/office/drawing/2014/main" val="1132217918"/>
                    </a:ext>
                  </a:extLst>
                </a:gridCol>
                <a:gridCol w="2004179">
                  <a:extLst>
                    <a:ext uri="{9D8B030D-6E8A-4147-A177-3AD203B41FA5}">
                      <a16:colId xmlns:a16="http://schemas.microsoft.com/office/drawing/2014/main" val="1074815311"/>
                    </a:ext>
                  </a:extLst>
                </a:gridCol>
                <a:gridCol w="2034010">
                  <a:extLst>
                    <a:ext uri="{9D8B030D-6E8A-4147-A177-3AD203B41FA5}">
                      <a16:colId xmlns:a16="http://schemas.microsoft.com/office/drawing/2014/main" val="2293228125"/>
                    </a:ext>
                  </a:extLst>
                </a:gridCol>
                <a:gridCol w="1531154">
                  <a:extLst>
                    <a:ext uri="{9D8B030D-6E8A-4147-A177-3AD203B41FA5}">
                      <a16:colId xmlns:a16="http://schemas.microsoft.com/office/drawing/2014/main" val="3528567205"/>
                    </a:ext>
                  </a:extLst>
                </a:gridCol>
              </a:tblGrid>
              <a:tr h="499106">
                <a:tc>
                  <a:txBody>
                    <a:bodyPr/>
                    <a:lstStyle/>
                    <a:p>
                      <a:pPr>
                        <a:buNone/>
                      </a:pPr>
                      <a:r>
                        <a:rPr lang="en-US" sz="2100" b="0" cap="none" spc="60">
                          <a:solidFill>
                            <a:schemeClr val="bg1"/>
                          </a:solidFill>
                          <a:effectLst/>
                          <a:latin typeface="Tahoma"/>
                        </a:rPr>
                        <a:t>What</a:t>
                      </a:r>
                    </a:p>
                  </a:txBody>
                  <a:tcPr marL="92048" marR="92048" marT="122731" marB="0" anchor="ctr">
                    <a:lnL w="12700" cmpd="sng">
                      <a:noFill/>
                    </a:lnL>
                    <a:lnR w="12700" cmpd="sng">
                      <a:noFill/>
                    </a:lnR>
                    <a:lnT w="19050" cap="flat" cmpd="sng" algn="ctr">
                      <a:noFill/>
                      <a:prstDash val="solid"/>
                    </a:lnT>
                    <a:lnB w="38100" cmpd="sng">
                      <a:noFill/>
                    </a:lnB>
                    <a:solidFill>
                      <a:srgbClr val="ED7D31"/>
                    </a:solidFill>
                  </a:tcPr>
                </a:tc>
                <a:tc>
                  <a:txBody>
                    <a:bodyPr/>
                    <a:lstStyle/>
                    <a:p>
                      <a:pPr>
                        <a:buNone/>
                      </a:pPr>
                      <a:r>
                        <a:rPr lang="en-US" sz="2100" b="0" cap="none" spc="60">
                          <a:solidFill>
                            <a:schemeClr val="bg1"/>
                          </a:solidFill>
                          <a:effectLst/>
                          <a:latin typeface="Tahoma"/>
                        </a:rPr>
                        <a:t>Where</a:t>
                      </a:r>
                    </a:p>
                  </a:txBody>
                  <a:tcPr marL="92048" marR="92048" marT="122731" marB="0" anchor="ctr">
                    <a:lnL w="12700" cmpd="sng">
                      <a:noFill/>
                    </a:lnL>
                    <a:lnR w="12700" cmpd="sng">
                      <a:noFill/>
                    </a:lnR>
                    <a:lnT w="19050" cap="flat" cmpd="sng" algn="ctr">
                      <a:noFill/>
                      <a:prstDash val="solid"/>
                    </a:lnT>
                    <a:lnB w="38100" cmpd="sng">
                      <a:noFill/>
                    </a:lnB>
                    <a:solidFill>
                      <a:srgbClr val="ED7D31"/>
                    </a:solidFill>
                  </a:tcPr>
                </a:tc>
                <a:tc>
                  <a:txBody>
                    <a:bodyPr/>
                    <a:lstStyle/>
                    <a:p>
                      <a:pPr>
                        <a:buNone/>
                      </a:pPr>
                      <a:r>
                        <a:rPr lang="en-US" sz="2100" b="0" cap="none" spc="60">
                          <a:solidFill>
                            <a:schemeClr val="bg1"/>
                          </a:solidFill>
                          <a:effectLst/>
                          <a:latin typeface="Tahoma"/>
                        </a:rPr>
                        <a:t>When</a:t>
                      </a:r>
                    </a:p>
                  </a:txBody>
                  <a:tcPr marL="92048" marR="92048" marT="122731" marB="0" anchor="ctr">
                    <a:lnL w="12700" cmpd="sng">
                      <a:noFill/>
                    </a:lnL>
                    <a:lnR w="12700" cmpd="sng">
                      <a:noFill/>
                    </a:lnR>
                    <a:lnT w="19050" cap="flat" cmpd="sng" algn="ctr">
                      <a:noFill/>
                      <a:prstDash val="solid"/>
                    </a:lnT>
                    <a:lnB w="38100" cmpd="sng">
                      <a:noFill/>
                    </a:lnB>
                    <a:solidFill>
                      <a:srgbClr val="ED7D31"/>
                    </a:solidFill>
                  </a:tcPr>
                </a:tc>
                <a:tc>
                  <a:txBody>
                    <a:bodyPr/>
                    <a:lstStyle/>
                    <a:p>
                      <a:pPr>
                        <a:buNone/>
                      </a:pPr>
                      <a:r>
                        <a:rPr lang="en-US" sz="2100" b="0" cap="none" spc="60">
                          <a:solidFill>
                            <a:schemeClr val="bg1"/>
                          </a:solidFill>
                          <a:effectLst/>
                          <a:latin typeface="Tahoma"/>
                        </a:rPr>
                        <a:t>Who</a:t>
                      </a:r>
                    </a:p>
                  </a:txBody>
                  <a:tcPr marL="92048" marR="92048" marT="122731" marB="0" anchor="ctr">
                    <a:lnL w="12700" cmpd="sng">
                      <a:noFill/>
                    </a:lnL>
                    <a:lnR w="12700" cmpd="sng">
                      <a:noFill/>
                    </a:lnR>
                    <a:lnT w="19050" cap="flat" cmpd="sng" algn="ctr">
                      <a:noFill/>
                      <a:prstDash val="solid"/>
                    </a:lnT>
                    <a:lnB w="38100" cmpd="sng">
                      <a:noFill/>
                    </a:lnB>
                    <a:solidFill>
                      <a:srgbClr val="ED7D31"/>
                    </a:solidFill>
                  </a:tcPr>
                </a:tc>
                <a:tc>
                  <a:txBody>
                    <a:bodyPr/>
                    <a:lstStyle/>
                    <a:p>
                      <a:pPr>
                        <a:buNone/>
                      </a:pPr>
                      <a:r>
                        <a:rPr lang="en-US" sz="2100" b="0" cap="none" spc="60">
                          <a:solidFill>
                            <a:schemeClr val="bg1"/>
                          </a:solidFill>
                          <a:effectLst/>
                          <a:latin typeface="Tahoma"/>
                        </a:rPr>
                        <a:t>Why</a:t>
                      </a:r>
                    </a:p>
                  </a:txBody>
                  <a:tcPr marL="92048" marR="92048" marT="122731" marB="0" anchor="ctr">
                    <a:lnL w="12700" cmpd="sng">
                      <a:noFill/>
                    </a:lnL>
                    <a:lnR w="12700" cmpd="sng">
                      <a:noFill/>
                    </a:lnR>
                    <a:lnT w="19050" cap="flat" cmpd="sng" algn="ctr">
                      <a:noFill/>
                      <a:prstDash val="solid"/>
                    </a:lnT>
                    <a:lnB w="38100" cmpd="sng">
                      <a:noFill/>
                    </a:lnB>
                    <a:solidFill>
                      <a:srgbClr val="ED7D31"/>
                    </a:solidFill>
                  </a:tcPr>
                </a:tc>
                <a:tc>
                  <a:txBody>
                    <a:bodyPr/>
                    <a:lstStyle/>
                    <a:p>
                      <a:pPr>
                        <a:buNone/>
                      </a:pPr>
                      <a:r>
                        <a:rPr lang="en-US" sz="2100" b="0" cap="none" spc="60">
                          <a:solidFill>
                            <a:schemeClr val="bg1"/>
                          </a:solidFill>
                          <a:effectLst/>
                          <a:latin typeface="Tahoma"/>
                        </a:rPr>
                        <a:t>How</a:t>
                      </a:r>
                    </a:p>
                  </a:txBody>
                  <a:tcPr marL="92048" marR="92048" marT="122731" marB="0" anchor="ctr">
                    <a:lnL w="12700" cmpd="sng">
                      <a:noFill/>
                    </a:lnL>
                    <a:lnR w="12700" cmpd="sng">
                      <a:noFill/>
                    </a:lnR>
                    <a:lnT w="19050" cap="flat" cmpd="sng" algn="ctr">
                      <a:noFill/>
                      <a:prstDash val="solid"/>
                    </a:lnT>
                    <a:lnB w="38100" cmpd="sng">
                      <a:noFill/>
                    </a:lnB>
                    <a:solidFill>
                      <a:srgbClr val="ED7D31"/>
                    </a:solidFill>
                  </a:tcPr>
                </a:tc>
                <a:tc>
                  <a:txBody>
                    <a:bodyPr/>
                    <a:lstStyle/>
                    <a:p>
                      <a:pPr>
                        <a:buNone/>
                      </a:pPr>
                      <a:r>
                        <a:rPr lang="en-US" sz="2100" b="0" cap="none" spc="60">
                          <a:solidFill>
                            <a:schemeClr val="bg1"/>
                          </a:solidFill>
                          <a:effectLst/>
                          <a:latin typeface="Tahoma"/>
                        </a:rPr>
                        <a:t>How Much</a:t>
                      </a:r>
                    </a:p>
                  </a:txBody>
                  <a:tcPr marL="92048" marR="92048" marT="122731" marB="0" anchor="ctr">
                    <a:lnL w="12700" cmpd="sng">
                      <a:noFill/>
                    </a:lnL>
                    <a:lnR w="12700" cmpd="sng">
                      <a:noFill/>
                    </a:lnR>
                    <a:lnT w="19050" cap="flat" cmpd="sng" algn="ctr">
                      <a:noFill/>
                      <a:prstDash val="solid"/>
                    </a:lnT>
                    <a:lnB w="38100" cmpd="sng">
                      <a:noFill/>
                    </a:lnB>
                    <a:solidFill>
                      <a:srgbClr val="ED7D31"/>
                    </a:solidFill>
                  </a:tcPr>
                </a:tc>
                <a:extLst>
                  <a:ext uri="{0D108BD9-81ED-4DB2-BD59-A6C34878D82A}">
                    <a16:rowId xmlns:a16="http://schemas.microsoft.com/office/drawing/2014/main" val="1441338931"/>
                  </a:ext>
                </a:extLst>
              </a:tr>
              <a:tr h="1316691">
                <a:tc>
                  <a:txBody>
                    <a:bodyPr/>
                    <a:lstStyle/>
                    <a:p>
                      <a:pPr>
                        <a:buNone/>
                      </a:pPr>
                      <a:r>
                        <a:rPr lang="en-US" sz="1900" b="1" cap="none" spc="0">
                          <a:solidFill>
                            <a:schemeClr val="tx1"/>
                          </a:solidFill>
                          <a:effectLst/>
                          <a:latin typeface="Tahoma"/>
                        </a:rPr>
                        <a:t>30% reduction in in-store revenue</a:t>
                      </a:r>
                    </a:p>
                  </a:txBody>
                  <a:tcPr marL="92048" marR="92048" marT="122731" marB="0">
                    <a:lnL w="12700" cmpd="sng">
                      <a:noFill/>
                      <a:prstDash val="solid"/>
                    </a:lnL>
                    <a:lnR w="12700" cmpd="sng">
                      <a:noFill/>
                      <a:prstDash val="solid"/>
                    </a:lnR>
                    <a:lnT w="38100" cmpd="sng">
                      <a:noFill/>
                    </a:lnT>
                    <a:lnB w="12700" cmpd="sng">
                      <a:noFill/>
                      <a:prstDash val="solid"/>
                    </a:lnB>
                    <a:noFill/>
                  </a:tcPr>
                </a:tc>
                <a:tc>
                  <a:txBody>
                    <a:bodyPr/>
                    <a:lstStyle/>
                    <a:p>
                      <a:pPr>
                        <a:buNone/>
                      </a:pPr>
                      <a:r>
                        <a:rPr lang="en-US" sz="1900" cap="none" spc="0">
                          <a:solidFill>
                            <a:schemeClr val="tx1"/>
                          </a:solidFill>
                          <a:effectLst/>
                          <a:latin typeface="Tahoma"/>
                        </a:rPr>
                        <a:t>Physical store in Norwich</a:t>
                      </a:r>
                    </a:p>
                  </a:txBody>
                  <a:tcPr marL="92048" marR="92048" marT="122731" marB="0">
                    <a:lnL w="12700" cmpd="sng">
                      <a:noFill/>
                      <a:prstDash val="solid"/>
                    </a:lnL>
                    <a:lnR w="12700" cmpd="sng">
                      <a:noFill/>
                      <a:prstDash val="solid"/>
                    </a:lnR>
                    <a:lnT w="38100" cmpd="sng">
                      <a:noFill/>
                    </a:lnT>
                    <a:lnB w="12700" cmpd="sng">
                      <a:noFill/>
                      <a:prstDash val="solid"/>
                    </a:lnB>
                    <a:noFill/>
                  </a:tcPr>
                </a:tc>
                <a:tc>
                  <a:txBody>
                    <a:bodyPr/>
                    <a:lstStyle/>
                    <a:p>
                      <a:pPr>
                        <a:buNone/>
                      </a:pPr>
                      <a:r>
                        <a:rPr lang="en-US" sz="1900" cap="none" spc="0">
                          <a:solidFill>
                            <a:schemeClr val="tx1"/>
                          </a:solidFill>
                          <a:effectLst/>
                          <a:latin typeface="Tahoma"/>
                        </a:rPr>
                        <a:t>Last 12 months</a:t>
                      </a:r>
                    </a:p>
                  </a:txBody>
                  <a:tcPr marL="92048" marR="92048" marT="122731" marB="0">
                    <a:lnL w="12700" cmpd="sng">
                      <a:noFill/>
                      <a:prstDash val="solid"/>
                    </a:lnL>
                    <a:lnR w="12700" cmpd="sng">
                      <a:noFill/>
                      <a:prstDash val="solid"/>
                    </a:lnR>
                    <a:lnT w="38100" cmpd="sng">
                      <a:noFill/>
                    </a:lnT>
                    <a:lnB w="12700" cmpd="sng">
                      <a:noFill/>
                      <a:prstDash val="solid"/>
                    </a:lnB>
                    <a:noFill/>
                  </a:tcPr>
                </a:tc>
                <a:tc>
                  <a:txBody>
                    <a:bodyPr/>
                    <a:lstStyle/>
                    <a:p>
                      <a:pPr>
                        <a:buNone/>
                      </a:pPr>
                      <a:r>
                        <a:rPr lang="en-US" sz="1900" cap="none" spc="0">
                          <a:solidFill>
                            <a:schemeClr val="tx1"/>
                          </a:solidFill>
                          <a:effectLst/>
                          <a:latin typeface="Tahoma"/>
                        </a:rPr>
                        <a:t>Owners and customers</a:t>
                      </a:r>
                    </a:p>
                  </a:txBody>
                  <a:tcPr marL="92048" marR="92048" marT="122731" marB="0">
                    <a:lnL w="12700" cmpd="sng">
                      <a:noFill/>
                      <a:prstDash val="solid"/>
                    </a:lnL>
                    <a:lnR w="12700" cmpd="sng">
                      <a:noFill/>
                      <a:prstDash val="solid"/>
                    </a:lnR>
                    <a:lnT w="38100" cmpd="sng">
                      <a:noFill/>
                    </a:lnT>
                    <a:lnB w="12700" cmpd="sng">
                      <a:noFill/>
                      <a:prstDash val="solid"/>
                    </a:lnB>
                    <a:noFill/>
                  </a:tcPr>
                </a:tc>
                <a:tc>
                  <a:txBody>
                    <a:bodyPr/>
                    <a:lstStyle/>
                    <a:p>
                      <a:pPr>
                        <a:buNone/>
                      </a:pPr>
                      <a:r>
                        <a:rPr lang="en-US" sz="1900" cap="none" spc="0">
                          <a:solidFill>
                            <a:schemeClr val="tx1"/>
                          </a:solidFill>
                          <a:effectLst/>
                          <a:latin typeface="Tahoma"/>
                        </a:rPr>
                        <a:t>Online shift, inflation, weak digital presence</a:t>
                      </a:r>
                    </a:p>
                  </a:txBody>
                  <a:tcPr marL="92048" marR="92048" marT="122731" marB="0">
                    <a:lnL w="12700" cmpd="sng">
                      <a:noFill/>
                      <a:prstDash val="solid"/>
                    </a:lnL>
                    <a:lnR w="12700" cmpd="sng">
                      <a:noFill/>
                      <a:prstDash val="solid"/>
                    </a:lnR>
                    <a:lnT w="38100" cmpd="sng">
                      <a:noFill/>
                    </a:lnT>
                    <a:lnB w="12700" cmpd="sng">
                      <a:noFill/>
                      <a:prstDash val="solid"/>
                    </a:lnB>
                    <a:noFill/>
                  </a:tcPr>
                </a:tc>
                <a:tc>
                  <a:txBody>
                    <a:bodyPr/>
                    <a:lstStyle/>
                    <a:p>
                      <a:pPr>
                        <a:buNone/>
                      </a:pPr>
                      <a:r>
                        <a:rPr lang="en-US" sz="1900" cap="none" spc="0">
                          <a:solidFill>
                            <a:schemeClr val="tx1"/>
                          </a:solidFill>
                          <a:effectLst/>
                          <a:latin typeface="Tahoma"/>
                        </a:rPr>
                        <a:t>Reduced visits and competitiveness</a:t>
                      </a:r>
                    </a:p>
                  </a:txBody>
                  <a:tcPr marL="92048" marR="92048" marT="122731" marB="0">
                    <a:lnL w="12700" cmpd="sng">
                      <a:noFill/>
                      <a:prstDash val="solid"/>
                    </a:lnL>
                    <a:lnR w="12700" cmpd="sng">
                      <a:noFill/>
                      <a:prstDash val="solid"/>
                    </a:lnR>
                    <a:lnT w="38100" cmpd="sng">
                      <a:noFill/>
                    </a:lnT>
                    <a:lnB w="12700" cmpd="sng">
                      <a:noFill/>
                      <a:prstDash val="solid"/>
                    </a:lnB>
                    <a:noFill/>
                  </a:tcPr>
                </a:tc>
                <a:tc>
                  <a:txBody>
                    <a:bodyPr/>
                    <a:lstStyle/>
                    <a:p>
                      <a:pPr>
                        <a:buNone/>
                      </a:pPr>
                      <a:r>
                        <a:rPr lang="en-US" sz="1900" cap="none" spc="0">
                          <a:solidFill>
                            <a:schemeClr val="tx1"/>
                          </a:solidFill>
                          <a:effectLst/>
                          <a:latin typeface="Tahoma"/>
                        </a:rPr>
                        <a:t>Significant loss of profitability</a:t>
                      </a:r>
                    </a:p>
                  </a:txBody>
                  <a:tcPr marL="92048" marR="92048" marT="122731" marB="0">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220303799"/>
                  </a:ext>
                </a:extLst>
              </a:tr>
            </a:tbl>
          </a:graphicData>
        </a:graphic>
      </p:graphicFrame>
    </p:spTree>
    <p:extLst>
      <p:ext uri="{BB962C8B-B14F-4D97-AF65-F5344CB8AC3E}">
        <p14:creationId xmlns:p14="http://schemas.microsoft.com/office/powerpoint/2010/main" val="4090193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637A5-181B-A285-CCF6-B1FD057A03C4}"/>
              </a:ext>
            </a:extLst>
          </p:cNvPr>
          <p:cNvSpPr>
            <a:spLocks noGrp="1"/>
          </p:cNvSpPr>
          <p:nvPr>
            <p:ph type="title"/>
          </p:nvPr>
        </p:nvSpPr>
        <p:spPr>
          <a:xfrm>
            <a:off x="838200" y="557189"/>
            <a:ext cx="3374136" cy="5567891"/>
          </a:xfrm>
        </p:spPr>
        <p:txBody>
          <a:bodyPr>
            <a:normAutofit/>
          </a:bodyPr>
          <a:lstStyle/>
          <a:p>
            <a:r>
              <a:rPr lang="en-GB" sz="3300" b="1">
                <a:latin typeface="Tahoma"/>
                <a:ea typeface="+mj-lt"/>
                <a:cs typeface="+mj-lt"/>
              </a:rPr>
              <a:t>Understanding PESTEL as an Analytical Tool</a:t>
            </a:r>
            <a:endParaRPr lang="en-US" sz="3300" b="1">
              <a:latin typeface="Tahoma"/>
            </a:endParaRPr>
          </a:p>
        </p:txBody>
      </p:sp>
      <p:graphicFrame>
        <p:nvGraphicFramePr>
          <p:cNvPr id="5" name="Content Placeholder 2">
            <a:extLst>
              <a:ext uri="{FF2B5EF4-FFF2-40B4-BE49-F238E27FC236}">
                <a16:creationId xmlns:a16="http://schemas.microsoft.com/office/drawing/2014/main" id="{B77019AE-4F13-D06C-8370-62E9E37C8C89}"/>
              </a:ext>
            </a:extLst>
          </p:cNvPr>
          <p:cNvGraphicFramePr>
            <a:graphicFrameLocks noGrp="1"/>
          </p:cNvGraphicFramePr>
          <p:nvPr>
            <p:ph idx="1"/>
            <p:extLst>
              <p:ext uri="{D42A27DB-BD31-4B8C-83A1-F6EECF244321}">
                <p14:modId xmlns:p14="http://schemas.microsoft.com/office/powerpoint/2010/main" val="3284370180"/>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254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8C7E8D-9E29-6010-8A17-2AFD5A0C0D8E}"/>
              </a:ext>
            </a:extLst>
          </p:cNvPr>
          <p:cNvSpPr>
            <a:spLocks noGrp="1"/>
          </p:cNvSpPr>
          <p:nvPr>
            <p:ph type="title"/>
          </p:nvPr>
        </p:nvSpPr>
        <p:spPr>
          <a:xfrm>
            <a:off x="630936" y="640823"/>
            <a:ext cx="3419856" cy="5583148"/>
          </a:xfrm>
        </p:spPr>
        <p:txBody>
          <a:bodyPr vert="horz" lIns="91440" tIns="45720" rIns="91440" bIns="45720" rtlCol="0" anchor="ctr">
            <a:normAutofit/>
          </a:bodyPr>
          <a:lstStyle/>
          <a:p>
            <a:r>
              <a:rPr lang="en-US" sz="4000" b="1" kern="1200">
                <a:latin typeface="Tahoma"/>
                <a:ea typeface="Tahoma"/>
                <a:cs typeface="Tahoma"/>
              </a:rPr>
              <a:t>Application of PESTEL to Green Haven Florists</a:t>
            </a:r>
          </a:p>
        </p:txBody>
      </p:sp>
      <p:sp>
        <p:nvSpPr>
          <p:cNvPr id="13"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EDA5DDA-9640-F457-94CF-29656C734039}"/>
              </a:ext>
            </a:extLst>
          </p:cNvPr>
          <p:cNvSpPr txBox="1"/>
          <p:nvPr/>
        </p:nvSpPr>
        <p:spPr>
          <a:xfrm>
            <a:off x="4654296" y="4092606"/>
            <a:ext cx="6894576" cy="142848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400"/>
              <a:t>External Environment Affecting Green Haven Florists</a:t>
            </a:r>
            <a:endParaRPr lang="en-US"/>
          </a:p>
          <a:p>
            <a:pPr indent="-228600">
              <a:lnSpc>
                <a:spcPct val="90000"/>
              </a:lnSpc>
              <a:spcAft>
                <a:spcPts val="600"/>
              </a:spcAft>
              <a:buFont typeface="Arial" panose="020B0604020202020204" pitchFamily="34" charset="0"/>
              <a:buChar char="•"/>
            </a:pPr>
            <a:r>
              <a:rPr lang="en-US" sz="1400"/>
              <a:t>Evaluation: Economic and technological pressures represent the most significant strategic challenges for Green Haven Florists, reflecting wider changes in consumer </a:t>
            </a:r>
            <a:r>
              <a:rPr lang="en-US" sz="1400" err="1"/>
              <a:t>behaviour</a:t>
            </a:r>
            <a:r>
              <a:rPr lang="en-US" sz="1400"/>
              <a:t> and retail environments. Systematic environmental analysis supports more effective managerial decision making and strategic adaptation (Brooks, Weatherston and Wilkinson, 2011; Proctor, 2019).</a:t>
            </a:r>
            <a:endParaRPr lang="en-US" sz="1400">
              <a:ea typeface="Calibri"/>
              <a:cs typeface="Calibri"/>
            </a:endParaRPr>
          </a:p>
          <a:p>
            <a:pPr indent="-228600">
              <a:lnSpc>
                <a:spcPct val="90000"/>
              </a:lnSpc>
              <a:spcAft>
                <a:spcPts val="600"/>
              </a:spcAft>
              <a:buFont typeface="Arial" panose="020B0604020202020204" pitchFamily="34" charset="0"/>
              <a:buChar char="•"/>
            </a:pPr>
            <a:endParaRPr lang="en-US" sz="1400"/>
          </a:p>
        </p:txBody>
      </p:sp>
      <p:graphicFrame>
        <p:nvGraphicFramePr>
          <p:cNvPr id="5" name="Content Placeholder 4">
            <a:extLst>
              <a:ext uri="{FF2B5EF4-FFF2-40B4-BE49-F238E27FC236}">
                <a16:creationId xmlns:a16="http://schemas.microsoft.com/office/drawing/2014/main" id="{28AA5434-601F-73C3-8397-C35DD044A6FA}"/>
              </a:ext>
            </a:extLst>
          </p:cNvPr>
          <p:cNvGraphicFramePr>
            <a:graphicFrameLocks noGrp="1"/>
          </p:cNvGraphicFramePr>
          <p:nvPr>
            <p:ph idx="1"/>
            <p:extLst>
              <p:ext uri="{D42A27DB-BD31-4B8C-83A1-F6EECF244321}">
                <p14:modId xmlns:p14="http://schemas.microsoft.com/office/powerpoint/2010/main" val="1199426673"/>
              </p:ext>
            </p:extLst>
          </p:nvPr>
        </p:nvGraphicFramePr>
        <p:xfrm>
          <a:off x="4654296" y="2070522"/>
          <a:ext cx="6894579" cy="1034461"/>
        </p:xfrm>
        <a:graphic>
          <a:graphicData uri="http://schemas.openxmlformats.org/drawingml/2006/table">
            <a:tbl>
              <a:tblPr firstRow="1" firstCol="1" bandRow="1">
                <a:tableStyleId>{5C22544A-7EE6-4342-B048-85BDC9FD1C3A}</a:tableStyleId>
              </a:tblPr>
              <a:tblGrid>
                <a:gridCol w="911154">
                  <a:extLst>
                    <a:ext uri="{9D8B030D-6E8A-4147-A177-3AD203B41FA5}">
                      <a16:colId xmlns:a16="http://schemas.microsoft.com/office/drawing/2014/main" val="1307882619"/>
                    </a:ext>
                  </a:extLst>
                </a:gridCol>
                <a:gridCol w="1083928">
                  <a:extLst>
                    <a:ext uri="{9D8B030D-6E8A-4147-A177-3AD203B41FA5}">
                      <a16:colId xmlns:a16="http://schemas.microsoft.com/office/drawing/2014/main" val="2312113505"/>
                    </a:ext>
                  </a:extLst>
                </a:gridCol>
                <a:gridCol w="1156674">
                  <a:extLst>
                    <a:ext uri="{9D8B030D-6E8A-4147-A177-3AD203B41FA5}">
                      <a16:colId xmlns:a16="http://schemas.microsoft.com/office/drawing/2014/main" val="1622925612"/>
                    </a:ext>
                  </a:extLst>
                </a:gridCol>
                <a:gridCol w="1274888">
                  <a:extLst>
                    <a:ext uri="{9D8B030D-6E8A-4147-A177-3AD203B41FA5}">
                      <a16:colId xmlns:a16="http://schemas.microsoft.com/office/drawing/2014/main" val="2765714296"/>
                    </a:ext>
                  </a:extLst>
                </a:gridCol>
                <a:gridCol w="1238514">
                  <a:extLst>
                    <a:ext uri="{9D8B030D-6E8A-4147-A177-3AD203B41FA5}">
                      <a16:colId xmlns:a16="http://schemas.microsoft.com/office/drawing/2014/main" val="4276522330"/>
                    </a:ext>
                  </a:extLst>
                </a:gridCol>
                <a:gridCol w="1229421">
                  <a:extLst>
                    <a:ext uri="{9D8B030D-6E8A-4147-A177-3AD203B41FA5}">
                      <a16:colId xmlns:a16="http://schemas.microsoft.com/office/drawing/2014/main" val="2784674362"/>
                    </a:ext>
                  </a:extLst>
                </a:gridCol>
              </a:tblGrid>
              <a:tr h="222606">
                <a:tc>
                  <a:txBody>
                    <a:bodyPr/>
                    <a:lstStyle/>
                    <a:p>
                      <a:pPr>
                        <a:buNone/>
                      </a:pPr>
                      <a:r>
                        <a:rPr lang="en-US" sz="1300">
                          <a:solidFill>
                            <a:schemeClr val="tx1"/>
                          </a:solidFill>
                          <a:effectLst/>
                        </a:rPr>
                        <a:t>Political</a:t>
                      </a:r>
                    </a:p>
                  </a:txBody>
                  <a:tcPr marL="49104" marR="491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solidFill>
                            <a:schemeClr val="tx1"/>
                          </a:solidFill>
                          <a:effectLst/>
                        </a:rPr>
                        <a:t>Economic</a:t>
                      </a:r>
                    </a:p>
                  </a:txBody>
                  <a:tcPr marL="49104" marR="491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solidFill>
                            <a:schemeClr val="tx1"/>
                          </a:solidFill>
                          <a:effectLst/>
                        </a:rPr>
                        <a:t>Social</a:t>
                      </a:r>
                    </a:p>
                  </a:txBody>
                  <a:tcPr marL="49104" marR="491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solidFill>
                            <a:schemeClr val="tx1"/>
                          </a:solidFill>
                          <a:effectLst/>
                        </a:rPr>
                        <a:t>Technological</a:t>
                      </a:r>
                    </a:p>
                  </a:txBody>
                  <a:tcPr marL="49104" marR="491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solidFill>
                            <a:schemeClr val="tx1"/>
                          </a:solidFill>
                          <a:effectLst/>
                        </a:rPr>
                        <a:t>Environmental</a:t>
                      </a:r>
                    </a:p>
                  </a:txBody>
                  <a:tcPr marL="49104" marR="491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solidFill>
                            <a:schemeClr val="tx1"/>
                          </a:solidFill>
                          <a:effectLst/>
                        </a:rPr>
                        <a:t>Legal</a:t>
                      </a:r>
                    </a:p>
                  </a:txBody>
                  <a:tcPr marL="49104" marR="491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18888751"/>
                  </a:ext>
                </a:extLst>
              </a:tr>
              <a:tr h="811855">
                <a:tc>
                  <a:txBody>
                    <a:bodyPr/>
                    <a:lstStyle/>
                    <a:p>
                      <a:pPr>
                        <a:buNone/>
                      </a:pPr>
                      <a:r>
                        <a:rPr lang="en-US" sz="1300">
                          <a:solidFill>
                            <a:schemeClr val="tx1"/>
                          </a:solidFill>
                          <a:effectLst/>
                        </a:rPr>
                        <a:t>Import and business cost pressures</a:t>
                      </a:r>
                    </a:p>
                  </a:txBody>
                  <a:tcPr marL="49104" marR="491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solidFill>
                            <a:schemeClr val="tx1"/>
                          </a:solidFill>
                          <a:effectLst/>
                        </a:rPr>
                        <a:t>Inflation and reduced disposable income</a:t>
                      </a:r>
                    </a:p>
                  </a:txBody>
                  <a:tcPr marL="49104" marR="491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solidFill>
                            <a:schemeClr val="tx1"/>
                          </a:solidFill>
                          <a:effectLst/>
                        </a:rPr>
                        <a:t>Convenience-driven consumer behaviour</a:t>
                      </a:r>
                    </a:p>
                  </a:txBody>
                  <a:tcPr marL="49104" marR="491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solidFill>
                            <a:schemeClr val="tx1"/>
                          </a:solidFill>
                          <a:effectLst/>
                        </a:rPr>
                        <a:t>Growth of e-commerce and delivery systems</a:t>
                      </a:r>
                    </a:p>
                  </a:txBody>
                  <a:tcPr marL="49104" marR="491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solidFill>
                            <a:schemeClr val="tx1"/>
                          </a:solidFill>
                          <a:effectLst/>
                        </a:rPr>
                        <a:t>Sustainable sourcing expectations and costs</a:t>
                      </a:r>
                    </a:p>
                  </a:txBody>
                  <a:tcPr marL="49104" marR="491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300">
                          <a:solidFill>
                            <a:schemeClr val="tx1"/>
                          </a:solidFill>
                          <a:effectLst/>
                        </a:rPr>
                        <a:t>Employment and consumer protection regulation</a:t>
                      </a:r>
                    </a:p>
                  </a:txBody>
                  <a:tcPr marL="49104" marR="491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70840265"/>
                  </a:ext>
                </a:extLst>
              </a:tr>
            </a:tbl>
          </a:graphicData>
        </a:graphic>
      </p:graphicFrame>
    </p:spTree>
    <p:extLst>
      <p:ext uri="{BB962C8B-B14F-4D97-AF65-F5344CB8AC3E}">
        <p14:creationId xmlns:p14="http://schemas.microsoft.com/office/powerpoint/2010/main" val="4240752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F34010-8711-5071-D9BC-61A165154AF7}"/>
              </a:ext>
            </a:extLst>
          </p:cNvPr>
          <p:cNvSpPr>
            <a:spLocks noGrp="1"/>
          </p:cNvSpPr>
          <p:nvPr>
            <p:ph type="title"/>
          </p:nvPr>
        </p:nvSpPr>
        <p:spPr>
          <a:xfrm>
            <a:off x="6803409" y="1"/>
            <a:ext cx="4156512" cy="1708244"/>
          </a:xfrm>
        </p:spPr>
        <p:txBody>
          <a:bodyPr anchor="ctr">
            <a:normAutofit/>
          </a:bodyPr>
          <a:lstStyle/>
          <a:p>
            <a:pPr algn="ctr"/>
            <a:r>
              <a:rPr lang="en-GB" sz="4000" dirty="0">
                <a:ea typeface="Calibri Light"/>
                <a:cs typeface="Calibri Light"/>
              </a:rPr>
              <a:t>KEY FINDINGS </a:t>
            </a:r>
          </a:p>
        </p:txBody>
      </p:sp>
      <p:pic>
        <p:nvPicPr>
          <p:cNvPr id="21" name="Picture 20" descr="Digital financial graph">
            <a:extLst>
              <a:ext uri="{FF2B5EF4-FFF2-40B4-BE49-F238E27FC236}">
                <a16:creationId xmlns:a16="http://schemas.microsoft.com/office/drawing/2014/main" id="{93181C6C-ACC1-27C1-B5CA-11886651AB8C}"/>
              </a:ext>
            </a:extLst>
          </p:cNvPr>
          <p:cNvPicPr>
            <a:picLocks noChangeAspect="1"/>
          </p:cNvPicPr>
          <p:nvPr/>
        </p:nvPicPr>
        <p:blipFill>
          <a:blip r:embed="rId2"/>
          <a:srcRect l="34254" r="15745" b="-2"/>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9D0193CF-45D1-0D64-9DAC-74570D171D6B}"/>
              </a:ext>
            </a:extLst>
          </p:cNvPr>
          <p:cNvSpPr>
            <a:spLocks noGrp="1"/>
          </p:cNvSpPr>
          <p:nvPr>
            <p:ph idx="1"/>
          </p:nvPr>
        </p:nvSpPr>
        <p:spPr>
          <a:xfrm>
            <a:off x="6340031" y="2070165"/>
            <a:ext cx="4156512" cy="3769835"/>
          </a:xfrm>
        </p:spPr>
        <p:txBody>
          <a:bodyPr vert="horz" lIns="91440" tIns="45720" rIns="91440" bIns="45720" rtlCol="0" anchor="ctr">
            <a:noAutofit/>
          </a:bodyPr>
          <a:lstStyle/>
          <a:p>
            <a:pPr>
              <a:buNone/>
            </a:pPr>
            <a:endParaRPr lang="en-GB" dirty="0">
              <a:ea typeface="Calibri"/>
              <a:cs typeface="Calibri"/>
            </a:endParaRPr>
          </a:p>
          <a:p>
            <a:pPr>
              <a:buNone/>
            </a:pPr>
            <a:r>
              <a:rPr lang="en-GB" sz="1200" dirty="0">
                <a:latin typeface="Tahoma"/>
                <a:ea typeface="+mn-lt"/>
                <a:cs typeface="+mn-lt"/>
              </a:rPr>
              <a:t>The 5W2H model confirms that the decline in in-store sales is ongoing, measurable and financially significant, showing the problem is strategic rather than operational.</a:t>
            </a:r>
            <a:endParaRPr lang="en-GB" sz="1200">
              <a:latin typeface="Tahoma"/>
              <a:ea typeface="Tahoma"/>
              <a:cs typeface="Tahoma"/>
            </a:endParaRPr>
          </a:p>
          <a:p>
            <a:pPr>
              <a:buNone/>
            </a:pPr>
            <a:r>
              <a:rPr lang="en-GB" sz="1200" dirty="0">
                <a:latin typeface="Tahoma"/>
                <a:ea typeface="+mn-lt"/>
                <a:cs typeface="+mn-lt"/>
              </a:rPr>
              <a:t>The PESTEL analysis shows that inflation and rapid technological change are the main external pressures influencing customer behaviour and retail performance.</a:t>
            </a:r>
            <a:endParaRPr lang="en-GB" sz="1200">
              <a:latin typeface="Tahoma"/>
              <a:ea typeface="Tahoma"/>
              <a:cs typeface="Tahoma"/>
            </a:endParaRPr>
          </a:p>
          <a:p>
            <a:pPr>
              <a:buNone/>
            </a:pPr>
            <a:r>
              <a:rPr lang="en-GB" sz="1200" dirty="0">
                <a:latin typeface="Tahoma"/>
                <a:ea typeface="+mn-lt"/>
                <a:cs typeface="+mn-lt"/>
              </a:rPr>
              <a:t>The fishbone analysis highlights that internal weaknesses such as poor digital capability, rising costs and changing customer expectations combine with these external pressures to create a wider performance decline.</a:t>
            </a:r>
            <a:endParaRPr lang="en-GB" sz="1200">
              <a:latin typeface="Tahoma"/>
              <a:ea typeface="Tahoma"/>
              <a:cs typeface="Tahoma"/>
            </a:endParaRPr>
          </a:p>
          <a:p>
            <a:pPr>
              <a:buNone/>
            </a:pPr>
            <a:r>
              <a:rPr lang="en-GB" sz="1200" dirty="0">
                <a:latin typeface="Tahoma"/>
                <a:ea typeface="+mn-lt"/>
                <a:cs typeface="+mn-lt"/>
              </a:rPr>
              <a:t>Although external environmental change cannot be controlled, the organisation’s strategic response can be improved.</a:t>
            </a:r>
            <a:endParaRPr lang="en-GB" sz="1200">
              <a:latin typeface="Tahoma"/>
              <a:ea typeface="Tahoma"/>
              <a:cs typeface="Tahoma"/>
            </a:endParaRPr>
          </a:p>
          <a:p>
            <a:pPr>
              <a:buNone/>
            </a:pPr>
            <a:r>
              <a:rPr lang="en-GB" sz="1200" dirty="0">
                <a:latin typeface="Tahoma"/>
                <a:ea typeface="+mn-lt"/>
                <a:cs typeface="+mn-lt"/>
              </a:rPr>
              <a:t>Green Haven’s limited digital development suggests a gap in strategic capability, not simply difficult market conditions.</a:t>
            </a:r>
            <a:endParaRPr lang="en-GB" sz="1200">
              <a:latin typeface="Tahoma"/>
              <a:ea typeface="Tahoma"/>
              <a:cs typeface="Tahoma"/>
            </a:endParaRPr>
          </a:p>
          <a:p>
            <a:pPr>
              <a:buNone/>
            </a:pPr>
            <a:r>
              <a:rPr lang="en-GB" sz="1200" dirty="0">
                <a:latin typeface="Tahoma"/>
                <a:ea typeface="+mn-lt"/>
                <a:cs typeface="+mn-lt"/>
              </a:rPr>
              <a:t>Its ethical and sustainable positioning strengthens reputation, but without strong financial strategy it may also increase business risk.</a:t>
            </a:r>
            <a:endParaRPr lang="en-GB" sz="1200">
              <a:latin typeface="Tahoma"/>
              <a:ea typeface="Tahoma"/>
              <a:cs typeface="Tahoma"/>
            </a:endParaRPr>
          </a:p>
          <a:p>
            <a:pPr>
              <a:buNone/>
            </a:pPr>
            <a:r>
              <a:rPr lang="en-GB" sz="1200" dirty="0">
                <a:latin typeface="Tahoma"/>
                <a:ea typeface="+mn-lt"/>
                <a:cs typeface="+mn-lt"/>
              </a:rPr>
              <a:t>Overall, effective managerial decision-making requires integrated analysis, long-term thinking and evidence-based judgement, rather than short-term reactive solutions</a:t>
            </a:r>
            <a:br>
              <a:rPr lang="en-GB" sz="1200" dirty="0">
                <a:latin typeface="Tahoma"/>
                <a:ea typeface="+mn-lt"/>
                <a:cs typeface="+mn-lt"/>
              </a:rPr>
            </a:br>
            <a:r>
              <a:rPr lang="en-GB" sz="1200" dirty="0">
                <a:latin typeface="Tahoma"/>
                <a:ea typeface="+mn-lt"/>
                <a:cs typeface="+mn-lt"/>
              </a:rPr>
              <a:t> </a:t>
            </a:r>
            <a:r>
              <a:rPr lang="en-GB" sz="1200" i="1" dirty="0">
                <a:latin typeface="Tahoma"/>
                <a:ea typeface="+mn-lt"/>
                <a:cs typeface="+mn-lt"/>
              </a:rPr>
              <a:t>(Adair, 2022; Proctor, 2019).</a:t>
            </a:r>
            <a:endParaRPr lang="en-GB" sz="1200" dirty="0">
              <a:latin typeface="Tahoma"/>
            </a:endParaRPr>
          </a:p>
          <a:p>
            <a:pPr>
              <a:buNone/>
            </a:pPr>
            <a:endParaRPr lang="en-GB" sz="1200" dirty="0">
              <a:latin typeface="Tahoma"/>
              <a:ea typeface="Tahoma"/>
              <a:cs typeface="Tahoma"/>
            </a:endParaRPr>
          </a:p>
          <a:p>
            <a:pPr marL="0" indent="0">
              <a:buNone/>
            </a:pPr>
            <a:endParaRPr lang="en-GB" sz="800">
              <a:ea typeface="Calibri" panose="020F0502020204030204"/>
              <a:cs typeface="Calibri" panose="020F0502020204030204"/>
            </a:endParaRPr>
          </a:p>
        </p:txBody>
      </p:sp>
    </p:spTree>
    <p:extLst>
      <p:ext uri="{BB962C8B-B14F-4D97-AF65-F5344CB8AC3E}">
        <p14:creationId xmlns:p14="http://schemas.microsoft.com/office/powerpoint/2010/main" val="511982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9D5D07-B5B3-B258-5847-FB1F76B731FF}"/>
              </a:ext>
            </a:extLst>
          </p:cNvPr>
          <p:cNvSpPr>
            <a:spLocks noGrp="1"/>
          </p:cNvSpPr>
          <p:nvPr>
            <p:ph type="title"/>
          </p:nvPr>
        </p:nvSpPr>
        <p:spPr>
          <a:xfrm>
            <a:off x="630936" y="640823"/>
            <a:ext cx="3419856" cy="5583148"/>
          </a:xfrm>
        </p:spPr>
        <p:txBody>
          <a:bodyPr vert="horz" lIns="91440" tIns="45720" rIns="91440" bIns="45720" rtlCol="0" anchor="ctr">
            <a:normAutofit/>
          </a:bodyPr>
          <a:lstStyle/>
          <a:p>
            <a:r>
              <a:rPr lang="en-US" sz="5400" b="1" kern="1200">
                <a:solidFill>
                  <a:schemeClr val="tx1"/>
                </a:solidFill>
                <a:latin typeface="+mj-lt"/>
                <a:ea typeface="+mj-ea"/>
                <a:cs typeface="+mj-cs"/>
              </a:rPr>
              <a:t>Cause and Effect </a:t>
            </a:r>
          </a:p>
        </p:txBody>
      </p:sp>
      <p:sp>
        <p:nvSpPr>
          <p:cNvPr id="23"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06089C1C-C1CE-F42B-848B-65D46D5E4D07}"/>
              </a:ext>
            </a:extLst>
          </p:cNvPr>
          <p:cNvSpPr txBox="1"/>
          <p:nvPr/>
        </p:nvSpPr>
        <p:spPr>
          <a:xfrm>
            <a:off x="4518597" y="5090850"/>
            <a:ext cx="6957205" cy="113621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indent="-228600">
              <a:lnSpc>
                <a:spcPct val="90000"/>
              </a:lnSpc>
              <a:spcAft>
                <a:spcPts val="600"/>
              </a:spcAft>
              <a:buFont typeface="Arial" panose="020B0604020202020204" pitchFamily="34" charset="0"/>
              <a:buChar char="•"/>
            </a:pPr>
            <a:r>
              <a:rPr lang="en-US" sz="1500"/>
              <a:t>Root problem: Declining in‑store sales at Green Haven Florists</a:t>
            </a:r>
          </a:p>
          <a:p>
            <a:pPr indent="-228600">
              <a:lnSpc>
                <a:spcPct val="90000"/>
              </a:lnSpc>
              <a:spcAft>
                <a:spcPts val="600"/>
              </a:spcAft>
              <a:buFont typeface="Arial" panose="020B0604020202020204" pitchFamily="34" charset="0"/>
              <a:buChar char="•"/>
            </a:pPr>
            <a:r>
              <a:rPr lang="en-US" sz="1500"/>
              <a:t>Analysis: The fishbone model shows that declining in‑store sales arise from multiple interconnected internal and external causes rather than a single operational issue. Structured root‑cause analysis supports effective managerial decision making and long‑term problem prevention (Sproull, 2018; Proctor, 2019).</a:t>
            </a:r>
          </a:p>
          <a:p>
            <a:pPr indent="-228600">
              <a:lnSpc>
                <a:spcPct val="90000"/>
              </a:lnSpc>
              <a:spcAft>
                <a:spcPts val="600"/>
              </a:spcAft>
              <a:buFont typeface="Arial" panose="020B0604020202020204" pitchFamily="34" charset="0"/>
              <a:buChar char="•"/>
            </a:pPr>
            <a:endParaRPr lang="en-US" sz="1500"/>
          </a:p>
        </p:txBody>
      </p:sp>
      <p:graphicFrame>
        <p:nvGraphicFramePr>
          <p:cNvPr id="10" name="Content Placeholder 9">
            <a:extLst>
              <a:ext uri="{FF2B5EF4-FFF2-40B4-BE49-F238E27FC236}">
                <a16:creationId xmlns:a16="http://schemas.microsoft.com/office/drawing/2014/main" id="{B4A539F9-8914-75C7-ACD4-3A1156795FAA}"/>
              </a:ext>
            </a:extLst>
          </p:cNvPr>
          <p:cNvGraphicFramePr>
            <a:graphicFrameLocks noGrp="1"/>
          </p:cNvGraphicFramePr>
          <p:nvPr>
            <p:ph idx="1"/>
            <p:extLst>
              <p:ext uri="{D42A27DB-BD31-4B8C-83A1-F6EECF244321}">
                <p14:modId xmlns:p14="http://schemas.microsoft.com/office/powerpoint/2010/main" val="808778067"/>
              </p:ext>
            </p:extLst>
          </p:nvPr>
        </p:nvGraphicFramePr>
        <p:xfrm>
          <a:off x="4728575" y="960328"/>
          <a:ext cx="6389919" cy="3572323"/>
        </p:xfrm>
        <a:graphic>
          <a:graphicData uri="http://schemas.openxmlformats.org/drawingml/2006/table">
            <a:tbl>
              <a:tblPr firstRow="1" firstCol="1" bandRow="1">
                <a:tableStyleId>{5C22544A-7EE6-4342-B048-85BDC9FD1C3A}</a:tableStyleId>
              </a:tblPr>
              <a:tblGrid>
                <a:gridCol w="2059080">
                  <a:extLst>
                    <a:ext uri="{9D8B030D-6E8A-4147-A177-3AD203B41FA5}">
                      <a16:colId xmlns:a16="http://schemas.microsoft.com/office/drawing/2014/main" val="1162076321"/>
                    </a:ext>
                  </a:extLst>
                </a:gridCol>
                <a:gridCol w="2127755">
                  <a:extLst>
                    <a:ext uri="{9D8B030D-6E8A-4147-A177-3AD203B41FA5}">
                      <a16:colId xmlns:a16="http://schemas.microsoft.com/office/drawing/2014/main" val="2552770786"/>
                    </a:ext>
                  </a:extLst>
                </a:gridCol>
                <a:gridCol w="2203084">
                  <a:extLst>
                    <a:ext uri="{9D8B030D-6E8A-4147-A177-3AD203B41FA5}">
                      <a16:colId xmlns:a16="http://schemas.microsoft.com/office/drawing/2014/main" val="2753125025"/>
                    </a:ext>
                  </a:extLst>
                </a:gridCol>
              </a:tblGrid>
              <a:tr h="1550908">
                <a:tc>
                  <a:txBody>
                    <a:bodyPr/>
                    <a:lstStyle/>
                    <a:p>
                      <a:pPr lvl="0">
                        <a:buNone/>
                      </a:pPr>
                      <a:r>
                        <a:rPr lang="en-US" sz="1200" b="0" dirty="0">
                          <a:solidFill>
                            <a:schemeClr val="accent4"/>
                          </a:solidFill>
                          <a:effectLst/>
                          <a:latin typeface="Tahoma"/>
                        </a:rPr>
                        <a:t>Methods</a:t>
                      </a:r>
                      <a:br>
                        <a:rPr lang="en-US" sz="700" b="0" dirty="0">
                          <a:solidFill>
                            <a:srgbClr val="000000"/>
                          </a:solidFill>
                          <a:effectLst/>
                          <a:latin typeface="Tahoma"/>
                        </a:rPr>
                      </a:br>
                      <a:endParaRPr lang="en-US" sz="1000" b="0">
                        <a:solidFill>
                          <a:srgbClr val="000000"/>
                        </a:solidFill>
                        <a:effectLst/>
                        <a:latin typeface="Tahoma"/>
                      </a:endParaRPr>
                    </a:p>
                    <a:p>
                      <a:pPr lvl="0">
                        <a:buNone/>
                      </a:pPr>
                      <a:r>
                        <a:rPr lang="en-US" sz="1000" b="0" dirty="0">
                          <a:solidFill>
                            <a:schemeClr val="tx1"/>
                          </a:solidFill>
                          <a:effectLst/>
                          <a:latin typeface="Tahoma"/>
                        </a:rPr>
                        <a:t>• Limited delivery and subscription options</a:t>
                      </a:r>
                      <a:br>
                        <a:rPr lang="en-US" sz="1000" b="0" dirty="0">
                          <a:solidFill>
                            <a:srgbClr val="000000"/>
                          </a:solidFill>
                          <a:effectLst/>
                          <a:latin typeface="Tahoma"/>
                        </a:rPr>
                      </a:br>
                      <a:r>
                        <a:rPr lang="en-US" sz="1000" b="0" dirty="0">
                          <a:solidFill>
                            <a:schemeClr val="tx1"/>
                          </a:solidFill>
                          <a:effectLst/>
                          <a:latin typeface="Tahoma"/>
                        </a:rPr>
                        <a:t>• Weak digital marketing strategy</a:t>
                      </a:r>
                      <a:br>
                        <a:rPr lang="en-US" sz="1000" b="0" dirty="0">
                          <a:solidFill>
                            <a:srgbClr val="000000"/>
                          </a:solidFill>
                          <a:effectLst/>
                          <a:latin typeface="Tahoma"/>
                        </a:rPr>
                      </a:br>
                      <a:r>
                        <a:rPr lang="en-US" sz="1000" b="0" dirty="0">
                          <a:solidFill>
                            <a:schemeClr val="tx1"/>
                          </a:solidFill>
                          <a:effectLst/>
                          <a:latin typeface="Tahoma"/>
                        </a:rPr>
                        <a:t>• Reliance on traditional in‑store sales model</a:t>
                      </a:r>
                      <a:br>
                        <a:rPr lang="en-US" sz="1000" b="0" dirty="0">
                          <a:solidFill>
                            <a:srgbClr val="000000"/>
                          </a:solidFill>
                          <a:effectLst/>
                          <a:latin typeface="Tahoma"/>
                        </a:rPr>
                      </a:br>
                      <a:br>
                        <a:rPr lang="en-US" sz="1000" b="0" dirty="0">
                          <a:solidFill>
                            <a:srgbClr val="000000"/>
                          </a:solidFill>
                          <a:effectLst/>
                          <a:latin typeface="Tahoma"/>
                        </a:rPr>
                      </a:br>
                      <a:r>
                        <a:rPr lang="en-US" sz="1000" b="0" dirty="0">
                          <a:solidFill>
                            <a:schemeClr val="tx1"/>
                          </a:solidFill>
                          <a:effectLst/>
                          <a:latin typeface="Tahoma"/>
                        </a:rPr>
                        <a:t>Effect: Reduced customer convenience and repeat purchasing.</a:t>
                      </a:r>
                      <a:endParaRPr lang="en-US"/>
                    </a:p>
                  </a:txBody>
                  <a:tcPr marL="38053" marR="38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b="0" dirty="0">
                          <a:solidFill>
                            <a:srgbClr val="FF0000"/>
                          </a:solidFill>
                          <a:effectLst/>
                          <a:latin typeface="Tahoma"/>
                        </a:rPr>
                        <a:t>Machines</a:t>
                      </a:r>
                      <a:br>
                        <a:rPr lang="en-US" sz="1200" b="0" dirty="0">
                          <a:solidFill>
                            <a:srgbClr val="000000"/>
                          </a:solidFill>
                          <a:effectLst/>
                          <a:latin typeface="Tahoma"/>
                        </a:rPr>
                      </a:br>
                      <a:endParaRPr lang="en-US" sz="1200" b="0" dirty="0">
                        <a:solidFill>
                          <a:srgbClr val="000000"/>
                        </a:solidFill>
                        <a:effectLst/>
                        <a:latin typeface="Tahoma"/>
                      </a:endParaRPr>
                    </a:p>
                    <a:p>
                      <a:pPr>
                        <a:buNone/>
                      </a:pPr>
                      <a:r>
                        <a:rPr lang="en-US" sz="1000" b="0" dirty="0">
                          <a:solidFill>
                            <a:schemeClr val="tx1"/>
                          </a:solidFill>
                          <a:effectLst/>
                          <a:latin typeface="Tahoma"/>
                        </a:rPr>
                        <a:t>• Outdated website usability</a:t>
                      </a:r>
                      <a:br>
                        <a:rPr lang="en-US" sz="1000" b="0" dirty="0">
                          <a:solidFill>
                            <a:srgbClr val="000000"/>
                          </a:solidFill>
                          <a:effectLst/>
                          <a:latin typeface="Tahoma"/>
                        </a:rPr>
                      </a:br>
                      <a:r>
                        <a:rPr lang="en-US" sz="1000" b="0" dirty="0">
                          <a:solidFill>
                            <a:schemeClr val="tx1"/>
                          </a:solidFill>
                          <a:effectLst/>
                          <a:latin typeface="Tahoma"/>
                        </a:rPr>
                        <a:t>• Limited online ordering functionality</a:t>
                      </a:r>
                      <a:br>
                        <a:rPr lang="en-US" sz="1000" b="0" dirty="0">
                          <a:solidFill>
                            <a:srgbClr val="000000"/>
                          </a:solidFill>
                          <a:effectLst/>
                          <a:latin typeface="Tahoma"/>
                        </a:rPr>
                      </a:br>
                      <a:r>
                        <a:rPr lang="en-US" sz="1000" b="0" dirty="0">
                          <a:solidFill>
                            <a:schemeClr val="tx1"/>
                          </a:solidFill>
                          <a:effectLst/>
                          <a:latin typeface="Tahoma"/>
                        </a:rPr>
                        <a:t>• Poor digital visibility compared to competitors</a:t>
                      </a:r>
                      <a:br>
                        <a:rPr lang="en-US" sz="1000" b="0" dirty="0">
                          <a:solidFill>
                            <a:srgbClr val="000000"/>
                          </a:solidFill>
                          <a:effectLst/>
                          <a:latin typeface="Tahoma"/>
                        </a:rPr>
                      </a:br>
                      <a:br>
                        <a:rPr lang="en-US" sz="1000" b="0" dirty="0">
                          <a:solidFill>
                            <a:srgbClr val="000000"/>
                          </a:solidFill>
                          <a:effectLst/>
                          <a:latin typeface="Tahoma"/>
                        </a:rPr>
                      </a:br>
                      <a:r>
                        <a:rPr lang="en-US" sz="1000" b="0" dirty="0">
                          <a:solidFill>
                            <a:schemeClr val="tx1"/>
                          </a:solidFill>
                          <a:effectLst/>
                          <a:latin typeface="Tahoma"/>
                        </a:rPr>
                        <a:t>Effect: Loss of online traffic and competitiveness.</a:t>
                      </a:r>
                    </a:p>
                  </a:txBody>
                  <a:tcPr marL="38053" marR="38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b="0" dirty="0">
                          <a:solidFill>
                            <a:srgbClr val="C00000"/>
                          </a:solidFill>
                          <a:effectLst/>
                          <a:latin typeface="Tahoma"/>
                        </a:rPr>
                        <a:t>People</a:t>
                      </a:r>
                      <a:br>
                        <a:rPr lang="en-US" sz="1200" b="0" dirty="0">
                          <a:solidFill>
                            <a:srgbClr val="000000"/>
                          </a:solidFill>
                          <a:effectLst/>
                          <a:latin typeface="Tahoma"/>
                        </a:rPr>
                      </a:br>
                      <a:endParaRPr lang="en-US" sz="1200" b="0" dirty="0">
                        <a:solidFill>
                          <a:srgbClr val="000000"/>
                        </a:solidFill>
                        <a:effectLst/>
                        <a:latin typeface="Tahoma"/>
                      </a:endParaRPr>
                    </a:p>
                    <a:p>
                      <a:pPr>
                        <a:buNone/>
                      </a:pPr>
                      <a:r>
                        <a:rPr lang="en-US" sz="1000" b="0" dirty="0">
                          <a:solidFill>
                            <a:schemeClr val="tx1"/>
                          </a:solidFill>
                          <a:effectLst/>
                          <a:latin typeface="Tahoma"/>
                        </a:rPr>
                        <a:t>• Small team with limited digital expertise</a:t>
                      </a:r>
                      <a:br>
                        <a:rPr lang="en-US" sz="1000" b="0" dirty="0">
                          <a:solidFill>
                            <a:srgbClr val="000000"/>
                          </a:solidFill>
                          <a:effectLst/>
                          <a:latin typeface="Tahoma"/>
                        </a:rPr>
                      </a:br>
                      <a:r>
                        <a:rPr lang="en-US" sz="1000" b="0" dirty="0">
                          <a:solidFill>
                            <a:schemeClr val="tx1"/>
                          </a:solidFill>
                          <a:effectLst/>
                          <a:latin typeface="Tahoma"/>
                        </a:rPr>
                        <a:t>• Dependence on word‑of‑mouth promotion</a:t>
                      </a:r>
                      <a:br>
                        <a:rPr lang="en-US" sz="1000" b="0" dirty="0">
                          <a:solidFill>
                            <a:srgbClr val="000000"/>
                          </a:solidFill>
                          <a:effectLst/>
                          <a:latin typeface="Tahoma"/>
                        </a:rPr>
                      </a:br>
                      <a:r>
                        <a:rPr lang="en-US" sz="1000" b="0" dirty="0">
                          <a:solidFill>
                            <a:schemeClr val="tx1"/>
                          </a:solidFill>
                          <a:effectLst/>
                          <a:latin typeface="Tahoma"/>
                        </a:rPr>
                        <a:t>• Limited strategic marketing capability</a:t>
                      </a:r>
                      <a:br>
                        <a:rPr lang="en-US" sz="1000" b="0" dirty="0">
                          <a:solidFill>
                            <a:srgbClr val="000000"/>
                          </a:solidFill>
                          <a:effectLst/>
                          <a:latin typeface="Tahoma"/>
                        </a:rPr>
                      </a:br>
                      <a:br>
                        <a:rPr lang="en-US" sz="1000" b="0" dirty="0">
                          <a:solidFill>
                            <a:srgbClr val="000000"/>
                          </a:solidFill>
                          <a:effectLst/>
                          <a:latin typeface="Tahoma"/>
                        </a:rPr>
                      </a:br>
                      <a:r>
                        <a:rPr lang="en-US" sz="1000" b="0" dirty="0">
                          <a:solidFill>
                            <a:schemeClr val="tx1"/>
                          </a:solidFill>
                          <a:effectLst/>
                          <a:latin typeface="Tahoma"/>
                        </a:rPr>
                        <a:t>Effect: Slow adaptation to consumer change.</a:t>
                      </a:r>
                    </a:p>
                  </a:txBody>
                  <a:tcPr marL="38053" marR="38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56643411"/>
                  </a:ext>
                </a:extLst>
              </a:tr>
              <a:tr h="1834963">
                <a:tc>
                  <a:txBody>
                    <a:bodyPr/>
                    <a:lstStyle/>
                    <a:p>
                      <a:pPr marL="0" indent="0">
                        <a:buNone/>
                      </a:pPr>
                      <a:br>
                        <a:rPr lang="en-US" sz="1200" b="1" i="0" u="none" strike="noStrike" noProof="0" dirty="0">
                          <a:solidFill>
                            <a:srgbClr val="000000"/>
                          </a:solidFill>
                          <a:effectLst/>
                        </a:rPr>
                      </a:br>
                      <a:r>
                        <a:rPr lang="en-US" sz="1000" b="0" i="0" u="none" strike="noStrike" noProof="0" dirty="0">
                          <a:solidFill>
                            <a:schemeClr val="tx1"/>
                          </a:solidFill>
                          <a:effectLst/>
                          <a:latin typeface="Tahoma"/>
                        </a:rPr>
                        <a:t>•Higher cost of flowers and packaging</a:t>
                      </a:r>
                      <a:br>
                        <a:rPr lang="en-US" sz="1000" b="0" i="0" u="none" strike="noStrike" noProof="0" dirty="0">
                          <a:solidFill>
                            <a:srgbClr val="000000"/>
                          </a:solidFill>
                          <a:effectLst/>
                          <a:latin typeface="Tahoma"/>
                        </a:rPr>
                      </a:br>
                      <a:r>
                        <a:rPr lang="en-US" sz="1000" b="0" i="0" u="none" strike="noStrike" noProof="0" dirty="0">
                          <a:solidFill>
                            <a:schemeClr val="tx1"/>
                          </a:solidFill>
                          <a:effectLst/>
                          <a:latin typeface="Tahoma"/>
                        </a:rPr>
                        <a:t> • Supply chain disruptions</a:t>
                      </a:r>
                      <a:br>
                        <a:rPr lang="en-US" sz="1000" b="0" i="0" u="none" strike="noStrike" noProof="0" dirty="0">
                          <a:solidFill>
                            <a:srgbClr val="000000"/>
                          </a:solidFill>
                          <a:effectLst/>
                          <a:latin typeface="Tahoma"/>
                        </a:rPr>
                      </a:br>
                      <a:r>
                        <a:rPr lang="en-US" sz="1000" b="0" i="0" u="none" strike="noStrike" noProof="0" dirty="0">
                          <a:solidFill>
                            <a:schemeClr val="tx1"/>
                          </a:solidFill>
                          <a:effectLst/>
                          <a:latin typeface="Tahoma"/>
                        </a:rPr>
                        <a:t> • Limited supplier choice</a:t>
                      </a:r>
                      <a:br>
                        <a:rPr lang="en-US" sz="1000" b="0" i="0" u="none" strike="noStrike" noProof="0" dirty="0">
                          <a:solidFill>
                            <a:srgbClr val="000000"/>
                          </a:solidFill>
                          <a:effectLst/>
                          <a:latin typeface="Tahoma"/>
                        </a:rPr>
                      </a:br>
                      <a:r>
                        <a:rPr lang="en-US" sz="1000" b="0" i="0" u="none" strike="noStrike" noProof="0" dirty="0">
                          <a:solidFill>
                            <a:schemeClr val="tx1"/>
                          </a:solidFill>
                          <a:effectLst/>
                          <a:latin typeface="Tahoma"/>
                        </a:rPr>
                        <a:t> </a:t>
                      </a:r>
                    </a:p>
                    <a:p>
                      <a:pPr marL="0" lvl="0" indent="0">
                        <a:buNone/>
                      </a:pPr>
                      <a:r>
                        <a:rPr lang="en-US" sz="1000" b="0" i="0" u="none" strike="noStrike" noProof="0" dirty="0">
                          <a:solidFill>
                            <a:schemeClr val="tx1"/>
                          </a:solidFill>
                          <a:effectLst/>
                          <a:latin typeface="Tahoma"/>
                        </a:rPr>
                        <a:t>Effect: Higher costs and stock issues her cost of flowers and packaging</a:t>
                      </a:r>
                      <a:br>
                        <a:rPr lang="en-US" sz="1200" b="0" i="0" u="none" strike="noStrike" noProof="0" dirty="0">
                          <a:solidFill>
                            <a:srgbClr val="000000"/>
                          </a:solidFill>
                          <a:effectLst/>
                          <a:latin typeface="Tahoma"/>
                        </a:rPr>
                      </a:br>
                      <a:endParaRPr lang="en-US" sz="1200" b="0" i="0" u="none" strike="noStrike" noProof="0" dirty="0">
                        <a:solidFill>
                          <a:schemeClr val="tx1"/>
                        </a:solidFill>
                        <a:effectLst/>
                        <a:latin typeface="Tahoma"/>
                      </a:endParaRPr>
                    </a:p>
                    <a:p>
                      <a:pPr marL="0" lvl="0" indent="0">
                        <a:buNone/>
                      </a:pPr>
                      <a:r>
                        <a:rPr lang="en-US" sz="1200" b="0" i="0" u="none" strike="noStrike" noProof="0" dirty="0">
                          <a:solidFill>
                            <a:srgbClr val="7030A0"/>
                          </a:solidFill>
                          <a:latin typeface="Tahoma"/>
                        </a:rPr>
                        <a:t>Materials</a:t>
                      </a:r>
                      <a:endParaRPr lang="en-US" b="0" dirty="0">
                        <a:solidFill>
                          <a:srgbClr val="7030A0"/>
                        </a:solidFill>
                        <a:latin typeface="Tahoma"/>
                      </a:endParaRPr>
                    </a:p>
                  </a:txBody>
                  <a:tcPr marL="38053" marR="38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indent="0">
                        <a:buNone/>
                      </a:pPr>
                      <a:br>
                        <a:rPr lang="en-US" sz="700" b="0" dirty="0">
                          <a:solidFill>
                            <a:srgbClr val="000000"/>
                          </a:solidFill>
                          <a:effectLst/>
                          <a:latin typeface="Tahoma"/>
                        </a:rPr>
                      </a:br>
                      <a:r>
                        <a:rPr lang="en-US" sz="1000" b="0" dirty="0">
                          <a:solidFill>
                            <a:schemeClr val="tx1"/>
                          </a:solidFill>
                          <a:effectLst/>
                          <a:latin typeface="Tahoma"/>
                        </a:rPr>
                        <a:t>Limited use of sales analytics or customer data</a:t>
                      </a:r>
                      <a:br>
                        <a:rPr lang="en-US" sz="1000" b="0" dirty="0">
                          <a:solidFill>
                            <a:srgbClr val="000000"/>
                          </a:solidFill>
                          <a:effectLst/>
                          <a:latin typeface="Tahoma"/>
                        </a:rPr>
                      </a:br>
                      <a:r>
                        <a:rPr lang="en-US" sz="1000" b="0" dirty="0">
                          <a:solidFill>
                            <a:schemeClr val="tx1"/>
                          </a:solidFill>
                          <a:effectLst/>
                          <a:latin typeface="Tahoma"/>
                        </a:rPr>
                        <a:t>• Weak monitoring of online engagement</a:t>
                      </a:r>
                      <a:br>
                        <a:rPr lang="en-US" sz="1000" b="0" dirty="0">
                          <a:solidFill>
                            <a:srgbClr val="000000"/>
                          </a:solidFill>
                          <a:effectLst/>
                          <a:latin typeface="Tahoma"/>
                        </a:rPr>
                      </a:br>
                      <a:r>
                        <a:rPr lang="en-US" sz="1000" b="0" dirty="0">
                          <a:solidFill>
                            <a:schemeClr val="tx1"/>
                          </a:solidFill>
                          <a:effectLst/>
                          <a:latin typeface="Tahoma"/>
                        </a:rPr>
                        <a:t>• Lack of performance tracking for marketing</a:t>
                      </a:r>
                      <a:br>
                        <a:rPr lang="en-US" sz="1000" b="0" dirty="0">
                          <a:solidFill>
                            <a:srgbClr val="000000"/>
                          </a:solidFill>
                          <a:effectLst/>
                          <a:latin typeface="Tahoma"/>
                        </a:rPr>
                      </a:br>
                      <a:r>
                        <a:rPr lang="en-US" sz="1000" b="0" dirty="0">
                          <a:solidFill>
                            <a:schemeClr val="tx1"/>
                          </a:solidFill>
                          <a:effectLst/>
                          <a:latin typeface="Tahoma"/>
                        </a:rPr>
                        <a:t>Effect: Poor evidence‑based decision making.</a:t>
                      </a:r>
                      <a:endParaRPr lang="en-US" sz="1000" b="0" dirty="0">
                        <a:solidFill>
                          <a:srgbClr val="000000"/>
                        </a:solidFill>
                        <a:effectLst/>
                        <a:latin typeface="Tahoma"/>
                      </a:endParaRPr>
                    </a:p>
                    <a:p>
                      <a:pPr lvl="0">
                        <a:buNone/>
                      </a:pPr>
                      <a:endParaRPr lang="en-US" sz="1200" b="0" i="0" u="none" strike="noStrike" noProof="0" dirty="0">
                        <a:solidFill>
                          <a:srgbClr val="00B0F0"/>
                        </a:solidFill>
                        <a:effectLst/>
                        <a:latin typeface="Tahoma"/>
                      </a:endParaRPr>
                    </a:p>
                    <a:p>
                      <a:pPr lvl="0">
                        <a:buNone/>
                      </a:pPr>
                      <a:r>
                        <a:rPr lang="en-US" sz="1200" b="0" i="0" u="none" strike="noStrike" noProof="0" dirty="0">
                          <a:solidFill>
                            <a:srgbClr val="00B0F0"/>
                          </a:solidFill>
                          <a:effectLst/>
                          <a:latin typeface="Tahoma"/>
                        </a:rPr>
                        <a:t>Measurement</a:t>
                      </a:r>
                      <a:endParaRPr lang="en-US" dirty="0">
                        <a:solidFill>
                          <a:srgbClr val="00B0F0"/>
                        </a:solidFill>
                      </a:endParaRPr>
                    </a:p>
                  </a:txBody>
                  <a:tcPr marL="38053" marR="38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171450" indent="-171450">
                        <a:buFont typeface="Arial"/>
                        <a:buChar char="•"/>
                      </a:pPr>
                      <a:br>
                        <a:rPr lang="en-US" sz="700" b="0" dirty="0">
                          <a:solidFill>
                            <a:srgbClr val="000000"/>
                          </a:solidFill>
                          <a:effectLst/>
                          <a:latin typeface="Tahoma"/>
                        </a:rPr>
                      </a:br>
                      <a:r>
                        <a:rPr lang="en-US" sz="1000" b="0" dirty="0">
                          <a:solidFill>
                            <a:schemeClr val="tx1"/>
                          </a:solidFill>
                          <a:effectLst/>
                          <a:latin typeface="Tahoma"/>
                        </a:rPr>
                        <a:t> Declining high‑street footfall</a:t>
                      </a:r>
                      <a:br>
                        <a:rPr lang="en-US" sz="1000" b="0" dirty="0">
                          <a:solidFill>
                            <a:srgbClr val="000000"/>
                          </a:solidFill>
                          <a:effectLst/>
                          <a:latin typeface="Tahoma"/>
                        </a:rPr>
                      </a:br>
                      <a:r>
                        <a:rPr lang="en-US" sz="1000" b="0" dirty="0">
                          <a:solidFill>
                            <a:schemeClr val="tx1"/>
                          </a:solidFill>
                          <a:effectLst/>
                          <a:latin typeface="Tahoma"/>
                        </a:rPr>
                        <a:t>• Growth of online florists and national chains</a:t>
                      </a:r>
                      <a:br>
                        <a:rPr lang="en-US" sz="1000" b="0" dirty="0">
                          <a:solidFill>
                            <a:srgbClr val="000000"/>
                          </a:solidFill>
                          <a:effectLst/>
                          <a:latin typeface="Tahoma"/>
                        </a:rPr>
                      </a:br>
                      <a:r>
                        <a:rPr lang="en-US" sz="1000" b="0" dirty="0">
                          <a:solidFill>
                            <a:schemeClr val="tx1"/>
                          </a:solidFill>
                          <a:effectLst/>
                          <a:latin typeface="Tahoma"/>
                        </a:rPr>
                        <a:t>• Inflation reducing consumer spending</a:t>
                      </a:r>
                      <a:br>
                        <a:rPr lang="en-US" sz="1000" b="0" dirty="0">
                          <a:solidFill>
                            <a:srgbClr val="000000"/>
                          </a:solidFill>
                          <a:effectLst/>
                          <a:latin typeface="Tahoma"/>
                        </a:rPr>
                      </a:br>
                      <a:br>
                        <a:rPr lang="en-US" sz="1000" b="0" dirty="0">
                          <a:solidFill>
                            <a:srgbClr val="000000"/>
                          </a:solidFill>
                          <a:effectLst/>
                          <a:latin typeface="Tahoma"/>
                        </a:rPr>
                      </a:br>
                      <a:r>
                        <a:rPr lang="en-US" sz="1000" b="0" dirty="0">
                          <a:solidFill>
                            <a:schemeClr val="tx1"/>
                          </a:solidFill>
                          <a:effectLst/>
                          <a:latin typeface="Tahoma"/>
                        </a:rPr>
                        <a:t>Effect: Structural fall in physical store demand.</a:t>
                      </a:r>
                      <a:endParaRPr lang="en-US" sz="1000" b="0" dirty="0">
                        <a:solidFill>
                          <a:srgbClr val="000000"/>
                        </a:solidFill>
                        <a:effectLst/>
                        <a:latin typeface="Tahoma"/>
                      </a:endParaRPr>
                    </a:p>
                    <a:p>
                      <a:pPr lvl="0">
                        <a:buNone/>
                      </a:pPr>
                      <a:endParaRPr lang="en-US" sz="1000" b="0" dirty="0">
                        <a:solidFill>
                          <a:schemeClr val="tx1"/>
                        </a:solidFill>
                        <a:effectLst/>
                        <a:latin typeface="Tahoma"/>
                      </a:endParaRPr>
                    </a:p>
                    <a:p>
                      <a:pPr lvl="0">
                        <a:buNone/>
                      </a:pPr>
                      <a:r>
                        <a:rPr lang="en-US" sz="1200" b="0" i="0" u="none" strike="noStrike" noProof="0" dirty="0">
                          <a:solidFill>
                            <a:srgbClr val="00B050"/>
                          </a:solidFill>
                          <a:effectLst/>
                          <a:latin typeface="Tahoma"/>
                        </a:rPr>
                        <a:t>Environment</a:t>
                      </a:r>
                      <a:endParaRPr lang="en-US" dirty="0">
                        <a:solidFill>
                          <a:srgbClr val="00B050"/>
                        </a:solidFill>
                      </a:endParaRPr>
                    </a:p>
                  </a:txBody>
                  <a:tcPr marL="38053" marR="38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9131265"/>
                  </a:ext>
                </a:extLst>
              </a:tr>
            </a:tbl>
          </a:graphicData>
        </a:graphic>
      </p:graphicFrame>
      <p:cxnSp>
        <p:nvCxnSpPr>
          <p:cNvPr id="4" name="Straight Arrow Connector 3">
            <a:extLst>
              <a:ext uri="{FF2B5EF4-FFF2-40B4-BE49-F238E27FC236}">
                <a16:creationId xmlns:a16="http://schemas.microsoft.com/office/drawing/2014/main" id="{4D9B7205-F2B9-E40F-6F11-BFF1E062B1D5}"/>
              </a:ext>
            </a:extLst>
          </p:cNvPr>
          <p:cNvCxnSpPr/>
          <p:nvPr/>
        </p:nvCxnSpPr>
        <p:spPr>
          <a:xfrm>
            <a:off x="6906737" y="1046093"/>
            <a:ext cx="1918747" cy="1662669"/>
          </a:xfrm>
          <a:prstGeom prst="straightConnector1">
            <a:avLst/>
          </a:prstGeom>
          <a:ln>
            <a:solidFill>
              <a:srgbClr val="FF0000"/>
            </a:solidFill>
          </a:ln>
        </p:spPr>
        <p:style>
          <a:lnRef idx="1">
            <a:schemeClr val="accent2"/>
          </a:lnRef>
          <a:fillRef idx="0">
            <a:schemeClr val="accent2"/>
          </a:fillRef>
          <a:effectRef idx="0">
            <a:schemeClr val="accent2"/>
          </a:effectRef>
          <a:fontRef idx="minor">
            <a:schemeClr val="tx1"/>
          </a:fontRef>
        </p:style>
      </p:cxnSp>
      <p:cxnSp>
        <p:nvCxnSpPr>
          <p:cNvPr id="5" name="Straight Arrow Connector 4">
            <a:extLst>
              <a:ext uri="{FF2B5EF4-FFF2-40B4-BE49-F238E27FC236}">
                <a16:creationId xmlns:a16="http://schemas.microsoft.com/office/drawing/2014/main" id="{45486D4C-C61A-EF24-004B-74E3B866BC66}"/>
              </a:ext>
            </a:extLst>
          </p:cNvPr>
          <p:cNvCxnSpPr/>
          <p:nvPr/>
        </p:nvCxnSpPr>
        <p:spPr>
          <a:xfrm>
            <a:off x="8949313" y="1030075"/>
            <a:ext cx="2116360" cy="1683547"/>
          </a:xfrm>
          <a:prstGeom prst="straightConnector1">
            <a:avLst/>
          </a:prstGeom>
          <a:ln>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8159557A-E066-52AF-67E8-7DD8FF97E06D}"/>
              </a:ext>
            </a:extLst>
          </p:cNvPr>
          <p:cNvCxnSpPr/>
          <p:nvPr/>
        </p:nvCxnSpPr>
        <p:spPr>
          <a:xfrm flipV="1">
            <a:off x="6880835" y="2654487"/>
            <a:ext cx="1916457" cy="1873456"/>
          </a:xfrm>
          <a:prstGeom prst="straightConnector1">
            <a:avLst/>
          </a:prstGeom>
          <a:ln>
            <a:solidFill>
              <a:srgbClr val="0070C0"/>
            </a:solidFill>
          </a:ln>
        </p:spPr>
        <p:style>
          <a:lnRef idx="1">
            <a:schemeClr val="accent3"/>
          </a:lnRef>
          <a:fillRef idx="0">
            <a:schemeClr val="accent3"/>
          </a:fillRef>
          <a:effectRef idx="0">
            <a:schemeClr val="accent3"/>
          </a:effectRef>
          <a:fontRef idx="minor">
            <a:schemeClr val="tx1"/>
          </a:fontRef>
        </p:style>
      </p:cxnSp>
      <p:cxnSp>
        <p:nvCxnSpPr>
          <p:cNvPr id="8" name="Straight Arrow Connector 7">
            <a:extLst>
              <a:ext uri="{FF2B5EF4-FFF2-40B4-BE49-F238E27FC236}">
                <a16:creationId xmlns:a16="http://schemas.microsoft.com/office/drawing/2014/main" id="{4FEE799C-DF50-32F3-F040-4FB5B451F2A8}"/>
              </a:ext>
            </a:extLst>
          </p:cNvPr>
          <p:cNvCxnSpPr/>
          <p:nvPr/>
        </p:nvCxnSpPr>
        <p:spPr>
          <a:xfrm flipV="1">
            <a:off x="8993572" y="2802722"/>
            <a:ext cx="2060281" cy="1683612"/>
          </a:xfrm>
          <a:prstGeom prst="straightConnector1">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EF1C723A-0614-F694-B0F4-143EBDD50A5F}"/>
              </a:ext>
            </a:extLst>
          </p:cNvPr>
          <p:cNvCxnSpPr/>
          <p:nvPr/>
        </p:nvCxnSpPr>
        <p:spPr>
          <a:xfrm>
            <a:off x="4901140" y="1032577"/>
            <a:ext cx="1881432" cy="1684491"/>
          </a:xfrm>
          <a:prstGeom prst="straightConnector1">
            <a:avLst/>
          </a:prstGeom>
        </p:spPr>
        <p:style>
          <a:lnRef idx="1">
            <a:schemeClr val="accent4"/>
          </a:lnRef>
          <a:fillRef idx="0">
            <a:schemeClr val="accent4"/>
          </a:fillRef>
          <a:effectRef idx="0">
            <a:schemeClr val="accent4"/>
          </a:effectRef>
          <a:fontRef idx="minor">
            <a:schemeClr val="tx1"/>
          </a:fontRef>
        </p:style>
      </p:cxnSp>
      <p:cxnSp>
        <p:nvCxnSpPr>
          <p:cNvPr id="13" name="Straight Arrow Connector 12">
            <a:extLst>
              <a:ext uri="{FF2B5EF4-FFF2-40B4-BE49-F238E27FC236}">
                <a16:creationId xmlns:a16="http://schemas.microsoft.com/office/drawing/2014/main" id="{F5E34D4D-1F79-54F3-AC70-92E23E98A889}"/>
              </a:ext>
            </a:extLst>
          </p:cNvPr>
          <p:cNvCxnSpPr/>
          <p:nvPr/>
        </p:nvCxnSpPr>
        <p:spPr>
          <a:xfrm flipV="1">
            <a:off x="4811491" y="2757695"/>
            <a:ext cx="1947636" cy="1753084"/>
          </a:xfrm>
          <a:prstGeom prst="straightConnector1">
            <a:avLst/>
          </a:prstGeom>
          <a:ln>
            <a:solidFill>
              <a:srgbClr val="7030A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21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7154DD-57B7-AE66-3190-05D633A54C3E}"/>
              </a:ext>
            </a:extLst>
          </p:cNvPr>
          <p:cNvSpPr>
            <a:spLocks noGrp="1"/>
          </p:cNvSpPr>
          <p:nvPr>
            <p:ph type="title"/>
          </p:nvPr>
        </p:nvSpPr>
        <p:spPr>
          <a:xfrm>
            <a:off x="686834" y="591344"/>
            <a:ext cx="3200400" cy="5585619"/>
          </a:xfrm>
        </p:spPr>
        <p:txBody>
          <a:bodyPr>
            <a:normAutofit/>
          </a:bodyPr>
          <a:lstStyle/>
          <a:p>
            <a:r>
              <a:rPr lang="en-GB" dirty="0">
                <a:solidFill>
                  <a:srgbClr val="FFFFFF"/>
                </a:solidFill>
                <a:latin typeface="Tahoma"/>
                <a:ea typeface="+mj-lt"/>
                <a:cs typeface="+mj-lt"/>
              </a:rPr>
              <a:t> Conclusion </a:t>
            </a:r>
            <a:endParaRPr lang="en-GB" dirty="0">
              <a:solidFill>
                <a:srgbClr val="FFFFFF"/>
              </a:solidFill>
              <a:latin typeface="Tahoma"/>
              <a:ea typeface="Calibri Light"/>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solidFill>
            <a:schemeClr val="bg1"/>
          </a:solidFill>
          <a:ln w="127000" cap="rnd">
            <a:solidFill>
              <a:schemeClr val="accent2"/>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B1A1A6-A332-246D-0973-D183BFAED4B6}"/>
              </a:ext>
            </a:extLst>
          </p:cNvPr>
          <p:cNvSpPr>
            <a:spLocks noGrp="1"/>
          </p:cNvSpPr>
          <p:nvPr>
            <p:ph idx="1"/>
          </p:nvPr>
        </p:nvSpPr>
        <p:spPr>
          <a:xfrm>
            <a:off x="4375319" y="478267"/>
            <a:ext cx="6906491" cy="5585619"/>
          </a:xfrm>
        </p:spPr>
        <p:txBody>
          <a:bodyPr vert="horz" lIns="91440" tIns="45720" rIns="91440" bIns="45720" rtlCol="0" anchor="ctr">
            <a:noAutofit/>
          </a:bodyPr>
          <a:lstStyle/>
          <a:p>
            <a:pPr>
              <a:buNone/>
            </a:pPr>
            <a:r>
              <a:rPr lang="en-GB" sz="1050" b="1" dirty="0">
                <a:latin typeface="Tahoma"/>
                <a:ea typeface="Tahoma"/>
                <a:cs typeface="Tahoma"/>
              </a:rPr>
              <a:t>Overall Strategic Judgement</a:t>
            </a:r>
            <a:endParaRPr lang="en-US" sz="1050" b="1" dirty="0">
              <a:latin typeface="Tahoma"/>
              <a:ea typeface="Tahoma"/>
              <a:cs typeface="Tahoma"/>
            </a:endParaRPr>
          </a:p>
          <a:p>
            <a:pPr>
              <a:buNone/>
            </a:pPr>
            <a:r>
              <a:rPr lang="en-GB" sz="1200" dirty="0">
                <a:latin typeface="Tahoma"/>
                <a:ea typeface="Tahoma"/>
                <a:cs typeface="Tahoma"/>
              </a:rPr>
              <a:t>Green Haven Florists is experiencing structural retail transformation, driven by:</a:t>
            </a:r>
          </a:p>
          <a:p>
            <a:pPr>
              <a:buFont typeface="Arial"/>
              <a:buChar char="•"/>
            </a:pPr>
            <a:r>
              <a:rPr lang="en-GB" sz="1200" dirty="0">
                <a:latin typeface="Tahoma"/>
                <a:ea typeface="Tahoma"/>
                <a:cs typeface="Tahoma"/>
              </a:rPr>
              <a:t>macro-economic pressure</a:t>
            </a:r>
          </a:p>
          <a:p>
            <a:pPr>
              <a:buFont typeface="Arial"/>
              <a:buChar char="•"/>
            </a:pPr>
            <a:r>
              <a:rPr lang="en-GB" sz="1200" dirty="0">
                <a:latin typeface="Tahoma"/>
                <a:ea typeface="Tahoma"/>
                <a:cs typeface="Tahoma"/>
              </a:rPr>
              <a:t>technological disruption</a:t>
            </a:r>
          </a:p>
          <a:p>
            <a:pPr>
              <a:buFont typeface="Arial"/>
              <a:buChar char="•"/>
            </a:pPr>
            <a:r>
              <a:rPr lang="en-GB" sz="1200" dirty="0">
                <a:latin typeface="Tahoma"/>
                <a:ea typeface="Tahoma"/>
                <a:cs typeface="Tahoma"/>
              </a:rPr>
              <a:t>evolving consumer expectations</a:t>
            </a:r>
          </a:p>
          <a:p>
            <a:pPr indent="0">
              <a:buNone/>
            </a:pPr>
            <a:r>
              <a:rPr lang="en-GB" sz="1200" dirty="0">
                <a:latin typeface="Tahoma"/>
                <a:ea typeface="Tahoma"/>
                <a:cs typeface="Tahoma"/>
              </a:rPr>
              <a:t>However, long-term viability depends less on external conditions and more on the organisation’s capacity for informed strategic adaptation.</a:t>
            </a:r>
          </a:p>
          <a:p>
            <a:pPr>
              <a:buNone/>
            </a:pPr>
            <a:r>
              <a:rPr lang="en-GB" sz="1200" dirty="0">
                <a:latin typeface="Tahoma"/>
                <a:ea typeface="Tahoma"/>
                <a:cs typeface="Tahoma"/>
              </a:rPr>
              <a:t>Systematic decision-making frameworks enable managers to:</a:t>
            </a:r>
          </a:p>
          <a:p>
            <a:pPr>
              <a:buFont typeface="Arial"/>
              <a:buChar char="•"/>
            </a:pPr>
            <a:r>
              <a:rPr lang="en-GB" sz="1200" dirty="0">
                <a:latin typeface="Tahoma"/>
                <a:ea typeface="Tahoma"/>
                <a:cs typeface="Tahoma"/>
              </a:rPr>
              <a:t>reduce uncertainty</a:t>
            </a:r>
          </a:p>
          <a:p>
            <a:pPr>
              <a:buFont typeface="Arial"/>
              <a:buChar char="•"/>
            </a:pPr>
            <a:r>
              <a:rPr lang="en-GB" sz="1200" dirty="0">
                <a:latin typeface="Tahoma"/>
                <a:ea typeface="Tahoma"/>
                <a:cs typeface="Tahoma"/>
              </a:rPr>
              <a:t>prioritise strategic responses</a:t>
            </a:r>
          </a:p>
          <a:p>
            <a:pPr>
              <a:buFont typeface="Arial"/>
              <a:buChar char="•"/>
            </a:pPr>
            <a:r>
              <a:rPr lang="en-GB" sz="1200" dirty="0">
                <a:latin typeface="Tahoma"/>
                <a:ea typeface="Tahoma"/>
                <a:cs typeface="Tahoma"/>
              </a:rPr>
              <a:t>align ethical values with financial sustainability</a:t>
            </a:r>
          </a:p>
          <a:p>
            <a:pPr>
              <a:buFont typeface="Arial"/>
              <a:buChar char="•"/>
            </a:pPr>
            <a:r>
              <a:rPr lang="en-GB" sz="1200" dirty="0">
                <a:latin typeface="Tahoma"/>
                <a:ea typeface="Tahoma"/>
                <a:cs typeface="Tahoma"/>
              </a:rPr>
              <a:t>support evidence-based organisational change</a:t>
            </a:r>
          </a:p>
          <a:p>
            <a:pPr indent="0">
              <a:buNone/>
            </a:pPr>
            <a:r>
              <a:rPr lang="en-GB" sz="1200" dirty="0">
                <a:latin typeface="Tahoma"/>
                <a:ea typeface="Tahoma"/>
                <a:cs typeface="Tahoma"/>
              </a:rPr>
              <a:t>This demonstrates the practical managerial value of structured problem solving within complex business environments</a:t>
            </a:r>
            <a:br>
              <a:rPr lang="en-GB" sz="1200" dirty="0">
                <a:latin typeface="Tahoma"/>
                <a:ea typeface="Tahoma"/>
                <a:cs typeface="Tahoma"/>
              </a:rPr>
            </a:br>
            <a:r>
              <a:rPr lang="en-GB" sz="1200" dirty="0">
                <a:latin typeface="Tahoma"/>
                <a:ea typeface="Tahoma"/>
                <a:cs typeface="Tahoma"/>
              </a:rPr>
              <a:t> (Brooks, Weatherston and Wilkinson, 2011; Adair, 2022).</a:t>
            </a:r>
          </a:p>
          <a:p>
            <a:pPr>
              <a:buNone/>
            </a:pPr>
            <a:r>
              <a:rPr lang="en-GB" sz="1200" dirty="0">
                <a:latin typeface="Tahoma"/>
                <a:ea typeface="Tahoma"/>
                <a:cs typeface="Tahoma"/>
              </a:rPr>
              <a:t>This analysis develops:</a:t>
            </a:r>
          </a:p>
          <a:p>
            <a:pPr>
              <a:buFont typeface="Arial"/>
              <a:buChar char="•"/>
            </a:pPr>
            <a:r>
              <a:rPr lang="en-GB" sz="1200" dirty="0">
                <a:latin typeface="Tahoma"/>
                <a:ea typeface="Tahoma"/>
                <a:cs typeface="Tahoma"/>
              </a:rPr>
              <a:t>critical thinking and synthesis of multiple frameworks</a:t>
            </a:r>
          </a:p>
          <a:p>
            <a:pPr>
              <a:buFont typeface="Arial"/>
              <a:buChar char="•"/>
            </a:pPr>
            <a:r>
              <a:rPr lang="en-GB" sz="1200" dirty="0">
                <a:latin typeface="Tahoma"/>
                <a:ea typeface="Tahoma"/>
                <a:cs typeface="Tahoma"/>
              </a:rPr>
              <a:t>evidence-based managerial judgement</a:t>
            </a:r>
          </a:p>
          <a:p>
            <a:pPr>
              <a:buFont typeface="Arial"/>
              <a:buChar char="•"/>
            </a:pPr>
            <a:r>
              <a:rPr lang="en-GB" sz="1200" dirty="0">
                <a:latin typeface="Tahoma"/>
                <a:ea typeface="Tahoma"/>
                <a:cs typeface="Tahoma"/>
              </a:rPr>
              <a:t>strategic awareness of environmental change</a:t>
            </a:r>
          </a:p>
          <a:p>
            <a:pPr>
              <a:buFont typeface="Arial"/>
              <a:buChar char="•"/>
            </a:pPr>
            <a:r>
              <a:rPr lang="en-GB" sz="1200" dirty="0">
                <a:latin typeface="Tahoma"/>
                <a:ea typeface="Tahoma"/>
                <a:cs typeface="Tahoma"/>
              </a:rPr>
              <a:t>professional communication and analytical presentation</a:t>
            </a:r>
          </a:p>
          <a:p>
            <a:pPr indent="0">
              <a:buNone/>
            </a:pPr>
            <a:r>
              <a:rPr lang="en-GB" sz="1200" dirty="0">
                <a:latin typeface="Tahoma"/>
                <a:ea typeface="Tahoma"/>
                <a:cs typeface="Tahoma"/>
              </a:rPr>
              <a:t>These competencies are essential for effective leadership and decision making in contemporary organisations</a:t>
            </a:r>
            <a:br>
              <a:rPr lang="en-GB" sz="1050" dirty="0">
                <a:latin typeface="Tahoma"/>
                <a:ea typeface="Tahoma"/>
                <a:cs typeface="Tahoma"/>
              </a:rPr>
            </a:br>
            <a:r>
              <a:rPr lang="en-GB" sz="1050" dirty="0">
                <a:latin typeface="Tahoma"/>
                <a:ea typeface="Tahoma"/>
                <a:cs typeface="Tahoma"/>
              </a:rPr>
              <a:t> (Proctor, 2019).</a:t>
            </a:r>
          </a:p>
          <a:p>
            <a:pPr marL="0" indent="0">
              <a:buNone/>
            </a:pPr>
            <a:endParaRPr lang="en-GB" sz="1100">
              <a:latin typeface="Tahoma"/>
              <a:ea typeface="Tahoma"/>
              <a:cs typeface="Tahoma"/>
            </a:endParaRPr>
          </a:p>
        </p:txBody>
      </p:sp>
    </p:spTree>
    <p:extLst>
      <p:ext uri="{BB962C8B-B14F-4D97-AF65-F5344CB8AC3E}">
        <p14:creationId xmlns:p14="http://schemas.microsoft.com/office/powerpoint/2010/main" val="690660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87161FF-8607-1749-417B-61FFDDC7CA1F}"/>
              </a:ext>
            </a:extLst>
          </p:cNvPr>
          <p:cNvSpPr>
            <a:spLocks noGrp="1"/>
          </p:cNvSpPr>
          <p:nvPr>
            <p:ph type="title"/>
          </p:nvPr>
        </p:nvSpPr>
        <p:spPr>
          <a:xfrm>
            <a:off x="838200" y="401221"/>
            <a:ext cx="10515600" cy="1348065"/>
          </a:xfrm>
        </p:spPr>
        <p:txBody>
          <a:bodyPr>
            <a:normAutofit/>
          </a:bodyPr>
          <a:lstStyle/>
          <a:p>
            <a:r>
              <a:rPr lang="en-GB" sz="5400">
                <a:solidFill>
                  <a:srgbClr val="FFFFFF"/>
                </a:solidFill>
                <a:latin typeface="Calibri"/>
                <a:ea typeface="Calibri"/>
                <a:cs typeface="Calibri"/>
              </a:rPr>
              <a:t>Reference List</a:t>
            </a:r>
            <a:endParaRPr lang="en-US" sz="5400">
              <a:solidFill>
                <a:srgbClr val="FFFFFF"/>
              </a:solidFill>
            </a:endParaRPr>
          </a:p>
        </p:txBody>
      </p:sp>
      <p:sp>
        <p:nvSpPr>
          <p:cNvPr id="3" name="Content Placeholder 2">
            <a:extLst>
              <a:ext uri="{FF2B5EF4-FFF2-40B4-BE49-F238E27FC236}">
                <a16:creationId xmlns:a16="http://schemas.microsoft.com/office/drawing/2014/main" id="{24A315C7-5AE7-1866-F9B5-1EE215F34B0F}"/>
              </a:ext>
            </a:extLst>
          </p:cNvPr>
          <p:cNvSpPr>
            <a:spLocks noGrp="1"/>
          </p:cNvSpPr>
          <p:nvPr>
            <p:ph idx="1"/>
          </p:nvPr>
        </p:nvSpPr>
        <p:spPr>
          <a:xfrm>
            <a:off x="838200" y="2586789"/>
            <a:ext cx="10515600" cy="3590174"/>
          </a:xfrm>
        </p:spPr>
        <p:txBody>
          <a:bodyPr vert="horz" lIns="91440" tIns="45720" rIns="91440" bIns="45720" rtlCol="0" anchor="t">
            <a:normAutofit/>
          </a:bodyPr>
          <a:lstStyle/>
          <a:p>
            <a:pPr marL="0" indent="0">
              <a:buNone/>
            </a:pPr>
            <a:endParaRPr lang="en-GB" sz="1200">
              <a:ea typeface="Calibri" panose="020F0502020204030204"/>
              <a:cs typeface="Calibri" panose="020F0502020204030204"/>
            </a:endParaRPr>
          </a:p>
          <a:p>
            <a:r>
              <a:rPr lang="en-GB" sz="1200" dirty="0">
                <a:latin typeface="Tahoma"/>
                <a:ea typeface="+mn-lt"/>
                <a:cs typeface="+mn-lt"/>
              </a:rPr>
              <a:t>Adair, J. (2022) </a:t>
            </a:r>
            <a:r>
              <a:rPr lang="en-GB" sz="1200" i="1" dirty="0">
                <a:latin typeface="Tahoma"/>
                <a:ea typeface="+mn-lt"/>
                <a:cs typeface="+mn-lt"/>
              </a:rPr>
              <a:t>Decision making and problem solving: break through the barriers and banish uncertainty at work</a:t>
            </a:r>
            <a:r>
              <a:rPr lang="en-GB" sz="1200" dirty="0">
                <a:latin typeface="Tahoma"/>
                <a:ea typeface="+mn-lt"/>
                <a:cs typeface="+mn-lt"/>
              </a:rPr>
              <a:t>. 5th </a:t>
            </a:r>
            <a:r>
              <a:rPr lang="en-GB" sz="1200" dirty="0" err="1">
                <a:latin typeface="Tahoma"/>
                <a:ea typeface="+mn-lt"/>
                <a:cs typeface="+mn-lt"/>
              </a:rPr>
              <a:t>edn</a:t>
            </a:r>
            <a:r>
              <a:rPr lang="en-GB" sz="1200" dirty="0">
                <a:latin typeface="Tahoma"/>
                <a:ea typeface="+mn-lt"/>
                <a:cs typeface="+mn-lt"/>
              </a:rPr>
              <a:t>: Kogan Page.</a:t>
            </a:r>
            <a:endParaRPr lang="en-GB" sz="1200" dirty="0">
              <a:latin typeface="Tahoma"/>
              <a:ea typeface="Tahoma"/>
              <a:cs typeface="Tahoma"/>
            </a:endParaRPr>
          </a:p>
          <a:p>
            <a:r>
              <a:rPr lang="en-GB" sz="1200" dirty="0">
                <a:latin typeface="Tahoma"/>
                <a:ea typeface="+mn-lt"/>
                <a:cs typeface="+mn-lt"/>
              </a:rPr>
              <a:t>Belton, V. and Stewart, T. (2002) </a:t>
            </a:r>
            <a:r>
              <a:rPr lang="en-GB" sz="1200" i="1" dirty="0">
                <a:latin typeface="Tahoma"/>
                <a:ea typeface="+mn-lt"/>
                <a:cs typeface="+mn-lt"/>
              </a:rPr>
              <a:t>Multiple criteria decision analysis: an integrated approach</a:t>
            </a:r>
            <a:r>
              <a:rPr lang="en-GB" sz="1200" dirty="0">
                <a:latin typeface="Tahoma"/>
                <a:ea typeface="+mn-lt"/>
                <a:cs typeface="+mn-lt"/>
              </a:rPr>
              <a:t>: Springer.</a:t>
            </a:r>
            <a:endParaRPr lang="en-GB" sz="1200" dirty="0">
              <a:latin typeface="Tahoma"/>
              <a:ea typeface="Tahoma"/>
              <a:cs typeface="Tahoma"/>
            </a:endParaRPr>
          </a:p>
          <a:p>
            <a:r>
              <a:rPr lang="en-GB" sz="1200" dirty="0">
                <a:latin typeface="Tahoma"/>
                <a:ea typeface="+mn-lt"/>
                <a:cs typeface="+mn-lt"/>
              </a:rPr>
              <a:t>Brooks, I., Weatherston, J. and Wilkinson, G. (2011) </a:t>
            </a:r>
            <a:r>
              <a:rPr lang="en-GB" sz="1200" i="1" dirty="0">
                <a:latin typeface="Tahoma"/>
                <a:ea typeface="+mn-lt"/>
                <a:cs typeface="+mn-lt"/>
              </a:rPr>
              <a:t>The international business environment: challenges and changes</a:t>
            </a:r>
            <a:r>
              <a:rPr lang="en-GB" sz="1200" dirty="0">
                <a:latin typeface="Tahoma"/>
                <a:ea typeface="+mn-lt"/>
                <a:cs typeface="+mn-lt"/>
              </a:rPr>
              <a:t>. 2nd </a:t>
            </a:r>
            <a:r>
              <a:rPr lang="en-GB" sz="1200" dirty="0" err="1">
                <a:latin typeface="Tahoma"/>
                <a:ea typeface="+mn-lt"/>
                <a:cs typeface="+mn-lt"/>
              </a:rPr>
              <a:t>edn</a:t>
            </a:r>
            <a:r>
              <a:rPr lang="en-GB" sz="1200" dirty="0">
                <a:latin typeface="Tahoma"/>
                <a:ea typeface="+mn-lt"/>
                <a:cs typeface="+mn-lt"/>
              </a:rPr>
              <a:t>: Financial Times Prentice Hall.</a:t>
            </a:r>
            <a:endParaRPr lang="en-GB" sz="1200" dirty="0">
              <a:latin typeface="Tahoma"/>
              <a:ea typeface="Tahoma"/>
              <a:cs typeface="Tahoma"/>
            </a:endParaRPr>
          </a:p>
          <a:p>
            <a:r>
              <a:rPr lang="en-GB" sz="1200" dirty="0">
                <a:latin typeface="Tahoma"/>
                <a:ea typeface="+mn-lt"/>
                <a:cs typeface="+mn-lt"/>
              </a:rPr>
              <a:t>Floral industry trends (2025) Industry report.</a:t>
            </a:r>
            <a:endParaRPr lang="en-GB" sz="1200" dirty="0">
              <a:latin typeface="Tahoma"/>
              <a:ea typeface="Tahoma"/>
              <a:cs typeface="Tahoma"/>
            </a:endParaRPr>
          </a:p>
          <a:p>
            <a:r>
              <a:rPr lang="en-GB" sz="1200" dirty="0">
                <a:latin typeface="Tahoma"/>
                <a:ea typeface="+mn-lt"/>
                <a:cs typeface="+mn-lt"/>
              </a:rPr>
              <a:t>Floral consumer trends (2025) Market analysis report.</a:t>
            </a:r>
            <a:endParaRPr lang="en-GB" sz="1200" dirty="0">
              <a:latin typeface="Tahoma"/>
              <a:ea typeface="Tahoma"/>
              <a:cs typeface="Tahoma"/>
            </a:endParaRPr>
          </a:p>
          <a:p>
            <a:r>
              <a:rPr lang="en-GB" sz="1200" dirty="0">
                <a:latin typeface="Tahoma"/>
                <a:ea typeface="+mn-lt"/>
                <a:cs typeface="+mn-lt"/>
              </a:rPr>
              <a:t>Cut flowers market size (2025) Global market report.</a:t>
            </a:r>
            <a:endParaRPr lang="en-GB" sz="1200" dirty="0">
              <a:latin typeface="Tahoma"/>
              <a:ea typeface="Tahoma"/>
              <a:cs typeface="Tahoma"/>
            </a:endParaRPr>
          </a:p>
          <a:p>
            <a:r>
              <a:rPr lang="en-GB" sz="1200" dirty="0">
                <a:latin typeface="Tahoma"/>
                <a:ea typeface="+mn-lt"/>
                <a:cs typeface="+mn-lt"/>
              </a:rPr>
              <a:t>Proctor, T. (2019) </a:t>
            </a:r>
            <a:r>
              <a:rPr lang="en-GB" sz="1200" i="1" dirty="0">
                <a:latin typeface="Tahoma"/>
                <a:ea typeface="+mn-lt"/>
                <a:cs typeface="+mn-lt"/>
              </a:rPr>
              <a:t>Creative problem solving for managers: developing skills for decision making and innovation</a:t>
            </a:r>
            <a:r>
              <a:rPr lang="en-GB" sz="1200" dirty="0">
                <a:latin typeface="Tahoma"/>
                <a:ea typeface="+mn-lt"/>
                <a:cs typeface="+mn-lt"/>
              </a:rPr>
              <a:t>. 5th </a:t>
            </a:r>
            <a:r>
              <a:rPr lang="en-GB" sz="1200" dirty="0" err="1">
                <a:latin typeface="Tahoma"/>
                <a:ea typeface="+mn-lt"/>
                <a:cs typeface="+mn-lt"/>
              </a:rPr>
              <a:t>edn</a:t>
            </a:r>
            <a:r>
              <a:rPr lang="en-GB" sz="1200" dirty="0">
                <a:latin typeface="Tahoma"/>
                <a:ea typeface="+mn-lt"/>
                <a:cs typeface="+mn-lt"/>
              </a:rPr>
              <a:t>: Routledge.</a:t>
            </a:r>
            <a:endParaRPr lang="en-GB" sz="1200" dirty="0">
              <a:latin typeface="Tahoma"/>
              <a:ea typeface="Tahoma"/>
              <a:cs typeface="Tahoma"/>
            </a:endParaRPr>
          </a:p>
          <a:p>
            <a:r>
              <a:rPr lang="en-GB" sz="1200" dirty="0">
                <a:latin typeface="Tahoma"/>
                <a:ea typeface="+mn-lt"/>
                <a:cs typeface="+mn-lt"/>
              </a:rPr>
              <a:t>Sproull, R. (2018) </a:t>
            </a:r>
            <a:r>
              <a:rPr lang="en-GB" sz="1200" i="1" dirty="0">
                <a:latin typeface="Tahoma"/>
                <a:ea typeface="+mn-lt"/>
                <a:cs typeface="+mn-lt"/>
              </a:rPr>
              <a:t>The problem solving, problem prevention, and decision making guide: organised and systematic roadmaps for managers</a:t>
            </a:r>
            <a:r>
              <a:rPr lang="en-GB" sz="1200" dirty="0">
                <a:latin typeface="Tahoma"/>
                <a:ea typeface="+mn-lt"/>
                <a:cs typeface="+mn-lt"/>
              </a:rPr>
              <a:t>. Taylor and Francis.</a:t>
            </a:r>
            <a:endParaRPr lang="en-GB" sz="1200" dirty="0">
              <a:latin typeface="Tahoma"/>
            </a:endParaRPr>
          </a:p>
          <a:p>
            <a:endParaRPr lang="en-GB" sz="1200">
              <a:ea typeface="Calibri"/>
              <a:cs typeface="Calibri"/>
            </a:endParaRPr>
          </a:p>
        </p:txBody>
      </p:sp>
    </p:spTree>
    <p:extLst>
      <p:ext uri="{BB962C8B-B14F-4D97-AF65-F5344CB8AC3E}">
        <p14:creationId xmlns:p14="http://schemas.microsoft.com/office/powerpoint/2010/main" val="3993620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1325563"/>
          </a:xfrm>
        </p:spPr>
        <p:txBody>
          <a:bodyPr>
            <a:normAutofit/>
          </a:bodyPr>
          <a:lstStyle/>
          <a:p>
            <a:br>
              <a:rPr lang="en-GB" sz="4200" b="1">
                <a:latin typeface="Arial" panose="020B0604020202020204" pitchFamily="34" charset="0"/>
                <a:cs typeface="Arial" panose="020B0604020202020204" pitchFamily="34" charset="0"/>
              </a:rPr>
            </a:br>
            <a:endParaRPr lang="en-GB" sz="4200" b="1">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1929384"/>
            <a:ext cx="10515600" cy="4251960"/>
          </a:xfrm>
        </p:spPr>
        <p:txBody>
          <a:bodyPr vert="horz" lIns="91440" tIns="45720" rIns="91440" bIns="45720" rtlCol="0" anchor="t">
            <a:normAutofit/>
          </a:bodyPr>
          <a:lstStyle/>
          <a:p>
            <a:endParaRPr lang="en-GB" sz="2200">
              <a:latin typeface="Arial" panose="020B0604020202020204" pitchFamily="34" charset="0"/>
              <a:cs typeface="Arial" panose="020B0604020202020204" pitchFamily="34" charset="0"/>
            </a:endParaRPr>
          </a:p>
          <a:p>
            <a:pPr marL="0" indent="0">
              <a:buNone/>
            </a:pPr>
            <a:r>
              <a:rPr lang="en-GB" sz="2400" b="1" dirty="0">
                <a:latin typeface="Tahoma"/>
                <a:ea typeface="Tahoma"/>
                <a:cs typeface="Arial"/>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147243"/>
            <a:ext cx="6894576" cy="28810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4654296" y="4798577"/>
            <a:ext cx="6894576" cy="1428487"/>
          </a:xfrm>
        </p:spPr>
        <p:txBody>
          <a:bodyPr anchor="t">
            <a:normAutofit/>
          </a:bodyPr>
          <a:lstStyle/>
          <a:p>
            <a:endParaRPr lang="en-GB" sz="220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8" ma:contentTypeDescription="Create a new document." ma:contentTypeScope="" ma:versionID="1ef42475e359a8df3ca125afc3358133">
  <xsd:schema xmlns:xsd="http://www.w3.org/2001/XMLSchema" xmlns:xs="http://www.w3.org/2001/XMLSchema" xmlns:p="http://schemas.microsoft.com/office/2006/metadata/properties" xmlns:ns3="3ef5847a-e696-4fee-a2c0-6c3f87568321" targetNamespace="http://schemas.microsoft.com/office/2006/metadata/properties" ma:root="true" ma:fieldsID="af657fa91d31d74a4328d586d2a7bbd8" ns3:_="">
    <xsd:import namespace="3ef5847a-e696-4fee-a2c0-6c3f87568321"/>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BB2836E-2A3F-4DF4-A150-8DCC37A1C5C2}">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5CCAF22-9EA3-4C2F-9092-C861B73393C1}">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     Content</vt:lpstr>
      <vt:lpstr>PowerPoint Presentation</vt:lpstr>
      <vt:lpstr>Application of the 5W2H Model</vt:lpstr>
      <vt:lpstr>Understanding PESTEL as an Analytical Tool</vt:lpstr>
      <vt:lpstr>Application of PESTEL to Green Haven Florists</vt:lpstr>
      <vt:lpstr>KEY FINDINGS </vt:lpstr>
      <vt:lpstr>Cause and Effect </vt:lpstr>
      <vt:lpstr> Conclusion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revision>254</cp:revision>
  <dcterms:created xsi:type="dcterms:W3CDTF">2024-01-29T11:42:05Z</dcterms:created>
  <dcterms:modified xsi:type="dcterms:W3CDTF">2026-02-15T19:12:01Z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