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75" r:id="rId4"/>
    <p:sldId id="258" r:id="rId5"/>
    <p:sldId id="260" r:id="rId6"/>
    <p:sldId id="259" r:id="rId7"/>
    <p:sldId id="261" r:id="rId8"/>
    <p:sldId id="262" r:id="rId9"/>
    <p:sldId id="263" r:id="rId10"/>
    <p:sldId id="264" r:id="rId11"/>
    <p:sldId id="265" r:id="rId12"/>
    <p:sldId id="266" r:id="rId13"/>
    <p:sldId id="277" r:id="rId14"/>
    <p:sldId id="279" r:id="rId15"/>
    <p:sldId id="278" r:id="rId16"/>
    <p:sldId id="276" r:id="rId17"/>
    <p:sldId id="274"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3ECF59-E9E5-41DB-AC86-453A77341C48}" v="6" dt="2022-01-31T14:22:39.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3811" autoAdjust="0"/>
  </p:normalViewPr>
  <p:slideViewPr>
    <p:cSldViewPr snapToGrid="0">
      <p:cViewPr>
        <p:scale>
          <a:sx n="83" d="100"/>
          <a:sy n="83" d="100"/>
        </p:scale>
        <p:origin x="48"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A3ECF59-E9E5-41DB-AC86-453A77341C48}"/>
    <pc:docChg chg="undo custSel addSld modSld">
      <pc:chgData name="Laura Knight" userId="fcc6b1b8-7f69-4c06-9fd3-1a1553b3cd99" providerId="ADAL" clId="{EA3ECF59-E9E5-41DB-AC86-453A77341C48}" dt="2022-01-31T14:22:43.473" v="803" actId="26606"/>
      <pc:docMkLst>
        <pc:docMk/>
      </pc:docMkLst>
      <pc:sldChg chg="modSp mod">
        <pc:chgData name="Laura Knight" userId="fcc6b1b8-7f69-4c06-9fd3-1a1553b3cd99" providerId="ADAL" clId="{EA3ECF59-E9E5-41DB-AC86-453A77341C48}" dt="2022-01-31T14:07:15.269" v="489" actId="20577"/>
        <pc:sldMkLst>
          <pc:docMk/>
          <pc:sldMk cId="109857222" sldId="256"/>
        </pc:sldMkLst>
        <pc:spChg chg="mod">
          <ac:chgData name="Laura Knight" userId="fcc6b1b8-7f69-4c06-9fd3-1a1553b3cd99" providerId="ADAL" clId="{EA3ECF59-E9E5-41DB-AC86-453A77341C48}" dt="2022-01-31T14:07:15.269" v="489" actId="20577"/>
          <ac:spMkLst>
            <pc:docMk/>
            <pc:sldMk cId="109857222" sldId="256"/>
            <ac:spMk id="3" creationId="{00000000-0000-0000-0000-000000000000}"/>
          </ac:spMkLst>
        </pc:spChg>
      </pc:sldChg>
      <pc:sldChg chg="addSp modSp add mod setBg">
        <pc:chgData name="Laura Knight" userId="fcc6b1b8-7f69-4c06-9fd3-1a1553b3cd99" providerId="ADAL" clId="{EA3ECF59-E9E5-41DB-AC86-453A77341C48}" dt="2022-01-31T14:07:55.582" v="492" actId="20577"/>
        <pc:sldMkLst>
          <pc:docMk/>
          <pc:sldMk cId="0" sldId="274"/>
        </pc:sldMkLst>
        <pc:spChg chg="add">
          <ac:chgData name="Laura Knight" userId="fcc6b1b8-7f69-4c06-9fd3-1a1553b3cd99" providerId="ADAL" clId="{EA3ECF59-E9E5-41DB-AC86-453A77341C48}" dt="2022-01-31T13:42:24.934" v="60" actId="26606"/>
          <ac:spMkLst>
            <pc:docMk/>
            <pc:sldMk cId="0" sldId="274"/>
            <ac:spMk id="72" creationId="{D1D34770-47A8-402C-AF23-2B653F2D88C1}"/>
          </ac:spMkLst>
        </pc:spChg>
        <pc:spChg chg="mod">
          <ac:chgData name="Laura Knight" userId="fcc6b1b8-7f69-4c06-9fd3-1a1553b3cd99" providerId="ADAL" clId="{EA3ECF59-E9E5-41DB-AC86-453A77341C48}" dt="2022-01-31T13:42:24.934" v="60" actId="26606"/>
          <ac:spMkLst>
            <pc:docMk/>
            <pc:sldMk cId="0" sldId="274"/>
            <ac:spMk id="17410" creationId="{B899A9A1-849F-465D-911B-09BC3997BEA6}"/>
          </ac:spMkLst>
        </pc:spChg>
        <pc:spChg chg="mod">
          <ac:chgData name="Laura Knight" userId="fcc6b1b8-7f69-4c06-9fd3-1a1553b3cd99" providerId="ADAL" clId="{EA3ECF59-E9E5-41DB-AC86-453A77341C48}" dt="2022-01-31T14:07:55.582" v="492" actId="20577"/>
          <ac:spMkLst>
            <pc:docMk/>
            <pc:sldMk cId="0" sldId="274"/>
            <ac:spMk id="17411" creationId="{B420CDC7-19B4-45E5-AB3A-497A2C98D9C6}"/>
          </ac:spMkLst>
        </pc:spChg>
        <pc:picChg chg="add mod">
          <ac:chgData name="Laura Knight" userId="fcc6b1b8-7f69-4c06-9fd3-1a1553b3cd99" providerId="ADAL" clId="{EA3ECF59-E9E5-41DB-AC86-453A77341C48}" dt="2022-01-31T13:42:24.934" v="60" actId="26606"/>
          <ac:picMkLst>
            <pc:docMk/>
            <pc:sldMk cId="0" sldId="274"/>
            <ac:picMk id="2" creationId="{9C34CA59-1526-452F-97F1-5BCD00D8BC57}"/>
          </ac:picMkLst>
        </pc:picChg>
      </pc:sldChg>
      <pc:sldChg chg="addSp delSp modSp new mod setBg modNotesTx">
        <pc:chgData name="Laura Knight" userId="fcc6b1b8-7f69-4c06-9fd3-1a1553b3cd99" providerId="ADAL" clId="{EA3ECF59-E9E5-41DB-AC86-453A77341C48}" dt="2022-01-31T13:55:36.639" v="308" actId="13926"/>
        <pc:sldMkLst>
          <pc:docMk/>
          <pc:sldMk cId="4010047073" sldId="275"/>
        </pc:sldMkLst>
        <pc:spChg chg="mod">
          <ac:chgData name="Laura Knight" userId="fcc6b1b8-7f69-4c06-9fd3-1a1553b3cd99" providerId="ADAL" clId="{EA3ECF59-E9E5-41DB-AC86-453A77341C48}" dt="2022-01-31T13:55:00.666" v="273" actId="26606"/>
          <ac:spMkLst>
            <pc:docMk/>
            <pc:sldMk cId="4010047073" sldId="275"/>
            <ac:spMk id="2" creationId="{8E020222-8404-4BEF-8763-79F77BC2EB92}"/>
          </ac:spMkLst>
        </pc:spChg>
        <pc:spChg chg="add del mod">
          <ac:chgData name="Laura Knight" userId="fcc6b1b8-7f69-4c06-9fd3-1a1553b3cd99" providerId="ADAL" clId="{EA3ECF59-E9E5-41DB-AC86-453A77341C48}" dt="2022-01-31T13:55:00.666" v="273" actId="26606"/>
          <ac:spMkLst>
            <pc:docMk/>
            <pc:sldMk cId="4010047073" sldId="275"/>
            <ac:spMk id="3" creationId="{41838C45-F09F-4513-AFD3-A10B4B7FAABC}"/>
          </ac:spMkLst>
        </pc:spChg>
        <pc:spChg chg="add mod">
          <ac:chgData name="Laura Knight" userId="fcc6b1b8-7f69-4c06-9fd3-1a1553b3cd99" providerId="ADAL" clId="{EA3ECF59-E9E5-41DB-AC86-453A77341C48}" dt="2022-01-31T13:55:36.639" v="308" actId="13926"/>
          <ac:spMkLst>
            <pc:docMk/>
            <pc:sldMk cId="4010047073" sldId="275"/>
            <ac:spMk id="4" creationId="{E0AE8926-E0F8-4866-A215-34AC27DF6A75}"/>
          </ac:spMkLst>
        </pc:spChg>
        <pc:spChg chg="add del">
          <ac:chgData name="Laura Knight" userId="fcc6b1b8-7f69-4c06-9fd3-1a1553b3cd99" providerId="ADAL" clId="{EA3ECF59-E9E5-41DB-AC86-453A77341C48}" dt="2022-01-31T13:55:00.633" v="272" actId="26606"/>
          <ac:spMkLst>
            <pc:docMk/>
            <pc:sldMk cId="4010047073" sldId="275"/>
            <ac:spMk id="9" creationId="{42285737-90EE-47DC-AC80-8AE156B11969}"/>
          </ac:spMkLst>
        </pc:spChg>
        <pc:spChg chg="add">
          <ac:chgData name="Laura Knight" userId="fcc6b1b8-7f69-4c06-9fd3-1a1553b3cd99" providerId="ADAL" clId="{EA3ECF59-E9E5-41DB-AC86-453A77341C48}" dt="2022-01-31T13:55:00.666" v="273" actId="26606"/>
          <ac:spMkLst>
            <pc:docMk/>
            <pc:sldMk cId="4010047073" sldId="275"/>
            <ac:spMk id="10" creationId="{D1D34770-47A8-402C-AF23-2B653F2D88C1}"/>
          </ac:spMkLst>
        </pc:spChg>
        <pc:grpChg chg="add del">
          <ac:chgData name="Laura Knight" userId="fcc6b1b8-7f69-4c06-9fd3-1a1553b3cd99" providerId="ADAL" clId="{EA3ECF59-E9E5-41DB-AC86-453A77341C48}" dt="2022-01-31T13:55:00.633" v="272" actId="26606"/>
          <ac:grpSpMkLst>
            <pc:docMk/>
            <pc:sldMk cId="4010047073" sldId="275"/>
            <ac:grpSpMk id="11" creationId="{B57BDC17-F1B3-455F-BBF1-680AA1F25C06}"/>
          </ac:grpSpMkLst>
        </pc:grpChg>
        <pc:graphicFrameChg chg="add del">
          <ac:chgData name="Laura Knight" userId="fcc6b1b8-7f69-4c06-9fd3-1a1553b3cd99" providerId="ADAL" clId="{EA3ECF59-E9E5-41DB-AC86-453A77341C48}" dt="2022-01-31T13:55:00.633" v="272" actId="26606"/>
          <ac:graphicFrameMkLst>
            <pc:docMk/>
            <pc:sldMk cId="4010047073" sldId="275"/>
            <ac:graphicFrameMk id="5" creationId="{1237668F-386A-4401-8FBE-F9D332CC4E05}"/>
          </ac:graphicFrameMkLst>
        </pc:graphicFrameChg>
        <pc:graphicFrameChg chg="add">
          <ac:chgData name="Laura Knight" userId="fcc6b1b8-7f69-4c06-9fd3-1a1553b3cd99" providerId="ADAL" clId="{EA3ECF59-E9E5-41DB-AC86-453A77341C48}" dt="2022-01-31T13:55:00.666" v="273" actId="26606"/>
          <ac:graphicFrameMkLst>
            <pc:docMk/>
            <pc:sldMk cId="4010047073" sldId="275"/>
            <ac:graphicFrameMk id="19" creationId="{2FD62EB5-1418-4BFA-BA58-B1AAC2233562}"/>
          </ac:graphicFrameMkLst>
        </pc:graphicFrameChg>
        <pc:picChg chg="add mod">
          <ac:chgData name="Laura Knight" userId="fcc6b1b8-7f69-4c06-9fd3-1a1553b3cd99" providerId="ADAL" clId="{EA3ECF59-E9E5-41DB-AC86-453A77341C48}" dt="2022-01-31T13:55:06.088" v="274" actId="27614"/>
          <ac:picMkLst>
            <pc:docMk/>
            <pc:sldMk cId="4010047073" sldId="275"/>
            <ac:picMk id="6" creationId="{213F4D75-629C-43EB-A1CB-9967907638A2}"/>
          </ac:picMkLst>
        </pc:picChg>
      </pc:sldChg>
      <pc:sldChg chg="addSp delSp modSp new mod modAnim">
        <pc:chgData name="Laura Knight" userId="fcc6b1b8-7f69-4c06-9fd3-1a1553b3cd99" providerId="ADAL" clId="{EA3ECF59-E9E5-41DB-AC86-453A77341C48}" dt="2022-01-31T14:06:12.403" v="350" actId="14100"/>
        <pc:sldMkLst>
          <pc:docMk/>
          <pc:sldMk cId="1529408758" sldId="276"/>
        </pc:sldMkLst>
        <pc:spChg chg="mod">
          <ac:chgData name="Laura Knight" userId="fcc6b1b8-7f69-4c06-9fd3-1a1553b3cd99" providerId="ADAL" clId="{EA3ECF59-E9E5-41DB-AC86-453A77341C48}" dt="2022-01-31T14:06:06.194" v="349" actId="20577"/>
          <ac:spMkLst>
            <pc:docMk/>
            <pc:sldMk cId="1529408758" sldId="276"/>
            <ac:spMk id="2" creationId="{3A0DF63C-F93C-4474-A70F-91D91D66DB64}"/>
          </ac:spMkLst>
        </pc:spChg>
        <pc:spChg chg="del">
          <ac:chgData name="Laura Knight" userId="fcc6b1b8-7f69-4c06-9fd3-1a1553b3cd99" providerId="ADAL" clId="{EA3ECF59-E9E5-41DB-AC86-453A77341C48}" dt="2022-01-31T14:05:36.961" v="310"/>
          <ac:spMkLst>
            <pc:docMk/>
            <pc:sldMk cId="1529408758" sldId="276"/>
            <ac:spMk id="3" creationId="{52768B80-F7CA-42D7-B857-0BC6C53E7AFC}"/>
          </ac:spMkLst>
        </pc:spChg>
        <pc:picChg chg="add mod">
          <ac:chgData name="Laura Knight" userId="fcc6b1b8-7f69-4c06-9fd3-1a1553b3cd99" providerId="ADAL" clId="{EA3ECF59-E9E5-41DB-AC86-453A77341C48}" dt="2022-01-31T14:06:12.403" v="350" actId="14100"/>
          <ac:picMkLst>
            <pc:docMk/>
            <pc:sldMk cId="1529408758" sldId="276"/>
            <ac:picMk id="4" creationId="{3F2008B2-DFDC-4166-8920-B0B420C71011}"/>
          </ac:picMkLst>
        </pc:picChg>
      </pc:sldChg>
      <pc:sldChg chg="addSp modSp new mod setBg modNotesTx">
        <pc:chgData name="Laura Knight" userId="fcc6b1b8-7f69-4c06-9fd3-1a1553b3cd99" providerId="ADAL" clId="{EA3ECF59-E9E5-41DB-AC86-453A77341C48}" dt="2022-01-31T14:09:43.832" v="493"/>
        <pc:sldMkLst>
          <pc:docMk/>
          <pc:sldMk cId="2273236951" sldId="277"/>
        </pc:sldMkLst>
        <pc:spChg chg="mod">
          <ac:chgData name="Laura Knight" userId="fcc6b1b8-7f69-4c06-9fd3-1a1553b3cd99" providerId="ADAL" clId="{EA3ECF59-E9E5-41DB-AC86-453A77341C48}" dt="2022-01-31T14:06:56.510" v="474" actId="26606"/>
          <ac:spMkLst>
            <pc:docMk/>
            <pc:sldMk cId="2273236951" sldId="277"/>
            <ac:spMk id="2" creationId="{E4777743-5F59-4AAC-B459-F67AE20B64E5}"/>
          </ac:spMkLst>
        </pc:spChg>
        <pc:spChg chg="mod">
          <ac:chgData name="Laura Knight" userId="fcc6b1b8-7f69-4c06-9fd3-1a1553b3cd99" providerId="ADAL" clId="{EA3ECF59-E9E5-41DB-AC86-453A77341C48}" dt="2022-01-31T14:07:02.303" v="477" actId="403"/>
          <ac:spMkLst>
            <pc:docMk/>
            <pc:sldMk cId="2273236951" sldId="277"/>
            <ac:spMk id="3" creationId="{E9F98377-4D80-4CD3-BFF3-86F0322D5C60}"/>
          </ac:spMkLst>
        </pc:spChg>
        <pc:spChg chg="add">
          <ac:chgData name="Laura Knight" userId="fcc6b1b8-7f69-4c06-9fd3-1a1553b3cd99" providerId="ADAL" clId="{EA3ECF59-E9E5-41DB-AC86-453A77341C48}" dt="2022-01-31T14:06:56.510" v="474" actId="26606"/>
          <ac:spMkLst>
            <pc:docMk/>
            <pc:sldMk cId="2273236951" sldId="277"/>
            <ac:spMk id="8" creationId="{D278ADA9-6383-4BDD-80D2-8899A402687B}"/>
          </ac:spMkLst>
        </pc:spChg>
        <pc:spChg chg="add">
          <ac:chgData name="Laura Knight" userId="fcc6b1b8-7f69-4c06-9fd3-1a1553b3cd99" providerId="ADAL" clId="{EA3ECF59-E9E5-41DB-AC86-453A77341C48}" dt="2022-01-31T14:06:56.510" v="474" actId="26606"/>
          <ac:spMkLst>
            <pc:docMk/>
            <pc:sldMk cId="2273236951" sldId="277"/>
            <ac:spMk id="10" creationId="{484B7147-B0F6-40ED-B5A2-FF72BC8198B6}"/>
          </ac:spMkLst>
        </pc:spChg>
        <pc:spChg chg="add">
          <ac:chgData name="Laura Knight" userId="fcc6b1b8-7f69-4c06-9fd3-1a1553b3cd99" providerId="ADAL" clId="{EA3ECF59-E9E5-41DB-AC86-453A77341C48}" dt="2022-01-31T14:06:56.510" v="474" actId="26606"/>
          <ac:spMkLst>
            <pc:docMk/>
            <pc:sldMk cId="2273236951" sldId="277"/>
            <ac:spMk id="12" creationId="{B36D2DE0-0628-4A9A-A59D-7BA8B5EB3022}"/>
          </ac:spMkLst>
        </pc:spChg>
        <pc:spChg chg="add">
          <ac:chgData name="Laura Knight" userId="fcc6b1b8-7f69-4c06-9fd3-1a1553b3cd99" providerId="ADAL" clId="{EA3ECF59-E9E5-41DB-AC86-453A77341C48}" dt="2022-01-31T14:06:56.510" v="474" actId="26606"/>
          <ac:spMkLst>
            <pc:docMk/>
            <pc:sldMk cId="2273236951" sldId="277"/>
            <ac:spMk id="14" creationId="{48E405C9-94BE-41DA-928C-DEC9A8550E9F}"/>
          </ac:spMkLst>
        </pc:spChg>
        <pc:spChg chg="add">
          <ac:chgData name="Laura Knight" userId="fcc6b1b8-7f69-4c06-9fd3-1a1553b3cd99" providerId="ADAL" clId="{EA3ECF59-E9E5-41DB-AC86-453A77341C48}" dt="2022-01-31T14:06:56.510" v="474" actId="26606"/>
          <ac:spMkLst>
            <pc:docMk/>
            <pc:sldMk cId="2273236951" sldId="277"/>
            <ac:spMk id="16" creationId="{D2091A72-D5BB-42AC-8FD3-F7747D90861E}"/>
          </ac:spMkLst>
        </pc:spChg>
        <pc:spChg chg="add">
          <ac:chgData name="Laura Knight" userId="fcc6b1b8-7f69-4c06-9fd3-1a1553b3cd99" providerId="ADAL" clId="{EA3ECF59-E9E5-41DB-AC86-453A77341C48}" dt="2022-01-31T14:06:56.510" v="474" actId="26606"/>
          <ac:spMkLst>
            <pc:docMk/>
            <pc:sldMk cId="2273236951" sldId="277"/>
            <ac:spMk id="18" creationId="{6ED12BFC-A737-46AF-8411-481112D54B0C}"/>
          </ac:spMkLst>
        </pc:spChg>
      </pc:sldChg>
      <pc:sldChg chg="addSp delSp modSp new mod setBg setClrOvrMap modNotesTx">
        <pc:chgData name="Laura Knight" userId="fcc6b1b8-7f69-4c06-9fd3-1a1553b3cd99" providerId="ADAL" clId="{EA3ECF59-E9E5-41DB-AC86-453A77341C48}" dt="2022-01-31T14:13:53.380" v="534"/>
        <pc:sldMkLst>
          <pc:docMk/>
          <pc:sldMk cId="3528485643" sldId="278"/>
        </pc:sldMkLst>
        <pc:spChg chg="del mod">
          <ac:chgData name="Laura Knight" userId="fcc6b1b8-7f69-4c06-9fd3-1a1553b3cd99" providerId="ADAL" clId="{EA3ECF59-E9E5-41DB-AC86-453A77341C48}" dt="2022-01-31T14:13:35.605" v="526" actId="478"/>
          <ac:spMkLst>
            <pc:docMk/>
            <pc:sldMk cId="3528485643" sldId="278"/>
            <ac:spMk id="2" creationId="{4F74C516-D9DD-4466-8B6D-675E414F29FC}"/>
          </ac:spMkLst>
        </pc:spChg>
        <pc:spChg chg="mod">
          <ac:chgData name="Laura Knight" userId="fcc6b1b8-7f69-4c06-9fd3-1a1553b3cd99" providerId="ADAL" clId="{EA3ECF59-E9E5-41DB-AC86-453A77341C48}" dt="2022-01-31T14:13:46.380" v="533" actId="27636"/>
          <ac:spMkLst>
            <pc:docMk/>
            <pc:sldMk cId="3528485643" sldId="278"/>
            <ac:spMk id="3" creationId="{86357C61-0359-4386-A91A-9DDF67DDA931}"/>
          </ac:spMkLst>
        </pc:spChg>
        <pc:spChg chg="add">
          <ac:chgData name="Laura Knight" userId="fcc6b1b8-7f69-4c06-9fd3-1a1553b3cd99" providerId="ADAL" clId="{EA3ECF59-E9E5-41DB-AC86-453A77341C48}" dt="2022-01-31T14:13:24.300" v="520" actId="26606"/>
          <ac:spMkLst>
            <pc:docMk/>
            <pc:sldMk cId="3528485643" sldId="278"/>
            <ac:spMk id="10" creationId="{EE1FC7B4-E4A7-4452-B413-1A623E3A7230}"/>
          </ac:spMkLst>
        </pc:spChg>
        <pc:spChg chg="add">
          <ac:chgData name="Laura Knight" userId="fcc6b1b8-7f69-4c06-9fd3-1a1553b3cd99" providerId="ADAL" clId="{EA3ECF59-E9E5-41DB-AC86-453A77341C48}" dt="2022-01-31T14:13:24.300" v="520" actId="26606"/>
          <ac:spMkLst>
            <pc:docMk/>
            <pc:sldMk cId="3528485643" sldId="278"/>
            <ac:spMk id="12" creationId="{E0709AF0-24F0-4486-B189-BE6386BDB198}"/>
          </ac:spMkLst>
        </pc:spChg>
        <pc:spChg chg="add">
          <ac:chgData name="Laura Knight" userId="fcc6b1b8-7f69-4c06-9fd3-1a1553b3cd99" providerId="ADAL" clId="{EA3ECF59-E9E5-41DB-AC86-453A77341C48}" dt="2022-01-31T14:13:24.300" v="520" actId="26606"/>
          <ac:spMkLst>
            <pc:docMk/>
            <pc:sldMk cId="3528485643" sldId="278"/>
            <ac:spMk id="14" creationId="{FBE3B62F-5853-4A3C-B050-6186351A7176}"/>
          </ac:spMkLst>
        </pc:spChg>
        <pc:picChg chg="add mod modCrop">
          <ac:chgData name="Laura Knight" userId="fcc6b1b8-7f69-4c06-9fd3-1a1553b3cd99" providerId="ADAL" clId="{EA3ECF59-E9E5-41DB-AC86-453A77341C48}" dt="2022-01-31T14:13:30.070" v="522" actId="27614"/>
          <ac:picMkLst>
            <pc:docMk/>
            <pc:sldMk cId="3528485643" sldId="278"/>
            <ac:picMk id="5" creationId="{8457C3D3-F609-4136-93C7-9485C2B94E1E}"/>
          </ac:picMkLst>
        </pc:picChg>
      </pc:sldChg>
      <pc:sldChg chg="addSp modSp new mod setBg modNotesTx">
        <pc:chgData name="Laura Knight" userId="fcc6b1b8-7f69-4c06-9fd3-1a1553b3cd99" providerId="ADAL" clId="{EA3ECF59-E9E5-41DB-AC86-453A77341C48}" dt="2022-01-31T14:22:43.473" v="803" actId="26606"/>
        <pc:sldMkLst>
          <pc:docMk/>
          <pc:sldMk cId="3553421233" sldId="279"/>
        </pc:sldMkLst>
        <pc:spChg chg="mod">
          <ac:chgData name="Laura Knight" userId="fcc6b1b8-7f69-4c06-9fd3-1a1553b3cd99" providerId="ADAL" clId="{EA3ECF59-E9E5-41DB-AC86-453A77341C48}" dt="2022-01-31T14:22:43.473" v="803" actId="26606"/>
          <ac:spMkLst>
            <pc:docMk/>
            <pc:sldMk cId="3553421233" sldId="279"/>
            <ac:spMk id="2" creationId="{AF32CCCF-48DC-4042-9DE1-C82A4B930DF2}"/>
          </ac:spMkLst>
        </pc:spChg>
        <pc:spChg chg="mod">
          <ac:chgData name="Laura Knight" userId="fcc6b1b8-7f69-4c06-9fd3-1a1553b3cd99" providerId="ADAL" clId="{EA3ECF59-E9E5-41DB-AC86-453A77341C48}" dt="2022-01-31T14:22:43.473" v="803" actId="26606"/>
          <ac:spMkLst>
            <pc:docMk/>
            <pc:sldMk cId="3553421233" sldId="279"/>
            <ac:spMk id="3" creationId="{5ACDE100-7F6F-49C7-9BF5-0376032BCD0E}"/>
          </ac:spMkLst>
        </pc:spChg>
        <pc:spChg chg="add">
          <ac:chgData name="Laura Knight" userId="fcc6b1b8-7f69-4c06-9fd3-1a1553b3cd99" providerId="ADAL" clId="{EA3ECF59-E9E5-41DB-AC86-453A77341C48}" dt="2022-01-31T14:22:43.473" v="803" actId="26606"/>
          <ac:spMkLst>
            <pc:docMk/>
            <pc:sldMk cId="3553421233" sldId="279"/>
            <ac:spMk id="71" creationId="{12609869-9E80-471B-A487-A53288E0E791}"/>
          </ac:spMkLst>
        </pc:spChg>
        <pc:spChg chg="add">
          <ac:chgData name="Laura Knight" userId="fcc6b1b8-7f69-4c06-9fd3-1a1553b3cd99" providerId="ADAL" clId="{EA3ECF59-E9E5-41DB-AC86-453A77341C48}" dt="2022-01-31T14:22:43.473" v="803" actId="26606"/>
          <ac:spMkLst>
            <pc:docMk/>
            <pc:sldMk cId="3553421233" sldId="279"/>
            <ac:spMk id="73" creationId="{7004738A-9D34-43E8-97D2-CA0EED4F8BE0}"/>
          </ac:spMkLst>
        </pc:spChg>
        <pc:spChg chg="add">
          <ac:chgData name="Laura Knight" userId="fcc6b1b8-7f69-4c06-9fd3-1a1553b3cd99" providerId="ADAL" clId="{EA3ECF59-E9E5-41DB-AC86-453A77341C48}" dt="2022-01-31T14:22:43.473" v="803" actId="26606"/>
          <ac:spMkLst>
            <pc:docMk/>
            <pc:sldMk cId="3553421233" sldId="279"/>
            <ac:spMk id="75" creationId="{B8B8D07F-F13E-443E-BA68-2D26672D76B9}"/>
          </ac:spMkLst>
        </pc:spChg>
        <pc:spChg chg="add">
          <ac:chgData name="Laura Knight" userId="fcc6b1b8-7f69-4c06-9fd3-1a1553b3cd99" providerId="ADAL" clId="{EA3ECF59-E9E5-41DB-AC86-453A77341C48}" dt="2022-01-31T14:22:43.473" v="803" actId="26606"/>
          <ac:spMkLst>
            <pc:docMk/>
            <pc:sldMk cId="3553421233" sldId="279"/>
            <ac:spMk id="77" creationId="{2813A4FA-24A5-41ED-A534-3807D1B2F344}"/>
          </ac:spMkLst>
        </pc:spChg>
        <pc:spChg chg="add">
          <ac:chgData name="Laura Knight" userId="fcc6b1b8-7f69-4c06-9fd3-1a1553b3cd99" providerId="ADAL" clId="{EA3ECF59-E9E5-41DB-AC86-453A77341C48}" dt="2022-01-31T14:22:43.473" v="803" actId="26606"/>
          <ac:spMkLst>
            <pc:docMk/>
            <pc:sldMk cId="3553421233" sldId="279"/>
            <ac:spMk id="79" creationId="{C3944F27-CA70-4E84-A51A-E6BF89558979}"/>
          </ac:spMkLst>
        </pc:spChg>
        <pc:picChg chg="add mod">
          <ac:chgData name="Laura Knight" userId="fcc6b1b8-7f69-4c06-9fd3-1a1553b3cd99" providerId="ADAL" clId="{EA3ECF59-E9E5-41DB-AC86-453A77341C48}" dt="2022-01-31T14:22:43.473" v="803" actId="26606"/>
          <ac:picMkLst>
            <pc:docMk/>
            <pc:sldMk cId="3553421233" sldId="279"/>
            <ac:picMk id="1026" creationId="{50F58490-0AC2-4DBE-AB45-9CCA27DDEE57}"/>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70E817F-3214-4DC4-9E6F-CBF1C936C7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E86555-49B1-4FED-85B4-27BEF92BCFBF}">
      <dgm:prSet/>
      <dgm:spPr/>
      <dgm:t>
        <a:bodyPr/>
        <a:lstStyle/>
        <a:p>
          <a:r>
            <a:rPr lang="en-GB"/>
            <a:t>Situational crime prevention is based on two related theories:</a:t>
          </a:r>
          <a:endParaRPr lang="en-US"/>
        </a:p>
      </dgm:t>
    </dgm:pt>
    <dgm:pt modelId="{57702E6D-D835-4345-B03D-1333745F0954}" type="parTrans" cxnId="{DB97A102-00CE-4148-A57A-196709C60E32}">
      <dgm:prSet/>
      <dgm:spPr/>
      <dgm:t>
        <a:bodyPr/>
        <a:lstStyle/>
        <a:p>
          <a:endParaRPr lang="en-US"/>
        </a:p>
      </dgm:t>
    </dgm:pt>
    <dgm:pt modelId="{503C1BA6-ABD4-476F-9C7F-0FE58CF27477}" type="sibTrans" cxnId="{DB97A102-00CE-4148-A57A-196709C60E32}">
      <dgm:prSet/>
      <dgm:spPr/>
      <dgm:t>
        <a:bodyPr/>
        <a:lstStyle/>
        <a:p>
          <a:endParaRPr lang="en-US"/>
        </a:p>
      </dgm:t>
    </dgm:pt>
    <dgm:pt modelId="{74119A79-D23E-4313-A4CB-DD1C0787D7BA}">
      <dgm:prSet/>
      <dgm:spPr/>
      <dgm:t>
        <a:bodyPr/>
        <a:lstStyle/>
        <a:p>
          <a:r>
            <a:rPr lang="en-GB"/>
            <a:t>Rational choice theory (Felson and Clarke, 1998)</a:t>
          </a:r>
          <a:endParaRPr lang="en-US"/>
        </a:p>
      </dgm:t>
    </dgm:pt>
    <dgm:pt modelId="{FDC51286-71FC-4DB2-9A6A-C683F752CD18}" type="parTrans" cxnId="{5A39FDD9-C225-4D34-9A12-B6867D33429A}">
      <dgm:prSet/>
      <dgm:spPr/>
      <dgm:t>
        <a:bodyPr/>
        <a:lstStyle/>
        <a:p>
          <a:endParaRPr lang="en-US"/>
        </a:p>
      </dgm:t>
    </dgm:pt>
    <dgm:pt modelId="{17A6C342-11D5-4AB8-BF0D-A66DA8222768}" type="sibTrans" cxnId="{5A39FDD9-C225-4D34-9A12-B6867D33429A}">
      <dgm:prSet/>
      <dgm:spPr/>
      <dgm:t>
        <a:bodyPr/>
        <a:lstStyle/>
        <a:p>
          <a:endParaRPr lang="en-US"/>
        </a:p>
      </dgm:t>
    </dgm:pt>
    <dgm:pt modelId="{E3267507-7B10-4B73-8D44-7D7BFFE7DDD2}">
      <dgm:prSet/>
      <dgm:spPr/>
      <dgm:t>
        <a:bodyPr/>
        <a:lstStyle/>
        <a:p>
          <a:r>
            <a:rPr lang="en-GB"/>
            <a:t>Routine activity theory (Cohen and Felson, 1979)</a:t>
          </a:r>
          <a:endParaRPr lang="en-US"/>
        </a:p>
      </dgm:t>
    </dgm:pt>
    <dgm:pt modelId="{B35851F8-C84A-4E99-B36B-34B4AA35B641}" type="parTrans" cxnId="{123316AD-095E-459B-B926-32DEF4893686}">
      <dgm:prSet/>
      <dgm:spPr/>
      <dgm:t>
        <a:bodyPr/>
        <a:lstStyle/>
        <a:p>
          <a:endParaRPr lang="en-US"/>
        </a:p>
      </dgm:t>
    </dgm:pt>
    <dgm:pt modelId="{3677F132-8AF6-49C9-AAED-BCEDA7C5ADD6}" type="sibTrans" cxnId="{123316AD-095E-459B-B926-32DEF4893686}">
      <dgm:prSet/>
      <dgm:spPr/>
      <dgm:t>
        <a:bodyPr/>
        <a:lstStyle/>
        <a:p>
          <a:endParaRPr lang="en-US"/>
        </a:p>
      </dgm:t>
    </dgm:pt>
    <dgm:pt modelId="{CADBEA3B-7745-40A5-8FFA-9CAA1C7CC6B6}" type="pres">
      <dgm:prSet presAssocID="{B70E817F-3214-4DC4-9E6F-CBF1C936C71E}" presName="linear" presStyleCnt="0">
        <dgm:presLayoutVars>
          <dgm:animLvl val="lvl"/>
          <dgm:resizeHandles val="exact"/>
        </dgm:presLayoutVars>
      </dgm:prSet>
      <dgm:spPr/>
    </dgm:pt>
    <dgm:pt modelId="{E6196A81-433A-480D-AB55-A3804867E4A2}" type="pres">
      <dgm:prSet presAssocID="{5DE86555-49B1-4FED-85B4-27BEF92BCFBF}" presName="parentText" presStyleLbl="node1" presStyleIdx="0" presStyleCnt="3">
        <dgm:presLayoutVars>
          <dgm:chMax val="0"/>
          <dgm:bulletEnabled val="1"/>
        </dgm:presLayoutVars>
      </dgm:prSet>
      <dgm:spPr/>
    </dgm:pt>
    <dgm:pt modelId="{9DF2F65E-ED19-417B-90C5-5D72DE53D989}" type="pres">
      <dgm:prSet presAssocID="{503C1BA6-ABD4-476F-9C7F-0FE58CF27477}" presName="spacer" presStyleCnt="0"/>
      <dgm:spPr/>
    </dgm:pt>
    <dgm:pt modelId="{F1D94D68-0DCE-4E90-86C4-502F4F4A1CE1}" type="pres">
      <dgm:prSet presAssocID="{74119A79-D23E-4313-A4CB-DD1C0787D7BA}" presName="parentText" presStyleLbl="node1" presStyleIdx="1" presStyleCnt="3">
        <dgm:presLayoutVars>
          <dgm:chMax val="0"/>
          <dgm:bulletEnabled val="1"/>
        </dgm:presLayoutVars>
      </dgm:prSet>
      <dgm:spPr/>
    </dgm:pt>
    <dgm:pt modelId="{A5C3CFDC-C6BF-49AB-B01E-BE82A12B3729}" type="pres">
      <dgm:prSet presAssocID="{17A6C342-11D5-4AB8-BF0D-A66DA8222768}" presName="spacer" presStyleCnt="0"/>
      <dgm:spPr/>
    </dgm:pt>
    <dgm:pt modelId="{658EEAC8-15B2-4C88-BCA7-56842FD13B1C}" type="pres">
      <dgm:prSet presAssocID="{E3267507-7B10-4B73-8D44-7D7BFFE7DDD2}" presName="parentText" presStyleLbl="node1" presStyleIdx="2" presStyleCnt="3">
        <dgm:presLayoutVars>
          <dgm:chMax val="0"/>
          <dgm:bulletEnabled val="1"/>
        </dgm:presLayoutVars>
      </dgm:prSet>
      <dgm:spPr/>
    </dgm:pt>
  </dgm:ptLst>
  <dgm:cxnLst>
    <dgm:cxn modelId="{DB97A102-00CE-4148-A57A-196709C60E32}" srcId="{B70E817F-3214-4DC4-9E6F-CBF1C936C71E}" destId="{5DE86555-49B1-4FED-85B4-27BEF92BCFBF}" srcOrd="0" destOrd="0" parTransId="{57702E6D-D835-4345-B03D-1333745F0954}" sibTransId="{503C1BA6-ABD4-476F-9C7F-0FE58CF27477}"/>
    <dgm:cxn modelId="{EECFC449-5C8E-4A43-91F1-5C95168B0866}" type="presOf" srcId="{E3267507-7B10-4B73-8D44-7D7BFFE7DDD2}" destId="{658EEAC8-15B2-4C88-BCA7-56842FD13B1C}" srcOrd="0" destOrd="0" presId="urn:microsoft.com/office/officeart/2005/8/layout/vList2"/>
    <dgm:cxn modelId="{97658C57-6649-4263-8DA2-83E17D79F43A}" type="presOf" srcId="{74119A79-D23E-4313-A4CB-DD1C0787D7BA}" destId="{F1D94D68-0DCE-4E90-86C4-502F4F4A1CE1}" srcOrd="0" destOrd="0" presId="urn:microsoft.com/office/officeart/2005/8/layout/vList2"/>
    <dgm:cxn modelId="{66545E7B-CEE0-437F-BDCE-B00B33A3A4A4}" type="presOf" srcId="{5DE86555-49B1-4FED-85B4-27BEF92BCFBF}" destId="{E6196A81-433A-480D-AB55-A3804867E4A2}" srcOrd="0" destOrd="0" presId="urn:microsoft.com/office/officeart/2005/8/layout/vList2"/>
    <dgm:cxn modelId="{0A5060AB-CD71-48A2-BA22-048D3FACFAFC}" type="presOf" srcId="{B70E817F-3214-4DC4-9E6F-CBF1C936C71E}" destId="{CADBEA3B-7745-40A5-8FFA-9CAA1C7CC6B6}" srcOrd="0" destOrd="0" presId="urn:microsoft.com/office/officeart/2005/8/layout/vList2"/>
    <dgm:cxn modelId="{123316AD-095E-459B-B926-32DEF4893686}" srcId="{B70E817F-3214-4DC4-9E6F-CBF1C936C71E}" destId="{E3267507-7B10-4B73-8D44-7D7BFFE7DDD2}" srcOrd="2" destOrd="0" parTransId="{B35851F8-C84A-4E99-B36B-34B4AA35B641}" sibTransId="{3677F132-8AF6-49C9-AAED-BCEDA7C5ADD6}"/>
    <dgm:cxn modelId="{5A39FDD9-C225-4D34-9A12-B6867D33429A}" srcId="{B70E817F-3214-4DC4-9E6F-CBF1C936C71E}" destId="{74119A79-D23E-4313-A4CB-DD1C0787D7BA}" srcOrd="1" destOrd="0" parTransId="{FDC51286-71FC-4DB2-9A6A-C683F752CD18}" sibTransId="{17A6C342-11D5-4AB8-BF0D-A66DA8222768}"/>
    <dgm:cxn modelId="{E8BFFA23-6B4D-44CC-9084-0699600E5C75}" type="presParOf" srcId="{CADBEA3B-7745-40A5-8FFA-9CAA1C7CC6B6}" destId="{E6196A81-433A-480D-AB55-A3804867E4A2}" srcOrd="0" destOrd="0" presId="urn:microsoft.com/office/officeart/2005/8/layout/vList2"/>
    <dgm:cxn modelId="{4465E7F1-8112-43FE-836C-AA4787FE5F3E}" type="presParOf" srcId="{CADBEA3B-7745-40A5-8FFA-9CAA1C7CC6B6}" destId="{9DF2F65E-ED19-417B-90C5-5D72DE53D989}" srcOrd="1" destOrd="0" presId="urn:microsoft.com/office/officeart/2005/8/layout/vList2"/>
    <dgm:cxn modelId="{A049E09A-DF5E-4242-8FAA-035AD46E1433}" type="presParOf" srcId="{CADBEA3B-7745-40A5-8FFA-9CAA1C7CC6B6}" destId="{F1D94D68-0DCE-4E90-86C4-502F4F4A1CE1}" srcOrd="2" destOrd="0" presId="urn:microsoft.com/office/officeart/2005/8/layout/vList2"/>
    <dgm:cxn modelId="{4158BE20-5883-4B59-A713-51078D0403F8}" type="presParOf" srcId="{CADBEA3B-7745-40A5-8FFA-9CAA1C7CC6B6}" destId="{A5C3CFDC-C6BF-49AB-B01E-BE82A12B3729}" srcOrd="3" destOrd="0" presId="urn:microsoft.com/office/officeart/2005/8/layout/vList2"/>
    <dgm:cxn modelId="{1D860D66-FBBE-4CBF-9B63-8601C479ABDA}" type="presParOf" srcId="{CADBEA3B-7745-40A5-8FFA-9CAA1C7CC6B6}" destId="{658EEAC8-15B2-4C88-BCA7-56842FD13B1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96A81-433A-480D-AB55-A3804867E4A2}">
      <dsp:nvSpPr>
        <dsp:cNvPr id="0" name=""/>
        <dsp:cNvSpPr/>
      </dsp:nvSpPr>
      <dsp:spPr>
        <a:xfrm>
          <a:off x="0" y="50567"/>
          <a:ext cx="6002110" cy="1153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Situational crime prevention is based on two related theories:</a:t>
          </a:r>
          <a:endParaRPr lang="en-US" sz="2900" kern="1200"/>
        </a:p>
      </dsp:txBody>
      <dsp:txXfrm>
        <a:off x="56315" y="106882"/>
        <a:ext cx="5889480" cy="1040990"/>
      </dsp:txXfrm>
    </dsp:sp>
    <dsp:sp modelId="{F1D94D68-0DCE-4E90-86C4-502F4F4A1CE1}">
      <dsp:nvSpPr>
        <dsp:cNvPr id="0" name=""/>
        <dsp:cNvSpPr/>
      </dsp:nvSpPr>
      <dsp:spPr>
        <a:xfrm>
          <a:off x="0" y="1287707"/>
          <a:ext cx="6002110" cy="11536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Rational choice theory (Felson and Clarke, 1998)</a:t>
          </a:r>
          <a:endParaRPr lang="en-US" sz="2900" kern="1200"/>
        </a:p>
      </dsp:txBody>
      <dsp:txXfrm>
        <a:off x="56315" y="1344022"/>
        <a:ext cx="5889480" cy="1040990"/>
      </dsp:txXfrm>
    </dsp:sp>
    <dsp:sp modelId="{658EEAC8-15B2-4C88-BCA7-56842FD13B1C}">
      <dsp:nvSpPr>
        <dsp:cNvPr id="0" name=""/>
        <dsp:cNvSpPr/>
      </dsp:nvSpPr>
      <dsp:spPr>
        <a:xfrm>
          <a:off x="0" y="2524846"/>
          <a:ext cx="6002110" cy="1153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Routine activity theory (Cohen and Felson, 1979)</a:t>
          </a:r>
          <a:endParaRPr lang="en-US" sz="2900" kern="1200"/>
        </a:p>
      </dsp:txBody>
      <dsp:txXfrm>
        <a:off x="56315" y="2581161"/>
        <a:ext cx="5889480" cy="1040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4E447-A9E9-4D3A-99D8-69573739A2DD}" type="datetimeFigureOut">
              <a:rPr lang="en-GB"/>
              <a:t>31/01/2022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41D8AD-D069-4D70-862F-C7725F4D405C}" type="slidenum">
              <a:rPr lang="en-GB"/>
              <a:t>‹#›</a:t>
            </a:fld>
            <a:endParaRPr lang="en-GB"/>
          </a:p>
        </p:txBody>
      </p:sp>
    </p:spTree>
    <p:extLst>
      <p:ext uri="{BB962C8B-B14F-4D97-AF65-F5344CB8AC3E}">
        <p14:creationId xmlns:p14="http://schemas.microsoft.com/office/powerpoint/2010/main" val="3721982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phys.org/tags/behaviour/" TargetMode="External"/><Relationship Id="rId3" Type="http://schemas.openxmlformats.org/officeDocument/2006/relationships/hyperlink" Target="https://phys.org/tags/systematic+review/" TargetMode="External"/><Relationship Id="rId7" Type="http://schemas.openxmlformats.org/officeDocument/2006/relationships/hyperlink" Target="https://phys.org/tags/single+parent+family/"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phys.org/tags/parents/" TargetMode="External"/><Relationship Id="rId5" Type="http://schemas.openxmlformats.org/officeDocument/2006/relationships/hyperlink" Target="https://phys.org/tags/children/" TargetMode="External"/><Relationship Id="rId4" Type="http://schemas.openxmlformats.org/officeDocument/2006/relationships/hyperlink" Target="https://phys.org/tags/criminal+behaviour/"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8837/prisoners-childhood-family-backgrounds.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Situational crime prevention focuses on the settings where crime occurs, rather than on those committing specific criminal acts. The emphasis is on managerial and environmental change that reduces opportunities for crimes to occur (Clarke, 1997). Situational crime prevention is based on two related theories.</a:t>
            </a:r>
          </a:p>
          <a:p>
            <a:pPr algn="l"/>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Rational choice theory (Felson and Clarke, 1998), which states that potential offenders rationally choose to commit crime, and also the methods used in order to do so. This choice is influenced by the offender’s need to maximise reward while minimising risk.</a:t>
            </a:r>
          </a:p>
          <a:p>
            <a:pPr algn="l">
              <a:buFont typeface="Arial" panose="020B0604020202020204" pitchFamily="34" charset="0"/>
              <a:buNone/>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Routine activities theory (Cohen and Felson, 1979), which states that, in order for a crime to occur, there must the presence of three linked elements: motivated offenders, suitable targets and the absence of capable guardians. Capable guardians can include people such as security guards or the police, as well as environmental factors, such as locks or other security devices.</a:t>
            </a:r>
          </a:p>
          <a:p>
            <a:pPr algn="l">
              <a:buFont typeface="Arial" panose="020B0604020202020204" pitchFamily="34" charset="0"/>
              <a:buChar char="•"/>
            </a:pPr>
            <a:endParaRPr lang="en-GB" b="0" i="0" dirty="0">
              <a:solidFill>
                <a:srgbClr val="000000"/>
              </a:solidFill>
              <a:effectLst/>
              <a:latin typeface="Gotham"/>
            </a:endParaRPr>
          </a:p>
          <a:p>
            <a:pPr algn="l"/>
            <a:r>
              <a:rPr lang="en-GB" b="0" i="0" dirty="0">
                <a:solidFill>
                  <a:srgbClr val="000000"/>
                </a:solidFill>
                <a:effectLst/>
                <a:latin typeface="Gotham"/>
              </a:rPr>
              <a:t>Situational crime prevention aims to increase risk and/or minimise reward, thus making either the commission of a criminal act too difficult, or the reward for committing the act too low to risk being caught.</a:t>
            </a:r>
          </a:p>
          <a:p>
            <a:pPr algn="l"/>
            <a:r>
              <a:rPr lang="en-GB" b="0" i="0" dirty="0">
                <a:solidFill>
                  <a:srgbClr val="000000"/>
                </a:solidFill>
                <a:effectLst/>
                <a:latin typeface="Gotham"/>
              </a:rPr>
              <a:t>Increased risk can be achieved by minimising the number of suitable targets or adding ‘capable guardians’.</a:t>
            </a:r>
          </a:p>
          <a:p>
            <a:pPr algn="l"/>
            <a:r>
              <a:rPr lang="en-GB" b="0" i="0" dirty="0">
                <a:solidFill>
                  <a:srgbClr val="000000"/>
                </a:solidFill>
                <a:effectLst/>
                <a:latin typeface="Gotham"/>
              </a:rPr>
              <a:t>Cornish and Clarke (2003) produced 25 techniques of situational crime prevention, which detailed various types of interventions to reduce crime. The 25 techniques were split into five specific groups:</a:t>
            </a:r>
          </a:p>
          <a:p>
            <a:pPr algn="l">
              <a:buFont typeface="Arial" panose="020B0604020202020204" pitchFamily="34" charset="0"/>
              <a:buChar char="•"/>
            </a:pPr>
            <a:r>
              <a:rPr lang="en-GB" b="0" i="0" dirty="0">
                <a:solidFill>
                  <a:srgbClr val="000000"/>
                </a:solidFill>
                <a:effectLst/>
                <a:latin typeface="Gotham"/>
              </a:rPr>
              <a:t>increasing the effort </a:t>
            </a:r>
          </a:p>
          <a:p>
            <a:pPr algn="l">
              <a:buFont typeface="Arial" panose="020B0604020202020204" pitchFamily="34" charset="0"/>
              <a:buChar char="•"/>
            </a:pPr>
            <a:r>
              <a:rPr lang="en-GB" b="0" i="0" dirty="0">
                <a:solidFill>
                  <a:srgbClr val="000000"/>
                </a:solidFill>
                <a:effectLst/>
                <a:latin typeface="Gotham"/>
              </a:rPr>
              <a:t>increasing the risk</a:t>
            </a:r>
          </a:p>
          <a:p>
            <a:pPr algn="l">
              <a:buFont typeface="Arial" panose="020B0604020202020204" pitchFamily="34" charset="0"/>
              <a:buChar char="•"/>
            </a:pPr>
            <a:r>
              <a:rPr lang="en-GB" b="0" i="0" dirty="0">
                <a:solidFill>
                  <a:srgbClr val="000000"/>
                </a:solidFill>
                <a:effectLst/>
                <a:latin typeface="Gotham"/>
              </a:rPr>
              <a:t>reducing the rewards</a:t>
            </a:r>
          </a:p>
          <a:p>
            <a:pPr algn="l">
              <a:buFont typeface="Arial" panose="020B0604020202020204" pitchFamily="34" charset="0"/>
              <a:buChar char="•"/>
            </a:pPr>
            <a:r>
              <a:rPr lang="en-GB" b="0" i="0" dirty="0">
                <a:solidFill>
                  <a:srgbClr val="000000"/>
                </a:solidFill>
                <a:effectLst/>
                <a:latin typeface="Gotham"/>
              </a:rPr>
              <a:t>reducing provocations</a:t>
            </a:r>
          </a:p>
          <a:p>
            <a:pPr algn="l">
              <a:buFont typeface="Arial" panose="020B0604020202020204" pitchFamily="34" charset="0"/>
              <a:buChar char="•"/>
            </a:pPr>
            <a:r>
              <a:rPr lang="en-GB" b="0" i="0" dirty="0">
                <a:solidFill>
                  <a:srgbClr val="000000"/>
                </a:solidFill>
                <a:effectLst/>
                <a:latin typeface="Gotham"/>
              </a:rPr>
              <a:t>removing excuses</a:t>
            </a:r>
          </a:p>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3</a:t>
            </a:fld>
            <a:endParaRPr lang="en-GB"/>
          </a:p>
        </p:txBody>
      </p:sp>
    </p:spTree>
    <p:extLst>
      <p:ext uri="{BB962C8B-B14F-4D97-AF65-F5344CB8AC3E}">
        <p14:creationId xmlns:p14="http://schemas.microsoft.com/office/powerpoint/2010/main" val="622062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Situational crime prevention is one strategy that arose as the result of classicist criminology. </a:t>
            </a:r>
          </a:p>
          <a:p>
            <a:r>
              <a:rPr lang="en-US" dirty="0">
                <a:cs typeface="Calibri"/>
              </a:rPr>
              <a:t>The theory suggests that by removing the opportunity for criminal </a:t>
            </a:r>
            <a:r>
              <a:rPr lang="en-US" dirty="0" err="1">
                <a:cs typeface="Calibri"/>
              </a:rPr>
              <a:t>behaviour</a:t>
            </a:r>
            <a:r>
              <a:rPr lang="en-US" dirty="0">
                <a:cs typeface="Calibri"/>
              </a:rPr>
              <a:t>, the cost of committing the crime will outweigh the benefits and so people will choose not to offend.</a:t>
            </a:r>
          </a:p>
          <a:p>
            <a:r>
              <a:rPr lang="en-US" dirty="0">
                <a:cs typeface="Calibri"/>
              </a:rPr>
              <a:t>This might be done by:</a:t>
            </a:r>
          </a:p>
          <a:p>
            <a:r>
              <a:rPr lang="en-US" dirty="0">
                <a:cs typeface="Calibri"/>
              </a:rPr>
              <a:t>- designing goods which make things harder to steal (</a:t>
            </a:r>
            <a:r>
              <a:rPr lang="en-US" dirty="0" err="1">
                <a:cs typeface="Calibri"/>
              </a:rPr>
              <a:t>I.e</a:t>
            </a:r>
            <a:r>
              <a:rPr lang="en-US" dirty="0">
                <a:cs typeface="Calibri"/>
              </a:rPr>
              <a:t> better car lock)</a:t>
            </a:r>
          </a:p>
          <a:p>
            <a:r>
              <a:rPr lang="en-US" dirty="0">
                <a:cs typeface="Calibri"/>
              </a:rPr>
              <a:t>- persuading people to be more responsible about their own goods and their person (</a:t>
            </a:r>
            <a:r>
              <a:rPr lang="en-US" dirty="0" err="1">
                <a:cs typeface="Calibri"/>
              </a:rPr>
              <a:t>Tostre</a:t>
            </a:r>
            <a:r>
              <a:rPr lang="en-US" dirty="0">
                <a:cs typeface="Calibri"/>
              </a:rPr>
              <a:t> example at Christmas dash cam)</a:t>
            </a:r>
          </a:p>
          <a:p>
            <a:r>
              <a:rPr lang="en-US" dirty="0">
                <a:cs typeface="Calibri"/>
              </a:rPr>
              <a:t>- Using locks on property and cars</a:t>
            </a:r>
          </a:p>
          <a:p>
            <a:r>
              <a:rPr lang="en-US" dirty="0">
                <a:cs typeface="Calibri"/>
              </a:rPr>
              <a:t>- Installing CCTV to make it more likely someone will be seen and therefore caught. </a:t>
            </a:r>
          </a:p>
          <a:p>
            <a:endParaRPr lang="en-US" dirty="0">
              <a:cs typeface="Calibri"/>
            </a:endParaRPr>
          </a:p>
          <a:p>
            <a:r>
              <a:rPr lang="en-US" dirty="0">
                <a:cs typeface="Calibri"/>
              </a:rPr>
              <a:t>Crime is viewed as an everyday occurrence in society and the only way to stop it is to limit the opportunities. </a:t>
            </a:r>
          </a:p>
          <a:p>
            <a:endParaRPr lang="en-US" dirty="0">
              <a:cs typeface="Calibri"/>
            </a:endParaRPr>
          </a:p>
          <a:p>
            <a:r>
              <a:rPr lang="en-US" dirty="0">
                <a:cs typeface="Calibri"/>
              </a:rPr>
              <a:t>Q1: Think about the outcome for that particular area and for other areas of town</a:t>
            </a:r>
          </a:p>
          <a:p>
            <a:r>
              <a:rPr lang="en-US" dirty="0">
                <a:cs typeface="Calibri"/>
              </a:rPr>
              <a:t>CCTV may help but may just push crime to other areas </a:t>
            </a:r>
          </a:p>
          <a:p>
            <a:endParaRPr lang="en-US" dirty="0">
              <a:cs typeface="Calibri"/>
            </a:endParaRPr>
          </a:p>
          <a:p>
            <a:r>
              <a:rPr lang="en-US" dirty="0">
                <a:cs typeface="Calibri"/>
              </a:rPr>
              <a:t>Q2: Conductors likely to be attacked – this is altering the crime not stopping it.</a:t>
            </a:r>
          </a:p>
        </p:txBody>
      </p:sp>
      <p:sp>
        <p:nvSpPr>
          <p:cNvPr id="4" name="Slide Number Placeholder 3"/>
          <p:cNvSpPr>
            <a:spLocks noGrp="1"/>
          </p:cNvSpPr>
          <p:nvPr>
            <p:ph type="sldNum" sz="quarter" idx="5"/>
          </p:nvPr>
        </p:nvSpPr>
        <p:spPr/>
        <p:txBody>
          <a:bodyPr/>
          <a:lstStyle/>
          <a:p>
            <a:fld id="{7241D8AD-D069-4D70-862F-C7725F4D405C}" type="slidenum">
              <a:rPr lang="en-GB"/>
              <a:t>4</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Every chemical that we take into the body affects an individual either physically or mentally. Some foods can affect the biochemical balance of the mind and can therefore change </a:t>
            </a:r>
            <a:r>
              <a:rPr lang="en-US" dirty="0" err="1">
                <a:cs typeface="Calibri"/>
              </a:rPr>
              <a:t>behaviour</a:t>
            </a:r>
            <a:endParaRPr lang="en-US" dirty="0">
              <a:cs typeface="Calibri"/>
            </a:endParaRPr>
          </a:p>
          <a:p>
            <a:endParaRPr lang="en-US" dirty="0">
              <a:cs typeface="Calibri"/>
            </a:endParaRPr>
          </a:p>
          <a:p>
            <a:r>
              <a:rPr lang="en-US" dirty="0">
                <a:cs typeface="Calibri"/>
              </a:rPr>
              <a:t>- Testosterone</a:t>
            </a:r>
          </a:p>
          <a:p>
            <a:r>
              <a:rPr lang="en-US" dirty="0">
                <a:cs typeface="Calibri"/>
              </a:rPr>
              <a:t>- Contraceptive pill</a:t>
            </a:r>
          </a:p>
          <a:p>
            <a:r>
              <a:rPr lang="en-US" dirty="0">
                <a:cs typeface="Calibri"/>
              </a:rPr>
              <a:t>- Vitamins</a:t>
            </a:r>
          </a:p>
        </p:txBody>
      </p:sp>
      <p:sp>
        <p:nvSpPr>
          <p:cNvPr id="4" name="Slide Number Placeholder 3"/>
          <p:cNvSpPr>
            <a:spLocks noGrp="1"/>
          </p:cNvSpPr>
          <p:nvPr>
            <p:ph type="sldNum" sz="quarter" idx="5"/>
          </p:nvPr>
        </p:nvSpPr>
        <p:spPr/>
        <p:txBody>
          <a:bodyPr/>
          <a:lstStyle/>
          <a:p>
            <a:fld id="{7241D8AD-D069-4D70-862F-C7725F4D405C}" type="slidenum">
              <a:rPr lang="en-GB"/>
              <a:t>7</a:t>
            </a:fld>
            <a:endParaRPr lang="en-GB"/>
          </a:p>
        </p:txBody>
      </p:sp>
    </p:spTree>
    <p:extLst>
      <p:ext uri="{BB962C8B-B14F-4D97-AF65-F5344CB8AC3E}">
        <p14:creationId xmlns:p14="http://schemas.microsoft.com/office/powerpoint/2010/main" val="1240995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is it that alcohol is accepted in our culture. We </a:t>
            </a:r>
            <a:r>
              <a:rPr lang="en-US" dirty="0" err="1">
                <a:cs typeface="Calibri"/>
              </a:rPr>
              <a:t>demonise</a:t>
            </a:r>
            <a:r>
              <a:rPr lang="en-US" dirty="0">
                <a:cs typeface="Calibri"/>
              </a:rPr>
              <a:t> less serious substances yet alcohol is promoted/advertised?</a:t>
            </a:r>
          </a:p>
        </p:txBody>
      </p:sp>
      <p:sp>
        <p:nvSpPr>
          <p:cNvPr id="4" name="Slide Number Placeholder 3"/>
          <p:cNvSpPr>
            <a:spLocks noGrp="1"/>
          </p:cNvSpPr>
          <p:nvPr>
            <p:ph type="sldNum" sz="quarter" idx="5"/>
          </p:nvPr>
        </p:nvSpPr>
        <p:spPr/>
        <p:txBody>
          <a:bodyPr/>
          <a:lstStyle/>
          <a:p>
            <a:fld id="{7241D8AD-D069-4D70-862F-C7725F4D405C}" type="slidenum">
              <a:rPr lang="en-GB"/>
              <a:t>11</a:t>
            </a:fld>
            <a:endParaRPr lang="en-GB"/>
          </a:p>
        </p:txBody>
      </p:sp>
    </p:spTree>
    <p:extLst>
      <p:ext uri="{BB962C8B-B14F-4D97-AF65-F5344CB8AC3E}">
        <p14:creationId xmlns:p14="http://schemas.microsoft.com/office/powerpoint/2010/main" val="3091988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13</a:t>
            </a:fld>
            <a:endParaRPr lang="en-GB"/>
          </a:p>
        </p:txBody>
      </p:sp>
    </p:spTree>
    <p:extLst>
      <p:ext uri="{BB962C8B-B14F-4D97-AF65-F5344CB8AC3E}">
        <p14:creationId xmlns:p14="http://schemas.microsoft.com/office/powerpoint/2010/main" val="2987030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438"/>
                </a:solidFill>
                <a:effectLst/>
                <a:latin typeface="Quicksand"/>
              </a:rPr>
              <a:t>In general, children of criminal parents are more than twice as likely to exhibit criminal behaviour themselves. The journal </a:t>
            </a:r>
            <a:r>
              <a:rPr lang="en-GB" b="0" i="1" dirty="0">
                <a:solidFill>
                  <a:srgbClr val="212438"/>
                </a:solidFill>
                <a:effectLst/>
                <a:latin typeface="Quicksand"/>
              </a:rPr>
              <a:t>Aggression and Violent </a:t>
            </a:r>
            <a:r>
              <a:rPr lang="en-GB" b="0" i="1" dirty="0" err="1">
                <a:solidFill>
                  <a:srgbClr val="212438"/>
                </a:solidFill>
                <a:effectLst/>
                <a:latin typeface="Quicksand"/>
              </a:rPr>
              <a:t>Behavior</a:t>
            </a:r>
            <a:r>
              <a:rPr lang="en-GB" b="0" i="0" dirty="0">
                <a:solidFill>
                  <a:srgbClr val="212438"/>
                </a:solidFill>
                <a:effectLst/>
                <a:latin typeface="Quicksand"/>
              </a:rPr>
              <a:t> published the results of a study led by </a:t>
            </a:r>
            <a:r>
              <a:rPr lang="en-GB" b="0" i="0" dirty="0" err="1">
                <a:solidFill>
                  <a:srgbClr val="212438"/>
                </a:solidFill>
                <a:effectLst/>
                <a:latin typeface="Quicksand"/>
              </a:rPr>
              <a:t>Sytske</a:t>
            </a:r>
            <a:r>
              <a:rPr lang="en-GB" b="0" i="0" dirty="0">
                <a:solidFill>
                  <a:srgbClr val="212438"/>
                </a:solidFill>
                <a:effectLst/>
                <a:latin typeface="Quicksand"/>
              </a:rPr>
              <a:t> </a:t>
            </a:r>
            <a:r>
              <a:rPr lang="en-GB" b="0" i="0" dirty="0" err="1">
                <a:solidFill>
                  <a:srgbClr val="212438"/>
                </a:solidFill>
                <a:effectLst/>
                <a:latin typeface="Quicksand"/>
              </a:rPr>
              <a:t>Besemer</a:t>
            </a:r>
            <a:r>
              <a:rPr lang="en-GB" b="0" i="0" dirty="0">
                <a:solidFill>
                  <a:srgbClr val="212438"/>
                </a:solidFill>
                <a:effectLst/>
                <a:latin typeface="Quicksand"/>
              </a:rPr>
              <a:t> about the intergenerational transfer of criminal behaviour. </a:t>
            </a:r>
            <a:r>
              <a:rPr lang="en-GB" b="0" i="0" dirty="0" err="1">
                <a:solidFill>
                  <a:srgbClr val="212438"/>
                </a:solidFill>
                <a:effectLst/>
                <a:latin typeface="Quicksand"/>
              </a:rPr>
              <a:t>Besemer</a:t>
            </a:r>
            <a:r>
              <a:rPr lang="en-GB" b="0" i="0" dirty="0">
                <a:solidFill>
                  <a:srgbClr val="212438"/>
                </a:solidFill>
                <a:effectLst/>
                <a:latin typeface="Quicksand"/>
              </a:rPr>
              <a:t> subjected 23 samples in 25 publications to a systematic review and these included data from 3,423,483 children. She performed research at the University of California at Berkeley with Rubicon funding and is now a criminological researcher at Uber in San Francisco.</a:t>
            </a:r>
          </a:p>
          <a:p>
            <a:pPr algn="l"/>
            <a:r>
              <a:rPr lang="en-GB" b="0" i="0" dirty="0">
                <a:solidFill>
                  <a:srgbClr val="212438"/>
                </a:solidFill>
                <a:effectLst/>
                <a:latin typeface="Quicksand"/>
              </a:rPr>
              <a:t>In the article, "A </a:t>
            </a:r>
            <a:r>
              <a:rPr lang="en-GB" b="0" i="0" u="none" strike="noStrike" dirty="0">
                <a:solidFill>
                  <a:srgbClr val="000000"/>
                </a:solidFill>
                <a:effectLst/>
                <a:latin typeface="Quicksand"/>
                <a:hlinkClick r:id="rId3"/>
              </a:rPr>
              <a:t>systematic review</a:t>
            </a:r>
            <a:r>
              <a:rPr lang="en-GB" b="0" i="0" dirty="0">
                <a:solidFill>
                  <a:srgbClr val="212438"/>
                </a:solidFill>
                <a:effectLst/>
                <a:latin typeface="Quicksand"/>
              </a:rPr>
              <a:t> and meta-analysis of the intergenerational transmission of criminal </a:t>
            </a:r>
            <a:r>
              <a:rPr lang="en-GB" b="0" i="0" dirty="0" err="1">
                <a:solidFill>
                  <a:srgbClr val="212438"/>
                </a:solidFill>
                <a:effectLst/>
                <a:latin typeface="Quicksand"/>
              </a:rPr>
              <a:t>behavior</a:t>
            </a:r>
            <a:r>
              <a:rPr lang="en-GB" b="0" i="0" dirty="0">
                <a:solidFill>
                  <a:srgbClr val="212438"/>
                </a:solidFill>
                <a:effectLst/>
                <a:latin typeface="Quicksand"/>
              </a:rPr>
              <a:t>," the researchers also noted that the transfer of </a:t>
            </a:r>
            <a:r>
              <a:rPr lang="en-GB" b="0" i="0" u="none" strike="noStrike" dirty="0">
                <a:solidFill>
                  <a:srgbClr val="000000"/>
                </a:solidFill>
                <a:effectLst/>
                <a:latin typeface="Quicksand"/>
                <a:hlinkClick r:id="rId4"/>
              </a:rPr>
              <a:t>criminal behaviour</a:t>
            </a:r>
            <a:r>
              <a:rPr lang="en-GB" b="0" i="0" dirty="0">
                <a:solidFill>
                  <a:srgbClr val="212438"/>
                </a:solidFill>
                <a:effectLst/>
                <a:latin typeface="Quicksand"/>
              </a:rPr>
              <a:t> from generation to generation is high in the United States compared to Denmark and Sweden. In the United States the government adopts harsher punishments.</a:t>
            </a:r>
          </a:p>
          <a:p>
            <a:pPr algn="l"/>
            <a:r>
              <a:rPr lang="en-GB" b="0" i="0" dirty="0">
                <a:solidFill>
                  <a:srgbClr val="212438"/>
                </a:solidFill>
                <a:effectLst/>
                <a:latin typeface="Quicksand"/>
              </a:rPr>
              <a:t>The research revealed that </a:t>
            </a:r>
            <a:r>
              <a:rPr lang="en-GB" b="0" i="0" u="none" strike="noStrike" dirty="0">
                <a:solidFill>
                  <a:srgbClr val="000000"/>
                </a:solidFill>
                <a:effectLst/>
                <a:latin typeface="Quicksand"/>
                <a:hlinkClick r:id="rId5"/>
              </a:rPr>
              <a:t>children</a:t>
            </a:r>
            <a:r>
              <a:rPr lang="en-GB" b="0" i="0" dirty="0">
                <a:solidFill>
                  <a:srgbClr val="212438"/>
                </a:solidFill>
                <a:effectLst/>
                <a:latin typeface="Quicksand"/>
              </a:rPr>
              <a:t> of criminal </a:t>
            </a:r>
            <a:r>
              <a:rPr lang="en-GB" b="0" i="0" u="none" strike="noStrike" dirty="0">
                <a:solidFill>
                  <a:srgbClr val="000000"/>
                </a:solidFill>
                <a:effectLst/>
                <a:latin typeface="Quicksand"/>
                <a:hlinkClick r:id="rId6"/>
              </a:rPr>
              <a:t>parents</a:t>
            </a:r>
            <a:r>
              <a:rPr lang="en-GB" b="0" i="0" dirty="0">
                <a:solidFill>
                  <a:srgbClr val="212438"/>
                </a:solidFill>
                <a:effectLst/>
                <a:latin typeface="Quicksand"/>
              </a:rPr>
              <a:t> had a 2.4 times higher chance of falling into crime than children without criminal parents. After the figures had been screened for other factors – such as socioeconomic status, family size, teenage parenthood, conflict with parents, level of education enjoyed, and child abuse – the chance that children with criminal parents break the law was still 1.8 times higher.</a:t>
            </a:r>
          </a:p>
          <a:p>
            <a:pPr algn="l"/>
            <a:r>
              <a:rPr lang="en-GB" b="0" i="0" dirty="0">
                <a:solidFill>
                  <a:srgbClr val="212438"/>
                </a:solidFill>
                <a:effectLst/>
                <a:latin typeface="Quicksand"/>
              </a:rPr>
              <a:t>This transfer was the strongest from mothers to daughters, followed by mothers to sons, fathers to daughters and then fathers to sons. A possible explanation for this is the traditional role of the mother in child raising or the absence of the father, for example in a </a:t>
            </a:r>
            <a:r>
              <a:rPr lang="en-GB" b="0" i="0" u="none" strike="noStrike" dirty="0">
                <a:solidFill>
                  <a:srgbClr val="000000"/>
                </a:solidFill>
                <a:effectLst/>
                <a:latin typeface="Quicksand"/>
                <a:hlinkClick r:id="rId7"/>
              </a:rPr>
              <a:t>single parent family</a:t>
            </a:r>
            <a:r>
              <a:rPr lang="en-GB" b="0" i="0" dirty="0">
                <a:solidFill>
                  <a:srgbClr val="212438"/>
                </a:solidFill>
                <a:effectLst/>
                <a:latin typeface="Quicksand"/>
              </a:rPr>
              <a:t> or where the father is in prison. Also it is less usual for women to exhibit criminal </a:t>
            </a:r>
            <a:r>
              <a:rPr lang="en-GB" b="0" i="0" u="none" strike="noStrike" dirty="0">
                <a:solidFill>
                  <a:srgbClr val="000000"/>
                </a:solidFill>
                <a:effectLst/>
                <a:latin typeface="Quicksand"/>
                <a:hlinkClick r:id="rId8"/>
              </a:rPr>
              <a:t>behaviour</a:t>
            </a:r>
            <a:r>
              <a:rPr lang="en-GB" b="0" i="0" dirty="0">
                <a:solidFill>
                  <a:srgbClr val="212438"/>
                </a:solidFill>
                <a:effectLst/>
                <a:latin typeface="Quicksand"/>
              </a:rPr>
              <a:t> and that makes the problem of these mothers more extreme and consequently the transfer of the behaviour stronger. But the researchers do not provide any answers to this.</a:t>
            </a:r>
          </a:p>
          <a:p>
            <a:pPr algn="l"/>
            <a:r>
              <a:rPr lang="en-GB" b="0" i="0" dirty="0">
                <a:solidFill>
                  <a:srgbClr val="212438"/>
                </a:solidFill>
                <a:effectLst/>
                <a:latin typeface="Quicksand"/>
              </a:rPr>
              <a:t>However, it was clear that the transfer of criminal behaviour was stronger for cohorts born after 1981. This is an important fact according to the researchers. After all, delinquents in the United States and Europe have been more harshly punished since the 1980s: more people are sent to prison and they receive longer prison sentences. In the 1960s and 1970s there was more of an emphasis on the integration and rehabilitation of delinquents.</a:t>
            </a:r>
          </a:p>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14</a:t>
            </a:fld>
            <a:endParaRPr lang="en-GB"/>
          </a:p>
        </p:txBody>
      </p:sp>
    </p:spTree>
    <p:extLst>
      <p:ext uri="{BB962C8B-B14F-4D97-AF65-F5344CB8AC3E}">
        <p14:creationId xmlns:p14="http://schemas.microsoft.com/office/powerpoint/2010/main" val="3705726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Prisoners’ childhood and family backgrounds (publishing.service.gov.uk)</a:t>
            </a:r>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15</a:t>
            </a:fld>
            <a:endParaRPr lang="en-GB"/>
          </a:p>
        </p:txBody>
      </p:sp>
    </p:spTree>
    <p:extLst>
      <p:ext uri="{BB962C8B-B14F-4D97-AF65-F5344CB8AC3E}">
        <p14:creationId xmlns:p14="http://schemas.microsoft.com/office/powerpoint/2010/main" val="50679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16</a:t>
            </a:fld>
            <a:endParaRPr lang="en-GB"/>
          </a:p>
        </p:txBody>
      </p:sp>
    </p:spTree>
    <p:extLst>
      <p:ext uri="{BB962C8B-B14F-4D97-AF65-F5344CB8AC3E}">
        <p14:creationId xmlns:p14="http://schemas.microsoft.com/office/powerpoint/2010/main" val="3940492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17</a:t>
            </a:fld>
            <a:endParaRPr lang="en-GB"/>
          </a:p>
        </p:txBody>
      </p:sp>
    </p:spTree>
    <p:extLst>
      <p:ext uri="{BB962C8B-B14F-4D97-AF65-F5344CB8AC3E}">
        <p14:creationId xmlns:p14="http://schemas.microsoft.com/office/powerpoint/2010/main" val="2332189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31/01/2022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discovery/fulldisplay?docid=alma99100363466602421&amp;context=L&amp;vid=44WHELF_UWTSD:44WHELF_UWTSD_VU1&amp;lang=en&amp;search_scope=MyInst_and_CI&amp;adaptor=Local%20Search%20Engine&amp;tab=Everything&amp;query=any,contains,intergenerational%20criminality&amp;offset=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gb_MnKNl8E0?feature=oembed" TargetMode="Externa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hyperlink" Target="https://theconversation.com/treatment-or-punishment-chemical-castration-of-child-sex-offenders-2549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045368" y="2043663"/>
            <a:ext cx="6105194" cy="2031055"/>
          </a:xfrm>
        </p:spPr>
        <p:txBody>
          <a:bodyPr>
            <a:normAutofit/>
          </a:bodyPr>
          <a:lstStyle/>
          <a:p>
            <a:r>
              <a:rPr lang="en-GB" sz="4800">
                <a:solidFill>
                  <a:schemeClr val="tx2"/>
                </a:solidFill>
                <a:cs typeface="Calibri Light"/>
              </a:rPr>
              <a:t>Understanding crime, justice and punishment</a:t>
            </a:r>
            <a:endParaRPr lang="en-GB" sz="4800">
              <a:solidFill>
                <a:schemeClr val="tx2"/>
              </a:solidFill>
            </a:endParaRPr>
          </a:p>
        </p:txBody>
      </p:sp>
      <p:sp>
        <p:nvSpPr>
          <p:cNvPr id="3" name="Subtitle 2"/>
          <p:cNvSpPr>
            <a:spLocks noGrp="1"/>
          </p:cNvSpPr>
          <p:nvPr>
            <p:ph type="subTitle" idx="1"/>
          </p:nvPr>
        </p:nvSpPr>
        <p:spPr>
          <a:xfrm>
            <a:off x="3045368" y="4160126"/>
            <a:ext cx="6105194" cy="682079"/>
          </a:xfrm>
        </p:spPr>
        <p:txBody>
          <a:bodyPr vert="horz" lIns="91440" tIns="45720" rIns="91440" bIns="45720" rtlCol="0">
            <a:normAutofit/>
          </a:bodyPr>
          <a:lstStyle/>
          <a:p>
            <a:r>
              <a:rPr lang="en-GB" dirty="0">
                <a:solidFill>
                  <a:schemeClr val="tx2"/>
                </a:solidFill>
                <a:cs typeface="Calibri"/>
              </a:rPr>
              <a:t>Workshop 2</a:t>
            </a:r>
            <a:endParaRPr lang="en-GB" dirty="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F6AB941-FEE5-4DAF-B463-60A4611BE267}"/>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Recap from lectures</a:t>
            </a:r>
            <a:endParaRPr lang="en-GB" sz="3600">
              <a:solidFill>
                <a:schemeClr val="tx2"/>
              </a:solidFill>
            </a:endParaRPr>
          </a:p>
        </p:txBody>
      </p:sp>
      <p:sp>
        <p:nvSpPr>
          <p:cNvPr id="3" name="Content Placeholder 2">
            <a:extLst>
              <a:ext uri="{FF2B5EF4-FFF2-40B4-BE49-F238E27FC236}">
                <a16:creationId xmlns:a16="http://schemas.microsoft.com/office/drawing/2014/main" id="{CA4D83BA-7CAE-4E36-A9C2-1A883A226BD4}"/>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cs typeface="Calibri"/>
              </a:rPr>
              <a:t>Classicism?</a:t>
            </a:r>
          </a:p>
          <a:p>
            <a:pPr marL="0" indent="0">
              <a:buNone/>
            </a:pPr>
            <a:endParaRPr lang="en-GB" sz="3200" dirty="0">
              <a:solidFill>
                <a:schemeClr val="tx2"/>
              </a:solidFill>
              <a:cs typeface="Calibri"/>
            </a:endParaRPr>
          </a:p>
          <a:p>
            <a:r>
              <a:rPr lang="en-GB" sz="3200" dirty="0">
                <a:solidFill>
                  <a:schemeClr val="tx2"/>
                </a:solidFill>
                <a:cs typeface="Calibri"/>
              </a:rPr>
              <a:t>Positivism?</a:t>
            </a:r>
          </a:p>
          <a:p>
            <a:pPr marL="0" indent="0">
              <a:buNone/>
            </a:pPr>
            <a:endParaRPr lang="en-GB" sz="3200" dirty="0">
              <a:solidFill>
                <a:schemeClr val="tx2"/>
              </a:solidFill>
              <a:cs typeface="Calibri"/>
            </a:endParaRPr>
          </a:p>
          <a:p>
            <a:r>
              <a:rPr lang="en-GB" sz="3200" dirty="0">
                <a:solidFill>
                  <a:schemeClr val="tx2"/>
                </a:solidFill>
                <a:cs typeface="Calibri"/>
              </a:rPr>
              <a:t>Name 3 of the key theorists surrounding biological positivism and their areas of research</a:t>
            </a:r>
          </a:p>
          <a:p>
            <a:endParaRPr lang="en-GB" sz="1800">
              <a:solidFill>
                <a:schemeClr val="tx2"/>
              </a:solidFill>
              <a:cs typeface="Calibri"/>
            </a:endParaRPr>
          </a:p>
        </p:txBody>
      </p:sp>
    </p:spTree>
    <p:extLst>
      <p:ext uri="{BB962C8B-B14F-4D97-AF65-F5344CB8AC3E}">
        <p14:creationId xmlns:p14="http://schemas.microsoft.com/office/powerpoint/2010/main" val="702032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020222-8404-4BEF-8763-79F77BC2EB92}"/>
              </a:ext>
            </a:extLst>
          </p:cNvPr>
          <p:cNvSpPr>
            <a:spLocks noGrp="1"/>
          </p:cNvSpPr>
          <p:nvPr>
            <p:ph type="title"/>
          </p:nvPr>
        </p:nvSpPr>
        <p:spPr>
          <a:xfrm>
            <a:off x="836679" y="723898"/>
            <a:ext cx="6002110" cy="1495425"/>
          </a:xfrm>
        </p:spPr>
        <p:txBody>
          <a:bodyPr>
            <a:normAutofit/>
          </a:bodyPr>
          <a:lstStyle/>
          <a:p>
            <a:r>
              <a:rPr lang="en-GB" sz="4000"/>
              <a:t>Situational crime prevention</a:t>
            </a:r>
          </a:p>
        </p:txBody>
      </p:sp>
      <p:pic>
        <p:nvPicPr>
          <p:cNvPr id="6" name="Picture 5" descr="Background pattern&#10;&#10;Description automatically generated">
            <a:extLst>
              <a:ext uri="{FF2B5EF4-FFF2-40B4-BE49-F238E27FC236}">
                <a16:creationId xmlns:a16="http://schemas.microsoft.com/office/drawing/2014/main" id="{213F4D75-629C-43EB-A1CB-9967907638A2}"/>
              </a:ext>
            </a:extLst>
          </p:cNvPr>
          <p:cNvPicPr>
            <a:picLocks noChangeAspect="1"/>
          </p:cNvPicPr>
          <p:nvPr/>
        </p:nvPicPr>
        <p:blipFill rotWithShape="1">
          <a:blip r:embed="rId3"/>
          <a:srcRect l="8424" r="36976"/>
          <a:stretch/>
        </p:blipFill>
        <p:spPr>
          <a:xfrm>
            <a:off x="7199440" y="10"/>
            <a:ext cx="4992560" cy="6857990"/>
          </a:xfrm>
          <a:prstGeom prst="rect">
            <a:avLst/>
          </a:prstGeom>
          <a:effectLst/>
        </p:spPr>
      </p:pic>
      <p:graphicFrame>
        <p:nvGraphicFramePr>
          <p:cNvPr id="19" name="Content Placeholder 2">
            <a:extLst>
              <a:ext uri="{FF2B5EF4-FFF2-40B4-BE49-F238E27FC236}">
                <a16:creationId xmlns:a16="http://schemas.microsoft.com/office/drawing/2014/main" id="{2FD62EB5-1418-4BFA-BA58-B1AAC2233562}"/>
              </a:ext>
            </a:extLst>
          </p:cNvPr>
          <p:cNvGraphicFramePr>
            <a:graphicFrameLocks noGrp="1"/>
          </p:cNvGraphicFramePr>
          <p:nvPr>
            <p:ph idx="1"/>
            <p:extLst>
              <p:ext uri="{D42A27DB-BD31-4B8C-83A1-F6EECF244321}">
                <p14:modId xmlns:p14="http://schemas.microsoft.com/office/powerpoint/2010/main" val="1036034728"/>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E0AE8926-E0F8-4866-A215-34AC27DF6A75}"/>
              </a:ext>
            </a:extLst>
          </p:cNvPr>
          <p:cNvSpPr txBox="1"/>
          <p:nvPr/>
        </p:nvSpPr>
        <p:spPr>
          <a:xfrm>
            <a:off x="1641524" y="6396874"/>
            <a:ext cx="3916392" cy="369332"/>
          </a:xfrm>
          <a:prstGeom prst="rect">
            <a:avLst/>
          </a:prstGeom>
          <a:noFill/>
        </p:spPr>
        <p:txBody>
          <a:bodyPr wrap="square" rtlCol="0">
            <a:spAutoFit/>
          </a:bodyPr>
          <a:lstStyle/>
          <a:p>
            <a:r>
              <a:rPr lang="en-GB" dirty="0">
                <a:highlight>
                  <a:srgbClr val="FFFF00"/>
                </a:highlight>
              </a:rPr>
              <a:t>WHAT DO THESE THEORIES SAY?</a:t>
            </a:r>
          </a:p>
        </p:txBody>
      </p:sp>
    </p:spTree>
    <p:extLst>
      <p:ext uri="{BB962C8B-B14F-4D97-AF65-F5344CB8AC3E}">
        <p14:creationId xmlns:p14="http://schemas.microsoft.com/office/powerpoint/2010/main" val="4010047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extLst>
              <p:ext uri="{D42A27DB-BD31-4B8C-83A1-F6EECF244321}">
                <p14:modId xmlns:p14="http://schemas.microsoft.com/office/powerpoint/2010/main" val="2177691222"/>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p:txBody>
          <a:bodyPr/>
          <a:lstStyle/>
          <a:p>
            <a:r>
              <a:rPr lang="en-GB" dirty="0">
                <a:cs typeface="Calibri Light"/>
              </a:rPr>
              <a:t>Situational crime prevention - SWANSEA</a:t>
            </a:r>
            <a:endParaRPr lang="en-GB" dirty="0"/>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2875472" y="1697322"/>
            <a:ext cx="6426679" cy="4334773"/>
          </a:xfrm>
        </p:spPr>
      </p:pic>
    </p:spTree>
    <p:extLst>
      <p:ext uri="{BB962C8B-B14F-4D97-AF65-F5344CB8AC3E}">
        <p14:creationId xmlns:p14="http://schemas.microsoft.com/office/powerpoint/2010/main" val="505590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8B5B2-55ED-4914-9C73-1FCE71584B7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Situational crime prevention- SWANSEA</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7639A4-CE1C-4F19-A6E6-B5B879F21496}"/>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sz="1800" b="1" dirty="0"/>
              <a:t>Services provided by Safer Swansea</a:t>
            </a:r>
            <a:endParaRPr lang="en-US" sz="1800" dirty="0"/>
          </a:p>
          <a:p>
            <a:pPr>
              <a:buFont typeface="Arial"/>
              <a:buChar char="•"/>
            </a:pPr>
            <a:r>
              <a:rPr lang="en-GB" sz="1800" dirty="0">
                <a:ea typeface="+mn-lt"/>
                <a:cs typeface="+mn-lt"/>
              </a:rPr>
              <a:t>Swansea's CCTV system and mobile CCTV vehicle</a:t>
            </a:r>
            <a:endParaRPr lang="en-GB" sz="1800" dirty="0"/>
          </a:p>
          <a:p>
            <a:pPr>
              <a:buFont typeface="Arial"/>
              <a:buChar char="•"/>
            </a:pPr>
            <a:r>
              <a:rPr lang="en-GB" sz="1800" dirty="0">
                <a:ea typeface="+mn-lt"/>
                <a:cs typeface="+mn-lt"/>
              </a:rPr>
              <a:t>The Safer Swansea and Neath Port Talbot anti-social behaviour reduction team</a:t>
            </a:r>
            <a:endParaRPr lang="en-GB" sz="1800" dirty="0"/>
          </a:p>
          <a:p>
            <a:pPr>
              <a:buFont typeface="Arial"/>
              <a:buChar char="•"/>
            </a:pPr>
            <a:r>
              <a:rPr lang="en-GB" sz="1800" dirty="0">
                <a:ea typeface="+mn-lt"/>
                <a:cs typeface="+mn-lt"/>
              </a:rPr>
              <a:t>Safer Swansea's domestic abuse forum</a:t>
            </a:r>
            <a:endParaRPr lang="en-GB" sz="1800" dirty="0"/>
          </a:p>
          <a:p>
            <a:pPr>
              <a:buFont typeface="Arial"/>
              <a:buChar char="•"/>
            </a:pPr>
            <a:r>
              <a:rPr lang="en-GB" sz="1800" dirty="0">
                <a:ea typeface="+mn-lt"/>
                <a:cs typeface="+mn-lt"/>
              </a:rPr>
              <a:t>The business crime reduction partnership and the exclusion scheme</a:t>
            </a:r>
            <a:endParaRPr lang="en-GB" sz="1800" dirty="0"/>
          </a:p>
          <a:p>
            <a:pPr>
              <a:buFont typeface="Arial"/>
              <a:buChar char="•"/>
            </a:pPr>
            <a:r>
              <a:rPr lang="en-GB" sz="1800" dirty="0">
                <a:ea typeface="+mn-lt"/>
                <a:cs typeface="+mn-lt"/>
              </a:rPr>
              <a:t>Drugs enforcement action in partnership with police using our drug itemiser machines</a:t>
            </a:r>
            <a:endParaRPr lang="en-GB" sz="1800" dirty="0"/>
          </a:p>
          <a:p>
            <a:pPr>
              <a:buFont typeface="Arial"/>
              <a:buChar char="•"/>
            </a:pPr>
            <a:r>
              <a:rPr lang="en-GB" sz="1800" dirty="0">
                <a:ea typeface="+mn-lt"/>
                <a:cs typeface="+mn-lt"/>
              </a:rPr>
              <a:t>Developing crime reduction projects to reduce crime and vulnerability to crime</a:t>
            </a:r>
            <a:endParaRPr lang="en-GB" sz="1800"/>
          </a:p>
          <a:p>
            <a:pPr>
              <a:buFont typeface="Arial"/>
              <a:buChar char="•"/>
            </a:pPr>
            <a:r>
              <a:rPr lang="en-GB" sz="1800" dirty="0">
                <a:ea typeface="+mn-lt"/>
                <a:cs typeface="+mn-lt"/>
              </a:rPr>
              <a:t>Providing reassurance and crime prevention advice to the public through a variety of communication methods</a:t>
            </a:r>
            <a:endParaRPr lang="en-GB" sz="1800" dirty="0"/>
          </a:p>
          <a:p>
            <a:pPr>
              <a:buFont typeface="Arial"/>
              <a:buChar char="•"/>
            </a:pPr>
            <a:r>
              <a:rPr lang="en-GB" sz="1800" dirty="0">
                <a:ea typeface="+mn-lt"/>
                <a:cs typeface="+mn-lt"/>
              </a:rPr>
              <a:t>Actively engaging with communities face to face to provide reassurance and to address community safety issues people raise through the Partnership and Communities Together (PACT) process</a:t>
            </a:r>
            <a:endParaRPr lang="en-GB" sz="1800" dirty="0"/>
          </a:p>
          <a:p>
            <a:pPr>
              <a:buFont typeface="Arial"/>
              <a:buChar char="•"/>
            </a:pPr>
            <a:r>
              <a:rPr lang="en-GB" sz="1800" dirty="0">
                <a:ea typeface="+mn-lt"/>
                <a:cs typeface="+mn-lt"/>
              </a:rPr>
              <a:t>The city centre's pick up and drop off point serving the night-time economy</a:t>
            </a:r>
            <a:endParaRPr lang="en-GB" sz="1800" dirty="0"/>
          </a:p>
          <a:p>
            <a:pPr marL="0" indent="0">
              <a:buNone/>
            </a:pPr>
            <a:endParaRPr lang="en-GB" sz="1800" dirty="0">
              <a:cs typeface="Calibri" panose="020F0502020204030204"/>
            </a:endParaRPr>
          </a:p>
        </p:txBody>
      </p:sp>
    </p:spTree>
    <p:extLst>
      <p:ext uri="{BB962C8B-B14F-4D97-AF65-F5344CB8AC3E}">
        <p14:creationId xmlns:p14="http://schemas.microsoft.com/office/powerpoint/2010/main" val="1225528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C4C7B-74E7-43F8-AD46-7D12A1E16035}"/>
              </a:ext>
            </a:extLst>
          </p:cNvPr>
          <p:cNvSpPr>
            <a:spLocks noGrp="1"/>
          </p:cNvSpPr>
          <p:nvPr>
            <p:ph type="title"/>
          </p:nvPr>
        </p:nvSpPr>
        <p:spPr/>
        <p:txBody>
          <a:bodyPr/>
          <a:lstStyle/>
          <a:p>
            <a:r>
              <a:rPr lang="en-GB" dirty="0">
                <a:cs typeface="Calibri Light"/>
              </a:rPr>
              <a:t>Positivism: Chemical and biochemical influences</a:t>
            </a:r>
            <a:endParaRPr lang="en-GB" dirty="0"/>
          </a:p>
        </p:txBody>
      </p:sp>
      <p:sp>
        <p:nvSpPr>
          <p:cNvPr id="3" name="Content Placeholder 2">
            <a:extLst>
              <a:ext uri="{FF2B5EF4-FFF2-40B4-BE49-F238E27FC236}">
                <a16:creationId xmlns:a16="http://schemas.microsoft.com/office/drawing/2014/main" id="{B8288721-ED26-4F9A-BAD5-213983A52B68}"/>
              </a:ext>
            </a:extLst>
          </p:cNvPr>
          <p:cNvSpPr>
            <a:spLocks noGrp="1"/>
          </p:cNvSpPr>
          <p:nvPr>
            <p:ph idx="1"/>
          </p:nvPr>
        </p:nvSpPr>
        <p:spPr>
          <a:xfrm>
            <a:off x="838200" y="1825625"/>
            <a:ext cx="11018807" cy="4825790"/>
          </a:xfrm>
        </p:spPr>
        <p:txBody>
          <a:bodyPr vert="horz" lIns="91440" tIns="45720" rIns="91440" bIns="45720" rtlCol="0" anchor="t">
            <a:normAutofit/>
          </a:bodyPr>
          <a:lstStyle/>
          <a:p>
            <a:pPr marL="0" indent="0">
              <a:buNone/>
            </a:pPr>
            <a:r>
              <a:rPr lang="en-GB" sz="3600" dirty="0">
                <a:solidFill>
                  <a:srgbClr val="00B0F0"/>
                </a:solidFill>
                <a:cs typeface="Calibri" panose="020F0502020204030204"/>
              </a:rPr>
              <a:t>WHAT DO YOU THINK?</a:t>
            </a:r>
          </a:p>
          <a:p>
            <a:pPr marL="0" indent="0">
              <a:buNone/>
            </a:pPr>
            <a:r>
              <a:rPr lang="en-GB" dirty="0">
                <a:cs typeface="Calibri" panose="020F0502020204030204"/>
              </a:rPr>
              <a:t>Which drug do you think is responsible for the following symptoms?</a:t>
            </a:r>
          </a:p>
          <a:p>
            <a:pPr marL="0" indent="0">
              <a:buNone/>
            </a:pPr>
            <a:endParaRPr lang="en-GB" dirty="0">
              <a:cs typeface="Calibri" panose="020F0502020204030204"/>
            </a:endParaRPr>
          </a:p>
          <a:p>
            <a:pPr marL="0" indent="0">
              <a:buNone/>
            </a:pPr>
            <a:r>
              <a:rPr lang="en-GB" b="1" dirty="0">
                <a:cs typeface="Calibri" panose="020F0502020204030204"/>
              </a:rPr>
              <a:t>Drug A:</a:t>
            </a:r>
            <a:r>
              <a:rPr lang="en-GB" dirty="0">
                <a:cs typeface="Calibri" panose="020F0502020204030204"/>
              </a:rPr>
              <a:t> Whilst often unpleasant to start with, once people become accustomed to this drug they usually get addicted and find it hard to stop. Most users find it difficult to get through the day without this substance, they often need it as soon as they wake and multiple times throughout the day. If they don't get the drug they can become irritable, inattentive and moody. This drug probably kills more people than any other drug. The drug is unpleasant and risks causing serious harm to non-users – every year a number of innocent people are killed.</a:t>
            </a:r>
          </a:p>
        </p:txBody>
      </p:sp>
    </p:spTree>
    <p:extLst>
      <p:ext uri="{BB962C8B-B14F-4D97-AF65-F5344CB8AC3E}">
        <p14:creationId xmlns:p14="http://schemas.microsoft.com/office/powerpoint/2010/main" val="552249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0151-4AED-49E0-961F-CD4C1BFDE976}"/>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FCE9EA92-5712-4E57-925E-E8120B2B7ED2}"/>
              </a:ext>
            </a:extLst>
          </p:cNvPr>
          <p:cNvSpPr>
            <a:spLocks noGrp="1"/>
          </p:cNvSpPr>
          <p:nvPr>
            <p:ph idx="1"/>
          </p:nvPr>
        </p:nvSpPr>
        <p:spPr/>
        <p:txBody>
          <a:bodyPr vert="horz" lIns="91440" tIns="45720" rIns="91440" bIns="45720" rtlCol="0" anchor="t">
            <a:normAutofit/>
          </a:bodyPr>
          <a:lstStyle/>
          <a:p>
            <a:pPr marL="0" indent="0">
              <a:buNone/>
            </a:pPr>
            <a:r>
              <a:rPr lang="en-GB" sz="4000" b="1" dirty="0">
                <a:cs typeface="Calibri" panose="020F0502020204030204"/>
              </a:rPr>
              <a:t>Drug B</a:t>
            </a:r>
            <a:r>
              <a:rPr lang="en-GB" sz="4000" dirty="0">
                <a:cs typeface="Calibri" panose="020F0502020204030204"/>
              </a:rPr>
              <a:t>: This depressant drug can affect mood and behaviour negatively. It is physically addictive and withdrawal is particularly unpleasant – in some of the worst cases drug users suffer epileptic seizures and hallucinations when withdrawing. This drug is strongly linked to depression and violence. </a:t>
            </a:r>
            <a:endParaRPr lang="en-GB" dirty="0">
              <a:cs typeface="Calibri" panose="020F0502020204030204"/>
            </a:endParaRPr>
          </a:p>
        </p:txBody>
      </p:sp>
    </p:spTree>
    <p:extLst>
      <p:ext uri="{BB962C8B-B14F-4D97-AF65-F5344CB8AC3E}">
        <p14:creationId xmlns:p14="http://schemas.microsoft.com/office/powerpoint/2010/main" val="1288066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374D-CF37-4722-9323-8F6326DEA803}"/>
              </a:ext>
            </a:extLst>
          </p:cNvPr>
          <p:cNvSpPr>
            <a:spLocks noGrp="1"/>
          </p:cNvSpPr>
          <p:nvPr>
            <p:ph type="title"/>
          </p:nvPr>
        </p:nvSpPr>
        <p:spPr/>
        <p:txBody>
          <a:bodyPr/>
          <a:lstStyle/>
          <a:p>
            <a:r>
              <a:rPr lang="en-GB" dirty="0">
                <a:ea typeface="+mj-lt"/>
                <a:cs typeface="+mj-lt"/>
              </a:rPr>
              <a:t>Positivism: Chemical and biochemical influences</a:t>
            </a:r>
            <a:endParaRPr lang="en-US" dirty="0"/>
          </a:p>
        </p:txBody>
      </p:sp>
      <p:sp>
        <p:nvSpPr>
          <p:cNvPr id="3" name="Content Placeholder 2">
            <a:extLst>
              <a:ext uri="{FF2B5EF4-FFF2-40B4-BE49-F238E27FC236}">
                <a16:creationId xmlns:a16="http://schemas.microsoft.com/office/drawing/2014/main" id="{6CCA4920-21FC-48FF-BB5B-FF45B19BD492}"/>
              </a:ext>
            </a:extLst>
          </p:cNvPr>
          <p:cNvSpPr>
            <a:spLocks noGrp="1"/>
          </p:cNvSpPr>
          <p:nvPr>
            <p:ph idx="1"/>
          </p:nvPr>
        </p:nvSpPr>
        <p:spPr/>
        <p:txBody>
          <a:bodyPr vert="horz" lIns="91440" tIns="45720" rIns="91440" bIns="45720" rtlCol="0" anchor="t">
            <a:normAutofit/>
          </a:bodyPr>
          <a:lstStyle/>
          <a:p>
            <a:pPr marL="0" indent="0">
              <a:buNone/>
            </a:pPr>
            <a:r>
              <a:rPr lang="en-GB" sz="3200" b="1" dirty="0">
                <a:cs typeface="Calibri" panose="020F0502020204030204"/>
              </a:rPr>
              <a:t>Drug C: </a:t>
            </a:r>
            <a:r>
              <a:rPr lang="en-GB" sz="3200" dirty="0">
                <a:cs typeface="Calibri" panose="020F0502020204030204"/>
              </a:rPr>
              <a:t>This stimulant drug is psychologically addictive. These drug users feel that they can't face life unless they have their fix. Most of these drug users have to take the drug at least once a day. If they can't get hold of their drug these users become edgy, irritable, depressed and restless. Heavy users suffer palpitations, dizziness, headaches, migraine and insomnia.</a:t>
            </a:r>
            <a:endParaRPr lang="en-GB" sz="3200" b="1" dirty="0">
              <a:cs typeface="Calibri" panose="020F0502020204030204"/>
            </a:endParaRPr>
          </a:p>
        </p:txBody>
      </p:sp>
    </p:spTree>
    <p:extLst>
      <p:ext uri="{BB962C8B-B14F-4D97-AF65-F5344CB8AC3E}">
        <p14:creationId xmlns:p14="http://schemas.microsoft.com/office/powerpoint/2010/main" val="2516889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0F3E5-A493-4B67-A6C7-14519E4C8144}"/>
              </a:ext>
            </a:extLst>
          </p:cNvPr>
          <p:cNvSpPr>
            <a:spLocks noGrp="1"/>
          </p:cNvSpPr>
          <p:nvPr>
            <p:ph type="title"/>
          </p:nvPr>
        </p:nvSpPr>
        <p:spPr/>
        <p:txBody>
          <a:bodyPr/>
          <a:lstStyle/>
          <a:p>
            <a:r>
              <a:rPr lang="en-GB" dirty="0">
                <a:cs typeface="Calibri Light"/>
              </a:rPr>
              <a:t>Drug A: Tobacco </a:t>
            </a:r>
            <a:endParaRPr lang="en-GB" dirty="0"/>
          </a:p>
        </p:txBody>
      </p:sp>
      <p:pic>
        <p:nvPicPr>
          <p:cNvPr id="4" name="Picture 4">
            <a:extLst>
              <a:ext uri="{FF2B5EF4-FFF2-40B4-BE49-F238E27FC236}">
                <a16:creationId xmlns:a16="http://schemas.microsoft.com/office/drawing/2014/main" id="{59F374AC-363E-4012-A774-BC97E69F0ECC}"/>
              </a:ext>
            </a:extLst>
          </p:cNvPr>
          <p:cNvPicPr>
            <a:picLocks noGrp="1" noChangeAspect="1"/>
          </p:cNvPicPr>
          <p:nvPr>
            <p:ph idx="1"/>
          </p:nvPr>
        </p:nvPicPr>
        <p:blipFill>
          <a:blip r:embed="rId2"/>
          <a:stretch>
            <a:fillRect/>
          </a:stretch>
        </p:blipFill>
        <p:spPr>
          <a:xfrm>
            <a:off x="835900" y="1983776"/>
            <a:ext cx="4208541" cy="2899225"/>
          </a:xfrm>
        </p:spPr>
      </p:pic>
      <p:sp>
        <p:nvSpPr>
          <p:cNvPr id="3" name="TextBox 2">
            <a:extLst>
              <a:ext uri="{FF2B5EF4-FFF2-40B4-BE49-F238E27FC236}">
                <a16:creationId xmlns:a16="http://schemas.microsoft.com/office/drawing/2014/main" id="{DC390523-E875-4BFA-BEC9-128749B682D0}"/>
              </a:ext>
            </a:extLst>
          </p:cNvPr>
          <p:cNvSpPr txBox="1"/>
          <p:nvPr/>
        </p:nvSpPr>
        <p:spPr>
          <a:xfrm>
            <a:off x="6349042" y="1618891"/>
            <a:ext cx="370648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Cigarettes have caused many deaths through fires in people's homes but have also caused mass deaths, e.g. when Bradford football stadium caught fire and 56 people were killed due to a dropped cigarette end.</a:t>
            </a:r>
          </a:p>
        </p:txBody>
      </p:sp>
    </p:spTree>
    <p:extLst>
      <p:ext uri="{BB962C8B-B14F-4D97-AF65-F5344CB8AC3E}">
        <p14:creationId xmlns:p14="http://schemas.microsoft.com/office/powerpoint/2010/main" val="540387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7C38-E650-446D-BCFA-704DA037C638}"/>
              </a:ext>
            </a:extLst>
          </p:cNvPr>
          <p:cNvSpPr>
            <a:spLocks noGrp="1"/>
          </p:cNvSpPr>
          <p:nvPr>
            <p:ph type="title"/>
          </p:nvPr>
        </p:nvSpPr>
        <p:spPr/>
        <p:txBody>
          <a:bodyPr/>
          <a:lstStyle/>
          <a:p>
            <a:r>
              <a:rPr lang="en-GB" dirty="0">
                <a:cs typeface="Calibri Light"/>
              </a:rPr>
              <a:t>Drug B: Alcohol</a:t>
            </a:r>
            <a:endParaRPr lang="en-GB" dirty="0"/>
          </a:p>
        </p:txBody>
      </p:sp>
      <p:pic>
        <p:nvPicPr>
          <p:cNvPr id="4" name="Picture 4">
            <a:extLst>
              <a:ext uri="{FF2B5EF4-FFF2-40B4-BE49-F238E27FC236}">
                <a16:creationId xmlns:a16="http://schemas.microsoft.com/office/drawing/2014/main" id="{A388B501-A8BD-4449-B111-A41714700933}"/>
              </a:ext>
            </a:extLst>
          </p:cNvPr>
          <p:cNvPicPr>
            <a:picLocks noGrp="1" noChangeAspect="1"/>
          </p:cNvPicPr>
          <p:nvPr>
            <p:ph idx="1"/>
          </p:nvPr>
        </p:nvPicPr>
        <p:blipFill>
          <a:blip r:embed="rId3"/>
          <a:stretch>
            <a:fillRect/>
          </a:stretch>
        </p:blipFill>
        <p:spPr>
          <a:xfrm>
            <a:off x="1167356" y="1940644"/>
            <a:ext cx="3761287" cy="2812961"/>
          </a:xfrm>
        </p:spPr>
      </p:pic>
      <p:sp>
        <p:nvSpPr>
          <p:cNvPr id="3" name="TextBox 2">
            <a:extLst>
              <a:ext uri="{FF2B5EF4-FFF2-40B4-BE49-F238E27FC236}">
                <a16:creationId xmlns:a16="http://schemas.microsoft.com/office/drawing/2014/main" id="{CE908C15-D3B5-465A-A793-E61C3AB09D47}"/>
              </a:ext>
            </a:extLst>
          </p:cNvPr>
          <p:cNvSpPr txBox="1"/>
          <p:nvPr/>
        </p:nvSpPr>
        <p:spPr>
          <a:xfrm>
            <a:off x="6392174" y="1331343"/>
            <a:ext cx="422406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 Alcohol related crime in the UK is estimated to cost between £8bn and £13bn per year.</a:t>
            </a:r>
          </a:p>
          <a:p>
            <a:endParaRPr lang="en-GB" sz="2400" dirty="0">
              <a:cs typeface="Calibri"/>
            </a:endParaRPr>
          </a:p>
          <a:p>
            <a:r>
              <a:rPr lang="en-GB" sz="2400" dirty="0">
                <a:cs typeface="Calibri"/>
              </a:rPr>
              <a:t>- 29% of all violent incidents in 2013-14 took place in or around a pub.</a:t>
            </a:r>
          </a:p>
          <a:p>
            <a:endParaRPr lang="en-GB" sz="2400" dirty="0">
              <a:cs typeface="Calibri"/>
            </a:endParaRPr>
          </a:p>
          <a:p>
            <a:r>
              <a:rPr lang="en-GB" sz="2400" dirty="0">
                <a:cs typeface="Calibri"/>
              </a:rPr>
              <a:t>- Victims believed the offender to be under the influence of alcohol in 53% of all violent  incidents</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246444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D208-37AA-42FC-BEA0-44E7DD5F36B1}"/>
              </a:ext>
            </a:extLst>
          </p:cNvPr>
          <p:cNvSpPr>
            <a:spLocks noGrp="1"/>
          </p:cNvSpPr>
          <p:nvPr>
            <p:ph type="title"/>
          </p:nvPr>
        </p:nvSpPr>
        <p:spPr/>
        <p:txBody>
          <a:bodyPr/>
          <a:lstStyle/>
          <a:p>
            <a:r>
              <a:rPr lang="en-GB" dirty="0">
                <a:cs typeface="Calibri Light"/>
              </a:rPr>
              <a:t>Drug C: Caffeine</a:t>
            </a:r>
            <a:endParaRPr lang="en-GB" dirty="0"/>
          </a:p>
        </p:txBody>
      </p:sp>
      <p:pic>
        <p:nvPicPr>
          <p:cNvPr id="4" name="Picture 4" descr="A picture containing cup, indoor, table, doughnut&#10;&#10;Description automatically generated">
            <a:extLst>
              <a:ext uri="{FF2B5EF4-FFF2-40B4-BE49-F238E27FC236}">
                <a16:creationId xmlns:a16="http://schemas.microsoft.com/office/drawing/2014/main" id="{175CDB19-B90A-4051-A4FD-DD8B5A1DD26B}"/>
              </a:ext>
            </a:extLst>
          </p:cNvPr>
          <p:cNvPicPr>
            <a:picLocks noGrp="1" noChangeAspect="1"/>
          </p:cNvPicPr>
          <p:nvPr>
            <p:ph idx="1"/>
          </p:nvPr>
        </p:nvPicPr>
        <p:blipFill>
          <a:blip r:embed="rId2"/>
          <a:stretch>
            <a:fillRect/>
          </a:stretch>
        </p:blipFill>
        <p:spPr>
          <a:xfrm>
            <a:off x="776108" y="1964562"/>
            <a:ext cx="2962275" cy="1543050"/>
          </a:xfrm>
        </p:spPr>
      </p:pic>
      <p:sp>
        <p:nvSpPr>
          <p:cNvPr id="5" name="TextBox 4">
            <a:extLst>
              <a:ext uri="{FF2B5EF4-FFF2-40B4-BE49-F238E27FC236}">
                <a16:creationId xmlns:a16="http://schemas.microsoft.com/office/drawing/2014/main" id="{34EAD89E-1F10-48B0-9653-F66C8FCA2079}"/>
              </a:ext>
            </a:extLst>
          </p:cNvPr>
          <p:cNvSpPr txBox="1"/>
          <p:nvPr/>
        </p:nvSpPr>
        <p:spPr>
          <a:xfrm>
            <a:off x="5702060" y="1848928"/>
            <a:ext cx="485667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cs typeface="Calibri"/>
              </a:rPr>
              <a:t>Found in chocolate, lemonade, tea, coffee, pills.</a:t>
            </a:r>
          </a:p>
          <a:p>
            <a:endParaRPr lang="en-GB" sz="3200" dirty="0">
              <a:cs typeface="Calibri"/>
            </a:endParaRPr>
          </a:p>
          <a:p>
            <a:r>
              <a:rPr lang="en-GB" sz="3200" dirty="0">
                <a:cs typeface="Calibri"/>
              </a:rPr>
              <a:t>- Can cause tiredness, irritability and increases heart rate and blood pressure.</a:t>
            </a:r>
          </a:p>
        </p:txBody>
      </p:sp>
    </p:spTree>
    <p:extLst>
      <p:ext uri="{BB962C8B-B14F-4D97-AF65-F5344CB8AC3E}">
        <p14:creationId xmlns:p14="http://schemas.microsoft.com/office/powerpoint/2010/main" val="3075290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4777743-5F59-4AAC-B459-F67AE20B64E5}"/>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err="1">
                <a:solidFill>
                  <a:schemeClr val="tx1"/>
                </a:solidFill>
                <a:latin typeface="+mj-lt"/>
                <a:ea typeface="+mj-ea"/>
                <a:cs typeface="+mj-cs"/>
              </a:rPr>
              <a:t>Thinkpoint</a:t>
            </a:r>
            <a:r>
              <a:rPr lang="en-US" sz="6000" kern="1200" dirty="0">
                <a:solidFill>
                  <a:schemeClr val="tx1"/>
                </a:solidFill>
                <a:latin typeface="+mj-lt"/>
                <a:ea typeface="+mj-ea"/>
                <a:cs typeface="+mj-cs"/>
              </a:rPr>
              <a:t>?</a:t>
            </a:r>
          </a:p>
        </p:txBody>
      </p:sp>
      <p:sp>
        <p:nvSpPr>
          <p:cNvPr id="3" name="Content Placeholder 2">
            <a:extLst>
              <a:ext uri="{FF2B5EF4-FFF2-40B4-BE49-F238E27FC236}">
                <a16:creationId xmlns:a16="http://schemas.microsoft.com/office/drawing/2014/main" id="{E9F98377-4D80-4CD3-BFF3-86F0322D5C60}"/>
              </a:ext>
            </a:extLst>
          </p:cNvPr>
          <p:cNvSpPr>
            <a:spLocks noGrp="1"/>
          </p:cNvSpPr>
          <p:nvPr>
            <p:ph idx="1"/>
          </p:nvPr>
        </p:nvSpPr>
        <p:spPr>
          <a:xfrm>
            <a:off x="3315031" y="4076802"/>
            <a:ext cx="5561938" cy="1534587"/>
          </a:xfrm>
        </p:spPr>
        <p:txBody>
          <a:bodyPr vert="horz" lIns="91440" tIns="45720" rIns="91440" bIns="45720" rtlCol="0">
            <a:normAutofit/>
          </a:bodyPr>
          <a:lstStyle/>
          <a:p>
            <a:pPr marL="0" indent="0" algn="ctr">
              <a:buNone/>
            </a:pPr>
            <a:r>
              <a:rPr lang="en-US" sz="3200" kern="1200" dirty="0">
                <a:solidFill>
                  <a:schemeClr val="accent1"/>
                </a:solidFill>
                <a:latin typeface="+mn-lt"/>
                <a:ea typeface="+mn-ea"/>
                <a:cs typeface="+mn-cs"/>
              </a:rPr>
              <a:t>Are children of criminal parents more likely to be criminals themselves?</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3236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2CCCF-48DC-4042-9DE1-C82A4B930DF2}"/>
              </a:ext>
            </a:extLst>
          </p:cNvPr>
          <p:cNvSpPr>
            <a:spLocks noGrp="1"/>
          </p:cNvSpPr>
          <p:nvPr>
            <p:ph type="title"/>
          </p:nvPr>
        </p:nvSpPr>
        <p:spPr>
          <a:xfrm>
            <a:off x="1136397" y="502020"/>
            <a:ext cx="5323715" cy="1642970"/>
          </a:xfrm>
        </p:spPr>
        <p:txBody>
          <a:bodyPr anchor="b">
            <a:normAutofit/>
          </a:bodyPr>
          <a:lstStyle/>
          <a:p>
            <a:r>
              <a:rPr lang="en-US" sz="2800" kern="1200">
                <a:latin typeface="+mn-lt"/>
                <a:ea typeface="+mn-ea"/>
                <a:cs typeface="+mn-cs"/>
              </a:rPr>
              <a:t>Are children of criminal parents more likely to be criminals themselves?</a:t>
            </a:r>
            <a:br>
              <a:rPr lang="en-US" sz="2800" kern="1200">
                <a:latin typeface="+mn-lt"/>
                <a:ea typeface="+mn-ea"/>
                <a:cs typeface="+mn-cs"/>
              </a:rPr>
            </a:br>
            <a:endParaRPr lang="en-GB" sz="2800"/>
          </a:p>
        </p:txBody>
      </p:sp>
      <p:sp>
        <p:nvSpPr>
          <p:cNvPr id="3" name="Content Placeholder 2">
            <a:extLst>
              <a:ext uri="{FF2B5EF4-FFF2-40B4-BE49-F238E27FC236}">
                <a16:creationId xmlns:a16="http://schemas.microsoft.com/office/drawing/2014/main" id="{5ACDE100-7F6F-49C7-9BF5-0376032BCD0E}"/>
              </a:ext>
            </a:extLst>
          </p:cNvPr>
          <p:cNvSpPr>
            <a:spLocks noGrp="1"/>
          </p:cNvSpPr>
          <p:nvPr>
            <p:ph idx="1"/>
          </p:nvPr>
        </p:nvSpPr>
        <p:spPr>
          <a:xfrm>
            <a:off x="1144923" y="2405894"/>
            <a:ext cx="5315189" cy="3535083"/>
          </a:xfrm>
        </p:spPr>
        <p:txBody>
          <a:bodyPr anchor="t">
            <a:normAutofit/>
          </a:bodyPr>
          <a:lstStyle/>
          <a:p>
            <a:r>
              <a:rPr lang="en-GB" sz="2000"/>
              <a:t>‘The apple doesn’t fall far from the tree’</a:t>
            </a:r>
          </a:p>
          <a:p>
            <a:r>
              <a:rPr lang="en-GB" sz="2000"/>
              <a:t>‘Chip off the old block’</a:t>
            </a:r>
          </a:p>
          <a:p>
            <a:r>
              <a:rPr lang="en-GB" sz="2000"/>
              <a:t>‘Like father like son’</a:t>
            </a:r>
          </a:p>
          <a:p>
            <a:r>
              <a:rPr lang="en-GB" sz="2000">
                <a:highlight>
                  <a:srgbClr val="FFFF00"/>
                </a:highlight>
              </a:rPr>
              <a:t>Sytske Besemer [2012]- </a:t>
            </a:r>
            <a:r>
              <a:rPr lang="en-GB" sz="2000"/>
              <a:t>children of criminal parents had 2.4 times higher chance of falling into crime than children without criminal parents</a:t>
            </a:r>
          </a:p>
          <a:p>
            <a:r>
              <a:rPr lang="en-GB" sz="2000">
                <a:hlinkClick r:id="rId3"/>
              </a:rPr>
              <a:t>Intergenerational transmission of criminal and violent behaviour - University of Wales Trinity Saint David (uwtsd.ac.uk)</a:t>
            </a:r>
            <a:endParaRPr lang="en-GB" sz="2000"/>
          </a:p>
          <a:p>
            <a:pPr marL="0" indent="0">
              <a:buNone/>
            </a:pPr>
            <a:endParaRPr lang="en-GB" sz="200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humbnail">
            <a:extLst>
              <a:ext uri="{FF2B5EF4-FFF2-40B4-BE49-F238E27FC236}">
                <a16:creationId xmlns:a16="http://schemas.microsoft.com/office/drawing/2014/main" id="{50F58490-0AC2-4DBE-AB45-9CCA27DDEE5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73447" y="909081"/>
            <a:ext cx="3575570" cy="5071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3421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6357C61-0359-4386-A91A-9DDF67DDA931}"/>
              </a:ext>
            </a:extLst>
          </p:cNvPr>
          <p:cNvSpPr>
            <a:spLocks noGrp="1"/>
          </p:cNvSpPr>
          <p:nvPr>
            <p:ph idx="1"/>
          </p:nvPr>
        </p:nvSpPr>
        <p:spPr>
          <a:xfrm>
            <a:off x="649858" y="506083"/>
            <a:ext cx="5946474" cy="5819955"/>
          </a:xfrm>
        </p:spPr>
        <p:txBody>
          <a:bodyPr>
            <a:normAutofit/>
          </a:bodyPr>
          <a:lstStyle/>
          <a:p>
            <a:r>
              <a:rPr lang="en-GB" sz="1600" dirty="0"/>
              <a:t>Results Many prisoners had problematic backgrounds:</a:t>
            </a:r>
          </a:p>
          <a:p>
            <a:r>
              <a:rPr lang="en-GB" sz="1600" dirty="0"/>
              <a:t> Twenty-four per cent stated that they had been in care at some point during their childhood. </a:t>
            </a:r>
          </a:p>
          <a:p>
            <a:r>
              <a:rPr lang="en-GB" sz="1600" dirty="0"/>
              <a:t> Many prisoners had experienced abuse (29%) or observed violence in the home (41%) as a child – particularly those who stated that they had a family member with an alcohol or drug problem. </a:t>
            </a:r>
          </a:p>
          <a:p>
            <a:r>
              <a:rPr lang="en-GB" sz="1600" dirty="0">
                <a:solidFill>
                  <a:schemeClr val="accent1"/>
                </a:solidFill>
                <a:highlight>
                  <a:srgbClr val="FFFF00"/>
                </a:highlight>
              </a:rPr>
              <a:t>Thirty-seven per cent of prisoners reported having family members who had been convicted of a non-motoring criminal offence, of whom 84% had been in prison, a young offenders’ institution or borstal. Prisoners with a convicted family member were more likely to be reconvicted in the year after release from custody than those without a convicted family member</a:t>
            </a:r>
            <a:r>
              <a:rPr lang="en-GB" sz="1600" dirty="0">
                <a:highlight>
                  <a:srgbClr val="FFFF00"/>
                </a:highlight>
              </a:rPr>
              <a:t>. </a:t>
            </a:r>
          </a:p>
          <a:p>
            <a:r>
              <a:rPr lang="en-GB" sz="1600" dirty="0"/>
              <a:t>Eighteen per cent of prisoners stated that they had a family member with an alcohol problem, and 14% with a drug problem. </a:t>
            </a:r>
          </a:p>
          <a:p>
            <a:r>
              <a:rPr lang="en-GB" sz="1600" dirty="0"/>
              <a:t> Fifty-nine per cent of prisoners stated that they had regularly played truant from school, 63% had been suspended or temporarily excluded, and 42% stated that they had been permanently excluded or expelled. Prisoners with these issues were more likely to be reconvicted on release than those without.</a:t>
            </a:r>
          </a:p>
        </p:txBody>
      </p:sp>
      <p:pic>
        <p:nvPicPr>
          <p:cNvPr id="5" name="Picture 4" descr="Graphical user interface, application, Word&#10;&#10;Description automatically generated">
            <a:extLst>
              <a:ext uri="{FF2B5EF4-FFF2-40B4-BE49-F238E27FC236}">
                <a16:creationId xmlns:a16="http://schemas.microsoft.com/office/drawing/2014/main" id="{8457C3D3-F609-4136-93C7-9485C2B94E1E}"/>
              </a:ext>
            </a:extLst>
          </p:cNvPr>
          <p:cNvPicPr>
            <a:picLocks noChangeAspect="1"/>
          </p:cNvPicPr>
          <p:nvPr/>
        </p:nvPicPr>
        <p:blipFill rotWithShape="1">
          <a:blip r:embed="rId3"/>
          <a:srcRect l="31272" t="16772" r="36526" b="17317"/>
          <a:stretch/>
        </p:blipFill>
        <p:spPr>
          <a:xfrm>
            <a:off x="7427277" y="2191807"/>
            <a:ext cx="2916884" cy="3985156"/>
          </a:xfrm>
          <a:prstGeom prst="rect">
            <a:avLst/>
          </a:prstGeom>
        </p:spPr>
      </p:pic>
    </p:spTree>
    <p:extLst>
      <p:ext uri="{BB962C8B-B14F-4D97-AF65-F5344CB8AC3E}">
        <p14:creationId xmlns:p14="http://schemas.microsoft.com/office/powerpoint/2010/main" val="352848564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DF63C-F93C-4474-A70F-91D91D66DB64}"/>
              </a:ext>
            </a:extLst>
          </p:cNvPr>
          <p:cNvSpPr>
            <a:spLocks noGrp="1"/>
          </p:cNvSpPr>
          <p:nvPr>
            <p:ph type="title"/>
          </p:nvPr>
        </p:nvSpPr>
        <p:spPr>
          <a:xfrm>
            <a:off x="1943818" y="365126"/>
            <a:ext cx="9409981" cy="865576"/>
          </a:xfrm>
        </p:spPr>
        <p:txBody>
          <a:bodyPr>
            <a:normAutofit/>
          </a:bodyPr>
          <a:lstStyle/>
          <a:p>
            <a:r>
              <a:rPr lang="en-GB" dirty="0"/>
              <a:t>Twin and adoption studies</a:t>
            </a:r>
          </a:p>
        </p:txBody>
      </p:sp>
      <p:pic>
        <p:nvPicPr>
          <p:cNvPr id="4" name="Online Media 3" title="AC2.1 Twin and Adoption studies">
            <a:hlinkClick r:id="" action="ppaction://media"/>
            <a:extLst>
              <a:ext uri="{FF2B5EF4-FFF2-40B4-BE49-F238E27FC236}">
                <a16:creationId xmlns:a16="http://schemas.microsoft.com/office/drawing/2014/main" id="{3F2008B2-DFDC-4166-8920-B0B420C71011}"/>
              </a:ext>
            </a:extLst>
          </p:cNvPr>
          <p:cNvPicPr>
            <a:picLocks noGrp="1" noRot="1" noChangeAspect="1"/>
          </p:cNvPicPr>
          <p:nvPr>
            <p:ph idx="1"/>
            <a:videoFile r:link="rId1"/>
          </p:nvPr>
        </p:nvPicPr>
        <p:blipFill>
          <a:blip r:embed="rId4"/>
          <a:stretch>
            <a:fillRect/>
          </a:stretch>
        </p:blipFill>
        <p:spPr>
          <a:xfrm>
            <a:off x="3195638" y="1230702"/>
            <a:ext cx="6595615" cy="4946261"/>
          </a:xfrm>
          <a:prstGeom prst="rect">
            <a:avLst/>
          </a:prstGeom>
        </p:spPr>
      </p:pic>
    </p:spTree>
    <p:extLst>
      <p:ext uri="{BB962C8B-B14F-4D97-AF65-F5344CB8AC3E}">
        <p14:creationId xmlns:p14="http://schemas.microsoft.com/office/powerpoint/2010/main" val="1529408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B899A9A1-849F-465D-911B-09BC3997BEA6}"/>
              </a:ext>
            </a:extLst>
          </p:cNvPr>
          <p:cNvSpPr>
            <a:spLocks noGrp="1" noChangeArrowheads="1"/>
          </p:cNvSpPr>
          <p:nvPr>
            <p:ph type="title"/>
          </p:nvPr>
        </p:nvSpPr>
        <p:spPr>
          <a:xfrm>
            <a:off x="836679" y="723898"/>
            <a:ext cx="6002110" cy="1495425"/>
          </a:xfrm>
        </p:spPr>
        <p:txBody>
          <a:bodyPr>
            <a:normAutofit/>
          </a:bodyPr>
          <a:lstStyle/>
          <a:p>
            <a:pPr eaLnBrk="1" hangingPunct="1"/>
            <a:r>
              <a:rPr lang="en-GB" altLang="en-US" sz="2500" b="1"/>
              <a:t>Chemical castration - </a:t>
            </a:r>
            <a:r>
              <a:rPr lang="en-GB" sz="2500">
                <a:hlinkClick r:id="rId3"/>
              </a:rPr>
              <a:t>Treatment or punishment? Chemical castration of child sex offenders (theconversation.com)</a:t>
            </a:r>
            <a:endParaRPr lang="en-GB" altLang="en-US" sz="2500" b="1"/>
          </a:p>
        </p:txBody>
      </p:sp>
      <p:sp>
        <p:nvSpPr>
          <p:cNvPr id="17411" name="Rectangle 3">
            <a:extLst>
              <a:ext uri="{FF2B5EF4-FFF2-40B4-BE49-F238E27FC236}">
                <a16:creationId xmlns:a16="http://schemas.microsoft.com/office/drawing/2014/main" id="{B420CDC7-19B4-45E5-AB3A-497A2C98D9C6}"/>
              </a:ext>
            </a:extLst>
          </p:cNvPr>
          <p:cNvSpPr>
            <a:spLocks noGrp="1" noChangeArrowheads="1"/>
          </p:cNvSpPr>
          <p:nvPr>
            <p:ph type="body" idx="1"/>
          </p:nvPr>
        </p:nvSpPr>
        <p:spPr>
          <a:xfrm>
            <a:off x="836679" y="2405068"/>
            <a:ext cx="6002110" cy="3729034"/>
          </a:xfrm>
        </p:spPr>
        <p:txBody>
          <a:bodyPr>
            <a:normAutofit/>
          </a:bodyPr>
          <a:lstStyle/>
          <a:p>
            <a:pPr eaLnBrk="1" hangingPunct="1"/>
            <a:r>
              <a:rPr lang="en-GB" altLang="en-US" sz="1600" dirty="0"/>
              <a:t>A biological solution to arguably a complex social problem?</a:t>
            </a:r>
          </a:p>
          <a:p>
            <a:pPr eaLnBrk="1" hangingPunct="1"/>
            <a:endParaRPr lang="en-GB" altLang="en-US" sz="1600" dirty="0"/>
          </a:p>
          <a:p>
            <a:pPr eaLnBrk="1" hangingPunct="1"/>
            <a:r>
              <a:rPr lang="en-GB" altLang="en-US" sz="1600" dirty="0"/>
              <a:t>What key issues and problems does this article discuss concerning the role of biology as a determinate factor in human behaviour in general and criminal behaviour in particular?</a:t>
            </a:r>
          </a:p>
          <a:p>
            <a:pPr eaLnBrk="1" hangingPunct="1"/>
            <a:endParaRPr lang="en-GB" altLang="en-US" sz="1600" dirty="0"/>
          </a:p>
          <a:p>
            <a:r>
              <a:rPr lang="en-GB" altLang="en-US" sz="1600" dirty="0"/>
              <a:t>Do you think biological criminology provides a better explanation of some types of criminal behaviour than others?</a:t>
            </a:r>
          </a:p>
          <a:p>
            <a:pPr marL="0" indent="0" eaLnBrk="1" hangingPunct="1">
              <a:buNone/>
            </a:pPr>
            <a:endParaRPr lang="en-GB" altLang="en-US" sz="1600" dirty="0"/>
          </a:p>
          <a:p>
            <a:pPr eaLnBrk="1" hangingPunct="1"/>
            <a:r>
              <a:rPr lang="en-GB" altLang="en-US" sz="1600" dirty="0"/>
              <a:t>Some crimes, such as violent crime, are the result of social structural problems rather than biology. Do you agree with this? What do you think is meant by ‘social structural’ solutions’?  </a:t>
            </a:r>
          </a:p>
          <a:p>
            <a:pPr eaLnBrk="1" hangingPunct="1"/>
            <a:endParaRPr lang="en-GB" altLang="en-US" sz="1600" dirty="0"/>
          </a:p>
          <a:p>
            <a:pPr eaLnBrk="1" hangingPunct="1">
              <a:buFontTx/>
              <a:buNone/>
            </a:pPr>
            <a:endParaRPr lang="en-GB" altLang="en-US" sz="1600" dirty="0"/>
          </a:p>
          <a:p>
            <a:pPr eaLnBrk="1" hangingPunct="1"/>
            <a:endParaRPr lang="en-GB" altLang="en-US" sz="1600" dirty="0"/>
          </a:p>
        </p:txBody>
      </p:sp>
      <p:pic>
        <p:nvPicPr>
          <p:cNvPr id="2" name="Picture 1">
            <a:extLst>
              <a:ext uri="{FF2B5EF4-FFF2-40B4-BE49-F238E27FC236}">
                <a16:creationId xmlns:a16="http://schemas.microsoft.com/office/drawing/2014/main" id="{9C34CA59-1526-452F-97F1-5BCD00D8BC57}"/>
              </a:ext>
            </a:extLst>
          </p:cNvPr>
          <p:cNvPicPr>
            <a:picLocks noChangeAspect="1"/>
          </p:cNvPicPr>
          <p:nvPr/>
        </p:nvPicPr>
        <p:blipFill rotWithShape="1">
          <a:blip r:embed="rId4"/>
          <a:srcRect l="21493" r="30641"/>
          <a:stretch/>
        </p:blipFill>
        <p:spPr>
          <a:xfrm>
            <a:off x="7199440" y="10"/>
            <a:ext cx="4992560" cy="6857990"/>
          </a:xfrm>
          <a:prstGeom prst="rect">
            <a:avLst/>
          </a:prstGeom>
          <a:effectLst/>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2006</Words>
  <Application>Microsoft Office PowerPoint</Application>
  <PresentationFormat>Widescreen</PresentationFormat>
  <Paragraphs>122</Paragraphs>
  <Slides>17</Slides>
  <Notes>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Gotham</vt:lpstr>
      <vt:lpstr>Quicksand</vt:lpstr>
      <vt:lpstr>Arial</vt:lpstr>
      <vt:lpstr>Calibri</vt:lpstr>
      <vt:lpstr>Calibri Light</vt:lpstr>
      <vt:lpstr>office theme</vt:lpstr>
      <vt:lpstr>Understanding crime, justice and punishment</vt:lpstr>
      <vt:lpstr>Recap from lectures</vt:lpstr>
      <vt:lpstr>Situational crime prevention</vt:lpstr>
      <vt:lpstr>Situational crime prevention</vt:lpstr>
      <vt:lpstr>Situational crime prevention - SWANSEA</vt:lpstr>
      <vt:lpstr>Situational crime prevention- SWANSEA</vt:lpstr>
      <vt:lpstr>Positivism: Chemical and biochemical influences</vt:lpstr>
      <vt:lpstr>Positivism: Chemical and biochemical influences</vt:lpstr>
      <vt:lpstr>Positivism: Chemical and biochemical influences</vt:lpstr>
      <vt:lpstr>Drug A: Tobacco </vt:lpstr>
      <vt:lpstr>Drug B: Alcohol</vt:lpstr>
      <vt:lpstr>Drug C: Caffeine</vt:lpstr>
      <vt:lpstr>Thinkpoint?</vt:lpstr>
      <vt:lpstr>Are children of criminal parents more likely to be criminals themselves? </vt:lpstr>
      <vt:lpstr>PowerPoint Presentation</vt:lpstr>
      <vt:lpstr>Twin and adoption studies</vt:lpstr>
      <vt:lpstr>Chemical castration - Treatment or punishment? Chemical castration of child sex offenders (theconversation.com)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830</cp:revision>
  <dcterms:created xsi:type="dcterms:W3CDTF">2020-09-24T11:26:22Z</dcterms:created>
  <dcterms:modified xsi:type="dcterms:W3CDTF">2022-01-31T14:22:49Z</dcterms:modified>
</cp:coreProperties>
</file>