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4"/>
  </p:notesMasterIdLst>
  <p:handoutMasterIdLst>
    <p:handoutMasterId r:id="rId35"/>
  </p:handoutMasterIdLst>
  <p:sldIdLst>
    <p:sldId id="256" r:id="rId4"/>
    <p:sldId id="257" r:id="rId5"/>
    <p:sldId id="290" r:id="rId6"/>
    <p:sldId id="291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92" r:id="rId25"/>
    <p:sldId id="293" r:id="rId26"/>
    <p:sldId id="278" r:id="rId27"/>
    <p:sldId id="279" r:id="rId28"/>
    <p:sldId id="280" r:id="rId29"/>
    <p:sldId id="281" r:id="rId30"/>
    <p:sldId id="283" r:id="rId31"/>
    <p:sldId id="284" r:id="rId32"/>
    <p:sldId id="294" r:id="rId3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ableStyles" Target="tableStyles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10/10/2018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Reference:</a:t>
            </a:r>
          </a:p>
          <a:p>
            <a:r>
              <a:rPr lang="en-GB" dirty="0"/>
              <a:t>[© Pearson - Database Systems: A Practical Approach to Design, Implementation, and Management - http://app.kortext.com/read/80118/?page=88]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009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external/conceptual mapping transforms requests and results between the external and conceptual levels.</a:t>
            </a:r>
          </a:p>
          <a:p>
            <a:r>
              <a:rPr lang="en-GB" dirty="0"/>
              <a:t>The conceptual/internal mapping transforms requests and results between the conceptual and internal levels.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602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6518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_layouts/OneNote.aspx?id=/personal/kemi_ademoye_uwtsd_ac_uk/Documents/Class%20Notebooks/Database%20Management%20Systems%202018-19&amp;wd=target(_Collaboration%20Space/Lecture%202.one|899AF597-FF98-4B10-B4E9-D6DD8EFD8144/)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Architecture and Database Design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08-Oct-2018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Database Environment and Architecture</a:t>
            </a:r>
          </a:p>
          <a:p>
            <a:r>
              <a:rPr lang="en-GB" dirty="0"/>
              <a:t>Database Analysis and Design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="" xmlns:a16="http://schemas.microsoft.com/office/drawing/2014/main" id="{EC87EBC5-3EC7-4D60-88D2-EDC315376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File-Based vs. Database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="" xmlns:a16="http://schemas.microsoft.com/office/drawing/2014/main" id="{22B7F535-233A-4A8F-A44D-91829DC0EFA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400" dirty="0"/>
              <a:t>Program</a:t>
            </a:r>
            <a:r>
              <a:rPr lang="en-GB" sz="2400" b="1" dirty="0"/>
              <a:t> data-dependence</a:t>
            </a:r>
            <a:r>
              <a:rPr lang="en-GB" sz="2400" dirty="0"/>
              <a:t>: d</a:t>
            </a:r>
            <a:r>
              <a:rPr lang="en-GB" sz="2300" dirty="0"/>
              <a:t>efinition of data embedded in apps.</a:t>
            </a:r>
          </a:p>
          <a:p>
            <a:r>
              <a:rPr lang="en-GB" sz="2400" dirty="0"/>
              <a:t>Access is limited to what app provides.</a:t>
            </a:r>
          </a:p>
          <a:p>
            <a:r>
              <a:rPr lang="en-GB" sz="2400" dirty="0"/>
              <a:t>Does not allow different views of the data.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813D526B-48AF-449B-80F0-2B8FA12C86A3}"/>
              </a:ext>
            </a:extLst>
          </p:cNvPr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Program</a:t>
            </a:r>
            <a:r>
              <a:rPr lang="en-GB" sz="2400" b="1" dirty="0"/>
              <a:t> data-independence</a:t>
            </a:r>
            <a:r>
              <a:rPr lang="en-GB" sz="2400" dirty="0"/>
              <a:t>: </a:t>
            </a:r>
            <a:r>
              <a:rPr lang="en-GB" sz="2300" dirty="0"/>
              <a:t>Definition of data is separate from apps.</a:t>
            </a:r>
          </a:p>
          <a:p>
            <a:r>
              <a:rPr lang="en-GB" sz="2400" dirty="0"/>
              <a:t>Allows each app to present different views of the same data.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C6E22408-F8FB-4F0E-A21E-5C766BCD2219}"/>
              </a:ext>
            </a:extLst>
          </p:cNvPr>
          <p:cNvSpPr/>
          <p:nvPr/>
        </p:nvSpPr>
        <p:spPr>
          <a:xfrm>
            <a:off x="395536" y="4862570"/>
            <a:ext cx="3886200" cy="187879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dirty="0"/>
              <a:t>Application Program (App)</a:t>
            </a:r>
          </a:p>
        </p:txBody>
      </p:sp>
      <p:sp>
        <p:nvSpPr>
          <p:cNvPr id="8" name="Flowchart: Magnetic Disk 7">
            <a:extLst>
              <a:ext uri="{FF2B5EF4-FFF2-40B4-BE49-F238E27FC236}">
                <a16:creationId xmlns="" xmlns:a16="http://schemas.microsoft.com/office/drawing/2014/main" id="{41E9F450-C618-4A9A-A374-F5AA43BED569}"/>
              </a:ext>
            </a:extLst>
          </p:cNvPr>
          <p:cNvSpPr/>
          <p:nvPr/>
        </p:nvSpPr>
        <p:spPr>
          <a:xfrm>
            <a:off x="1584615" y="5222610"/>
            <a:ext cx="1508041" cy="1360967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and its definition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F500F082-6198-44C2-87B9-E84DA0BB6C22}"/>
              </a:ext>
            </a:extLst>
          </p:cNvPr>
          <p:cNvSpPr/>
          <p:nvPr/>
        </p:nvSpPr>
        <p:spPr>
          <a:xfrm>
            <a:off x="4818720" y="4293095"/>
            <a:ext cx="1512168" cy="9257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Application Program 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A9AFCF82-2980-450D-82F9-2E7A770A9075}"/>
              </a:ext>
            </a:extLst>
          </p:cNvPr>
          <p:cNvSpPr/>
          <p:nvPr/>
        </p:nvSpPr>
        <p:spPr>
          <a:xfrm>
            <a:off x="6693226" y="4293095"/>
            <a:ext cx="1512168" cy="9257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Application Program B</a:t>
            </a:r>
          </a:p>
        </p:txBody>
      </p:sp>
      <p:sp>
        <p:nvSpPr>
          <p:cNvPr id="12" name="Flowchart: Magnetic Disk 11">
            <a:extLst>
              <a:ext uri="{FF2B5EF4-FFF2-40B4-BE49-F238E27FC236}">
                <a16:creationId xmlns="" xmlns:a16="http://schemas.microsoft.com/office/drawing/2014/main" id="{1A2E3911-D60B-455A-A5A1-DADA29C09059}"/>
              </a:ext>
            </a:extLst>
          </p:cNvPr>
          <p:cNvSpPr/>
          <p:nvPr/>
        </p:nvSpPr>
        <p:spPr>
          <a:xfrm>
            <a:off x="5780415" y="5452409"/>
            <a:ext cx="1512168" cy="1360967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and its definition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="" xmlns:a16="http://schemas.microsoft.com/office/drawing/2014/main" id="{826928B2-3899-4631-B085-095B2DBC7B38}"/>
              </a:ext>
            </a:extLst>
          </p:cNvPr>
          <p:cNvCxnSpPr>
            <a:cxnSpLocks/>
            <a:stCxn id="10" idx="2"/>
            <a:endCxn id="12" idx="1"/>
          </p:cNvCxnSpPr>
          <p:nvPr/>
        </p:nvCxnSpPr>
        <p:spPr>
          <a:xfrm>
            <a:off x="5574804" y="5218872"/>
            <a:ext cx="961695" cy="23353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="" xmlns:a16="http://schemas.microsoft.com/office/drawing/2014/main" id="{2165EC09-0C9D-4196-9E03-DD4DE8E29BC4}"/>
              </a:ext>
            </a:extLst>
          </p:cNvPr>
          <p:cNvCxnSpPr>
            <a:cxnSpLocks/>
            <a:stCxn id="11" idx="2"/>
            <a:endCxn id="12" idx="1"/>
          </p:cNvCxnSpPr>
          <p:nvPr/>
        </p:nvCxnSpPr>
        <p:spPr>
          <a:xfrm flipH="1">
            <a:off x="6536499" y="5218872"/>
            <a:ext cx="912811" cy="23353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208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="" xmlns:a16="http://schemas.microsoft.com/office/drawing/2014/main" id="{586F2A1B-F792-4555-8FC0-74075799B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Database: Step 1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8DE7CA4F-4A1E-40D8-800F-3F744B4D471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starting point of any database is to:</a:t>
            </a:r>
          </a:p>
          <a:p>
            <a:r>
              <a:rPr lang="en-GB" dirty="0"/>
              <a:t>Define </a:t>
            </a:r>
            <a:r>
              <a:rPr lang="en-GB" dirty="0" smtClean="0"/>
              <a:t>the </a:t>
            </a:r>
            <a:r>
              <a:rPr lang="en-GB" b="1" i="1" dirty="0"/>
              <a:t>abstract and general description </a:t>
            </a:r>
            <a:r>
              <a:rPr lang="en-GB" dirty="0"/>
              <a:t>of the information requirements to be represented in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626938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description of the structure of the database </a:t>
            </a:r>
            <a:r>
              <a:rPr lang="en-GB" b="1" i="1" dirty="0"/>
              <a:t>must satisfy different user needs</a:t>
            </a:r>
            <a:r>
              <a:rPr lang="en-GB" dirty="0"/>
              <a:t>.</a:t>
            </a:r>
          </a:p>
          <a:p>
            <a:r>
              <a:rPr lang="en-GB" dirty="0" smtClean="0"/>
              <a:t>It </a:t>
            </a:r>
            <a:r>
              <a:rPr lang="en-GB" dirty="0"/>
              <a:t>is also desirable to have </a:t>
            </a:r>
            <a:r>
              <a:rPr lang="en-GB" b="1" i="1" dirty="0"/>
              <a:t>distinct levels at which data items can be described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b="1" dirty="0"/>
              <a:t>database architecture</a:t>
            </a:r>
            <a:r>
              <a:rPr lang="en-GB" dirty="0"/>
              <a:t> is needed.</a:t>
            </a:r>
          </a:p>
          <a:p>
            <a:r>
              <a:rPr lang="en-GB" dirty="0"/>
              <a:t>Most commercial system DBMSs are based to some extent on </a:t>
            </a:r>
            <a:r>
              <a:rPr lang="en-GB" b="1" dirty="0"/>
              <a:t>the ANSI-SPARC architecture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4859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Three-Level ANSI-SPARC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sz="3200" dirty="0"/>
              <a:t>The </a:t>
            </a:r>
            <a:r>
              <a:rPr lang="en-GB" sz="3200" b="1" dirty="0"/>
              <a:t>ANSI-SPARC model</a:t>
            </a:r>
            <a:r>
              <a:rPr lang="en-GB" sz="3200" dirty="0"/>
              <a:t>, though not a standard, provides a basis for understanding the levels of abstraction for describing a database.</a:t>
            </a:r>
          </a:p>
          <a:p>
            <a:r>
              <a:rPr lang="en-GB" dirty="0"/>
              <a:t>The ANSI-SPARC architecture recognised the need for </a:t>
            </a:r>
            <a:r>
              <a:rPr lang="en-GB" b="1" dirty="0"/>
              <a:t>three levels</a:t>
            </a:r>
            <a:r>
              <a:rPr lang="en-GB" dirty="0"/>
              <a:t> of abstraction at which data items can be described to achieve </a:t>
            </a:r>
            <a:r>
              <a:rPr lang="en-GB" b="1" dirty="0"/>
              <a:t>data independence</a:t>
            </a:r>
            <a:r>
              <a:rPr lang="en-GB" dirty="0"/>
              <a:t>.</a:t>
            </a:r>
          </a:p>
          <a:p>
            <a:r>
              <a:rPr lang="en-GB" dirty="0"/>
              <a:t>The levels form a three-level architecture model.</a:t>
            </a:r>
          </a:p>
        </p:txBody>
      </p:sp>
    </p:spTree>
    <p:extLst>
      <p:ext uri="{BB962C8B-B14F-4D97-AF65-F5344CB8AC3E}">
        <p14:creationId xmlns:p14="http://schemas.microsoft.com/office/powerpoint/2010/main" val="1127015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Three-Level ANSI-SPARC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ANSI-SPARC three-level architecture comprises of an external, a conceptual and internal level: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15616" y="2852936"/>
            <a:ext cx="7363586" cy="3945753"/>
            <a:chOff x="467544" y="2785535"/>
            <a:chExt cx="7363586" cy="3945753"/>
          </a:xfrm>
        </p:grpSpPr>
        <p:sp>
          <p:nvSpPr>
            <p:cNvPr id="5" name="TextBox 4"/>
            <p:cNvSpPr txBox="1"/>
            <p:nvPr/>
          </p:nvSpPr>
          <p:spPr>
            <a:xfrm>
              <a:off x="467544" y="3068960"/>
              <a:ext cx="101777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External Level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467544" y="4150770"/>
              <a:ext cx="13149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Conceptual Level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67544" y="5232580"/>
              <a:ext cx="13149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Internal Level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67544" y="6146513"/>
              <a:ext cx="145893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Physical Data Organisation</a:t>
              </a: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2079534" y="2785535"/>
              <a:ext cx="5751596" cy="3945753"/>
              <a:chOff x="2348796" y="2785535"/>
              <a:chExt cx="5751596" cy="3945753"/>
            </a:xfrm>
          </p:grpSpPr>
          <p:cxnSp>
            <p:nvCxnSpPr>
              <p:cNvPr id="10" name="Straight Connector 9"/>
              <p:cNvCxnSpPr>
                <a:stCxn id="16" idx="2"/>
                <a:endCxn id="19" idx="0"/>
              </p:cNvCxnSpPr>
              <p:nvPr/>
            </p:nvCxnSpPr>
            <p:spPr>
              <a:xfrm flipH="1">
                <a:off x="5166823" y="3789040"/>
                <a:ext cx="1071" cy="361730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>
                <a:stCxn id="18" idx="2"/>
              </p:cNvCxnSpPr>
              <p:nvPr/>
            </p:nvCxnSpPr>
            <p:spPr>
              <a:xfrm flipH="1">
                <a:off x="5827326" y="3789040"/>
                <a:ext cx="1552986" cy="422075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>
                <a:stCxn id="15" idx="2"/>
              </p:cNvCxnSpPr>
              <p:nvPr/>
            </p:nvCxnSpPr>
            <p:spPr>
              <a:xfrm>
                <a:off x="3068876" y="3789040"/>
                <a:ext cx="1438515" cy="411806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>
                <a:stCxn id="19" idx="2"/>
                <a:endCxn id="20" idx="0"/>
              </p:cNvCxnSpPr>
              <p:nvPr/>
            </p:nvCxnSpPr>
            <p:spPr>
              <a:xfrm>
                <a:off x="5166823" y="4870850"/>
                <a:ext cx="1071" cy="361730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>
                <a:stCxn id="20" idx="2"/>
                <a:endCxn id="21" idx="0"/>
              </p:cNvCxnSpPr>
              <p:nvPr/>
            </p:nvCxnSpPr>
            <p:spPr>
              <a:xfrm flipH="1">
                <a:off x="5167359" y="5952660"/>
                <a:ext cx="535" cy="397195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Rounded Rectangle 14"/>
              <p:cNvSpPr/>
              <p:nvPr/>
            </p:nvSpPr>
            <p:spPr>
              <a:xfrm>
                <a:off x="2348796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1</a:t>
                </a:r>
              </a:p>
            </p:txBody>
          </p:sp>
          <p:sp>
            <p:nvSpPr>
              <p:cNvPr id="16" name="Rounded Rectangle 15"/>
              <p:cNvSpPr/>
              <p:nvPr/>
            </p:nvSpPr>
            <p:spPr>
              <a:xfrm>
                <a:off x="4447814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2</a:t>
                </a: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6040265" y="3327375"/>
                <a:ext cx="41549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400" dirty="0"/>
                  <a:t>…</a:t>
                </a:r>
              </a:p>
            </p:txBody>
          </p:sp>
          <p:sp>
            <p:nvSpPr>
              <p:cNvPr id="18" name="Rounded Rectangle 17"/>
              <p:cNvSpPr/>
              <p:nvPr/>
            </p:nvSpPr>
            <p:spPr>
              <a:xfrm>
                <a:off x="6660232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n</a:t>
                </a:r>
              </a:p>
            </p:txBody>
          </p:sp>
          <p:sp>
            <p:nvSpPr>
              <p:cNvPr id="19" name="Rounded Rectangle 18"/>
              <p:cNvSpPr/>
              <p:nvPr/>
            </p:nvSpPr>
            <p:spPr>
              <a:xfrm>
                <a:off x="4446743" y="415077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Conceptual Schema</a:t>
                </a:r>
              </a:p>
            </p:txBody>
          </p:sp>
          <p:sp>
            <p:nvSpPr>
              <p:cNvPr id="20" name="Rounded Rectangle 19"/>
              <p:cNvSpPr/>
              <p:nvPr/>
            </p:nvSpPr>
            <p:spPr>
              <a:xfrm>
                <a:off x="4447814" y="523258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Internal Schema</a:t>
                </a:r>
              </a:p>
            </p:txBody>
          </p:sp>
          <p:sp>
            <p:nvSpPr>
              <p:cNvPr id="21" name="Can 20"/>
              <p:cNvSpPr/>
              <p:nvPr/>
            </p:nvSpPr>
            <p:spPr>
              <a:xfrm>
                <a:off x="4507391" y="6222711"/>
                <a:ext cx="1319935" cy="508577"/>
              </a:xfrm>
              <a:prstGeom prst="can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dirty="0"/>
                  <a:t>Database</a:t>
                </a:r>
              </a:p>
            </p:txBody>
          </p:sp>
          <p:sp>
            <p:nvSpPr>
              <p:cNvPr id="22" name="TextBox 21"/>
              <p:cNvSpPr txBox="1"/>
              <p:nvPr/>
            </p:nvSpPr>
            <p:spPr>
              <a:xfrm>
                <a:off x="2673195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1</a:t>
                </a: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4788049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2</a:t>
                </a:r>
              </a:p>
            </p:txBody>
          </p:sp>
          <p:sp>
            <p:nvSpPr>
              <p:cNvPr id="24" name="TextBox 23"/>
              <p:cNvSpPr txBox="1"/>
              <p:nvPr/>
            </p:nvSpPr>
            <p:spPr>
              <a:xfrm>
                <a:off x="7005850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n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14169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ANSI-SPARC External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dirty="0"/>
              <a:t>The external level is the </a:t>
            </a:r>
            <a:r>
              <a:rPr lang="en-GB" b="1" i="1" dirty="0"/>
              <a:t>users’ view of the database</a:t>
            </a:r>
            <a:r>
              <a:rPr lang="en-GB" dirty="0"/>
              <a:t>, consisting of </a:t>
            </a:r>
            <a:r>
              <a:rPr lang="en-GB" b="1" dirty="0"/>
              <a:t>many</a:t>
            </a:r>
            <a:r>
              <a:rPr lang="en-GB" dirty="0"/>
              <a:t> different external views.</a:t>
            </a:r>
          </a:p>
          <a:p>
            <a:r>
              <a:rPr lang="en-GB" dirty="0"/>
              <a:t>Describes that part of the database that is relevant to </a:t>
            </a:r>
            <a:r>
              <a:rPr lang="en-GB" b="1" i="1" dirty="0"/>
              <a:t>a particular user</a:t>
            </a:r>
            <a:r>
              <a:rPr lang="en-GB" dirty="0"/>
              <a:t>.</a:t>
            </a:r>
          </a:p>
          <a:p>
            <a:r>
              <a:rPr lang="en-GB" dirty="0"/>
              <a:t>It is the part exposed by application programs, etc.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511912" y="2492896"/>
            <a:ext cx="8699562" cy="4104456"/>
            <a:chOff x="511912" y="1324512"/>
            <a:chExt cx="8699562" cy="4104456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63441" y="3645024"/>
              <a:ext cx="1157288" cy="1157288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14734" y="3645024"/>
              <a:ext cx="1157288" cy="1219010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511912" y="4782636"/>
              <a:ext cx="21579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Sales Team</a:t>
              </a:r>
            </a:p>
            <a:p>
              <a:pPr algn="ctr"/>
              <a:r>
                <a:rPr lang="en-GB" dirty="0"/>
                <a:t>(View of Sales Data)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934476" y="4782637"/>
              <a:ext cx="251780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Customer Services</a:t>
              </a:r>
            </a:p>
            <a:p>
              <a:pPr algn="ctr"/>
              <a:r>
                <a:rPr lang="en-GB" dirty="0"/>
                <a:t>(Customer Data Views )</a:t>
              </a:r>
            </a:p>
          </p:txBody>
        </p:sp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804248" y="3645024"/>
              <a:ext cx="1428750" cy="1085850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5655372" y="4777558"/>
              <a:ext cx="3556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Management Team</a:t>
              </a:r>
            </a:p>
            <a:p>
              <a:pPr algn="ctr"/>
              <a:r>
                <a:rPr lang="en-GB" dirty="0"/>
                <a:t>(Aggregate Summary Data Views )</a:t>
              </a:r>
            </a:p>
          </p:txBody>
        </p:sp>
        <p:cxnSp>
          <p:nvCxnSpPr>
            <p:cNvPr id="19" name="Straight Arrow Connector 18"/>
            <p:cNvCxnSpPr>
              <a:endCxn id="10" idx="0"/>
            </p:cNvCxnSpPr>
            <p:nvPr/>
          </p:nvCxnSpPr>
          <p:spPr>
            <a:xfrm flipH="1">
              <a:off x="1442085" y="1324512"/>
              <a:ext cx="3849995" cy="23205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>
              <a:endCxn id="11" idx="0"/>
            </p:cNvCxnSpPr>
            <p:nvPr/>
          </p:nvCxnSpPr>
          <p:spPr>
            <a:xfrm flipH="1">
              <a:off x="4193378" y="1324512"/>
              <a:ext cx="1098702" cy="23205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>
              <a:endCxn id="16" idx="1"/>
            </p:cNvCxnSpPr>
            <p:nvPr/>
          </p:nvCxnSpPr>
          <p:spPr>
            <a:xfrm>
              <a:off x="5292080" y="1324512"/>
              <a:ext cx="1512168" cy="286343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59827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ANSI-SPARC Conceptual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r>
              <a:rPr lang="en-GB" dirty="0"/>
              <a:t>The conceptual level is the </a:t>
            </a:r>
            <a:r>
              <a:rPr lang="en-GB" b="1" i="1" dirty="0"/>
              <a:t>community view of the database</a:t>
            </a:r>
            <a:r>
              <a:rPr lang="en-GB" dirty="0"/>
              <a:t> (aka the logical level).</a:t>
            </a:r>
            <a:endParaRPr lang="en-GB" b="1" i="1" dirty="0"/>
          </a:p>
          <a:p>
            <a:r>
              <a:rPr lang="en-GB" dirty="0"/>
              <a:t>It specifies the information content of the entire database, independent of storage considerations.</a:t>
            </a:r>
          </a:p>
          <a:p>
            <a:r>
              <a:rPr lang="en-GB" dirty="0"/>
              <a:t>Describes </a:t>
            </a:r>
            <a:r>
              <a:rPr lang="en-GB" b="1" i="1" dirty="0"/>
              <a:t>what</a:t>
            </a:r>
            <a:r>
              <a:rPr lang="en-GB" dirty="0"/>
              <a:t> data is stored in the database and the relationships among the data, as well as constraints and security and integrity information.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2120" y="5085184"/>
            <a:ext cx="2857500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714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ANSI-SPARC Internal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internal level is the </a:t>
            </a:r>
            <a:r>
              <a:rPr lang="en-GB" b="1" i="1" dirty="0"/>
              <a:t>computer’s view of the database</a:t>
            </a:r>
            <a:r>
              <a:rPr lang="en-GB" dirty="0"/>
              <a:t>.</a:t>
            </a:r>
            <a:endParaRPr lang="en-GB" b="1" i="1" dirty="0"/>
          </a:p>
          <a:p>
            <a:r>
              <a:rPr lang="en-GB" dirty="0"/>
              <a:t>It is the physical representation of the database on the computer.</a:t>
            </a:r>
          </a:p>
          <a:p>
            <a:r>
              <a:rPr lang="en-GB" dirty="0"/>
              <a:t>Describes </a:t>
            </a:r>
            <a:r>
              <a:rPr lang="en-GB" b="1" i="1" dirty="0"/>
              <a:t>how</a:t>
            </a:r>
            <a:r>
              <a:rPr lang="en-GB" dirty="0"/>
              <a:t> the data is stored in the database, and covers:</a:t>
            </a:r>
          </a:p>
          <a:p>
            <a:pPr lvl="1"/>
            <a:r>
              <a:rPr lang="en-GB" dirty="0"/>
              <a:t>the physical implementation of the database to achieve optimal performance and storage space utilisation,</a:t>
            </a:r>
          </a:p>
          <a:p>
            <a:pPr lvl="1"/>
            <a:r>
              <a:rPr lang="en-GB" dirty="0"/>
              <a:t>the data structures and file organisations used to store data on the storage device.</a:t>
            </a:r>
          </a:p>
          <a:p>
            <a:r>
              <a:rPr lang="en-GB" dirty="0"/>
              <a:t>It specifies how data is represented, records are sequenced, pointers and indexes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966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Describing Data at the Three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overall description of the database is called the </a:t>
            </a:r>
            <a:r>
              <a:rPr lang="en-GB" b="1" dirty="0"/>
              <a:t>database schema</a:t>
            </a:r>
            <a:r>
              <a:rPr lang="en-GB" dirty="0"/>
              <a:t>.</a:t>
            </a:r>
          </a:p>
          <a:p>
            <a:r>
              <a:rPr lang="en-GB" dirty="0"/>
              <a:t>Three different types of schema exist and they are defined according to the three levels:</a:t>
            </a:r>
          </a:p>
          <a:p>
            <a:pPr lvl="1"/>
            <a:r>
              <a:rPr lang="en-GB" b="1" i="1" dirty="0"/>
              <a:t>External schemas</a:t>
            </a:r>
            <a:r>
              <a:rPr lang="en-GB" dirty="0"/>
              <a:t> are many and describe the various different views of data. They are written in DML.</a:t>
            </a:r>
          </a:p>
          <a:p>
            <a:pPr lvl="1"/>
            <a:r>
              <a:rPr lang="en-GB" b="1" i="1" dirty="0"/>
              <a:t>Conceptual (or Logical) schema</a:t>
            </a:r>
            <a:r>
              <a:rPr lang="en-GB" dirty="0"/>
              <a:t>, written in DDL, describes all the entities, attributes and relationships, as well as any integrity constraints.</a:t>
            </a:r>
          </a:p>
          <a:p>
            <a:pPr lvl="1"/>
            <a:r>
              <a:rPr lang="en-GB" b="1" i="1" dirty="0"/>
              <a:t>Internal schema</a:t>
            </a:r>
            <a:r>
              <a:rPr lang="en-GB" dirty="0"/>
              <a:t>, written in DDL, is a complete description of the internal model, i.e. definitions of the physical storage and organisation structures.</a:t>
            </a:r>
          </a:p>
          <a:p>
            <a:r>
              <a:rPr lang="en-GB" i="1" dirty="0"/>
              <a:t>We will be looking at conceptual schemas today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1026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Differences Between the Levels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09601" y="2204864"/>
          <a:ext cx="4466455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93291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893291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893291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893291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893291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salary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5436480" y="2202430"/>
          <a:ext cx="3456000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800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79200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79200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044000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branchNo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39552" y="1833098"/>
            <a:ext cx="2247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External View </a:t>
            </a:r>
            <a:r>
              <a:rPr lang="en-GB" dirty="0"/>
              <a:t>1: HR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64088" y="1833098"/>
            <a:ext cx="2647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External View </a:t>
            </a:r>
            <a:r>
              <a:rPr lang="en-GB" dirty="0"/>
              <a:t>2: Branch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/>
          </p:nvPr>
        </p:nvGraphicFramePr>
        <p:xfrm>
          <a:off x="1403648" y="3371080"/>
          <a:ext cx="6144565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20113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020113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020113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020113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1020113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  <a:gridCol w="1044000">
                  <a:extLst>
                    <a:ext uri="{9D8B030D-6E8A-4147-A177-3AD203B41FA5}">
                      <a16:colId xmlns=""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branchNo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539552" y="3003428"/>
            <a:ext cx="3115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Conceptual Level</a:t>
            </a:r>
            <a:r>
              <a:rPr lang="en-GB" dirty="0"/>
              <a:t>: Staff Table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2555776" y="2573270"/>
            <a:ext cx="1114953" cy="797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5796136" y="2573270"/>
            <a:ext cx="846699" cy="797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2120310" y="4221088"/>
            <a:ext cx="288373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err="1"/>
              <a:t>struct</a:t>
            </a:r>
            <a:r>
              <a:rPr lang="en-GB" sz="1600" dirty="0"/>
              <a:t> Staff {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int</a:t>
            </a:r>
            <a:r>
              <a:rPr lang="en-GB" sz="1600" dirty="0"/>
              <a:t> </a:t>
            </a:r>
            <a:r>
              <a:rPr lang="en-GB" sz="1600" dirty="0" err="1"/>
              <a:t>staffNo</a:t>
            </a:r>
            <a:r>
              <a:rPr lang="en-GB" sz="1600" dirty="0"/>
              <a:t>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int</a:t>
            </a:r>
            <a:r>
              <a:rPr lang="en-GB" sz="1600" dirty="0"/>
              <a:t> </a:t>
            </a:r>
            <a:r>
              <a:rPr lang="en-GB" sz="1600" dirty="0" err="1"/>
              <a:t>branchNo</a:t>
            </a:r>
            <a:r>
              <a:rPr lang="en-GB" sz="1600" dirty="0"/>
              <a:t>;</a:t>
            </a:r>
          </a:p>
          <a:p>
            <a:r>
              <a:rPr lang="en-GB" sz="1600" dirty="0"/>
              <a:t>	char </a:t>
            </a:r>
            <a:r>
              <a:rPr lang="en-GB" sz="1600" dirty="0" err="1"/>
              <a:t>fName</a:t>
            </a:r>
            <a:r>
              <a:rPr lang="en-GB" sz="1600" dirty="0"/>
              <a:t> [15];</a:t>
            </a:r>
          </a:p>
          <a:p>
            <a:r>
              <a:rPr lang="en-GB" sz="1600" dirty="0"/>
              <a:t>	char </a:t>
            </a:r>
            <a:r>
              <a:rPr lang="en-GB" sz="1600" dirty="0" err="1"/>
              <a:t>lName</a:t>
            </a:r>
            <a:r>
              <a:rPr lang="en-GB" sz="1600" dirty="0"/>
              <a:t> [15];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struct</a:t>
            </a:r>
            <a:r>
              <a:rPr lang="en-GB" sz="1600" dirty="0"/>
              <a:t> date DOB;</a:t>
            </a:r>
          </a:p>
          <a:p>
            <a:r>
              <a:rPr lang="en-GB" sz="1600" dirty="0"/>
              <a:t>	float salary;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struct</a:t>
            </a:r>
            <a:r>
              <a:rPr lang="en-GB" sz="1600" dirty="0"/>
              <a:t> STAFF *next;</a:t>
            </a:r>
          </a:p>
          <a:p>
            <a:r>
              <a:rPr lang="en-GB" sz="1600" dirty="0"/>
              <a:t>}</a:t>
            </a:r>
          </a:p>
          <a:p>
            <a:r>
              <a:rPr lang="en-GB" sz="1600" dirty="0"/>
              <a:t>index </a:t>
            </a:r>
            <a:r>
              <a:rPr lang="en-GB" sz="1600" dirty="0" err="1"/>
              <a:t>staffNo</a:t>
            </a:r>
            <a:r>
              <a:rPr lang="en-GB" sz="1600" dirty="0"/>
              <a:t>; index </a:t>
            </a:r>
            <a:r>
              <a:rPr lang="en-GB" sz="1600" dirty="0" err="1"/>
              <a:t>branchNo</a:t>
            </a:r>
            <a:r>
              <a:rPr lang="en-GB" sz="1600" dirty="0"/>
              <a:t>;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39551" y="5003884"/>
            <a:ext cx="1711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Internal Level</a:t>
            </a:r>
            <a:r>
              <a:rPr lang="en-GB" dirty="0"/>
              <a:t>: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580112" y="5939988"/>
            <a:ext cx="3367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/* pointer to next Staff record */</a:t>
            </a:r>
          </a:p>
        </p:txBody>
      </p:sp>
      <p:cxnSp>
        <p:nvCxnSpPr>
          <p:cNvPr id="19" name="Straight Arrow Connector 18"/>
          <p:cNvCxnSpPr>
            <a:stCxn id="17" idx="1"/>
          </p:cNvCxnSpPr>
          <p:nvPr/>
        </p:nvCxnSpPr>
        <p:spPr>
          <a:xfrm flipH="1">
            <a:off x="4932040" y="6124654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580112" y="6381328"/>
            <a:ext cx="3492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/* define indexes for Staff table */</a:t>
            </a:r>
          </a:p>
        </p:txBody>
      </p:sp>
      <p:cxnSp>
        <p:nvCxnSpPr>
          <p:cNvPr id="23" name="Straight Arrow Connector 22"/>
          <p:cNvCxnSpPr>
            <a:stCxn id="22" idx="1"/>
          </p:cNvCxnSpPr>
          <p:nvPr/>
        </p:nvCxnSpPr>
        <p:spPr>
          <a:xfrm flipH="1">
            <a:off x="4932040" y="6565994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1304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System </a:t>
            </a:r>
            <a:r>
              <a:rPr lang="en-GB" dirty="0" err="1"/>
              <a:t>Catalog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a DBMS, the “data about the data”, the metadata, is stored in the </a:t>
            </a:r>
            <a:r>
              <a:rPr lang="en-GB" b="1" dirty="0"/>
              <a:t>system </a:t>
            </a:r>
            <a:r>
              <a:rPr lang="en-GB" b="1" dirty="0" err="1"/>
              <a:t>catalog</a:t>
            </a:r>
            <a:r>
              <a:rPr lang="en-GB" dirty="0"/>
              <a:t>.</a:t>
            </a:r>
          </a:p>
          <a:p>
            <a:r>
              <a:rPr lang="en-GB" dirty="0"/>
              <a:t>It is also called the “data dictionary” or “data directory”.</a:t>
            </a:r>
          </a:p>
          <a:p>
            <a:r>
              <a:rPr lang="en-GB" dirty="0"/>
              <a:t>It is a repository of information, stored in a set of tables, describing all objects in the database, e.g.:</a:t>
            </a:r>
          </a:p>
          <a:p>
            <a:pPr lvl="1"/>
            <a:r>
              <a:rPr lang="en-GB" dirty="0"/>
              <a:t>External, conceptual and internal schemas and their mappings</a:t>
            </a:r>
          </a:p>
          <a:p>
            <a:pPr lvl="1"/>
            <a:r>
              <a:rPr lang="en-GB" dirty="0"/>
              <a:t>Names, types and sizes of data items.</a:t>
            </a:r>
          </a:p>
          <a:p>
            <a:pPr lvl="1"/>
            <a:r>
              <a:rPr lang="en-GB" dirty="0"/>
              <a:t>Names of relationships, integrity constraints of the data</a:t>
            </a:r>
          </a:p>
          <a:p>
            <a:pPr lvl="1"/>
            <a:r>
              <a:rPr lang="en-GB" dirty="0"/>
              <a:t>Names of authorised users with access to the data</a:t>
            </a:r>
          </a:p>
          <a:p>
            <a:pPr lvl="1"/>
            <a:r>
              <a:rPr lang="en-GB" dirty="0"/>
              <a:t>Usage statistics and audit information,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7913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Demo: MS SQL Server System </a:t>
            </a:r>
            <a:r>
              <a:rPr lang="en-GB" dirty="0" err="1"/>
              <a:t>Catalog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11683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Can we all connect to the database server?</a:t>
            </a:r>
          </a:p>
          <a:p>
            <a:r>
              <a:rPr lang="en-GB" dirty="0"/>
              <a:t>Launch SQL Server </a:t>
            </a:r>
            <a:r>
              <a:rPr lang="en-GB" dirty="0" smtClean="0"/>
              <a:t>Management Studio (note the version may be different).</a:t>
            </a:r>
            <a:endParaRPr lang="en-GB" dirty="0"/>
          </a:p>
          <a:p>
            <a:r>
              <a:rPr lang="en-GB" dirty="0"/>
              <a:t>The Server Name is: </a:t>
            </a:r>
            <a:r>
              <a:rPr lang="en-GB" b="1" dirty="0">
                <a:highlight>
                  <a:srgbClr val="FFFF00"/>
                </a:highlight>
              </a:rPr>
              <a:t>192.168.136.63\KEMISQL2017</a:t>
            </a:r>
            <a:r>
              <a:rPr lang="en-GB" dirty="0" smtClean="0"/>
              <a:t>.</a:t>
            </a:r>
            <a:endParaRPr lang="en-GB" b="1" dirty="0"/>
          </a:p>
          <a:p>
            <a:r>
              <a:rPr lang="en-GB" dirty="0"/>
              <a:t>Use Windows Authentication to connect.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343" y="3717032"/>
            <a:ext cx="2466667" cy="297142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3631318"/>
            <a:ext cx="4057143" cy="30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223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Server System </a:t>
            </a:r>
            <a:r>
              <a:rPr lang="en-GB" dirty="0" err="1"/>
              <a:t>Catalog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4632"/>
          <a:stretch/>
        </p:blipFill>
        <p:spPr>
          <a:xfrm>
            <a:off x="612648" y="1620372"/>
            <a:ext cx="2647950" cy="126035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-1" b="24594"/>
          <a:stretch/>
        </p:blipFill>
        <p:spPr>
          <a:xfrm>
            <a:off x="4067944" y="1620372"/>
            <a:ext cx="4505325" cy="5193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20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Mapping the Schemas to the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The DBMS is responsible for mapping between the three types of schema. It does this via:</a:t>
            </a:r>
          </a:p>
          <a:p>
            <a:pPr lvl="1"/>
            <a:r>
              <a:rPr lang="en-GB" b="1" dirty="0"/>
              <a:t>External/Conceptual Mapping</a:t>
            </a:r>
            <a:r>
              <a:rPr lang="en-GB" dirty="0"/>
              <a:t>: transforms requests and results between the external and conceptual levels.</a:t>
            </a:r>
          </a:p>
          <a:p>
            <a:pPr lvl="2"/>
            <a:r>
              <a:rPr lang="en-GB" dirty="0"/>
              <a:t>confirms that each external schema is derivable from the conceptual schema - e.g. you are not trying to request/display a field that does not exist.</a:t>
            </a:r>
          </a:p>
          <a:p>
            <a:pPr lvl="1"/>
            <a:r>
              <a:rPr lang="en-GB" b="1" dirty="0"/>
              <a:t>Conceptual/Internal Mapping</a:t>
            </a:r>
            <a:r>
              <a:rPr lang="en-GB" dirty="0"/>
              <a:t>: transforms requests and results between the conceptual and internal levels.</a:t>
            </a:r>
          </a:p>
          <a:p>
            <a:pPr lvl="2"/>
            <a:r>
              <a:rPr lang="en-GB" dirty="0"/>
              <a:t>Enables the DBMS to find the actual record(s) in physical storage and the constraints to be enforced.</a:t>
            </a:r>
          </a:p>
          <a:p>
            <a:pPr lvl="2"/>
            <a:r>
              <a:rPr lang="en-GB" dirty="0"/>
              <a:t>Resolves any differences in names, data types, ordering, etc. if and when changed.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3001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DBMS Mapping Between the Schemas</a:t>
            </a:r>
            <a:br>
              <a:rPr lang="en-GB" dirty="0"/>
            </a:br>
            <a:r>
              <a:rPr lang="en-GB" dirty="0"/>
              <a:t>(A simplified view)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59832" y="1589891"/>
            <a:ext cx="352137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User requests Staff Record S101 through application user interface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59832" y="2471360"/>
            <a:ext cx="3528392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DBMS receives request and checks user’s external schema and external/conceptual mapping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059832" y="3672545"/>
            <a:ext cx="3528392" cy="3385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Is user authorised for this view?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59832" y="4319379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DBMS checks conceptual/internal mapping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59832" y="5243212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Determines internal structures and physical location of record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059832" y="6167045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Locates record and passes back to user, otherwise returns error</a:t>
            </a:r>
          </a:p>
        </p:txBody>
      </p:sp>
      <p:cxnSp>
        <p:nvCxnSpPr>
          <p:cNvPr id="12" name="Straight Arrow Connector 11"/>
          <p:cNvCxnSpPr>
            <a:stCxn id="4" idx="2"/>
            <a:endCxn id="6" idx="0"/>
          </p:cNvCxnSpPr>
          <p:nvPr/>
        </p:nvCxnSpPr>
        <p:spPr>
          <a:xfrm>
            <a:off x="4820519" y="2174666"/>
            <a:ext cx="3509" cy="2966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6" idx="2"/>
            <a:endCxn id="7" idx="0"/>
          </p:cNvCxnSpPr>
          <p:nvPr/>
        </p:nvCxnSpPr>
        <p:spPr>
          <a:xfrm>
            <a:off x="4824028" y="3302357"/>
            <a:ext cx="0" cy="370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2"/>
            <a:endCxn id="8" idx="0"/>
          </p:cNvCxnSpPr>
          <p:nvPr/>
        </p:nvCxnSpPr>
        <p:spPr>
          <a:xfrm>
            <a:off x="4824028" y="4011099"/>
            <a:ext cx="0" cy="3082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9" idx="0"/>
          </p:cNvCxnSpPr>
          <p:nvPr/>
        </p:nvCxnSpPr>
        <p:spPr>
          <a:xfrm>
            <a:off x="4824028" y="4904154"/>
            <a:ext cx="0" cy="339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9" idx="2"/>
            <a:endCxn id="10" idx="0"/>
          </p:cNvCxnSpPr>
          <p:nvPr/>
        </p:nvCxnSpPr>
        <p:spPr>
          <a:xfrm>
            <a:off x="4824028" y="5827987"/>
            <a:ext cx="0" cy="339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4919562" y="3995772"/>
            <a:ext cx="4365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/>
              <a:t>Yes</a:t>
            </a:r>
          </a:p>
        </p:txBody>
      </p:sp>
      <p:cxnSp>
        <p:nvCxnSpPr>
          <p:cNvPr id="58" name="Straight Connector 57"/>
          <p:cNvCxnSpPr>
            <a:stCxn id="7" idx="1"/>
          </p:cNvCxnSpPr>
          <p:nvPr/>
        </p:nvCxnSpPr>
        <p:spPr>
          <a:xfrm flipH="1">
            <a:off x="1619672" y="3841822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Elbow Connector 59"/>
          <p:cNvCxnSpPr>
            <a:endCxn id="4" idx="1"/>
          </p:cNvCxnSpPr>
          <p:nvPr/>
        </p:nvCxnSpPr>
        <p:spPr>
          <a:xfrm rot="5400000" flipH="1" flipV="1">
            <a:off x="1359981" y="2141971"/>
            <a:ext cx="1959543" cy="144016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/>
          <p:cNvSpPr txBox="1"/>
          <p:nvPr/>
        </p:nvSpPr>
        <p:spPr>
          <a:xfrm>
            <a:off x="1979712" y="3573016"/>
            <a:ext cx="4010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No</a:t>
            </a:r>
          </a:p>
        </p:txBody>
      </p:sp>
      <p:cxnSp>
        <p:nvCxnSpPr>
          <p:cNvPr id="63" name="Straight Connector 62"/>
          <p:cNvCxnSpPr>
            <a:stCxn id="10" idx="3"/>
          </p:cNvCxnSpPr>
          <p:nvPr/>
        </p:nvCxnSpPr>
        <p:spPr>
          <a:xfrm flipV="1">
            <a:off x="6588224" y="6459432"/>
            <a:ext cx="1584176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Elbow Connector 64"/>
          <p:cNvCxnSpPr>
            <a:endCxn id="4" idx="3"/>
          </p:cNvCxnSpPr>
          <p:nvPr/>
        </p:nvCxnSpPr>
        <p:spPr>
          <a:xfrm rot="16200000" flipV="1">
            <a:off x="5088227" y="3375259"/>
            <a:ext cx="4577153" cy="1591194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Left Brace 65"/>
          <p:cNvSpPr/>
          <p:nvPr/>
        </p:nvSpPr>
        <p:spPr>
          <a:xfrm>
            <a:off x="899592" y="1700808"/>
            <a:ext cx="216024" cy="237626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576000" rtlCol="0" anchor="b" anchorCtr="1"/>
          <a:lstStyle/>
          <a:p>
            <a:pPr algn="ctr"/>
            <a:r>
              <a:rPr lang="en-GB" dirty="0"/>
              <a:t>External/Conceptual</a:t>
            </a:r>
          </a:p>
          <a:p>
            <a:pPr algn="ctr"/>
            <a:r>
              <a:rPr lang="en-GB" dirty="0"/>
              <a:t>Mapping</a:t>
            </a:r>
          </a:p>
        </p:txBody>
      </p:sp>
      <p:sp>
        <p:nvSpPr>
          <p:cNvPr id="67" name="Left Brace 66"/>
          <p:cNvSpPr/>
          <p:nvPr/>
        </p:nvSpPr>
        <p:spPr>
          <a:xfrm>
            <a:off x="906610" y="4221087"/>
            <a:ext cx="216024" cy="2396009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576000" rtlCol="0" anchor="b" anchorCtr="1"/>
          <a:lstStyle/>
          <a:p>
            <a:pPr algn="ctr"/>
            <a:r>
              <a:rPr lang="en-GB" dirty="0"/>
              <a:t>Conceptual/Internal</a:t>
            </a:r>
          </a:p>
          <a:p>
            <a:pPr algn="ctr"/>
            <a:r>
              <a:rPr lang="en-GB" dirty="0"/>
              <a:t>Mapping</a:t>
            </a:r>
          </a:p>
        </p:txBody>
      </p:sp>
    </p:spTree>
    <p:extLst>
      <p:ext uri="{BB962C8B-B14F-4D97-AF65-F5344CB8AC3E}">
        <p14:creationId xmlns:p14="http://schemas.microsoft.com/office/powerpoint/2010/main" val="2257303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a Three-Level Architecture?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objective of the three-level architecture is to </a:t>
            </a:r>
            <a:r>
              <a:rPr lang="en-GB" b="1" i="1" dirty="0"/>
              <a:t>separate each user’s view of the database from the way it is physically represented</a:t>
            </a:r>
            <a:r>
              <a:rPr lang="en-GB" dirty="0"/>
              <a:t>.</a:t>
            </a:r>
          </a:p>
          <a:p>
            <a:r>
              <a:rPr lang="en-GB" dirty="0"/>
              <a:t>This separation is desirable as:</a:t>
            </a:r>
          </a:p>
          <a:p>
            <a:pPr lvl="1"/>
            <a:r>
              <a:rPr lang="en-GB" dirty="0"/>
              <a:t>All users should be able to access the same data, but</a:t>
            </a:r>
          </a:p>
          <a:p>
            <a:pPr lvl="1"/>
            <a:r>
              <a:rPr lang="en-GB" dirty="0"/>
              <a:t>Different users need different customised views of the same data.</a:t>
            </a:r>
          </a:p>
          <a:p>
            <a:pPr lvl="1"/>
            <a:r>
              <a:rPr lang="en-GB" dirty="0"/>
              <a:t>A user’s view should be immune to changes made in other views.</a:t>
            </a:r>
          </a:p>
          <a:p>
            <a:pPr lvl="1"/>
            <a:r>
              <a:rPr lang="en-GB" dirty="0"/>
              <a:t>Users should not have to deal with or know the complexities of the physical storage details.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656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a Three-Level Architecture?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/>
              <a:t>The DBA should be able to change database storage structures without changing users’ views.</a:t>
            </a:r>
          </a:p>
          <a:p>
            <a:pPr lvl="1"/>
            <a:r>
              <a:rPr lang="en-GB" dirty="0"/>
              <a:t>The internal database structure should be unaffected by changes to the physical aspects of storage, e.g. changes to new storage device.</a:t>
            </a:r>
          </a:p>
          <a:p>
            <a:pPr lvl="1"/>
            <a:r>
              <a:rPr lang="en-GB" dirty="0"/>
              <a:t>The DBA should be able to change the conceptual structure of the database without affecting all users.</a:t>
            </a:r>
          </a:p>
          <a:p>
            <a:r>
              <a:rPr lang="en-GB" dirty="0"/>
              <a:t>The three-level architecture helps to achieve all of these by providing </a:t>
            </a:r>
            <a:r>
              <a:rPr lang="en-GB" b="1" dirty="0"/>
              <a:t>data independence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93795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Data independence</a:t>
            </a:r>
            <a:r>
              <a:rPr lang="en-GB" dirty="0"/>
              <a:t> means that the upper levels are unaffected by changes to lower levels.</a:t>
            </a:r>
          </a:p>
          <a:p>
            <a:r>
              <a:rPr lang="en-GB" dirty="0"/>
              <a:t>Two kinds of data independence:</a:t>
            </a:r>
          </a:p>
          <a:p>
            <a:pPr lvl="1"/>
            <a:r>
              <a:rPr lang="en-GB" b="1" i="1" dirty="0"/>
              <a:t>Logical Data Independence</a:t>
            </a:r>
            <a:r>
              <a:rPr lang="en-GB" dirty="0"/>
              <a:t>: immunity of the external schema to changes in the conceptual schema.</a:t>
            </a:r>
          </a:p>
          <a:p>
            <a:pPr lvl="2"/>
            <a:r>
              <a:rPr lang="en-GB" dirty="0"/>
              <a:t>E.g. addition/removal of new entities should be possible without having to change external schema or rewrite application programs.</a:t>
            </a:r>
          </a:p>
          <a:p>
            <a:pPr lvl="1"/>
            <a:r>
              <a:rPr lang="en-GB" b="1" i="1" dirty="0"/>
              <a:t>Physical Data Independence</a:t>
            </a:r>
            <a:r>
              <a:rPr lang="en-GB" dirty="0"/>
              <a:t>: immunity of the conceptual schema to changes in the internal schema.</a:t>
            </a:r>
          </a:p>
          <a:p>
            <a:pPr lvl="2"/>
            <a:r>
              <a:rPr lang="en-GB" dirty="0"/>
              <a:t>Changes to the internal schema (e.g. different file organisations, storage structures or devices, etc.) should be possible without having to change the conceptual or external schema.</a:t>
            </a:r>
          </a:p>
        </p:txBody>
      </p:sp>
    </p:spTree>
    <p:extLst>
      <p:ext uri="{BB962C8B-B14F-4D97-AF65-F5344CB8AC3E}">
        <p14:creationId xmlns:p14="http://schemas.microsoft.com/office/powerpoint/2010/main" val="60368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Independence and the ANSI-SPARC Three-Level Architecture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6471" y="3123043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External/conceptual mapping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89723" y="3127650"/>
            <a:ext cx="1433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Logical data Independence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0773" y="5085184"/>
            <a:ext cx="20888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Conceptual/internal mapping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89723" y="5085184"/>
            <a:ext cx="14589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Physical data independence</a:t>
            </a:r>
          </a:p>
        </p:txBody>
      </p:sp>
      <p:cxnSp>
        <p:nvCxnSpPr>
          <p:cNvPr id="9" name="Straight Connector 8"/>
          <p:cNvCxnSpPr>
            <a:stCxn id="15" idx="2"/>
            <a:endCxn id="18" idx="0"/>
          </p:cNvCxnSpPr>
          <p:nvPr/>
        </p:nvCxnSpPr>
        <p:spPr>
          <a:xfrm flipH="1">
            <a:off x="5240991" y="2488289"/>
            <a:ext cx="5697" cy="130075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>
            <a:stCxn id="17" idx="2"/>
            <a:endCxn id="18" idx="3"/>
          </p:cNvCxnSpPr>
          <p:nvPr/>
        </p:nvCxnSpPr>
        <p:spPr>
          <a:xfrm flipH="1">
            <a:off x="5961071" y="2488289"/>
            <a:ext cx="1851289" cy="16607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stCxn id="14" idx="2"/>
            <a:endCxn id="18" idx="1"/>
          </p:cNvCxnSpPr>
          <p:nvPr/>
        </p:nvCxnSpPr>
        <p:spPr>
          <a:xfrm>
            <a:off x="2843808" y="2488289"/>
            <a:ext cx="1677103" cy="16607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18" idx="2"/>
            <a:endCxn id="19" idx="0"/>
          </p:cNvCxnSpPr>
          <p:nvPr/>
        </p:nvCxnSpPr>
        <p:spPr>
          <a:xfrm>
            <a:off x="5240991" y="4509120"/>
            <a:ext cx="5697" cy="137106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2123728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1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526608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119059" y="2026624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…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092280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n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520911" y="3789040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Conceptual Schema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4526608" y="588018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Internal Schema</a:t>
            </a:r>
          </a:p>
        </p:txBody>
      </p:sp>
      <p:cxnSp>
        <p:nvCxnSpPr>
          <p:cNvPr id="25" name="Straight Connector 24"/>
          <p:cNvCxnSpPr/>
          <p:nvPr/>
        </p:nvCxnSpPr>
        <p:spPr>
          <a:xfrm>
            <a:off x="360504" y="3424645"/>
            <a:ext cx="8748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342920" y="5386787"/>
            <a:ext cx="8748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251520" y="3598227"/>
            <a:ext cx="46161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Transforms requests and results between the external and conceptual levels.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Maps names in the user’s view to the relevant part in the conceptual schema.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251520" y="5587405"/>
            <a:ext cx="4392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Transforms requests and results between the conceptual and internal levels.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Enables the DBMS to find the actual record or combination of records in physical storage that constitute a logical record.</a:t>
            </a:r>
          </a:p>
        </p:txBody>
      </p:sp>
    </p:spTree>
    <p:extLst>
      <p:ext uri="{BB962C8B-B14F-4D97-AF65-F5344CB8AC3E}">
        <p14:creationId xmlns:p14="http://schemas.microsoft.com/office/powerpoint/2010/main" val="11467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  <a:p>
            <a:pPr lvl="1"/>
            <a:r>
              <a:rPr lang="en-GB" dirty="0"/>
              <a:t>Each group is to add their data models to their page in the </a:t>
            </a:r>
            <a:r>
              <a:rPr lang="en-GB" dirty="0">
                <a:hlinkClick r:id="rId2"/>
              </a:rPr>
              <a:t>Class OneNote Notebook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you have forgotten what normalisation is, please refer to the Normalisation Refresher slides provided on Moodle.</a:t>
            </a:r>
          </a:p>
        </p:txBody>
      </p:sp>
    </p:spTree>
    <p:extLst>
      <p:ext uri="{BB962C8B-B14F-4D97-AF65-F5344CB8AC3E}">
        <p14:creationId xmlns:p14="http://schemas.microsoft.com/office/powerpoint/2010/main" val="135799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Explain </a:t>
            </a:r>
            <a:r>
              <a:rPr lang="en-GB" dirty="0"/>
              <a:t>the concept of database schema and discuss the three types of schema in a database.</a:t>
            </a:r>
          </a:p>
          <a:p>
            <a:r>
              <a:rPr lang="en-GB" dirty="0"/>
              <a:t>Draw a diagram of the three-level ANSI-SPARC architecture model.</a:t>
            </a:r>
          </a:p>
          <a:p>
            <a:r>
              <a:rPr lang="en-GB" dirty="0"/>
              <a:t>Describe the three levels of the ANSI-SPARC architecture model and how it helps achieve the different types of data independence</a:t>
            </a:r>
            <a:r>
              <a:rPr lang="en-GB" dirty="0" smtClean="0"/>
              <a:t>.</a:t>
            </a:r>
          </a:p>
          <a:p>
            <a:r>
              <a:rPr lang="en-GB" dirty="0"/>
              <a:t>What is data independence</a:t>
            </a:r>
            <a:r>
              <a:rPr lang="en-GB" dirty="0" smtClean="0"/>
              <a:t>? Differentiate between the two types of data independence.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170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Planning and Design</a:t>
            </a:r>
          </a:p>
        </p:txBody>
      </p:sp>
    </p:spTree>
    <p:extLst>
      <p:ext uri="{BB962C8B-B14F-4D97-AF65-F5344CB8AC3E}">
        <p14:creationId xmlns:p14="http://schemas.microsoft.com/office/powerpoint/2010/main" val="4186443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Modelling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28617"/>
          </a:xfrm>
        </p:spPr>
        <p:txBody>
          <a:bodyPr>
            <a:normAutofit/>
          </a:bodyPr>
          <a:lstStyle/>
          <a:p>
            <a:r>
              <a:rPr lang="en-GB" dirty="0"/>
              <a:t>We define our database in form of schemas.</a:t>
            </a:r>
          </a:p>
          <a:p>
            <a:r>
              <a:rPr lang="en-GB" dirty="0"/>
              <a:t>Schemas are written in DDL.</a:t>
            </a:r>
          </a:p>
          <a:p>
            <a:r>
              <a:rPr lang="en-GB" dirty="0"/>
              <a:t>However, schemas are </a:t>
            </a:r>
            <a:r>
              <a:rPr lang="en-GB" i="1" dirty="0"/>
              <a:t>too low level</a:t>
            </a:r>
            <a:r>
              <a:rPr lang="en-GB" dirty="0"/>
              <a:t> to describe the data requirements of an organisation in a way that is easy to understand by a variety of users.</a:t>
            </a:r>
          </a:p>
          <a:p>
            <a:r>
              <a:rPr lang="en-GB" dirty="0"/>
              <a:t>A data model provides a higher-level description of the schema and is a collection of concepts used to: </a:t>
            </a:r>
          </a:p>
          <a:p>
            <a:pPr lvl="1"/>
            <a:r>
              <a:rPr lang="en-GB" dirty="0"/>
              <a:t>describe data, relationships between the data, and constraints on the data in an organisation.</a:t>
            </a:r>
          </a:p>
          <a:p>
            <a:pPr lvl="1"/>
            <a:r>
              <a:rPr lang="en-GB" dirty="0"/>
              <a:t>define the types of operations allowed on the data.</a:t>
            </a:r>
          </a:p>
        </p:txBody>
      </p:sp>
    </p:spTree>
    <p:extLst>
      <p:ext uri="{BB962C8B-B14F-4D97-AF65-F5344CB8AC3E}">
        <p14:creationId xmlns:p14="http://schemas.microsoft.com/office/powerpoint/2010/main" val="4524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Criteria for an Optimal Data Model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20640"/>
        </p:xfrm>
        <a:graphic>
          <a:graphicData uri="http://schemas.openxmlformats.org/drawingml/2006/table">
            <a:tbl>
              <a:tblPr bandRow="1">
                <a:tableStyleId>{B301B821-A1FF-4177-AEE7-76D212191A09}</a:tableStyleId>
              </a:tblPr>
              <a:tblGrid>
                <a:gridCol w="2159025">
                  <a:extLst>
                    <a:ext uri="{9D8B030D-6E8A-4147-A177-3AD203B41FA5}">
                      <a16:colId xmlns="" xmlns:a16="http://schemas.microsoft.com/office/drawing/2014/main" val="330599907"/>
                    </a:ext>
                  </a:extLst>
                </a:gridCol>
                <a:gridCol w="5994375">
                  <a:extLst>
                    <a:ext uri="{9D8B030D-6E8A-4147-A177-3AD203B41FA5}">
                      <a16:colId xmlns="" xmlns:a16="http://schemas.microsoft.com/office/drawing/2014/main" val="41674194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Structural Validity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Consistency</a:t>
                      </a:r>
                      <a:r>
                        <a:rPr lang="en-GB" baseline="0" dirty="0"/>
                        <a:t> with the way the organisation defines and organises information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079730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Simplicity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Ease of understanding by both IS/IT professionals</a:t>
                      </a:r>
                      <a:r>
                        <a:rPr lang="en-GB" baseline="0" dirty="0"/>
                        <a:t> and non-technical users.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1995524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Expressive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Ability to</a:t>
                      </a:r>
                      <a:r>
                        <a:rPr lang="en-GB" baseline="0" dirty="0"/>
                        <a:t> distinguish between different data, relationships between data and constraints.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7164205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Non-redundancy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Exclusion</a:t>
                      </a:r>
                      <a:r>
                        <a:rPr lang="en-GB" baseline="0" dirty="0"/>
                        <a:t> of extraneous information, in particular, the representation of any one piece of information exactly once.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822706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Shareable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specific to any particular application or technology and thereby usable by</a:t>
                      </a:r>
                      <a:r>
                        <a:rPr lang="en-GB" baseline="0" dirty="0"/>
                        <a:t> many.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5492148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Extensibility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Ability to</a:t>
                      </a:r>
                      <a:r>
                        <a:rPr lang="en-GB" baseline="0" dirty="0"/>
                        <a:t> support new requirements with minimal effect on existing users.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3280413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Integrity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Consistency</a:t>
                      </a:r>
                      <a:r>
                        <a:rPr lang="en-GB" baseline="0" dirty="0"/>
                        <a:t> with the way the enterprise uses and manages information.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873198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Diagrammatic Representation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Ability to represent a model using an easily understood diagrammatic notation.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8012681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456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Phases of Database Design</a:t>
            </a:r>
          </a:p>
        </p:txBody>
      </p:sp>
      <p:graphicFrame>
        <p:nvGraphicFramePr>
          <p:cNvPr id="11" name="Content Placeholder 10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556792"/>
          <a:ext cx="8153400" cy="4679998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943001">
                  <a:extLst>
                    <a:ext uri="{9D8B030D-6E8A-4147-A177-3AD203B41FA5}">
                      <a16:colId xmlns="" xmlns:a16="http://schemas.microsoft.com/office/drawing/2014/main" val="285751451"/>
                    </a:ext>
                  </a:extLst>
                </a:gridCol>
                <a:gridCol w="6210399">
                  <a:extLst>
                    <a:ext uri="{9D8B030D-6E8A-4147-A177-3AD203B41FA5}">
                      <a16:colId xmlns="" xmlns:a16="http://schemas.microsoft.com/office/drawing/2014/main" val="2666647660"/>
                    </a:ext>
                  </a:extLst>
                </a:gridCol>
              </a:tblGrid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T w="10000" cap="flat" cmpd="sng" algn="ctr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1546321733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/>
                        <a:t>Process of constructing a model of the organisation’s data independent of all physical considerations.</a:t>
                      </a:r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167198902"/>
                  </a:ext>
                </a:extLst>
              </a:tr>
              <a:tr h="802911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Prior to physical design stage, you only</a:t>
                      </a:r>
                      <a:r>
                        <a:rPr lang="en-GB" sz="1500" baseline="0" dirty="0"/>
                        <a:t> need to know the DBMS data model. By the physical design stage, you need to know the specific DBMS.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2604065054"/>
                  </a:ext>
                </a:extLst>
              </a:tr>
              <a:tr h="80291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Constructing a model of the organisation’s data based on a specific data model i.e. relational</a:t>
                      </a:r>
                      <a:r>
                        <a:rPr lang="en-GB" sz="1500" baseline="0" dirty="0"/>
                        <a:t>, etc., but independent of a particular DBMS or other physical considerations.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3083563572"/>
                  </a:ext>
                </a:extLst>
              </a:tr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B w="10000" cap="flat" cmpd="sng" algn="ctr">
                      <a:noFill/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Deciding</a:t>
                      </a:r>
                      <a:r>
                        <a:rPr lang="en-GB" sz="1500" baseline="0" dirty="0"/>
                        <a:t> and designing how the database is to be implemented on physical storage. Target DBMS must be known at this stage.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3073133470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Evaluate</a:t>
                      </a:r>
                      <a:r>
                        <a:rPr lang="en-GB" sz="1500" baseline="0" dirty="0"/>
                        <a:t> p</a:t>
                      </a:r>
                      <a:r>
                        <a:rPr lang="en-GB" sz="1500" dirty="0"/>
                        <a:t>erformance</a:t>
                      </a:r>
                      <a:r>
                        <a:rPr lang="en-GB" sz="1500" baseline="0" dirty="0"/>
                        <a:t> and tune as required.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289121339"/>
                  </a:ext>
                </a:extLst>
              </a:tr>
            </a:tbl>
          </a:graphicData>
        </a:graphic>
      </p:graphicFrame>
      <p:grpSp>
        <p:nvGrpSpPr>
          <p:cNvPr id="42" name="Group 41"/>
          <p:cNvGrpSpPr/>
          <p:nvPr/>
        </p:nvGrpSpPr>
        <p:grpSpPr>
          <a:xfrm>
            <a:off x="107504" y="1558448"/>
            <a:ext cx="2177295" cy="5301208"/>
            <a:chOff x="107504" y="1600200"/>
            <a:chExt cx="2177295" cy="5301208"/>
          </a:xfrm>
        </p:grpSpPr>
        <p:sp>
          <p:nvSpPr>
            <p:cNvPr id="43" name="TextBox 42"/>
            <p:cNvSpPr txBox="1"/>
            <p:nvPr/>
          </p:nvSpPr>
          <p:spPr>
            <a:xfrm>
              <a:off x="107504" y="2330696"/>
              <a:ext cx="677108" cy="2018895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Logical/conceptual database design</a:t>
              </a:r>
            </a:p>
          </p:txBody>
        </p:sp>
        <p:sp>
          <p:nvSpPr>
            <p:cNvPr id="44" name="Rectangle 43"/>
            <p:cNvSpPr/>
            <p:nvPr/>
          </p:nvSpPr>
          <p:spPr>
            <a:xfrm>
              <a:off x="772631" y="1600200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Analyse user requirements</a:t>
              </a:r>
            </a:p>
          </p:txBody>
        </p:sp>
        <p:sp>
          <p:nvSpPr>
            <p:cNvPr id="45" name="Rectangle 44"/>
            <p:cNvSpPr/>
            <p:nvPr/>
          </p:nvSpPr>
          <p:spPr>
            <a:xfrm>
              <a:off x="772631" y="2387177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Conceptual Model</a:t>
              </a:r>
            </a:p>
          </p:txBody>
        </p:sp>
        <p:sp>
          <p:nvSpPr>
            <p:cNvPr id="46" name="Rectangle 45"/>
            <p:cNvSpPr/>
            <p:nvPr/>
          </p:nvSpPr>
          <p:spPr>
            <a:xfrm>
              <a:off x="772631" y="3174154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DBMS Selection</a:t>
              </a:r>
            </a:p>
          </p:txBody>
        </p:sp>
        <p:sp>
          <p:nvSpPr>
            <p:cNvPr id="47" name="Rectangle 46"/>
            <p:cNvSpPr/>
            <p:nvPr/>
          </p:nvSpPr>
          <p:spPr>
            <a:xfrm>
              <a:off x="772631" y="3961131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Logical Model</a:t>
              </a:r>
            </a:p>
          </p:txBody>
        </p:sp>
        <p:sp>
          <p:nvSpPr>
            <p:cNvPr id="48" name="Rectangle 47"/>
            <p:cNvSpPr/>
            <p:nvPr/>
          </p:nvSpPr>
          <p:spPr>
            <a:xfrm>
              <a:off x="769649" y="4748108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Physical Model</a:t>
              </a:r>
            </a:p>
          </p:txBody>
        </p:sp>
        <p:sp>
          <p:nvSpPr>
            <p:cNvPr id="49" name="Rectangle 48"/>
            <p:cNvSpPr/>
            <p:nvPr/>
          </p:nvSpPr>
          <p:spPr>
            <a:xfrm>
              <a:off x="769649" y="5535085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Evaluate Physical Model and Tune System</a:t>
              </a:r>
            </a:p>
          </p:txBody>
        </p:sp>
        <p:sp>
          <p:nvSpPr>
            <p:cNvPr id="50" name="Rectangle 49"/>
            <p:cNvSpPr/>
            <p:nvPr/>
          </p:nvSpPr>
          <p:spPr>
            <a:xfrm>
              <a:off x="769649" y="6322062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Implement System</a:t>
              </a:r>
            </a:p>
          </p:txBody>
        </p:sp>
        <p:cxnSp>
          <p:nvCxnSpPr>
            <p:cNvPr id="51" name="Straight Connector 50"/>
            <p:cNvCxnSpPr/>
            <p:nvPr/>
          </p:nvCxnSpPr>
          <p:spPr>
            <a:xfrm>
              <a:off x="179512" y="4653136"/>
              <a:ext cx="2102305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/>
            <p:cNvCxnSpPr>
              <a:endCxn id="61" idx="0"/>
            </p:cNvCxnSpPr>
            <p:nvPr/>
          </p:nvCxnSpPr>
          <p:spPr>
            <a:xfrm>
              <a:off x="467544" y="1888232"/>
              <a:ext cx="0" cy="2772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Arrow Connector 52"/>
            <p:cNvCxnSpPr/>
            <p:nvPr/>
          </p:nvCxnSpPr>
          <p:spPr>
            <a:xfrm>
              <a:off x="467544" y="4653136"/>
              <a:ext cx="0" cy="1944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Arrow Connector 53"/>
            <p:cNvCxnSpPr>
              <a:stCxn id="44" idx="2"/>
              <a:endCxn id="45" idx="0"/>
            </p:cNvCxnSpPr>
            <p:nvPr/>
          </p:nvCxnSpPr>
          <p:spPr>
            <a:xfrm>
              <a:off x="1528715" y="2179546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Arrow Connector 54"/>
            <p:cNvCxnSpPr>
              <a:stCxn id="45" idx="2"/>
              <a:endCxn id="46" idx="0"/>
            </p:cNvCxnSpPr>
            <p:nvPr/>
          </p:nvCxnSpPr>
          <p:spPr>
            <a:xfrm>
              <a:off x="1528715" y="2966523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Arrow Connector 55"/>
            <p:cNvCxnSpPr>
              <a:stCxn id="46" idx="2"/>
              <a:endCxn id="47" idx="0"/>
            </p:cNvCxnSpPr>
            <p:nvPr/>
          </p:nvCxnSpPr>
          <p:spPr>
            <a:xfrm>
              <a:off x="1528715" y="3753500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Arrow Connector 56"/>
            <p:cNvCxnSpPr>
              <a:stCxn id="47" idx="2"/>
              <a:endCxn id="48" idx="0"/>
            </p:cNvCxnSpPr>
            <p:nvPr/>
          </p:nvCxnSpPr>
          <p:spPr>
            <a:xfrm flipH="1">
              <a:off x="1525733" y="4540477"/>
              <a:ext cx="2982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Arrow Connector 57"/>
            <p:cNvCxnSpPr>
              <a:endCxn id="49" idx="0"/>
            </p:cNvCxnSpPr>
            <p:nvPr/>
          </p:nvCxnSpPr>
          <p:spPr>
            <a:xfrm flipH="1">
              <a:off x="1525733" y="5324172"/>
              <a:ext cx="2982" cy="210913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Arrow Connector 58"/>
            <p:cNvCxnSpPr>
              <a:stCxn id="49" idx="2"/>
              <a:endCxn id="50" idx="0"/>
            </p:cNvCxnSpPr>
            <p:nvPr/>
          </p:nvCxnSpPr>
          <p:spPr>
            <a:xfrm>
              <a:off x="1525733" y="6114431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Elbow Connector 59"/>
            <p:cNvCxnSpPr>
              <a:stCxn id="50" idx="1"/>
              <a:endCxn id="44" idx="1"/>
            </p:cNvCxnSpPr>
            <p:nvPr/>
          </p:nvCxnSpPr>
          <p:spPr>
            <a:xfrm rot="10800000" flipH="1">
              <a:off x="769649" y="1889873"/>
              <a:ext cx="2982" cy="4721862"/>
            </a:xfrm>
            <a:prstGeom prst="bentConnector3">
              <a:avLst>
                <a:gd name="adj1" fmla="val -20388296"/>
              </a:avLst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TextBox 60"/>
            <p:cNvSpPr txBox="1"/>
            <p:nvPr/>
          </p:nvSpPr>
          <p:spPr>
            <a:xfrm>
              <a:off x="128990" y="4581128"/>
              <a:ext cx="677108" cy="1572379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Physical database design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085856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Entity-Relationship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/>
          </a:bodyPr>
          <a:lstStyle/>
          <a:p>
            <a:r>
              <a:rPr lang="en-GB" dirty="0"/>
              <a:t>Proposed by Peter Chen in 1970</a:t>
            </a:r>
          </a:p>
          <a:p>
            <a:r>
              <a:rPr lang="en-GB" dirty="0"/>
              <a:t>Conceptual level model</a:t>
            </a:r>
          </a:p>
          <a:p>
            <a:r>
              <a:rPr lang="en-GB" dirty="0"/>
              <a:t>Top-down approach that begins by identifying:</a:t>
            </a:r>
          </a:p>
          <a:p>
            <a:pPr lvl="1"/>
            <a:r>
              <a:rPr lang="en-GB" dirty="0"/>
              <a:t>Entities: real-world objects about which data is collected</a:t>
            </a:r>
          </a:p>
          <a:p>
            <a:pPr lvl="1"/>
            <a:r>
              <a:rPr lang="en-GB" dirty="0"/>
              <a:t>Relationships: associations among entities</a:t>
            </a:r>
          </a:p>
          <a:p>
            <a:pPr lvl="1"/>
            <a:r>
              <a:rPr lang="en-GB" dirty="0"/>
              <a:t>More details, such as attributes and any constraints on the entities needed to be stored are then added</a:t>
            </a:r>
          </a:p>
          <a:p>
            <a:r>
              <a:rPr lang="en-GB" dirty="0"/>
              <a:t>Represented by ER models/diagrams, typically using UML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741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Proposed by E.F. </a:t>
            </a:r>
            <a:r>
              <a:rPr lang="en-GB" dirty="0" err="1"/>
              <a:t>Codd</a:t>
            </a:r>
            <a:endParaRPr lang="en-GB" dirty="0"/>
          </a:p>
          <a:p>
            <a:r>
              <a:rPr lang="en-GB" dirty="0"/>
              <a:t>Logical level model</a:t>
            </a:r>
          </a:p>
          <a:p>
            <a:r>
              <a:rPr lang="en-GB" dirty="0"/>
              <a:t>Based on the concept of mathematical relations</a:t>
            </a:r>
          </a:p>
          <a:p>
            <a:r>
              <a:rPr lang="en-GB" dirty="0"/>
              <a:t>Uses </a:t>
            </a:r>
            <a:r>
              <a:rPr lang="en-GB" b="1" dirty="0"/>
              <a:t>relations</a:t>
            </a:r>
            <a:r>
              <a:rPr lang="en-GB" dirty="0"/>
              <a:t>, represented as tables.</a:t>
            </a:r>
          </a:p>
          <a:p>
            <a:r>
              <a:rPr lang="en-GB" dirty="0"/>
              <a:t>Data and relationships are represented as tables</a:t>
            </a:r>
          </a:p>
          <a:p>
            <a:r>
              <a:rPr lang="en-GB" dirty="0"/>
              <a:t>Columns in the table  represent attributes, with each column having a unique name.</a:t>
            </a:r>
          </a:p>
        </p:txBody>
      </p:sp>
    </p:spTree>
    <p:extLst>
      <p:ext uri="{BB962C8B-B14F-4D97-AF65-F5344CB8AC3E}">
        <p14:creationId xmlns:p14="http://schemas.microsoft.com/office/powerpoint/2010/main" val="3970735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Explain </a:t>
            </a:r>
            <a:r>
              <a:rPr lang="en-GB" dirty="0"/>
              <a:t>the concept of database schema and discuss the three types of schema in a database.</a:t>
            </a:r>
          </a:p>
          <a:p>
            <a:r>
              <a:rPr lang="en-GB" dirty="0"/>
              <a:t>Draw a diagram of the three-level ANSI-SPARC architecture model.</a:t>
            </a:r>
          </a:p>
          <a:p>
            <a:r>
              <a:rPr lang="en-GB" dirty="0"/>
              <a:t>Describe the three levels of the ANSI-SPARC architecture model and how it helps achieve the different types of data independence. </a:t>
            </a:r>
            <a:endParaRPr lang="en-GB" dirty="0" smtClean="0"/>
          </a:p>
          <a:p>
            <a:r>
              <a:rPr lang="en-GB" dirty="0"/>
              <a:t>What is data independence? Differentiate between the two types of data independence.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231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9876</TotalTime>
  <Words>2044</Words>
  <Application>Microsoft Office PowerPoint</Application>
  <PresentationFormat>On-screen Show (4:3)</PresentationFormat>
  <Paragraphs>257</Paragraphs>
  <Slides>30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Calibri</vt:lpstr>
      <vt:lpstr>Cambria</vt:lpstr>
      <vt:lpstr>Wingdings</vt:lpstr>
      <vt:lpstr>Wingdings 2</vt:lpstr>
      <vt:lpstr>Median</vt:lpstr>
      <vt:lpstr>Database Architecture and Database Design</vt:lpstr>
      <vt:lpstr>Today’s Lecture</vt:lpstr>
      <vt:lpstr>File-Based vs. Database</vt:lpstr>
      <vt:lpstr>Database: Step 1</vt:lpstr>
      <vt:lpstr>Database Architecture</vt:lpstr>
      <vt:lpstr>Three-Level ANSI-SPARC Architecture</vt:lpstr>
      <vt:lpstr>Three-Level ANSI-SPARC Architecture</vt:lpstr>
      <vt:lpstr>ANSI-SPARC External Level</vt:lpstr>
      <vt:lpstr>ANSI-SPARC Conceptual Level</vt:lpstr>
      <vt:lpstr>ANSI-SPARC Internal Level</vt:lpstr>
      <vt:lpstr>Describing Data at the Three Levels</vt:lpstr>
      <vt:lpstr>Differences Between the Levels</vt:lpstr>
      <vt:lpstr>The System Catalog</vt:lpstr>
      <vt:lpstr>Demo: MS SQL Server System Catalog</vt:lpstr>
      <vt:lpstr>MS SQL Server System Catalog</vt:lpstr>
      <vt:lpstr>Mapping the Schemas to the Levels</vt:lpstr>
      <vt:lpstr>DBMS Mapping Between the Schemas (A simplified view)</vt:lpstr>
      <vt:lpstr>Why a Three-Level Architecture?</vt:lpstr>
      <vt:lpstr>Why a Three-Level Architecture?</vt:lpstr>
      <vt:lpstr>Data Independence</vt:lpstr>
      <vt:lpstr>Data Independence and the ANSI-SPARC Three-Level Architecture</vt:lpstr>
      <vt:lpstr>Lab Exercise</vt:lpstr>
      <vt:lpstr>Review Questions</vt:lpstr>
      <vt:lpstr>Database Planning and Design</vt:lpstr>
      <vt:lpstr>Data Modelling</vt:lpstr>
      <vt:lpstr>Criteria for an Optimal Data Model</vt:lpstr>
      <vt:lpstr>Phases of Database Design</vt:lpstr>
      <vt:lpstr>Entity-Relationship Model</vt:lpstr>
      <vt:lpstr>Relational Model</vt:lpstr>
      <vt:lpstr>Review Questions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1300</cp:revision>
  <cp:lastPrinted>2014-09-29T16:21:25Z</cp:lastPrinted>
  <dcterms:created xsi:type="dcterms:W3CDTF">2013-09-18T07:00:31Z</dcterms:created>
  <dcterms:modified xsi:type="dcterms:W3CDTF">2018-10-10T06:27:44Z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