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 autoCompressPictures="0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4630400" cy="8229600"/>
  <p:notesSz cx="8229600" cy="14630400"/>
  <p:embeddedFontLst>
    <p:embeddedFont>
      <p:font typeface="Geist" panose="020B0604020202020204" charset="0"/>
      <p:regular r:id="rId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54" d="100"/>
          <a:sy n="54" d="100"/>
        </p:scale>
        <p:origin x="716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font" Target="fonts/font1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51325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openxmlformats.org/officeDocument/2006/relationships/image" Target="../media/image17.svg"/><Relationship Id="rId5" Type="http://schemas.openxmlformats.org/officeDocument/2006/relationships/image" Target="../media/image11.sv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3360658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Power of Man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5760720" y="4373918"/>
            <a:ext cx="7556421" cy="27750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A Foucauldian Analysis of Masculine Power, Discipline, and Social Control</a:t>
            </a:r>
          </a:p>
          <a:p>
            <a:pPr marL="0" indent="0" algn="ctr">
              <a:lnSpc>
                <a:spcPts val="2750"/>
              </a:lnSpc>
              <a:buNone/>
            </a:pPr>
            <a:endParaRPr lang="en-US" sz="2200" b="1" dirty="0">
              <a:solidFill>
                <a:srgbClr val="006747"/>
              </a:solidFill>
              <a:latin typeface="Noto Serif SC Bold" pitchFamily="34" charset="0"/>
              <a:ea typeface="Noto Serif SC Bold" pitchFamily="34" charset="-122"/>
            </a:endParaRPr>
          </a:p>
          <a:p>
            <a:pPr marL="0" indent="0" algn="ctr">
              <a:lnSpc>
                <a:spcPts val="2750"/>
              </a:lnSpc>
              <a:buNone/>
            </a:pPr>
            <a:endParaRPr lang="en-US" sz="2200" b="1" dirty="0">
              <a:solidFill>
                <a:srgbClr val="006747"/>
              </a:solidFill>
              <a:latin typeface="Noto Serif SC Bold" pitchFamily="34" charset="0"/>
              <a:ea typeface="Noto Serif SC Bold" pitchFamily="34" charset="-122"/>
            </a:endParaRPr>
          </a:p>
          <a:p>
            <a:pPr marL="0" indent="0" algn="ctr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</a:rPr>
              <a:t>Lenuta  Raducan – Power Point Presentation </a:t>
            </a:r>
          </a:p>
          <a:p>
            <a:pPr marL="0" indent="0" algn="ctr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</a:rPr>
              <a:t> HPHP 5901 – Sex , Sexuality  &amp; Gender </a:t>
            </a:r>
            <a:endParaRPr lang="en-US" sz="2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968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1501021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Sovereign vs. Disciplinary Power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793790" y="3485555"/>
            <a:ext cx="3501509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Traditional Sovereign Power</a:t>
            </a:r>
            <a:endParaRPr lang="en-US" sz="2200" dirty="0"/>
          </a:p>
        </p:txBody>
      </p:sp>
      <p:sp>
        <p:nvSpPr>
          <p:cNvPr id="5" name="Text 2"/>
          <p:cNvSpPr/>
          <p:nvPr/>
        </p:nvSpPr>
        <p:spPr>
          <a:xfrm>
            <a:off x="793790" y="4421029"/>
            <a:ext cx="35015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Overt, violent authority</a:t>
            </a:r>
            <a:endParaRPr lang="en-US" sz="1750" dirty="0"/>
          </a:p>
        </p:txBody>
      </p:sp>
      <p:sp>
        <p:nvSpPr>
          <p:cNvPr id="6" name="Text 3"/>
          <p:cNvSpPr/>
          <p:nvPr/>
        </p:nvSpPr>
        <p:spPr>
          <a:xfrm>
            <a:off x="793790" y="4863227"/>
            <a:ext cx="35015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Top-down control</a:t>
            </a:r>
            <a:endParaRPr lang="en-US" sz="1750" dirty="0"/>
          </a:p>
        </p:txBody>
      </p:sp>
      <p:sp>
        <p:nvSpPr>
          <p:cNvPr id="7" name="Text 4"/>
          <p:cNvSpPr/>
          <p:nvPr/>
        </p:nvSpPr>
        <p:spPr>
          <a:xfrm>
            <a:off x="793790" y="5305425"/>
            <a:ext cx="35015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Visible domination</a:t>
            </a:r>
            <a:endParaRPr lang="en-US" sz="1750" dirty="0"/>
          </a:p>
        </p:txBody>
      </p:sp>
      <p:sp>
        <p:nvSpPr>
          <p:cNvPr id="8" name="Text 5"/>
          <p:cNvSpPr/>
          <p:nvPr/>
        </p:nvSpPr>
        <p:spPr>
          <a:xfrm>
            <a:off x="4856321" y="3485555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Disciplinary Power</a:t>
            </a:r>
            <a:endParaRPr lang="en-US" sz="2200" dirty="0"/>
          </a:p>
        </p:txBody>
      </p:sp>
      <p:sp>
        <p:nvSpPr>
          <p:cNvPr id="9" name="Text 6"/>
          <p:cNvSpPr/>
          <p:nvPr/>
        </p:nvSpPr>
        <p:spPr>
          <a:xfrm>
            <a:off x="4856321" y="4066699"/>
            <a:ext cx="35015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Subtle, diffused networks</a:t>
            </a:r>
            <a:endParaRPr lang="en-US" sz="1750" dirty="0"/>
          </a:p>
        </p:txBody>
      </p:sp>
      <p:sp>
        <p:nvSpPr>
          <p:cNvPr id="10" name="Text 7"/>
          <p:cNvSpPr/>
          <p:nvPr/>
        </p:nvSpPr>
        <p:spPr>
          <a:xfrm>
            <a:off x="4856321" y="4508897"/>
            <a:ext cx="35015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Institutional enforcement</a:t>
            </a:r>
            <a:endParaRPr lang="en-US" sz="1750" dirty="0"/>
          </a:p>
        </p:txBody>
      </p:sp>
      <p:sp>
        <p:nvSpPr>
          <p:cNvPr id="11" name="Text 8"/>
          <p:cNvSpPr/>
          <p:nvPr/>
        </p:nvSpPr>
        <p:spPr>
          <a:xfrm>
            <a:off x="4856321" y="4951095"/>
            <a:ext cx="35015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Normalised behaviour</a:t>
            </a:r>
            <a:endParaRPr lang="en-US" sz="1750" dirty="0"/>
          </a:p>
        </p:txBody>
      </p:sp>
      <p:sp>
        <p:nvSpPr>
          <p:cNvPr id="12" name="Text 9"/>
          <p:cNvSpPr/>
          <p:nvPr/>
        </p:nvSpPr>
        <p:spPr>
          <a:xfrm>
            <a:off x="793790" y="6002774"/>
            <a:ext cx="755642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Masculinity operates through institutions—family, school, workplace, media—that quietly define what a "real man" should be.</a:t>
            </a:r>
            <a:endParaRPr lang="en-US" sz="17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276237"/>
            <a:ext cx="130428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Institutional Enforcement of Masculine Norms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4374237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Family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793790" y="4864656"/>
            <a:ext cx="3048000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Earliest site of gendered expectations and role modelling</a:t>
            </a:r>
            <a:endParaRPr lang="en-US" sz="1750" dirty="0"/>
          </a:p>
        </p:txBody>
      </p:sp>
      <p:sp>
        <p:nvSpPr>
          <p:cNvPr id="5" name="Text 3"/>
          <p:cNvSpPr/>
          <p:nvPr/>
        </p:nvSpPr>
        <p:spPr>
          <a:xfrm>
            <a:off x="4125278" y="4374237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Education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4125278" y="4864656"/>
            <a:ext cx="3048119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Reinforces competition, physical strength, emotional restraint</a:t>
            </a:r>
            <a:endParaRPr lang="en-US" sz="1750" dirty="0"/>
          </a:p>
        </p:txBody>
      </p:sp>
      <p:sp>
        <p:nvSpPr>
          <p:cNvPr id="7" name="Text 5"/>
          <p:cNvSpPr/>
          <p:nvPr/>
        </p:nvSpPr>
        <p:spPr>
          <a:xfrm>
            <a:off x="7456884" y="4374237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Workplace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7456884" y="4864656"/>
            <a:ext cx="3048119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Rewards rationality, leadership, dominance over vulnerability</a:t>
            </a:r>
            <a:endParaRPr lang="en-US" sz="1750" dirty="0"/>
          </a:p>
        </p:txBody>
      </p:sp>
      <p:sp>
        <p:nvSpPr>
          <p:cNvPr id="9" name="Text 7"/>
          <p:cNvSpPr/>
          <p:nvPr/>
        </p:nvSpPr>
        <p:spPr>
          <a:xfrm>
            <a:off x="10788491" y="4374237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Media</a:t>
            </a:r>
            <a:endParaRPr lang="en-US" sz="2200" dirty="0"/>
          </a:p>
        </p:txBody>
      </p:sp>
      <p:sp>
        <p:nvSpPr>
          <p:cNvPr id="10" name="Text 8"/>
          <p:cNvSpPr/>
          <p:nvPr/>
        </p:nvSpPr>
        <p:spPr>
          <a:xfrm>
            <a:off x="10788491" y="4864656"/>
            <a:ext cx="304811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Circulates images of "ideal" masculinity constantly</a:t>
            </a:r>
            <a:endParaRPr lang="en-US" sz="17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816531"/>
            <a:ext cx="130428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Normalisation: The Cultural Construction of Masculinity</a:t>
            </a:r>
            <a:endParaRPr lang="en-US" sz="4450" dirty="0"/>
          </a:p>
        </p:txBody>
      </p:sp>
      <p:sp>
        <p:nvSpPr>
          <p:cNvPr id="3" name="Shape 1"/>
          <p:cNvSpPr/>
          <p:nvPr/>
        </p:nvSpPr>
        <p:spPr>
          <a:xfrm>
            <a:off x="793790" y="2687717"/>
            <a:ext cx="4196358" cy="1685092"/>
          </a:xfrm>
          <a:prstGeom prst="roundRect">
            <a:avLst>
              <a:gd name="adj" fmla="val 12115"/>
            </a:avLst>
          </a:prstGeom>
          <a:solidFill>
            <a:srgbClr val="006747"/>
          </a:solidFill>
          <a:ln w="7620">
            <a:solidFill>
              <a:srgbClr val="1980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1028224" y="2922151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Strength</a:t>
            </a:r>
            <a:endParaRPr lang="en-US" sz="2200" dirty="0"/>
          </a:p>
        </p:txBody>
      </p:sp>
      <p:sp>
        <p:nvSpPr>
          <p:cNvPr id="5" name="Text 3"/>
          <p:cNvSpPr/>
          <p:nvPr/>
        </p:nvSpPr>
        <p:spPr>
          <a:xfrm>
            <a:off x="1028224" y="3412569"/>
            <a:ext cx="3727490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Physical dominance as marker of manhood</a:t>
            </a:r>
            <a:endParaRPr lang="en-US" sz="1750" dirty="0"/>
          </a:p>
        </p:txBody>
      </p:sp>
      <p:sp>
        <p:nvSpPr>
          <p:cNvPr id="6" name="Shape 4"/>
          <p:cNvSpPr/>
          <p:nvPr/>
        </p:nvSpPr>
        <p:spPr>
          <a:xfrm>
            <a:off x="5216962" y="2687717"/>
            <a:ext cx="4196358" cy="1685092"/>
          </a:xfrm>
          <a:prstGeom prst="roundRect">
            <a:avLst>
              <a:gd name="adj" fmla="val 12115"/>
            </a:avLst>
          </a:prstGeom>
          <a:solidFill>
            <a:srgbClr val="006747"/>
          </a:solidFill>
          <a:ln w="7620">
            <a:solidFill>
              <a:srgbClr val="1980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451396" y="2922151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Rationality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5451396" y="3412569"/>
            <a:ext cx="3727490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Logic over emotion; mind over feeling</a:t>
            </a:r>
            <a:endParaRPr lang="en-US" sz="1750" dirty="0"/>
          </a:p>
        </p:txBody>
      </p:sp>
      <p:sp>
        <p:nvSpPr>
          <p:cNvPr id="9" name="Shape 7"/>
          <p:cNvSpPr/>
          <p:nvPr/>
        </p:nvSpPr>
        <p:spPr>
          <a:xfrm>
            <a:off x="9640133" y="2687717"/>
            <a:ext cx="4196358" cy="1685092"/>
          </a:xfrm>
          <a:prstGeom prst="roundRect">
            <a:avLst>
              <a:gd name="adj" fmla="val 12115"/>
            </a:avLst>
          </a:prstGeom>
          <a:solidFill>
            <a:srgbClr val="006747"/>
          </a:solidFill>
          <a:ln w="7620">
            <a:solidFill>
              <a:srgbClr val="1980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9874568" y="2922151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Control</a:t>
            </a:r>
            <a:endParaRPr lang="en-US" sz="2200" dirty="0"/>
          </a:p>
        </p:txBody>
      </p:sp>
      <p:sp>
        <p:nvSpPr>
          <p:cNvPr id="11" name="Text 9"/>
          <p:cNvSpPr/>
          <p:nvPr/>
        </p:nvSpPr>
        <p:spPr>
          <a:xfrm>
            <a:off x="9874568" y="3412569"/>
            <a:ext cx="3727490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Suppression of vulnerability and dependence</a:t>
            </a:r>
            <a:endParaRPr lang="en-US" sz="1750" dirty="0"/>
          </a:p>
        </p:txBody>
      </p:sp>
      <p:sp>
        <p:nvSpPr>
          <p:cNvPr id="12" name="Shape 10"/>
          <p:cNvSpPr/>
          <p:nvPr/>
        </p:nvSpPr>
        <p:spPr>
          <a:xfrm>
            <a:off x="793790" y="4599623"/>
            <a:ext cx="6407944" cy="1322189"/>
          </a:xfrm>
          <a:prstGeom prst="roundRect">
            <a:avLst>
              <a:gd name="adj" fmla="val 15440"/>
            </a:avLst>
          </a:prstGeom>
          <a:solidFill>
            <a:srgbClr val="006747"/>
          </a:solidFill>
          <a:ln w="7620">
            <a:solidFill>
              <a:srgbClr val="1980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1028224" y="4834057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Sexual Dominance</a:t>
            </a:r>
            <a:endParaRPr lang="en-US" sz="2200" dirty="0"/>
          </a:p>
        </p:txBody>
      </p:sp>
      <p:sp>
        <p:nvSpPr>
          <p:cNvPr id="14" name="Text 12"/>
          <p:cNvSpPr/>
          <p:nvPr/>
        </p:nvSpPr>
        <p:spPr>
          <a:xfrm>
            <a:off x="1028224" y="5324475"/>
            <a:ext cx="5939076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Heteronormative conquest and performance</a:t>
            </a:r>
            <a:endParaRPr lang="en-US" sz="1750" dirty="0"/>
          </a:p>
        </p:txBody>
      </p:sp>
      <p:sp>
        <p:nvSpPr>
          <p:cNvPr id="15" name="Shape 13"/>
          <p:cNvSpPr/>
          <p:nvPr/>
        </p:nvSpPr>
        <p:spPr>
          <a:xfrm>
            <a:off x="7428548" y="4599623"/>
            <a:ext cx="6407944" cy="1322189"/>
          </a:xfrm>
          <a:prstGeom prst="roundRect">
            <a:avLst>
              <a:gd name="adj" fmla="val 15440"/>
            </a:avLst>
          </a:prstGeom>
          <a:solidFill>
            <a:srgbClr val="006747"/>
          </a:solidFill>
          <a:ln w="7620">
            <a:solidFill>
              <a:srgbClr val="1980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7662982" y="4834057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Independence</a:t>
            </a:r>
            <a:endParaRPr lang="en-US" sz="2200" dirty="0"/>
          </a:p>
        </p:txBody>
      </p:sp>
      <p:sp>
        <p:nvSpPr>
          <p:cNvPr id="17" name="Text 15"/>
          <p:cNvSpPr/>
          <p:nvPr/>
        </p:nvSpPr>
        <p:spPr>
          <a:xfrm>
            <a:off x="7662982" y="5324475"/>
            <a:ext cx="5939076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Self-reliance as ultimate masculine virtue</a:t>
            </a:r>
            <a:endParaRPr lang="en-US" sz="1750" dirty="0"/>
          </a:p>
        </p:txBody>
      </p:sp>
      <p:sp>
        <p:nvSpPr>
          <p:cNvPr id="18" name="Text 16"/>
          <p:cNvSpPr/>
          <p:nvPr/>
        </p:nvSpPr>
        <p:spPr>
          <a:xfrm>
            <a:off x="1133951" y="6432113"/>
            <a:ext cx="1270265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Those who fail to conform—men who express emotion, dependence, or non-dominant traits—face </a:t>
            </a:r>
            <a:r>
              <a:rPr lang="en-US" sz="1750" dirty="0">
                <a:solidFill>
                  <a:srgbClr val="335E23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social discipline and marginalisation</a:t>
            </a: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.</a:t>
            </a:r>
            <a:endParaRPr lang="en-US" sz="1750" dirty="0"/>
          </a:p>
        </p:txBody>
      </p:sp>
      <p:sp>
        <p:nvSpPr>
          <p:cNvPr id="19" name="Shape 17"/>
          <p:cNvSpPr/>
          <p:nvPr/>
        </p:nvSpPr>
        <p:spPr>
          <a:xfrm>
            <a:off x="793790" y="6176963"/>
            <a:ext cx="30480" cy="1236107"/>
          </a:xfrm>
          <a:prstGeom prst="rect">
            <a:avLst/>
          </a:prstGeom>
          <a:solidFill>
            <a:srgbClr val="006747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131243" y="838914"/>
            <a:ext cx="7854315" cy="1151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500"/>
              </a:lnSpc>
              <a:buNone/>
            </a:pPr>
            <a:r>
              <a:rPr lang="en-US" sz="360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The Panopticon Effect: Surveillance and Self-Policing</a:t>
            </a:r>
            <a:endParaRPr lang="en-US" sz="360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1243" y="2474119"/>
            <a:ext cx="2871907" cy="2871907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6131243" y="5553313"/>
            <a:ext cx="2871907" cy="1179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 b="1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Constant monitoring</a:t>
            </a:r>
            <a:r>
              <a:rPr lang="en-US" sz="14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through peer groups, social media, professional networks, and romantic relationships</a:t>
            </a:r>
            <a:endParaRPr lang="en-US" sz="1450" dirty="0"/>
          </a:p>
        </p:txBody>
      </p:sp>
      <p:sp>
        <p:nvSpPr>
          <p:cNvPr id="6" name="Text 2"/>
          <p:cNvSpPr/>
          <p:nvPr/>
        </p:nvSpPr>
        <p:spPr>
          <a:xfrm>
            <a:off x="9460349" y="2451021"/>
            <a:ext cx="2764036" cy="3455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Self-Discipline</a:t>
            </a:r>
            <a:endParaRPr lang="en-US" sz="2150" dirty="0"/>
          </a:p>
        </p:txBody>
      </p:sp>
      <p:sp>
        <p:nvSpPr>
          <p:cNvPr id="7" name="Text 3"/>
          <p:cNvSpPr/>
          <p:nvPr/>
        </p:nvSpPr>
        <p:spPr>
          <a:xfrm>
            <a:off x="9460349" y="2980730"/>
            <a:ext cx="4532709" cy="5895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Men internalise masculine norms, regulating their own behaviour without external force.</a:t>
            </a:r>
            <a:endParaRPr lang="en-US" sz="1450" dirty="0"/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60349" y="3777615"/>
            <a:ext cx="921306" cy="1135261"/>
          </a:xfrm>
          <a:prstGeom prst="rect">
            <a:avLst/>
          </a:prstGeom>
        </p:spPr>
      </p:pic>
      <p:sp>
        <p:nvSpPr>
          <p:cNvPr id="9" name="Text 4"/>
          <p:cNvSpPr/>
          <p:nvPr/>
        </p:nvSpPr>
        <p:spPr>
          <a:xfrm>
            <a:off x="10565844" y="3961805"/>
            <a:ext cx="2303264" cy="2878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Social Observation</a:t>
            </a:r>
            <a:endParaRPr lang="en-US" sz="1800" dirty="0"/>
          </a:p>
        </p:txBody>
      </p:sp>
      <p:sp>
        <p:nvSpPr>
          <p:cNvPr id="10" name="Text 5"/>
          <p:cNvSpPr/>
          <p:nvPr/>
        </p:nvSpPr>
        <p:spPr>
          <a:xfrm>
            <a:off x="10565844" y="4433888"/>
            <a:ext cx="3427214" cy="2947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Fear of judgement by others</a:t>
            </a:r>
            <a:endParaRPr lang="en-US" sz="1450" dirty="0"/>
          </a:p>
        </p:txBody>
      </p:sp>
      <p:pic>
        <p:nvPicPr>
          <p:cNvPr id="1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60349" y="4912876"/>
            <a:ext cx="921306" cy="1135261"/>
          </a:xfrm>
          <a:prstGeom prst="rect">
            <a:avLst/>
          </a:prstGeom>
        </p:spPr>
      </p:pic>
      <p:sp>
        <p:nvSpPr>
          <p:cNvPr id="12" name="Text 6"/>
          <p:cNvSpPr/>
          <p:nvPr/>
        </p:nvSpPr>
        <p:spPr>
          <a:xfrm>
            <a:off x="10565844" y="5097066"/>
            <a:ext cx="2680335" cy="2878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Internalised Standards</a:t>
            </a:r>
            <a:endParaRPr lang="en-US" sz="1800" dirty="0"/>
          </a:p>
        </p:txBody>
      </p:sp>
      <p:sp>
        <p:nvSpPr>
          <p:cNvPr id="13" name="Text 7"/>
          <p:cNvSpPr/>
          <p:nvPr/>
        </p:nvSpPr>
        <p:spPr>
          <a:xfrm>
            <a:off x="10565844" y="5569148"/>
            <a:ext cx="3427214" cy="2947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Men police themselves</a:t>
            </a:r>
            <a:endParaRPr lang="en-US" sz="1450" dirty="0"/>
          </a:p>
        </p:txBody>
      </p:sp>
      <p:pic>
        <p:nvPicPr>
          <p:cNvPr id="14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60349" y="6048137"/>
            <a:ext cx="921306" cy="1135261"/>
          </a:xfrm>
          <a:prstGeom prst="rect">
            <a:avLst/>
          </a:prstGeom>
        </p:spPr>
      </p:pic>
      <p:sp>
        <p:nvSpPr>
          <p:cNvPr id="15" name="Text 8"/>
          <p:cNvSpPr/>
          <p:nvPr/>
        </p:nvSpPr>
        <p:spPr>
          <a:xfrm>
            <a:off x="10565844" y="6232327"/>
            <a:ext cx="2752725" cy="2878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Reproduction of Norms</a:t>
            </a:r>
            <a:endParaRPr lang="en-US" sz="1800" dirty="0"/>
          </a:p>
        </p:txBody>
      </p:sp>
      <p:sp>
        <p:nvSpPr>
          <p:cNvPr id="16" name="Text 9"/>
          <p:cNvSpPr/>
          <p:nvPr/>
        </p:nvSpPr>
        <p:spPr>
          <a:xfrm>
            <a:off x="10565844" y="6704409"/>
            <a:ext cx="3427214" cy="2947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Cycle continues across generations</a:t>
            </a:r>
            <a:endParaRPr lang="en-US" sz="14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968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17815" y="645081"/>
            <a:ext cx="6436519" cy="5516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300"/>
              </a:lnSpc>
              <a:buNone/>
            </a:pPr>
            <a:r>
              <a:rPr lang="en-US" sz="345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Redefining Masculine Power</a:t>
            </a:r>
            <a:endParaRPr lang="en-US" sz="345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17815" y="1483519"/>
            <a:ext cx="176451" cy="176451"/>
          </a:xfrm>
          <a:prstGeom prst="rect">
            <a:avLst/>
          </a:prstGeom>
        </p:spPr>
      </p:pic>
      <p:sp>
        <p:nvSpPr>
          <p:cNvPr id="5" name="Shape 1"/>
          <p:cNvSpPr/>
          <p:nvPr/>
        </p:nvSpPr>
        <p:spPr>
          <a:xfrm>
            <a:off x="617815" y="1738551"/>
            <a:ext cx="7908369" cy="22860"/>
          </a:xfrm>
          <a:prstGeom prst="rect">
            <a:avLst/>
          </a:prstGeom>
          <a:solidFill>
            <a:srgbClr val="00674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2"/>
          <p:cNvSpPr/>
          <p:nvPr/>
        </p:nvSpPr>
        <p:spPr>
          <a:xfrm>
            <a:off x="617815" y="1872496"/>
            <a:ext cx="2206823" cy="2758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Key Insight</a:t>
            </a:r>
            <a:endParaRPr lang="en-US" sz="1700" dirty="0"/>
          </a:p>
        </p:txBody>
      </p:sp>
      <p:sp>
        <p:nvSpPr>
          <p:cNvPr id="7" name="Text 3"/>
          <p:cNvSpPr/>
          <p:nvPr/>
        </p:nvSpPr>
        <p:spPr>
          <a:xfrm>
            <a:off x="617815" y="2254210"/>
            <a:ext cx="7908369" cy="2824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3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Masculinity is not biological—it is culturally produced and socially enforced</a:t>
            </a:r>
            <a:endParaRPr lang="en-US" sz="1350" dirty="0"/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17815" y="2867501"/>
            <a:ext cx="176451" cy="176451"/>
          </a:xfrm>
          <a:prstGeom prst="rect">
            <a:avLst/>
          </a:prstGeom>
        </p:spPr>
      </p:pic>
      <p:sp>
        <p:nvSpPr>
          <p:cNvPr id="9" name="Shape 4"/>
          <p:cNvSpPr/>
          <p:nvPr/>
        </p:nvSpPr>
        <p:spPr>
          <a:xfrm>
            <a:off x="617815" y="3122533"/>
            <a:ext cx="7908369" cy="22860"/>
          </a:xfrm>
          <a:prstGeom prst="rect">
            <a:avLst/>
          </a:prstGeom>
          <a:solidFill>
            <a:srgbClr val="00674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5"/>
          <p:cNvSpPr/>
          <p:nvPr/>
        </p:nvSpPr>
        <p:spPr>
          <a:xfrm>
            <a:off x="617815" y="3256478"/>
            <a:ext cx="2206823" cy="2758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Power as Relational</a:t>
            </a:r>
            <a:endParaRPr lang="en-US" sz="1700" dirty="0"/>
          </a:p>
        </p:txBody>
      </p:sp>
      <p:sp>
        <p:nvSpPr>
          <p:cNvPr id="11" name="Text 6"/>
          <p:cNvSpPr/>
          <p:nvPr/>
        </p:nvSpPr>
        <p:spPr>
          <a:xfrm>
            <a:off x="617815" y="3638193"/>
            <a:ext cx="7908369" cy="2824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3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Operates through networks, not individual possession</a:t>
            </a:r>
            <a:endParaRPr lang="en-US" sz="135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17815" y="4251484"/>
            <a:ext cx="176451" cy="176451"/>
          </a:xfrm>
          <a:prstGeom prst="rect">
            <a:avLst/>
          </a:prstGeom>
        </p:spPr>
      </p:pic>
      <p:sp>
        <p:nvSpPr>
          <p:cNvPr id="13" name="Shape 7"/>
          <p:cNvSpPr/>
          <p:nvPr/>
        </p:nvSpPr>
        <p:spPr>
          <a:xfrm>
            <a:off x="617815" y="4506516"/>
            <a:ext cx="7908369" cy="22860"/>
          </a:xfrm>
          <a:prstGeom prst="rect">
            <a:avLst/>
          </a:prstGeom>
          <a:solidFill>
            <a:srgbClr val="00674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8"/>
          <p:cNvSpPr/>
          <p:nvPr/>
        </p:nvSpPr>
        <p:spPr>
          <a:xfrm>
            <a:off x="617815" y="4640461"/>
            <a:ext cx="2206823" cy="2758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Critical Approach</a:t>
            </a:r>
            <a:endParaRPr lang="en-US" sz="1700" dirty="0"/>
          </a:p>
        </p:txBody>
      </p:sp>
      <p:sp>
        <p:nvSpPr>
          <p:cNvPr id="15" name="Text 9"/>
          <p:cNvSpPr/>
          <p:nvPr/>
        </p:nvSpPr>
        <p:spPr>
          <a:xfrm>
            <a:off x="617815" y="5022175"/>
            <a:ext cx="7908369" cy="2824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3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Foucault reveals how gender shapes behaviour, identity, and social control</a:t>
            </a:r>
            <a:endParaRPr lang="en-US" sz="1350" dirty="0"/>
          </a:p>
        </p:txBody>
      </p:sp>
      <p:pic>
        <p:nvPicPr>
          <p:cNvPr id="16" name="Image 4" descr="preencoded.png"/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617815" y="5635466"/>
            <a:ext cx="176451" cy="176451"/>
          </a:xfrm>
          <a:prstGeom prst="rect">
            <a:avLst/>
          </a:prstGeom>
        </p:spPr>
      </p:pic>
      <p:sp>
        <p:nvSpPr>
          <p:cNvPr id="17" name="Shape 10"/>
          <p:cNvSpPr/>
          <p:nvPr/>
        </p:nvSpPr>
        <p:spPr>
          <a:xfrm>
            <a:off x="617815" y="5890498"/>
            <a:ext cx="7908369" cy="22860"/>
          </a:xfrm>
          <a:prstGeom prst="rect">
            <a:avLst/>
          </a:prstGeom>
          <a:solidFill>
            <a:srgbClr val="00674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1"/>
          <p:cNvSpPr/>
          <p:nvPr/>
        </p:nvSpPr>
        <p:spPr>
          <a:xfrm>
            <a:off x="617815" y="6024443"/>
            <a:ext cx="2395776" cy="2758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Broader Implications</a:t>
            </a:r>
            <a:endParaRPr lang="en-US" sz="1700" dirty="0"/>
          </a:p>
        </p:txBody>
      </p:sp>
      <p:sp>
        <p:nvSpPr>
          <p:cNvPr id="19" name="Text 12"/>
          <p:cNvSpPr/>
          <p:nvPr/>
        </p:nvSpPr>
        <p:spPr>
          <a:xfrm>
            <a:off x="617815" y="6406158"/>
            <a:ext cx="7908369" cy="2824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3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Challenges us to question normalised expectations and resist disciplinary regimes</a:t>
            </a:r>
            <a:endParaRPr lang="en-US" sz="1350" dirty="0"/>
          </a:p>
        </p:txBody>
      </p:sp>
      <p:sp>
        <p:nvSpPr>
          <p:cNvPr id="20" name="Text 13"/>
          <p:cNvSpPr/>
          <p:nvPr/>
        </p:nvSpPr>
        <p:spPr>
          <a:xfrm>
            <a:off x="617815" y="7019568"/>
            <a:ext cx="7908369" cy="564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3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Understanding masculinity as a dynamic power structure opens new paths for gender and sexuality studies—and for more humane ways of being.</a:t>
            </a:r>
            <a:endParaRPr lang="en-US" sz="13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323</Words>
  <Application>Microsoft Office PowerPoint</Application>
  <PresentationFormat>Custom</PresentationFormat>
  <Paragraphs>63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Noto Serif SC Bold</vt:lpstr>
      <vt:lpstr>Geist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2025-11-14T19:34:46Z</dcterms:created>
  <dcterms:modified xsi:type="dcterms:W3CDTF">2025-11-14T19:36:06Z</dcterms:modified>
</cp:coreProperties>
</file>