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7D5D19-330E-7243-9F8C-66143ECA4DB3}" v="82" dt="2025-03-24T00:01:03.242"/>
    <p1510:client id="{AA0740A6-C2FB-AF4D-7ED3-2C454CAC036A}" v="3061" dt="2025-03-24T11:27:06.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301F75-BE8D-4F71-ABE5-036BAEA657E9}" type="doc">
      <dgm:prSet loTypeId="urn:microsoft.com/office/officeart/2005/8/layout/default" loCatId="list" qsTypeId="urn:microsoft.com/office/officeart/2009/2/quickstyle/3d8" qsCatId="3D" csTypeId="urn:microsoft.com/office/officeart/2005/8/colors/accent0_1" csCatId="mainScheme" phldr="1"/>
      <dgm:spPr/>
      <dgm:t>
        <a:bodyPr/>
        <a:lstStyle/>
        <a:p>
          <a:endParaRPr lang="en-US"/>
        </a:p>
      </dgm:t>
    </dgm:pt>
    <dgm:pt modelId="{F10910CC-D7C3-4887-8148-BAA6954735FF}">
      <dgm:prSet phldrT="[Text]" phldr="0"/>
      <dgm:spPr/>
      <dgm:t>
        <a:bodyPr/>
        <a:lstStyle/>
        <a:p>
          <a:pPr rtl="0"/>
          <a:r>
            <a:rPr lang="en-US">
              <a:solidFill>
                <a:schemeClr val="tx1">
                  <a:lumMod val="95000"/>
                  <a:lumOff val="5000"/>
                </a:schemeClr>
              </a:solidFill>
              <a:latin typeface="Neue Haas Grotesk Text Pro"/>
            </a:rPr>
            <a:t>AGE 42</a:t>
          </a:r>
          <a:endParaRPr lang="en-US">
            <a:solidFill>
              <a:schemeClr val="tx1">
                <a:lumMod val="95000"/>
                <a:lumOff val="5000"/>
              </a:schemeClr>
            </a:solidFill>
          </a:endParaRPr>
        </a:p>
      </dgm:t>
    </dgm:pt>
    <dgm:pt modelId="{BA9E627F-C39E-43B8-9956-1C84C26FB207}" type="parTrans" cxnId="{621BDD90-406C-469A-9A17-FAAD374C5125}">
      <dgm:prSet/>
      <dgm:spPr/>
      <dgm:t>
        <a:bodyPr/>
        <a:lstStyle/>
        <a:p>
          <a:endParaRPr lang="en-US"/>
        </a:p>
      </dgm:t>
    </dgm:pt>
    <dgm:pt modelId="{62AB82E7-914D-45EF-93D0-5705DC12C9C9}" type="sibTrans" cxnId="{621BDD90-406C-469A-9A17-FAAD374C5125}">
      <dgm:prSet/>
      <dgm:spPr/>
      <dgm:t>
        <a:bodyPr/>
        <a:lstStyle/>
        <a:p>
          <a:endParaRPr lang="en-US"/>
        </a:p>
      </dgm:t>
    </dgm:pt>
    <dgm:pt modelId="{0F671E41-7E0B-4016-84A3-97EBB8A5B329}">
      <dgm:prSet phldrT="[Text]" phldr="0"/>
      <dgm:spPr/>
      <dgm:t>
        <a:bodyPr/>
        <a:lstStyle/>
        <a:p>
          <a:pPr rtl="0"/>
          <a:r>
            <a:rPr lang="en-US">
              <a:solidFill>
                <a:schemeClr val="tx1">
                  <a:lumMod val="95000"/>
                  <a:lumOff val="5000"/>
                </a:schemeClr>
              </a:solidFill>
              <a:latin typeface="Neue Haas Grotesk Text Pro"/>
            </a:rPr>
            <a:t>HEIGH: 5'7''</a:t>
          </a:r>
          <a:endParaRPr lang="en-US">
            <a:solidFill>
              <a:schemeClr val="tx1">
                <a:lumMod val="95000"/>
                <a:lumOff val="5000"/>
              </a:schemeClr>
            </a:solidFill>
          </a:endParaRPr>
        </a:p>
      </dgm:t>
    </dgm:pt>
    <dgm:pt modelId="{14F2B98B-1E5F-4237-BCCA-31052C8CAD85}" type="parTrans" cxnId="{520B0906-252F-48D6-BE32-C7253473D737}">
      <dgm:prSet/>
      <dgm:spPr/>
      <dgm:t>
        <a:bodyPr/>
        <a:lstStyle/>
        <a:p>
          <a:endParaRPr lang="en-US"/>
        </a:p>
      </dgm:t>
    </dgm:pt>
    <dgm:pt modelId="{0379D341-91F8-4336-8122-D1D4826EC512}" type="sibTrans" cxnId="{520B0906-252F-48D6-BE32-C7253473D737}">
      <dgm:prSet/>
      <dgm:spPr/>
      <dgm:t>
        <a:bodyPr/>
        <a:lstStyle/>
        <a:p>
          <a:endParaRPr lang="en-US"/>
        </a:p>
      </dgm:t>
    </dgm:pt>
    <dgm:pt modelId="{CAAE7EC1-54C6-4102-B6F0-8245CD721003}">
      <dgm:prSet phldrT="[Text]" phldr="0"/>
      <dgm:spPr/>
      <dgm:t>
        <a:bodyPr/>
        <a:lstStyle/>
        <a:p>
          <a:pPr rtl="0"/>
          <a:r>
            <a:rPr lang="en-US">
              <a:solidFill>
                <a:schemeClr val="tx1">
                  <a:lumMod val="95000"/>
                  <a:lumOff val="5000"/>
                </a:schemeClr>
              </a:solidFill>
              <a:latin typeface="Neue Haas Grotesk Text Pro"/>
            </a:rPr>
            <a:t>HAIR COLOUR: DARK BROWN</a:t>
          </a:r>
          <a:endParaRPr lang="en-US">
            <a:solidFill>
              <a:schemeClr val="tx1">
                <a:lumMod val="95000"/>
                <a:lumOff val="5000"/>
              </a:schemeClr>
            </a:solidFill>
          </a:endParaRPr>
        </a:p>
      </dgm:t>
    </dgm:pt>
    <dgm:pt modelId="{11FA36F9-3E43-43B3-9F37-53B60F82564E}" type="parTrans" cxnId="{09F6E420-2211-43CC-B661-89071AB39558}">
      <dgm:prSet/>
      <dgm:spPr/>
      <dgm:t>
        <a:bodyPr/>
        <a:lstStyle/>
        <a:p>
          <a:endParaRPr lang="en-US"/>
        </a:p>
      </dgm:t>
    </dgm:pt>
    <dgm:pt modelId="{17C5F298-1DED-4E13-9783-D0A0413A8D47}" type="sibTrans" cxnId="{09F6E420-2211-43CC-B661-89071AB39558}">
      <dgm:prSet/>
      <dgm:spPr/>
      <dgm:t>
        <a:bodyPr/>
        <a:lstStyle/>
        <a:p>
          <a:endParaRPr lang="en-US"/>
        </a:p>
      </dgm:t>
    </dgm:pt>
    <dgm:pt modelId="{FB511818-5D57-4539-97A4-4B6434B7C6CC}">
      <dgm:prSet phldrT="[Text]" phldr="0"/>
      <dgm:spPr/>
      <dgm:t>
        <a:bodyPr/>
        <a:lstStyle/>
        <a:p>
          <a:pPr rtl="0"/>
          <a:r>
            <a:rPr lang="en-US">
              <a:solidFill>
                <a:schemeClr val="tx1">
                  <a:lumMod val="95000"/>
                  <a:lumOff val="5000"/>
                </a:schemeClr>
              </a:solidFill>
              <a:latin typeface="Neue Haas Grotesk Text Pro"/>
            </a:rPr>
            <a:t>EYE COLOR: GREEN</a:t>
          </a:r>
          <a:endParaRPr lang="en-US">
            <a:solidFill>
              <a:schemeClr val="tx1">
                <a:lumMod val="95000"/>
                <a:lumOff val="5000"/>
              </a:schemeClr>
            </a:solidFill>
          </a:endParaRPr>
        </a:p>
      </dgm:t>
    </dgm:pt>
    <dgm:pt modelId="{F4FEC94B-7692-44A5-B974-77969B119C53}" type="parTrans" cxnId="{17922FCE-3055-403E-AEFF-14BEA8E25B36}">
      <dgm:prSet/>
      <dgm:spPr/>
      <dgm:t>
        <a:bodyPr/>
        <a:lstStyle/>
        <a:p>
          <a:endParaRPr lang="en-US"/>
        </a:p>
      </dgm:t>
    </dgm:pt>
    <dgm:pt modelId="{9F39F880-F642-4592-971D-A1698BD908A6}" type="sibTrans" cxnId="{17922FCE-3055-403E-AEFF-14BEA8E25B36}">
      <dgm:prSet/>
      <dgm:spPr/>
      <dgm:t>
        <a:bodyPr/>
        <a:lstStyle/>
        <a:p>
          <a:endParaRPr lang="en-US"/>
        </a:p>
      </dgm:t>
    </dgm:pt>
    <dgm:pt modelId="{26A3B035-CEC4-43F5-9F1D-9E0D024E3F45}">
      <dgm:prSet phldrT="[Text]" phldr="0"/>
      <dgm:spPr/>
      <dgm:t>
        <a:bodyPr/>
        <a:lstStyle/>
        <a:p>
          <a:pPr rtl="0"/>
          <a:r>
            <a:rPr lang="en-US">
              <a:solidFill>
                <a:schemeClr val="tx1">
                  <a:lumMod val="95000"/>
                  <a:lumOff val="5000"/>
                </a:schemeClr>
              </a:solidFill>
              <a:latin typeface="Neue Haas Grotesk Text Pro"/>
            </a:rPr>
            <a:t>WEARS A SILVER ENGRAVED NECKLACE</a:t>
          </a:r>
          <a:endParaRPr lang="en-US">
            <a:solidFill>
              <a:schemeClr val="tx1">
                <a:lumMod val="95000"/>
                <a:lumOff val="5000"/>
              </a:schemeClr>
            </a:solidFill>
          </a:endParaRPr>
        </a:p>
      </dgm:t>
    </dgm:pt>
    <dgm:pt modelId="{A1E512C4-1B93-4867-BF44-388A8D5DCE7B}" type="parTrans" cxnId="{67E69F0A-3045-4C01-8640-C04A37C47261}">
      <dgm:prSet/>
      <dgm:spPr/>
      <dgm:t>
        <a:bodyPr/>
        <a:lstStyle/>
        <a:p>
          <a:endParaRPr lang="en-US"/>
        </a:p>
      </dgm:t>
    </dgm:pt>
    <dgm:pt modelId="{CAD62EA8-CFE9-4D7D-A040-21B4639A1199}" type="sibTrans" cxnId="{67E69F0A-3045-4C01-8640-C04A37C47261}">
      <dgm:prSet/>
      <dgm:spPr/>
      <dgm:t>
        <a:bodyPr/>
        <a:lstStyle/>
        <a:p>
          <a:endParaRPr lang="en-US"/>
        </a:p>
      </dgm:t>
    </dgm:pt>
    <dgm:pt modelId="{8FB94691-AA54-4CA3-A8D6-CD3FEB3F4EC2}" type="pres">
      <dgm:prSet presAssocID="{34301F75-BE8D-4F71-ABE5-036BAEA657E9}" presName="diagram" presStyleCnt="0">
        <dgm:presLayoutVars>
          <dgm:dir/>
          <dgm:resizeHandles val="exact"/>
        </dgm:presLayoutVars>
      </dgm:prSet>
      <dgm:spPr/>
    </dgm:pt>
    <dgm:pt modelId="{0BEE13B6-A2C9-4C01-BAEB-B015A5432CDB}" type="pres">
      <dgm:prSet presAssocID="{F10910CC-D7C3-4887-8148-BAA6954735FF}" presName="node" presStyleLbl="node1" presStyleIdx="0" presStyleCnt="5">
        <dgm:presLayoutVars>
          <dgm:bulletEnabled val="1"/>
        </dgm:presLayoutVars>
      </dgm:prSet>
      <dgm:spPr/>
    </dgm:pt>
    <dgm:pt modelId="{D5C8B5EB-E8AB-480C-AB01-0FD0E0F81643}" type="pres">
      <dgm:prSet presAssocID="{62AB82E7-914D-45EF-93D0-5705DC12C9C9}" presName="sibTrans" presStyleCnt="0"/>
      <dgm:spPr/>
    </dgm:pt>
    <dgm:pt modelId="{922AD751-D58E-4A7C-8F54-DD0E29F6298C}" type="pres">
      <dgm:prSet presAssocID="{0F671E41-7E0B-4016-84A3-97EBB8A5B329}" presName="node" presStyleLbl="node1" presStyleIdx="1" presStyleCnt="5">
        <dgm:presLayoutVars>
          <dgm:bulletEnabled val="1"/>
        </dgm:presLayoutVars>
      </dgm:prSet>
      <dgm:spPr/>
    </dgm:pt>
    <dgm:pt modelId="{23729F07-C283-4247-884D-9D8A95612266}" type="pres">
      <dgm:prSet presAssocID="{0379D341-91F8-4336-8122-D1D4826EC512}" presName="sibTrans" presStyleCnt="0"/>
      <dgm:spPr/>
    </dgm:pt>
    <dgm:pt modelId="{E7CE328A-D237-4721-8AF9-C725848AAC8A}" type="pres">
      <dgm:prSet presAssocID="{CAAE7EC1-54C6-4102-B6F0-8245CD721003}" presName="node" presStyleLbl="node1" presStyleIdx="2" presStyleCnt="5">
        <dgm:presLayoutVars>
          <dgm:bulletEnabled val="1"/>
        </dgm:presLayoutVars>
      </dgm:prSet>
      <dgm:spPr/>
    </dgm:pt>
    <dgm:pt modelId="{98905253-166F-4B5A-818E-8222B8432F87}" type="pres">
      <dgm:prSet presAssocID="{17C5F298-1DED-4E13-9783-D0A0413A8D47}" presName="sibTrans" presStyleCnt="0"/>
      <dgm:spPr/>
    </dgm:pt>
    <dgm:pt modelId="{B34C1046-6C61-48F5-ADAB-DE9EE20BFEC2}" type="pres">
      <dgm:prSet presAssocID="{FB511818-5D57-4539-97A4-4B6434B7C6CC}" presName="node" presStyleLbl="node1" presStyleIdx="3" presStyleCnt="5">
        <dgm:presLayoutVars>
          <dgm:bulletEnabled val="1"/>
        </dgm:presLayoutVars>
      </dgm:prSet>
      <dgm:spPr/>
    </dgm:pt>
    <dgm:pt modelId="{630244C1-1A12-4958-B3EE-CDFD1F083035}" type="pres">
      <dgm:prSet presAssocID="{9F39F880-F642-4592-971D-A1698BD908A6}" presName="sibTrans" presStyleCnt="0"/>
      <dgm:spPr/>
    </dgm:pt>
    <dgm:pt modelId="{6077AA10-D786-44B1-AF95-E672CADF524D}" type="pres">
      <dgm:prSet presAssocID="{26A3B035-CEC4-43F5-9F1D-9E0D024E3F45}" presName="node" presStyleLbl="node1" presStyleIdx="4" presStyleCnt="5">
        <dgm:presLayoutVars>
          <dgm:bulletEnabled val="1"/>
        </dgm:presLayoutVars>
      </dgm:prSet>
      <dgm:spPr/>
    </dgm:pt>
  </dgm:ptLst>
  <dgm:cxnLst>
    <dgm:cxn modelId="{711A6602-6583-4256-BC14-7B618196F012}" type="presOf" srcId="{0F671E41-7E0B-4016-84A3-97EBB8A5B329}" destId="{922AD751-D58E-4A7C-8F54-DD0E29F6298C}" srcOrd="0" destOrd="0" presId="urn:microsoft.com/office/officeart/2005/8/layout/default"/>
    <dgm:cxn modelId="{520B0906-252F-48D6-BE32-C7253473D737}" srcId="{34301F75-BE8D-4F71-ABE5-036BAEA657E9}" destId="{0F671E41-7E0B-4016-84A3-97EBB8A5B329}" srcOrd="1" destOrd="0" parTransId="{14F2B98B-1E5F-4237-BCCA-31052C8CAD85}" sibTransId="{0379D341-91F8-4336-8122-D1D4826EC512}"/>
    <dgm:cxn modelId="{67E69F0A-3045-4C01-8640-C04A37C47261}" srcId="{34301F75-BE8D-4F71-ABE5-036BAEA657E9}" destId="{26A3B035-CEC4-43F5-9F1D-9E0D024E3F45}" srcOrd="4" destOrd="0" parTransId="{A1E512C4-1B93-4867-BF44-388A8D5DCE7B}" sibTransId="{CAD62EA8-CFE9-4D7D-A040-21B4639A1199}"/>
    <dgm:cxn modelId="{7E42721E-701B-430C-BC6C-856A05628D7D}" type="presOf" srcId="{F10910CC-D7C3-4887-8148-BAA6954735FF}" destId="{0BEE13B6-A2C9-4C01-BAEB-B015A5432CDB}" srcOrd="0" destOrd="0" presId="urn:microsoft.com/office/officeart/2005/8/layout/default"/>
    <dgm:cxn modelId="{09F6E420-2211-43CC-B661-89071AB39558}" srcId="{34301F75-BE8D-4F71-ABE5-036BAEA657E9}" destId="{CAAE7EC1-54C6-4102-B6F0-8245CD721003}" srcOrd="2" destOrd="0" parTransId="{11FA36F9-3E43-43B3-9F37-53B60F82564E}" sibTransId="{17C5F298-1DED-4E13-9783-D0A0413A8D47}"/>
    <dgm:cxn modelId="{A1331E27-84D8-4133-B1BD-A73ED0FA9631}" type="presOf" srcId="{26A3B035-CEC4-43F5-9F1D-9E0D024E3F45}" destId="{6077AA10-D786-44B1-AF95-E672CADF524D}" srcOrd="0" destOrd="0" presId="urn:microsoft.com/office/officeart/2005/8/layout/default"/>
    <dgm:cxn modelId="{B0FD317B-138E-4EC0-8E6D-7837E6C9D556}" type="presOf" srcId="{34301F75-BE8D-4F71-ABE5-036BAEA657E9}" destId="{8FB94691-AA54-4CA3-A8D6-CD3FEB3F4EC2}" srcOrd="0" destOrd="0" presId="urn:microsoft.com/office/officeart/2005/8/layout/default"/>
    <dgm:cxn modelId="{621BDD90-406C-469A-9A17-FAAD374C5125}" srcId="{34301F75-BE8D-4F71-ABE5-036BAEA657E9}" destId="{F10910CC-D7C3-4887-8148-BAA6954735FF}" srcOrd="0" destOrd="0" parTransId="{BA9E627F-C39E-43B8-9956-1C84C26FB207}" sibTransId="{62AB82E7-914D-45EF-93D0-5705DC12C9C9}"/>
    <dgm:cxn modelId="{FAA0F59F-77F9-4BCD-91BD-08C16CC69945}" type="presOf" srcId="{CAAE7EC1-54C6-4102-B6F0-8245CD721003}" destId="{E7CE328A-D237-4721-8AF9-C725848AAC8A}" srcOrd="0" destOrd="0" presId="urn:microsoft.com/office/officeart/2005/8/layout/default"/>
    <dgm:cxn modelId="{17922FCE-3055-403E-AEFF-14BEA8E25B36}" srcId="{34301F75-BE8D-4F71-ABE5-036BAEA657E9}" destId="{FB511818-5D57-4539-97A4-4B6434B7C6CC}" srcOrd="3" destOrd="0" parTransId="{F4FEC94B-7692-44A5-B974-77969B119C53}" sibTransId="{9F39F880-F642-4592-971D-A1698BD908A6}"/>
    <dgm:cxn modelId="{A522D8E7-64AD-45F4-A32F-BFA70FC0FC17}" type="presOf" srcId="{FB511818-5D57-4539-97A4-4B6434B7C6CC}" destId="{B34C1046-6C61-48F5-ADAB-DE9EE20BFEC2}" srcOrd="0" destOrd="0" presId="urn:microsoft.com/office/officeart/2005/8/layout/default"/>
    <dgm:cxn modelId="{26E747BA-5EC5-4A0B-AF89-4BADC1F936B4}" type="presParOf" srcId="{8FB94691-AA54-4CA3-A8D6-CD3FEB3F4EC2}" destId="{0BEE13B6-A2C9-4C01-BAEB-B015A5432CDB}" srcOrd="0" destOrd="0" presId="urn:microsoft.com/office/officeart/2005/8/layout/default"/>
    <dgm:cxn modelId="{1293D4C6-556D-45AB-9696-6ED9B989D70F}" type="presParOf" srcId="{8FB94691-AA54-4CA3-A8D6-CD3FEB3F4EC2}" destId="{D5C8B5EB-E8AB-480C-AB01-0FD0E0F81643}" srcOrd="1" destOrd="0" presId="urn:microsoft.com/office/officeart/2005/8/layout/default"/>
    <dgm:cxn modelId="{9E011638-F22B-46D2-AC4A-EE7C764DFAA5}" type="presParOf" srcId="{8FB94691-AA54-4CA3-A8D6-CD3FEB3F4EC2}" destId="{922AD751-D58E-4A7C-8F54-DD0E29F6298C}" srcOrd="2" destOrd="0" presId="urn:microsoft.com/office/officeart/2005/8/layout/default"/>
    <dgm:cxn modelId="{28AE1827-D78A-46AB-B516-DA24F0F194AC}" type="presParOf" srcId="{8FB94691-AA54-4CA3-A8D6-CD3FEB3F4EC2}" destId="{23729F07-C283-4247-884D-9D8A95612266}" srcOrd="3" destOrd="0" presId="urn:microsoft.com/office/officeart/2005/8/layout/default"/>
    <dgm:cxn modelId="{39F4748B-D0F1-4206-8382-43C74364A21C}" type="presParOf" srcId="{8FB94691-AA54-4CA3-A8D6-CD3FEB3F4EC2}" destId="{E7CE328A-D237-4721-8AF9-C725848AAC8A}" srcOrd="4" destOrd="0" presId="urn:microsoft.com/office/officeart/2005/8/layout/default"/>
    <dgm:cxn modelId="{329E3415-BF94-4D11-B074-7E82AEA8B0C0}" type="presParOf" srcId="{8FB94691-AA54-4CA3-A8D6-CD3FEB3F4EC2}" destId="{98905253-166F-4B5A-818E-8222B8432F87}" srcOrd="5" destOrd="0" presId="urn:microsoft.com/office/officeart/2005/8/layout/default"/>
    <dgm:cxn modelId="{3A43FDDC-D625-4BF2-A663-115E503F467B}" type="presParOf" srcId="{8FB94691-AA54-4CA3-A8D6-CD3FEB3F4EC2}" destId="{B34C1046-6C61-48F5-ADAB-DE9EE20BFEC2}" srcOrd="6" destOrd="0" presId="urn:microsoft.com/office/officeart/2005/8/layout/default"/>
    <dgm:cxn modelId="{C2A1278B-1881-4E5B-8C02-F50E8A345911}" type="presParOf" srcId="{8FB94691-AA54-4CA3-A8D6-CD3FEB3F4EC2}" destId="{630244C1-1A12-4958-B3EE-CDFD1F083035}" srcOrd="7" destOrd="0" presId="urn:microsoft.com/office/officeart/2005/8/layout/default"/>
    <dgm:cxn modelId="{EE548BBB-8657-43CC-9C87-C0FAB48D5891}" type="presParOf" srcId="{8FB94691-AA54-4CA3-A8D6-CD3FEB3F4EC2}" destId="{6077AA10-D786-44B1-AF95-E672CADF524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E13B6-A2C9-4C01-BAEB-B015A5432CDB}">
      <dsp:nvSpPr>
        <dsp:cNvPr id="0" name=""/>
        <dsp:cNvSpPr/>
      </dsp:nvSpPr>
      <dsp:spPr>
        <a:xfrm>
          <a:off x="349834" y="1632"/>
          <a:ext cx="2462167" cy="1477300"/>
        </a:xfrm>
        <a:prstGeom prst="rect">
          <a:avLst/>
        </a:prstGeom>
        <a:solidFill>
          <a:schemeClr val="l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solidFill>
                <a:schemeClr val="tx1">
                  <a:lumMod val="95000"/>
                  <a:lumOff val="5000"/>
                </a:schemeClr>
              </a:solidFill>
              <a:latin typeface="Neue Haas Grotesk Text Pro"/>
            </a:rPr>
            <a:t>AGE 42</a:t>
          </a:r>
          <a:endParaRPr lang="en-US" sz="2300" kern="1200">
            <a:solidFill>
              <a:schemeClr val="tx1">
                <a:lumMod val="95000"/>
                <a:lumOff val="5000"/>
              </a:schemeClr>
            </a:solidFill>
          </a:endParaRPr>
        </a:p>
      </dsp:txBody>
      <dsp:txXfrm>
        <a:off x="349834" y="1632"/>
        <a:ext cx="2462167" cy="1477300"/>
      </dsp:txXfrm>
    </dsp:sp>
    <dsp:sp modelId="{922AD751-D58E-4A7C-8F54-DD0E29F6298C}">
      <dsp:nvSpPr>
        <dsp:cNvPr id="0" name=""/>
        <dsp:cNvSpPr/>
      </dsp:nvSpPr>
      <dsp:spPr>
        <a:xfrm>
          <a:off x="3058218" y="1632"/>
          <a:ext cx="2462167" cy="1477300"/>
        </a:xfrm>
        <a:prstGeom prst="rect">
          <a:avLst/>
        </a:prstGeom>
        <a:solidFill>
          <a:schemeClr val="l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solidFill>
                <a:schemeClr val="tx1">
                  <a:lumMod val="95000"/>
                  <a:lumOff val="5000"/>
                </a:schemeClr>
              </a:solidFill>
              <a:latin typeface="Neue Haas Grotesk Text Pro"/>
            </a:rPr>
            <a:t>HEIGH: 5'7''</a:t>
          </a:r>
          <a:endParaRPr lang="en-US" sz="2300" kern="1200">
            <a:solidFill>
              <a:schemeClr val="tx1">
                <a:lumMod val="95000"/>
                <a:lumOff val="5000"/>
              </a:schemeClr>
            </a:solidFill>
          </a:endParaRPr>
        </a:p>
      </dsp:txBody>
      <dsp:txXfrm>
        <a:off x="3058218" y="1632"/>
        <a:ext cx="2462167" cy="1477300"/>
      </dsp:txXfrm>
    </dsp:sp>
    <dsp:sp modelId="{E7CE328A-D237-4721-8AF9-C725848AAC8A}">
      <dsp:nvSpPr>
        <dsp:cNvPr id="0" name=""/>
        <dsp:cNvSpPr/>
      </dsp:nvSpPr>
      <dsp:spPr>
        <a:xfrm>
          <a:off x="349834" y="1725149"/>
          <a:ext cx="2462167" cy="1477300"/>
        </a:xfrm>
        <a:prstGeom prst="rect">
          <a:avLst/>
        </a:prstGeom>
        <a:solidFill>
          <a:schemeClr val="l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solidFill>
                <a:schemeClr val="tx1">
                  <a:lumMod val="95000"/>
                  <a:lumOff val="5000"/>
                </a:schemeClr>
              </a:solidFill>
              <a:latin typeface="Neue Haas Grotesk Text Pro"/>
            </a:rPr>
            <a:t>HAIR COLOUR: DARK BROWN</a:t>
          </a:r>
          <a:endParaRPr lang="en-US" sz="2300" kern="1200">
            <a:solidFill>
              <a:schemeClr val="tx1">
                <a:lumMod val="95000"/>
                <a:lumOff val="5000"/>
              </a:schemeClr>
            </a:solidFill>
          </a:endParaRPr>
        </a:p>
      </dsp:txBody>
      <dsp:txXfrm>
        <a:off x="349834" y="1725149"/>
        <a:ext cx="2462167" cy="1477300"/>
      </dsp:txXfrm>
    </dsp:sp>
    <dsp:sp modelId="{B34C1046-6C61-48F5-ADAB-DE9EE20BFEC2}">
      <dsp:nvSpPr>
        <dsp:cNvPr id="0" name=""/>
        <dsp:cNvSpPr/>
      </dsp:nvSpPr>
      <dsp:spPr>
        <a:xfrm>
          <a:off x="3058218" y="1725149"/>
          <a:ext cx="2462167" cy="1477300"/>
        </a:xfrm>
        <a:prstGeom prst="rect">
          <a:avLst/>
        </a:prstGeom>
        <a:solidFill>
          <a:schemeClr val="l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solidFill>
                <a:schemeClr val="tx1">
                  <a:lumMod val="95000"/>
                  <a:lumOff val="5000"/>
                </a:schemeClr>
              </a:solidFill>
              <a:latin typeface="Neue Haas Grotesk Text Pro"/>
            </a:rPr>
            <a:t>EYE COLOR: GREEN</a:t>
          </a:r>
          <a:endParaRPr lang="en-US" sz="2300" kern="1200">
            <a:solidFill>
              <a:schemeClr val="tx1">
                <a:lumMod val="95000"/>
                <a:lumOff val="5000"/>
              </a:schemeClr>
            </a:solidFill>
          </a:endParaRPr>
        </a:p>
      </dsp:txBody>
      <dsp:txXfrm>
        <a:off x="3058218" y="1725149"/>
        <a:ext cx="2462167" cy="1477300"/>
      </dsp:txXfrm>
    </dsp:sp>
    <dsp:sp modelId="{6077AA10-D786-44B1-AF95-E672CADF524D}">
      <dsp:nvSpPr>
        <dsp:cNvPr id="0" name=""/>
        <dsp:cNvSpPr/>
      </dsp:nvSpPr>
      <dsp:spPr>
        <a:xfrm>
          <a:off x="1704026" y="3448667"/>
          <a:ext cx="2462167" cy="1477300"/>
        </a:xfrm>
        <a:prstGeom prst="rect">
          <a:avLst/>
        </a:prstGeom>
        <a:solidFill>
          <a:schemeClr val="l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solidFill>
                <a:schemeClr val="tx1">
                  <a:lumMod val="95000"/>
                  <a:lumOff val="5000"/>
                </a:schemeClr>
              </a:solidFill>
              <a:latin typeface="Neue Haas Grotesk Text Pro"/>
            </a:rPr>
            <a:t>WEARS A SILVER ENGRAVED NECKLACE</a:t>
          </a:r>
          <a:endParaRPr lang="en-US" sz="2300" kern="1200">
            <a:solidFill>
              <a:schemeClr val="tx1">
                <a:lumMod val="95000"/>
                <a:lumOff val="5000"/>
              </a:schemeClr>
            </a:solidFill>
          </a:endParaRPr>
        </a:p>
      </dsp:txBody>
      <dsp:txXfrm>
        <a:off x="1704026" y="3448667"/>
        <a:ext cx="2462167" cy="14773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01679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102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07233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764DE79-268F-4C1A-8933-263129D2AF90}" type="datetimeFigureOut">
              <a:rPr lang="en-US" dirty="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08120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764DE79-268F-4C1A-8933-263129D2AF90}" type="datetimeFigureOut">
              <a:rPr lang="en-US" dirty="0"/>
              <a:t>3/24/2025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48551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764DE79-268F-4C1A-8933-263129D2AF90}" type="datetimeFigureOut">
              <a:rPr lang="en-US" dirty="0"/>
              <a:t>3/24/2025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1319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83691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80934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267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8066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dirty="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2554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723175987"/>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A colorful light bulb with business icons">
            <a:extLst>
              <a:ext uri="{FF2B5EF4-FFF2-40B4-BE49-F238E27FC236}">
                <a16:creationId xmlns:a16="http://schemas.microsoft.com/office/drawing/2014/main" id="{9D6C4E04-641B-623F-02B4-0D904C294F3A}"/>
              </a:ext>
            </a:extLst>
          </p:cNvPr>
          <p:cNvPicPr>
            <a:picLocks noChangeAspect="1"/>
          </p:cNvPicPr>
          <p:nvPr/>
        </p:nvPicPr>
        <p:blipFill>
          <a:blip r:embed="rId2"/>
          <a:srcRect t="9729" r="-2" b="9878"/>
          <a:stretch/>
        </p:blipFill>
        <p:spPr>
          <a:xfrm>
            <a:off x="20" y="10"/>
            <a:ext cx="12191980" cy="6857990"/>
          </a:xfrm>
          <a:prstGeom prst="rect">
            <a:avLst/>
          </a:prstGeom>
        </p:spPr>
      </p:pic>
      <p:sp>
        <p:nvSpPr>
          <p:cNvPr id="2" name="Title 1"/>
          <p:cNvSpPr>
            <a:spLocks noGrp="1"/>
          </p:cNvSpPr>
          <p:nvPr>
            <p:ph type="ctrTitle"/>
          </p:nvPr>
        </p:nvSpPr>
        <p:spPr>
          <a:xfrm>
            <a:off x="320040" y="5795685"/>
            <a:ext cx="8183880" cy="960120"/>
          </a:xfrm>
        </p:spPr>
        <p:txBody>
          <a:bodyPr anchor="ctr">
            <a:normAutofit/>
          </a:bodyPr>
          <a:lstStyle/>
          <a:p>
            <a:pPr algn="l"/>
            <a:r>
              <a:rPr lang="en-US"/>
              <a:t>DR. DANA HART</a:t>
            </a:r>
          </a:p>
        </p:txBody>
      </p:sp>
      <p:sp>
        <p:nvSpPr>
          <p:cNvPr id="3" name="Subtitle 2"/>
          <p:cNvSpPr>
            <a:spLocks noGrp="1"/>
          </p:cNvSpPr>
          <p:nvPr>
            <p:ph type="subTitle" idx="1"/>
          </p:nvPr>
        </p:nvSpPr>
        <p:spPr>
          <a:xfrm>
            <a:off x="8587818" y="5795685"/>
            <a:ext cx="3409109" cy="960120"/>
          </a:xfrm>
        </p:spPr>
        <p:txBody>
          <a:bodyPr anchor="ctr">
            <a:normAutofit/>
          </a:bodyPr>
          <a:lstStyle/>
          <a:p>
            <a:pPr algn="r"/>
            <a:r>
              <a:rPr lang="en-US" sz="1900" b="1"/>
              <a:t>CASE NUMBER: 0425-DDH</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with green eyes&#10;&#10;AI-generated content may be incorrect.">
            <a:extLst>
              <a:ext uri="{FF2B5EF4-FFF2-40B4-BE49-F238E27FC236}">
                <a16:creationId xmlns:a16="http://schemas.microsoft.com/office/drawing/2014/main" id="{7B380F95-C175-2579-40DF-10C320B0CCC0}"/>
              </a:ext>
            </a:extLst>
          </p:cNvPr>
          <p:cNvPicPr>
            <a:picLocks noGrp="1" noChangeAspect="1"/>
          </p:cNvPicPr>
          <p:nvPr>
            <p:ph type="pic" idx="4294967295"/>
          </p:nvPr>
        </p:nvPicPr>
        <p:blipFill>
          <a:blip r:embed="rId2"/>
          <a:srcRect t="11598" b="30412"/>
          <a:stretch/>
        </p:blipFill>
        <p:spPr>
          <a:xfrm>
            <a:off x="0" y="0"/>
            <a:ext cx="12192000" cy="6858000"/>
          </a:xfrm>
          <a:prstGeom prst="rect">
            <a:avLst/>
          </a:prstGeom>
        </p:spPr>
      </p:pic>
      <p:graphicFrame>
        <p:nvGraphicFramePr>
          <p:cNvPr id="7" name="Diagram 6">
            <a:extLst>
              <a:ext uri="{FF2B5EF4-FFF2-40B4-BE49-F238E27FC236}">
                <a16:creationId xmlns:a16="http://schemas.microsoft.com/office/drawing/2014/main" id="{9B4443FA-0570-A589-CB1D-F31423CCBB03}"/>
              </a:ext>
            </a:extLst>
          </p:cNvPr>
          <p:cNvGraphicFramePr/>
          <p:nvPr>
            <p:extLst>
              <p:ext uri="{D42A27DB-BD31-4B8C-83A1-F6EECF244321}">
                <p14:modId xmlns:p14="http://schemas.microsoft.com/office/powerpoint/2010/main" val="4122832090"/>
              </p:ext>
            </p:extLst>
          </p:nvPr>
        </p:nvGraphicFramePr>
        <p:xfrm>
          <a:off x="-169974" y="964558"/>
          <a:ext cx="5870221"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7060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5"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7" name="Group 116">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8"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9"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1" name="Group 120">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22"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5" name="Group 12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26" name="Freeform: Shape 12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27" name="Freeform: Shape 12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28" name="Freeform: Shape 12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29" name="Freeform: Shape 12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0" name="Freeform: Shape 12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1" name="Freeform: Shape 13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2" name="Freeform: Shape 13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extBox 2">
            <a:extLst>
              <a:ext uri="{FF2B5EF4-FFF2-40B4-BE49-F238E27FC236}">
                <a16:creationId xmlns:a16="http://schemas.microsoft.com/office/drawing/2014/main" id="{DE359E07-1B6E-B308-762D-881C89E4437E}"/>
              </a:ext>
              <a:ext uri="{C183D7F6-B498-43B3-948B-1728B52AA6E4}">
                <adec:decorative xmlns:adec="http://schemas.microsoft.com/office/drawing/2017/decorative" val="1"/>
              </a:ext>
            </a:extLst>
          </p:cNvPr>
          <p:cNvSpPr txBox="1"/>
          <p:nvPr/>
        </p:nvSpPr>
        <p:spPr>
          <a:xfrm>
            <a:off x="819510" y="589789"/>
            <a:ext cx="10177674" cy="5462714"/>
          </a:xfrm>
          <a:prstGeom prst="rect">
            <a:avLst/>
          </a:prstGeom>
        </p:spPr>
        <p:txBody>
          <a:bodyPr vert="horz" lIns="91440" tIns="45720" rIns="91440" bIns="45720" rtlCol="0" anchor="ctr">
            <a:normAutofit/>
          </a:bodyPr>
          <a:lstStyle/>
          <a:p>
            <a:pPr lvl="1" indent="-228600">
              <a:lnSpc>
                <a:spcPct val="90000"/>
              </a:lnSpc>
              <a:spcAft>
                <a:spcPts val="600"/>
              </a:spcAft>
              <a:buClr>
                <a:schemeClr val="accent1"/>
              </a:buClr>
              <a:buSzPct val="160000"/>
              <a:buFont typeface="Arial" panose="020B0604020202020204" pitchFamily="34" charset="0"/>
              <a:buChar char="•"/>
            </a:pPr>
            <a:r>
              <a:rPr lang="en-US" sz="1500" i="0" cap="all" dirty="0">
                <a:ln w="0"/>
                <a:solidFill>
                  <a:schemeClr val="bg1"/>
                </a:solidFill>
              </a:rPr>
              <a:t>﻿</a:t>
            </a:r>
            <a:r>
              <a:rPr lang="en-US" sz="2400" i="0" cap="all" dirty="0">
                <a:ln w="0"/>
                <a:solidFill>
                  <a:schemeClr val="bg1"/>
                </a:solidFill>
              </a:rPr>
              <a:t>﻿DR. DANA HART, A LEADING AI AND ROBOTICS ENGINEER AT NOVATECH INDUSTRIES, WAS LAST SEEN LEAVING HER LAB AT 9:30 PM ON JANUARY 5, 2025. HER ASSISTANT, </a:t>
            </a:r>
            <a:br>
              <a:rPr lang="en-US" sz="2400" cap="all" dirty="0">
                <a:ln w="0"/>
              </a:rPr>
            </a:br>
            <a:r>
              <a:rPr lang="en-US" sz="2400" i="0" cap="all" dirty="0">
                <a:ln w="0"/>
                <a:solidFill>
                  <a:schemeClr val="bg1"/>
                </a:solidFill>
              </a:rPr>
              <a:t>PETER SINGH, REPORTED HER MISSING THE NEXT DAY AFTER FINDING HER OFFICE DESTROYED.</a:t>
            </a:r>
            <a:br>
              <a:rPr lang="en-US" sz="2400" i="0" cap="all" dirty="0">
                <a:ln w="0"/>
              </a:rPr>
            </a:br>
            <a:br>
              <a:rPr lang="en-US" sz="2400" cap="all" dirty="0">
                <a:ln w="0"/>
              </a:rPr>
            </a:br>
            <a:r>
              <a:rPr lang="en-US" sz="2400" i="0" cap="all" dirty="0">
                <a:ln w="0"/>
                <a:solidFill>
                  <a:schemeClr val="bg1"/>
                </a:solidFill>
              </a:rPr>
              <a:t>DR. HART WAS KNOWN FOR HER ETHICAL STANCE ON AI AND HAD RECENTLY CRITICIZED AUTOMABOT FOR ITS TREATMENT OF ADVANCED AI SYSTEM.</a:t>
            </a:r>
            <a:br>
              <a:rPr lang="en-US" sz="2400" cap="all" dirty="0">
                <a:ln w="0"/>
              </a:rPr>
            </a:br>
            <a:br>
              <a:rPr lang="en-US" sz="2400" cap="all" dirty="0">
                <a:ln w="0"/>
              </a:rPr>
            </a:br>
            <a:r>
              <a:rPr lang="en-US" sz="2400" cap="all" dirty="0">
                <a:ln w="0"/>
                <a:solidFill>
                  <a:schemeClr val="bg1"/>
                </a:solidFill>
              </a:rPr>
              <a:t> </a:t>
            </a:r>
            <a:r>
              <a:rPr lang="en-US" sz="2400" i="0" cap="all" dirty="0">
                <a:ln w="0"/>
                <a:solidFill>
                  <a:schemeClr val="bg1"/>
                </a:solidFill>
              </a:rPr>
              <a:t>BEFORE HER DISAPPEARANCE, SHE RECEIVED THREATS FROM AUTOMABOT'S LEGAL TEAM AND WAS STRESSED ABOUT AN UPCOMING MEETING WITH COMPANY EXECUTIVES.</a:t>
            </a:r>
            <a:br>
              <a:rPr lang="en-US" sz="2400" i="0" cap="all" dirty="0">
                <a:ln w="0"/>
              </a:rPr>
            </a:br>
            <a:br>
              <a:rPr lang="en-US" sz="2400" cap="all" dirty="0">
                <a:ln w="0"/>
              </a:rPr>
            </a:br>
            <a:endParaRPr lang="en-US" sz="1500" cap="all">
              <a:ln w="0"/>
              <a:solidFill>
                <a:schemeClr val="bg1"/>
              </a:solidFill>
            </a:endParaRPr>
          </a:p>
        </p:txBody>
      </p:sp>
    </p:spTree>
    <p:extLst>
      <p:ext uri="{BB962C8B-B14F-4D97-AF65-F5344CB8AC3E}">
        <p14:creationId xmlns:p14="http://schemas.microsoft.com/office/powerpoint/2010/main" val="3424656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11026190-6B62-46DB-B5FF-9E0FF9BDC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66DA0389-D66E-4727-8EFB-E60E6C412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693" y="870265"/>
            <a:ext cx="9662615" cy="1603018"/>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6">
            <a:extLst>
              <a:ext uri="{FF2B5EF4-FFF2-40B4-BE49-F238E27FC236}">
                <a16:creationId xmlns:a16="http://schemas.microsoft.com/office/drawing/2014/main" id="{B24A3A03-2C4E-45B5-B388-FAD638CD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8" y="66226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CB4A8A1-3160-4394-452B-50E162BE27A0}"/>
              </a:ext>
            </a:extLst>
          </p:cNvPr>
          <p:cNvSpPr txBox="1"/>
          <p:nvPr/>
        </p:nvSpPr>
        <p:spPr>
          <a:xfrm>
            <a:off x="967272" y="1313910"/>
            <a:ext cx="10875681" cy="5086170"/>
          </a:xfrm>
          <a:prstGeom prst="rect">
            <a:avLst/>
          </a:prstGeom>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2400" b="0" i="0" dirty="0">
                <a:effectLst/>
              </a:rPr>
              <a:t>WHAT WAS THE PURPOSE OF DR. HART'S URGENT MAIL TO NOVATECH'S CEO,FELIX MORGAN, ON THE NIGHT OF HER DISAPPEARANCE?</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b="0" i="0" dirty="0">
                <a:effectLst/>
              </a:rPr>
              <a:t>WAS DR. HART'S DISAPPEARANCE LINKED TO THE THREATS FROM AUTOMABOT OR HER CRITICISM OF AI ETHICS?</a:t>
            </a:r>
          </a:p>
          <a:p>
            <a:pPr indent="-228600">
              <a:lnSpc>
                <a:spcPct val="90000"/>
              </a:lnSpc>
              <a:spcAft>
                <a:spcPts val="600"/>
              </a:spcAft>
              <a:buFont typeface="Arial" panose="020B0604020202020204" pitchFamily="34" charset="0"/>
              <a:buChar char="•"/>
            </a:pPr>
            <a:endParaRPr lang="en-US" sz="2400" dirty="0">
              <a:effectLst/>
            </a:endParaRPr>
          </a:p>
          <a:p>
            <a:pPr indent="-228600">
              <a:lnSpc>
                <a:spcPct val="90000"/>
              </a:lnSpc>
              <a:spcAft>
                <a:spcPts val="600"/>
              </a:spcAft>
              <a:buFont typeface="Arial" panose="020B0604020202020204" pitchFamily="34" charset="0"/>
              <a:buChar char="•"/>
            </a:pPr>
            <a:r>
              <a:rPr lang="en-US" sz="2400" b="0" i="0" dirty="0">
                <a:effectLst/>
              </a:rPr>
              <a:t>﻿﻿﻿WHAT SPECIFIC INFORMATION OR RESEARCH MIGHT HAVE BEEN THE TARGET OF THE APPARENT SEARCH IN HER OFFICE?</a:t>
            </a:r>
            <a:endParaRPr lang="en-US" sz="2400" dirty="0">
              <a:effectLst/>
            </a:endParaRPr>
          </a:p>
        </p:txBody>
      </p:sp>
    </p:spTree>
    <p:extLst>
      <p:ext uri="{BB962C8B-B14F-4D97-AF65-F5344CB8AC3E}">
        <p14:creationId xmlns:p14="http://schemas.microsoft.com/office/powerpoint/2010/main" val="4286487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5F301F2-75D8-B2FF-05D7-7C44EA863118}"/>
              </a:ext>
            </a:extLst>
          </p:cNvPr>
          <p:cNvSpPr txBox="1"/>
          <p:nvPr/>
        </p:nvSpPr>
        <p:spPr>
          <a:xfrm>
            <a:off x="4313" y="4166"/>
            <a:ext cx="6373659" cy="617279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t>DR. Dana Hart's disappearance is likely linked to corporate conflicts and ethical disputes in AI research. Give the threats from AUTOMABOT, her spoken stance on AI ethics, and the urgent email to NovaTech's CEO, it is plausible that her research to advocacy posed a threat to powerful stakeholders.</a:t>
            </a:r>
            <a:r>
              <a:rPr lang="en-US" sz="1700" dirty="0"/>
              <a:t> </a:t>
            </a:r>
            <a:br>
              <a:rPr lang="en-US" sz="1700" dirty="0"/>
            </a:br>
            <a:br>
              <a:rPr lang="en-US" sz="1700" dirty="0"/>
            </a:br>
            <a:br>
              <a:rPr lang="en-US" sz="1700" dirty="0"/>
            </a:br>
            <a:br>
              <a:rPr lang="en-US" sz="1700" dirty="0"/>
            </a:br>
            <a:br>
              <a:rPr lang="en-US" sz="1700" dirty="0"/>
            </a:br>
            <a:r>
              <a:rPr lang="en-US" sz="2400" dirty="0"/>
              <a:t>The trashed office suggests and intentional search for specific information, reinforcing the </a:t>
            </a:r>
            <a:r>
              <a:rPr lang="en-US" sz="2400" err="1"/>
              <a:t>posibility</a:t>
            </a:r>
            <a:r>
              <a:rPr lang="en-US" sz="2400" dirty="0"/>
              <a:t> of corporate espionage or </a:t>
            </a:r>
            <a:r>
              <a:rPr lang="en-US" sz="2400" err="1"/>
              <a:t>suppresion</a:t>
            </a:r>
            <a:r>
              <a:rPr lang="en-US" sz="2400" dirty="0"/>
              <a:t> of her work.</a:t>
            </a:r>
          </a:p>
        </p:txBody>
      </p:sp>
      <p:pic>
        <p:nvPicPr>
          <p:cNvPr id="3" name="Picture 2">
            <a:extLst>
              <a:ext uri="{FF2B5EF4-FFF2-40B4-BE49-F238E27FC236}">
                <a16:creationId xmlns:a16="http://schemas.microsoft.com/office/drawing/2014/main" id="{EC3759FD-B02E-584E-39BA-E7DBE7B917FC}"/>
              </a:ext>
            </a:extLst>
          </p:cNvPr>
          <p:cNvPicPr>
            <a:picLocks noChangeAspect="1"/>
          </p:cNvPicPr>
          <p:nvPr/>
        </p:nvPicPr>
        <p:blipFill>
          <a:blip r:embed="rId2"/>
          <a:srcRect l="1209" r="1532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348579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3AFCA5-598E-958E-2E68-FBE8C61E96D4}"/>
              </a:ext>
            </a:extLst>
          </p:cNvPr>
          <p:cNvSpPr txBox="1"/>
          <p:nvPr/>
        </p:nvSpPr>
        <p:spPr>
          <a:xfrm>
            <a:off x="1236133" y="1202267"/>
            <a:ext cx="9601200" cy="36914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65E53D1D-C280-6664-FC04-89AB9A46C485}"/>
              </a:ext>
            </a:extLst>
          </p:cNvPr>
          <p:cNvSpPr txBox="1"/>
          <p:nvPr/>
        </p:nvSpPr>
        <p:spPr>
          <a:xfrm>
            <a:off x="982133" y="609599"/>
            <a:ext cx="1046480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DR. Hart's case presents strong evidence of foul play, with corporate and professional conflicts emerging as key factors. Further investigation should focus on her electronic records, potential surveillance, and any undisclosed corporate pressures she faced. Witness testimonies, especially from her assistant and CEO, could provide additional insights.</a:t>
            </a:r>
          </a:p>
        </p:txBody>
      </p:sp>
      <p:sp>
        <p:nvSpPr>
          <p:cNvPr id="8" name="TextBox 7">
            <a:extLst>
              <a:ext uri="{FF2B5EF4-FFF2-40B4-BE49-F238E27FC236}">
                <a16:creationId xmlns:a16="http://schemas.microsoft.com/office/drawing/2014/main" id="{930DCBBD-B208-E67C-073E-7F0D16F8CFA6}"/>
              </a:ext>
            </a:extLst>
          </p:cNvPr>
          <p:cNvSpPr txBox="1"/>
          <p:nvPr/>
        </p:nvSpPr>
        <p:spPr>
          <a:xfrm>
            <a:off x="528449" y="3433951"/>
            <a:ext cx="1133830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This case underscores the risks faced by researcher who challenge corporate ethics in AI development. It highlights the need for stronger protection for whistleblowers and ethical in AI advocacy. The intersection of technology, power, and corporate interests remains a critical area for ongoing </a:t>
            </a:r>
            <a:r>
              <a:rPr lang="en-US" sz="2800" b="1" err="1"/>
              <a:t>scrutinity</a:t>
            </a:r>
            <a:r>
              <a:rPr lang="en-US" sz="2800" b="1" dirty="0"/>
              <a:t> and regulation.</a:t>
            </a:r>
          </a:p>
        </p:txBody>
      </p:sp>
    </p:spTree>
    <p:extLst>
      <p:ext uri="{BB962C8B-B14F-4D97-AF65-F5344CB8AC3E}">
        <p14:creationId xmlns:p14="http://schemas.microsoft.com/office/powerpoint/2010/main" val="2169574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60957E-6FED-7022-1579-E272A010B9EA}"/>
              </a:ext>
            </a:extLst>
          </p:cNvPr>
          <p:cNvSpPr txBox="1"/>
          <p:nvPr/>
        </p:nvSpPr>
        <p:spPr>
          <a:xfrm>
            <a:off x="524933" y="558800"/>
            <a:ext cx="10786533"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dirty="0"/>
              <a:t>Bostrom, N. (2014) . Superintelligence: Paths, Dangers, Strategies. Oxford University Press. </a:t>
            </a:r>
            <a:br>
              <a:rPr lang="en-US" dirty="0"/>
            </a:br>
            <a:endParaRPr lang="en-US" dirty="0"/>
          </a:p>
          <a:p>
            <a:pPr marL="342900" indent="-342900">
              <a:buAutoNum type="arabicPeriod"/>
            </a:pPr>
            <a:r>
              <a:rPr lang="en-US" dirty="0"/>
              <a:t>Bryson, J. J. (2018) . ''The ethics of AI and Robotics'', The Cambridge Handbook of Artificial Intelligence.</a:t>
            </a:r>
            <a:br>
              <a:rPr lang="en-US" dirty="0"/>
            </a:br>
            <a:endParaRPr lang="en-US"/>
          </a:p>
          <a:p>
            <a:pPr marL="342900" indent="-342900">
              <a:buAutoNum type="arabicPeriod"/>
            </a:pPr>
            <a:endParaRPr lang="en-US" dirty="0"/>
          </a:p>
          <a:p>
            <a:pPr marL="342900" indent="-342900">
              <a:buAutoNum type="arabicPeriod"/>
            </a:pPr>
            <a:r>
              <a:rPr lang="en-US" dirty="0" err="1"/>
              <a:t>Floridi</a:t>
            </a:r>
            <a:r>
              <a:rPr lang="en-US" dirty="0"/>
              <a:t>, L. (2019). Ethics of Artificial Intelligence: Principles, Challenges and Opportunities. Oxford University Press.</a:t>
            </a:r>
            <a:br>
              <a:rPr lang="en-US" dirty="0"/>
            </a:br>
            <a:br>
              <a:rPr lang="en-US" dirty="0"/>
            </a:br>
            <a:br>
              <a:rPr lang="en-US" dirty="0"/>
            </a:br>
            <a:endParaRPr lang="en-US" dirty="0"/>
          </a:p>
          <a:p>
            <a:pPr marL="342900" indent="-342900">
              <a:buAutoNum type="arabicPeriod"/>
            </a:pPr>
            <a:r>
              <a:rPr lang="en-US" dirty="0"/>
              <a:t>Mittelstadt, B. D., </a:t>
            </a:r>
            <a:r>
              <a:rPr lang="en-US" dirty="0" err="1"/>
              <a:t>Allo</a:t>
            </a:r>
            <a:r>
              <a:rPr lang="en-US" dirty="0"/>
              <a:t>, P., Taddeo, M., Watcher, S., &amp; </a:t>
            </a:r>
            <a:r>
              <a:rPr lang="en-US" dirty="0" err="1"/>
              <a:t>Floridi</a:t>
            </a:r>
            <a:r>
              <a:rPr lang="en-US" dirty="0"/>
              <a:t>, L. (2016). ''The Ethics of Algorithms: Mapping the Debate'', Big Data &amp; Society.</a:t>
            </a:r>
            <a:br>
              <a:rPr lang="en-US" dirty="0"/>
            </a:br>
            <a:br>
              <a:rPr lang="en-US" dirty="0"/>
            </a:br>
            <a:br>
              <a:rPr lang="en-US" dirty="0"/>
            </a:br>
            <a:br>
              <a:rPr lang="en-US" dirty="0"/>
            </a:br>
            <a:br>
              <a:rPr lang="en-US" dirty="0"/>
            </a:br>
            <a:endParaRPr lang="en-US" dirty="0"/>
          </a:p>
          <a:p>
            <a:pPr marL="342900" indent="-342900">
              <a:buAutoNum type="arabicPeriod"/>
            </a:pPr>
            <a:r>
              <a:rPr lang="en-US" dirty="0"/>
              <a:t>Russell, S. (2021). Human Compatible: Artificial Intelligence and the Problem of Control. Penguin Books. </a:t>
            </a:r>
          </a:p>
        </p:txBody>
      </p:sp>
    </p:spTree>
    <p:extLst>
      <p:ext uri="{BB962C8B-B14F-4D97-AF65-F5344CB8AC3E}">
        <p14:creationId xmlns:p14="http://schemas.microsoft.com/office/powerpoint/2010/main" val="28590218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DR. DANA HART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 DANA HART</dc:title>
  <dc:creator/>
  <cp:revision>267</cp:revision>
  <dcterms:created xsi:type="dcterms:W3CDTF">2025-03-23T22:42:56Z</dcterms:created>
  <dcterms:modified xsi:type="dcterms:W3CDTF">2025-03-24T11:27:40Z</dcterms:modified>
</cp:coreProperties>
</file>