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3.xml" ContentType="application/vnd.openxmlformats-officedocument.theme+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theme/theme6.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726" r:id="rId1"/>
    <p:sldMasterId id="2147483738" r:id="rId2"/>
    <p:sldMasterId id="2147483752" r:id="rId3"/>
    <p:sldMasterId id="2147483759" r:id="rId4"/>
  </p:sldMasterIdLst>
  <p:notesMasterIdLst>
    <p:notesMasterId r:id="rId59"/>
  </p:notesMasterIdLst>
  <p:handoutMasterIdLst>
    <p:handoutMasterId r:id="rId60"/>
  </p:handoutMasterIdLst>
  <p:sldIdLst>
    <p:sldId id="306" r:id="rId5"/>
    <p:sldId id="275" r:id="rId6"/>
    <p:sldId id="276" r:id="rId7"/>
    <p:sldId id="300" r:id="rId8"/>
    <p:sldId id="353" r:id="rId9"/>
    <p:sldId id="354" r:id="rId10"/>
    <p:sldId id="355" r:id="rId11"/>
    <p:sldId id="356" r:id="rId12"/>
    <p:sldId id="277" r:id="rId13"/>
    <p:sldId id="357" r:id="rId14"/>
    <p:sldId id="358" r:id="rId15"/>
    <p:sldId id="278" r:id="rId16"/>
    <p:sldId id="359" r:id="rId17"/>
    <p:sldId id="360" r:id="rId18"/>
    <p:sldId id="304" r:id="rId19"/>
    <p:sldId id="307" r:id="rId20"/>
    <p:sldId id="318" r:id="rId21"/>
    <p:sldId id="310" r:id="rId22"/>
    <p:sldId id="361" r:id="rId23"/>
    <p:sldId id="362" r:id="rId24"/>
    <p:sldId id="363" r:id="rId25"/>
    <p:sldId id="311" r:id="rId26"/>
    <p:sldId id="319" r:id="rId27"/>
    <p:sldId id="308" r:id="rId28"/>
    <p:sldId id="280" r:id="rId29"/>
    <p:sldId id="320" r:id="rId30"/>
    <p:sldId id="325" r:id="rId31"/>
    <p:sldId id="350" r:id="rId32"/>
    <p:sldId id="270" r:id="rId33"/>
    <p:sldId id="313" r:id="rId34"/>
    <p:sldId id="314" r:id="rId35"/>
    <p:sldId id="315" r:id="rId36"/>
    <p:sldId id="284" r:id="rId37"/>
    <p:sldId id="285" r:id="rId38"/>
    <p:sldId id="286" r:id="rId39"/>
    <p:sldId id="287" r:id="rId40"/>
    <p:sldId id="288" r:id="rId41"/>
    <p:sldId id="289" r:id="rId42"/>
    <p:sldId id="290" r:id="rId43"/>
    <p:sldId id="291" r:id="rId44"/>
    <p:sldId id="292" r:id="rId45"/>
    <p:sldId id="293" r:id="rId46"/>
    <p:sldId id="336" r:id="rId47"/>
    <p:sldId id="337" r:id="rId48"/>
    <p:sldId id="338" r:id="rId49"/>
    <p:sldId id="339" r:id="rId50"/>
    <p:sldId id="342" r:id="rId51"/>
    <p:sldId id="343" r:id="rId52"/>
    <p:sldId id="344" r:id="rId53"/>
    <p:sldId id="345" r:id="rId54"/>
    <p:sldId id="346" r:id="rId55"/>
    <p:sldId id="347" r:id="rId56"/>
    <p:sldId id="349" r:id="rId57"/>
    <p:sldId id="352" r:id="rId58"/>
  </p:sldIdLst>
  <p:sldSz cx="9144000" cy="6858000" type="screen4x3"/>
  <p:notesSz cx="6858000" cy="9144000"/>
  <p:defaultTextStyle>
    <a:defPPr>
      <a:defRPr lang="en-US"/>
    </a:defPPr>
    <a:lvl1pPr algn="l" defTabSz="457200" rtl="0" fontAlgn="base">
      <a:spcBef>
        <a:spcPct val="0"/>
      </a:spcBef>
      <a:spcAft>
        <a:spcPct val="0"/>
      </a:spcAft>
      <a:defRPr kern="1200">
        <a:solidFill>
          <a:schemeClr val="tx1"/>
        </a:solidFill>
        <a:latin typeface="Arial" charset="0"/>
        <a:ea typeface="ＭＳ Ｐゴシック"/>
        <a:cs typeface="ＭＳ Ｐゴシック"/>
      </a:defRPr>
    </a:lvl1pPr>
    <a:lvl2pPr marL="457200" algn="l" defTabSz="457200" rtl="0" fontAlgn="base">
      <a:spcBef>
        <a:spcPct val="0"/>
      </a:spcBef>
      <a:spcAft>
        <a:spcPct val="0"/>
      </a:spcAft>
      <a:defRPr kern="1200">
        <a:solidFill>
          <a:schemeClr val="tx1"/>
        </a:solidFill>
        <a:latin typeface="Arial" charset="0"/>
        <a:ea typeface="ＭＳ Ｐゴシック"/>
        <a:cs typeface="ＭＳ Ｐゴシック"/>
      </a:defRPr>
    </a:lvl2pPr>
    <a:lvl3pPr marL="914400" algn="l" defTabSz="457200" rtl="0" fontAlgn="base">
      <a:spcBef>
        <a:spcPct val="0"/>
      </a:spcBef>
      <a:spcAft>
        <a:spcPct val="0"/>
      </a:spcAft>
      <a:defRPr kern="1200">
        <a:solidFill>
          <a:schemeClr val="tx1"/>
        </a:solidFill>
        <a:latin typeface="Arial" charset="0"/>
        <a:ea typeface="ＭＳ Ｐゴシック"/>
        <a:cs typeface="ＭＳ Ｐゴシック"/>
      </a:defRPr>
    </a:lvl3pPr>
    <a:lvl4pPr marL="1371600" algn="l" defTabSz="457200" rtl="0" fontAlgn="base">
      <a:spcBef>
        <a:spcPct val="0"/>
      </a:spcBef>
      <a:spcAft>
        <a:spcPct val="0"/>
      </a:spcAft>
      <a:defRPr kern="1200">
        <a:solidFill>
          <a:schemeClr val="tx1"/>
        </a:solidFill>
        <a:latin typeface="Arial" charset="0"/>
        <a:ea typeface="ＭＳ Ｐゴシック"/>
        <a:cs typeface="ＭＳ Ｐゴシック"/>
      </a:defRPr>
    </a:lvl4pPr>
    <a:lvl5pPr marL="1828800" algn="l" defTabSz="457200" rtl="0" fontAlgn="base">
      <a:spcBef>
        <a:spcPct val="0"/>
      </a:spcBef>
      <a:spcAft>
        <a:spcPct val="0"/>
      </a:spcAft>
      <a:defRPr kern="1200">
        <a:solidFill>
          <a:schemeClr val="tx1"/>
        </a:solidFill>
        <a:latin typeface="Arial" charset="0"/>
        <a:ea typeface="ＭＳ Ｐゴシック"/>
        <a:cs typeface="ＭＳ Ｐゴシック"/>
      </a:defRPr>
    </a:lvl5pPr>
    <a:lvl6pPr marL="2286000" algn="l" defTabSz="914400" rtl="0" eaLnBrk="1" latinLnBrk="0" hangingPunct="1">
      <a:defRPr kern="1200">
        <a:solidFill>
          <a:schemeClr val="tx1"/>
        </a:solidFill>
        <a:latin typeface="Arial" charset="0"/>
        <a:ea typeface="ＭＳ Ｐゴシック"/>
        <a:cs typeface="ＭＳ Ｐゴシック"/>
      </a:defRPr>
    </a:lvl6pPr>
    <a:lvl7pPr marL="2743200" algn="l" defTabSz="914400" rtl="0" eaLnBrk="1" latinLnBrk="0" hangingPunct="1">
      <a:defRPr kern="1200">
        <a:solidFill>
          <a:schemeClr val="tx1"/>
        </a:solidFill>
        <a:latin typeface="Arial" charset="0"/>
        <a:ea typeface="ＭＳ Ｐゴシック"/>
        <a:cs typeface="ＭＳ Ｐゴシック"/>
      </a:defRPr>
    </a:lvl7pPr>
    <a:lvl8pPr marL="3200400" algn="l" defTabSz="914400" rtl="0" eaLnBrk="1" latinLnBrk="0" hangingPunct="1">
      <a:defRPr kern="1200">
        <a:solidFill>
          <a:schemeClr val="tx1"/>
        </a:solidFill>
        <a:latin typeface="Arial" charset="0"/>
        <a:ea typeface="ＭＳ Ｐゴシック"/>
        <a:cs typeface="ＭＳ Ｐゴシック"/>
      </a:defRPr>
    </a:lvl8pPr>
    <a:lvl9pPr marL="3657600" algn="l" defTabSz="914400" rtl="0" eaLnBrk="1" latinLnBrk="0" hangingPunct="1">
      <a:defRPr kern="1200">
        <a:solidFill>
          <a:schemeClr val="tx1"/>
        </a:solidFill>
        <a:latin typeface="Arial" charset="0"/>
        <a:ea typeface="ＭＳ Ｐゴシック"/>
        <a:cs typeface="ＭＳ Ｐゴシック"/>
      </a:defRPr>
    </a:lvl9pPr>
  </p:defaultTextStyle>
  <p:extLst>
    <p:ext uri="{EFAFB233-063F-42B5-8137-9DF3F51BA10A}">
      <p15:sldGuideLst xmlns:p15="http://schemas.microsoft.com/office/powerpoint/2012/main">
        <p15:guide id="1" orient="horz" pos="2064">
          <p15:clr>
            <a:srgbClr val="A4A3A4"/>
          </p15:clr>
        </p15:guide>
        <p15:guide id="2" pos="624">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prnPr/>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D2A6F"/>
    <a:srgbClr val="1F993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3310" autoAdjust="0"/>
  </p:normalViewPr>
  <p:slideViewPr>
    <p:cSldViewPr snapToObjects="1">
      <p:cViewPr>
        <p:scale>
          <a:sx n="100" d="100"/>
          <a:sy n="100" d="100"/>
        </p:scale>
        <p:origin x="525" y="36"/>
      </p:cViewPr>
      <p:guideLst>
        <p:guide orient="horz" pos="2064"/>
        <p:guide pos="624"/>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40" d="100"/>
        <a:sy n="14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slideMaster" Target="slideMasters/slideMaster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5" Type="http://schemas.openxmlformats.org/officeDocument/2006/relationships/slide" Target="slides/slide1.xml"/><Relationship Id="rId61" Type="http://schemas.openxmlformats.org/officeDocument/2006/relationships/presProps" Target="presProps.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tableStyles" Target="tableStyle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slideMaster" Target="slideMasters/slideMaster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notesMaster" Target="notesMasters/notesMaster1.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handoutMaster" Target="handoutMasters/handoutMaster1.xml"/><Relationship Id="rId4" Type="http://schemas.openxmlformats.org/officeDocument/2006/relationships/slideMaster" Target="slideMasters/slideMaster4.xml"/><Relationship Id="rId9" Type="http://schemas.openxmlformats.org/officeDocument/2006/relationships/slide" Target="slides/slide5.xml"/></Relationships>
</file>

<file path=ppt/diagrams/_rels/data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4" Type="http://schemas.openxmlformats.org/officeDocument/2006/relationships/image" Target="../media/image9.svg"/></Relationships>
</file>

<file path=ppt/diagrams/_rels/drawing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4" Type="http://schemas.openxmlformats.org/officeDocument/2006/relationships/image" Target="../media/image9.sv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0AA790A-9383-4127-AF9C-26A728C09C7F}" type="doc">
      <dgm:prSet loTypeId="urn:microsoft.com/office/officeart/2016/7/layout/VerticalSolidActionList" loCatId="List" qsTypeId="urn:microsoft.com/office/officeart/2005/8/quickstyle/simple1" qsCatId="simple" csTypeId="urn:microsoft.com/office/officeart/2005/8/colors/accent2_2" csCatId="accent2"/>
      <dgm:spPr/>
      <dgm:t>
        <a:bodyPr/>
        <a:lstStyle/>
        <a:p>
          <a:endParaRPr lang="en-US"/>
        </a:p>
      </dgm:t>
    </dgm:pt>
    <dgm:pt modelId="{34F57AEC-A1F8-4121-A604-0602FB2DB422}">
      <dgm:prSet/>
      <dgm:spPr/>
      <dgm:t>
        <a:bodyPr/>
        <a:lstStyle/>
        <a:p>
          <a:r>
            <a:rPr lang="en-US"/>
            <a:t>Understand</a:t>
          </a:r>
        </a:p>
      </dgm:t>
    </dgm:pt>
    <dgm:pt modelId="{AB0C7787-B092-472F-B4E5-810ADB7F640E}" type="parTrans" cxnId="{16BF4087-28C5-420E-97CC-8C3E5627BD20}">
      <dgm:prSet/>
      <dgm:spPr/>
      <dgm:t>
        <a:bodyPr/>
        <a:lstStyle/>
        <a:p>
          <a:endParaRPr lang="en-US"/>
        </a:p>
      </dgm:t>
    </dgm:pt>
    <dgm:pt modelId="{0C0F9582-2F79-4BA5-9188-EC5553046F0C}" type="sibTrans" cxnId="{16BF4087-28C5-420E-97CC-8C3E5627BD20}">
      <dgm:prSet/>
      <dgm:spPr/>
      <dgm:t>
        <a:bodyPr/>
        <a:lstStyle/>
        <a:p>
          <a:endParaRPr lang="en-US"/>
        </a:p>
      </dgm:t>
    </dgm:pt>
    <dgm:pt modelId="{3CCAF50A-8B64-4D2A-8DA6-6A87D66379C3}">
      <dgm:prSet/>
      <dgm:spPr/>
      <dgm:t>
        <a:bodyPr/>
        <a:lstStyle/>
        <a:p>
          <a:r>
            <a:rPr lang="en-US"/>
            <a:t>Understand the role of financial management in the overall management of an event</a:t>
          </a:r>
        </a:p>
      </dgm:t>
    </dgm:pt>
    <dgm:pt modelId="{E5C11D7C-D42D-49F2-A7A8-4859802ED5FD}" type="parTrans" cxnId="{CCD7A6B1-382E-4485-A12D-1A5B23FB6D32}">
      <dgm:prSet/>
      <dgm:spPr/>
      <dgm:t>
        <a:bodyPr/>
        <a:lstStyle/>
        <a:p>
          <a:endParaRPr lang="en-US"/>
        </a:p>
      </dgm:t>
    </dgm:pt>
    <dgm:pt modelId="{BE07F064-EB84-439A-9D43-4F42C4E8E41D}" type="sibTrans" cxnId="{CCD7A6B1-382E-4485-A12D-1A5B23FB6D32}">
      <dgm:prSet/>
      <dgm:spPr/>
      <dgm:t>
        <a:bodyPr/>
        <a:lstStyle/>
        <a:p>
          <a:endParaRPr lang="en-US"/>
        </a:p>
      </dgm:t>
    </dgm:pt>
    <dgm:pt modelId="{7216FB99-2A59-4101-A76B-4E0AB254A346}">
      <dgm:prSet/>
      <dgm:spPr/>
      <dgm:t>
        <a:bodyPr/>
        <a:lstStyle/>
        <a:p>
          <a:r>
            <a:rPr lang="en-US"/>
            <a:t>Create</a:t>
          </a:r>
        </a:p>
      </dgm:t>
    </dgm:pt>
    <dgm:pt modelId="{C74DE4F2-5BEE-4145-B93C-32650FE78829}" type="parTrans" cxnId="{7660E4A9-E693-422D-BE5B-045619B653AE}">
      <dgm:prSet/>
      <dgm:spPr/>
      <dgm:t>
        <a:bodyPr/>
        <a:lstStyle/>
        <a:p>
          <a:endParaRPr lang="en-US"/>
        </a:p>
      </dgm:t>
    </dgm:pt>
    <dgm:pt modelId="{4BD4D38C-1104-42AE-991D-3DBDC8AB181B}" type="sibTrans" cxnId="{7660E4A9-E693-422D-BE5B-045619B653AE}">
      <dgm:prSet/>
      <dgm:spPr/>
      <dgm:t>
        <a:bodyPr/>
        <a:lstStyle/>
        <a:p>
          <a:endParaRPr lang="en-US"/>
        </a:p>
      </dgm:t>
    </dgm:pt>
    <dgm:pt modelId="{B3940EDC-F641-46D7-BC18-FBCB8664F291}">
      <dgm:prSet/>
      <dgm:spPr/>
      <dgm:t>
        <a:bodyPr/>
        <a:lstStyle/>
        <a:p>
          <a:r>
            <a:rPr lang="en-US"/>
            <a:t>Create an event budget</a:t>
          </a:r>
        </a:p>
      </dgm:t>
    </dgm:pt>
    <dgm:pt modelId="{2B340081-6775-45B4-9ABC-D6C681BC7000}" type="parTrans" cxnId="{6E64E270-408F-4782-BFE2-3E5124560C95}">
      <dgm:prSet/>
      <dgm:spPr/>
      <dgm:t>
        <a:bodyPr/>
        <a:lstStyle/>
        <a:p>
          <a:endParaRPr lang="en-US"/>
        </a:p>
      </dgm:t>
    </dgm:pt>
    <dgm:pt modelId="{CBC087C9-3173-44FA-8CAB-95AE06C0FE26}" type="sibTrans" cxnId="{6E64E270-408F-4782-BFE2-3E5124560C95}">
      <dgm:prSet/>
      <dgm:spPr/>
      <dgm:t>
        <a:bodyPr/>
        <a:lstStyle/>
        <a:p>
          <a:endParaRPr lang="en-US"/>
        </a:p>
      </dgm:t>
    </dgm:pt>
    <dgm:pt modelId="{C4AC5CAF-8C47-42AD-9FDF-F3EF47082CF3}">
      <dgm:prSet/>
      <dgm:spPr/>
      <dgm:t>
        <a:bodyPr/>
        <a:lstStyle/>
        <a:p>
          <a:r>
            <a:rPr lang="en-US"/>
            <a:t>Understand</a:t>
          </a:r>
        </a:p>
      </dgm:t>
    </dgm:pt>
    <dgm:pt modelId="{0760E62C-E844-4D9E-89D7-BDEA22C0BDE1}" type="parTrans" cxnId="{F336BBF3-6865-4A42-B56C-6945A15F1B55}">
      <dgm:prSet/>
      <dgm:spPr/>
      <dgm:t>
        <a:bodyPr/>
        <a:lstStyle/>
        <a:p>
          <a:endParaRPr lang="en-US"/>
        </a:p>
      </dgm:t>
    </dgm:pt>
    <dgm:pt modelId="{0DACBD49-3B86-4B6C-922A-06C0061BF5C0}" type="sibTrans" cxnId="{F336BBF3-6865-4A42-B56C-6945A15F1B55}">
      <dgm:prSet/>
      <dgm:spPr/>
      <dgm:t>
        <a:bodyPr/>
        <a:lstStyle/>
        <a:p>
          <a:endParaRPr lang="en-US"/>
        </a:p>
      </dgm:t>
    </dgm:pt>
    <dgm:pt modelId="{D8337948-74A6-437B-A3D5-F489DED00176}">
      <dgm:prSet/>
      <dgm:spPr/>
      <dgm:t>
        <a:bodyPr/>
        <a:lstStyle/>
        <a:p>
          <a:r>
            <a:rPr lang="en-US"/>
            <a:t>Understand the methods of event costing and ticket pricing</a:t>
          </a:r>
        </a:p>
      </dgm:t>
    </dgm:pt>
    <dgm:pt modelId="{2F06461C-DFF6-4C86-8BF0-8AB2D3BD3EEA}" type="parTrans" cxnId="{019571C7-10DE-4748-BB6C-BB8A4792F865}">
      <dgm:prSet/>
      <dgm:spPr/>
      <dgm:t>
        <a:bodyPr/>
        <a:lstStyle/>
        <a:p>
          <a:endParaRPr lang="en-US"/>
        </a:p>
      </dgm:t>
    </dgm:pt>
    <dgm:pt modelId="{F085E512-46A8-4EA7-B6D5-B4D1F0A64197}" type="sibTrans" cxnId="{019571C7-10DE-4748-BB6C-BB8A4792F865}">
      <dgm:prSet/>
      <dgm:spPr/>
      <dgm:t>
        <a:bodyPr/>
        <a:lstStyle/>
        <a:p>
          <a:endParaRPr lang="en-US"/>
        </a:p>
      </dgm:t>
    </dgm:pt>
    <dgm:pt modelId="{945DC1ED-3915-4671-BA05-6BC8C21890EA}">
      <dgm:prSet/>
      <dgm:spPr/>
      <dgm:t>
        <a:bodyPr/>
        <a:lstStyle/>
        <a:p>
          <a:r>
            <a:rPr lang="en-US"/>
            <a:t>Monitor and control</a:t>
          </a:r>
        </a:p>
      </dgm:t>
    </dgm:pt>
    <dgm:pt modelId="{E655AAC9-A86F-41EF-87F0-4C19BA743D19}" type="parTrans" cxnId="{464831D4-F1D1-40F3-A74D-7812A0E4C790}">
      <dgm:prSet/>
      <dgm:spPr/>
      <dgm:t>
        <a:bodyPr/>
        <a:lstStyle/>
        <a:p>
          <a:endParaRPr lang="en-US"/>
        </a:p>
      </dgm:t>
    </dgm:pt>
    <dgm:pt modelId="{48C519F3-6BBD-4F9B-93A4-8FF3A8A73B8F}" type="sibTrans" cxnId="{464831D4-F1D1-40F3-A74D-7812A0E4C790}">
      <dgm:prSet/>
      <dgm:spPr/>
      <dgm:t>
        <a:bodyPr/>
        <a:lstStyle/>
        <a:p>
          <a:endParaRPr lang="en-US"/>
        </a:p>
      </dgm:t>
    </dgm:pt>
    <dgm:pt modelId="{D167530D-11BC-42F6-A3E7-0B052485284C}">
      <dgm:prSet/>
      <dgm:spPr/>
      <dgm:t>
        <a:bodyPr/>
        <a:lstStyle/>
        <a:p>
          <a:r>
            <a:rPr lang="en-US"/>
            <a:t>Monitor and control the event spending and incoming finances</a:t>
          </a:r>
        </a:p>
      </dgm:t>
    </dgm:pt>
    <dgm:pt modelId="{B2F370C9-2732-400D-B5BA-A363F52C4C09}" type="parTrans" cxnId="{6D5BEBF0-A4F7-45E7-88AE-DCD209416D5A}">
      <dgm:prSet/>
      <dgm:spPr/>
      <dgm:t>
        <a:bodyPr/>
        <a:lstStyle/>
        <a:p>
          <a:endParaRPr lang="en-US"/>
        </a:p>
      </dgm:t>
    </dgm:pt>
    <dgm:pt modelId="{922B0D9D-A831-448B-BE6C-1B15C485D3E5}" type="sibTrans" cxnId="{6D5BEBF0-A4F7-45E7-88AE-DCD209416D5A}">
      <dgm:prSet/>
      <dgm:spPr/>
      <dgm:t>
        <a:bodyPr/>
        <a:lstStyle/>
        <a:p>
          <a:endParaRPr lang="en-US"/>
        </a:p>
      </dgm:t>
    </dgm:pt>
    <dgm:pt modelId="{22212A8A-1898-40AC-9213-C208A63C1B0B}" type="pres">
      <dgm:prSet presAssocID="{10AA790A-9383-4127-AF9C-26A728C09C7F}" presName="Name0" presStyleCnt="0">
        <dgm:presLayoutVars>
          <dgm:dir/>
          <dgm:animLvl val="lvl"/>
          <dgm:resizeHandles val="exact"/>
        </dgm:presLayoutVars>
      </dgm:prSet>
      <dgm:spPr/>
    </dgm:pt>
    <dgm:pt modelId="{049C4493-B9DC-4688-8054-C15D976826BF}" type="pres">
      <dgm:prSet presAssocID="{34F57AEC-A1F8-4121-A604-0602FB2DB422}" presName="linNode" presStyleCnt="0"/>
      <dgm:spPr/>
    </dgm:pt>
    <dgm:pt modelId="{03CD4AA3-701E-449F-A646-E2203AA88B47}" type="pres">
      <dgm:prSet presAssocID="{34F57AEC-A1F8-4121-A604-0602FB2DB422}" presName="parentText" presStyleLbl="alignNode1" presStyleIdx="0" presStyleCnt="4">
        <dgm:presLayoutVars>
          <dgm:chMax val="1"/>
          <dgm:bulletEnabled/>
        </dgm:presLayoutVars>
      </dgm:prSet>
      <dgm:spPr/>
    </dgm:pt>
    <dgm:pt modelId="{F2D0662B-4225-4BD1-83CB-D0D7FC95456C}" type="pres">
      <dgm:prSet presAssocID="{34F57AEC-A1F8-4121-A604-0602FB2DB422}" presName="descendantText" presStyleLbl="alignAccFollowNode1" presStyleIdx="0" presStyleCnt="4">
        <dgm:presLayoutVars>
          <dgm:bulletEnabled/>
        </dgm:presLayoutVars>
      </dgm:prSet>
      <dgm:spPr/>
    </dgm:pt>
    <dgm:pt modelId="{E24CBD05-8869-463E-80CF-53ABA9C6D215}" type="pres">
      <dgm:prSet presAssocID="{0C0F9582-2F79-4BA5-9188-EC5553046F0C}" presName="sp" presStyleCnt="0"/>
      <dgm:spPr/>
    </dgm:pt>
    <dgm:pt modelId="{A777256B-63D8-47D8-A1DF-F423BF398B69}" type="pres">
      <dgm:prSet presAssocID="{7216FB99-2A59-4101-A76B-4E0AB254A346}" presName="linNode" presStyleCnt="0"/>
      <dgm:spPr/>
    </dgm:pt>
    <dgm:pt modelId="{CEDE240D-9925-4A4F-9098-E985599F2076}" type="pres">
      <dgm:prSet presAssocID="{7216FB99-2A59-4101-A76B-4E0AB254A346}" presName="parentText" presStyleLbl="alignNode1" presStyleIdx="1" presStyleCnt="4">
        <dgm:presLayoutVars>
          <dgm:chMax val="1"/>
          <dgm:bulletEnabled/>
        </dgm:presLayoutVars>
      </dgm:prSet>
      <dgm:spPr/>
    </dgm:pt>
    <dgm:pt modelId="{95B8F0FE-6658-46BE-AA9A-08E412D83F38}" type="pres">
      <dgm:prSet presAssocID="{7216FB99-2A59-4101-A76B-4E0AB254A346}" presName="descendantText" presStyleLbl="alignAccFollowNode1" presStyleIdx="1" presStyleCnt="4">
        <dgm:presLayoutVars>
          <dgm:bulletEnabled/>
        </dgm:presLayoutVars>
      </dgm:prSet>
      <dgm:spPr/>
    </dgm:pt>
    <dgm:pt modelId="{CA63ECD2-365B-4BC2-A009-0F24FE1070D0}" type="pres">
      <dgm:prSet presAssocID="{4BD4D38C-1104-42AE-991D-3DBDC8AB181B}" presName="sp" presStyleCnt="0"/>
      <dgm:spPr/>
    </dgm:pt>
    <dgm:pt modelId="{67D4E191-8146-4C91-8B5C-4A1311DEDC60}" type="pres">
      <dgm:prSet presAssocID="{C4AC5CAF-8C47-42AD-9FDF-F3EF47082CF3}" presName="linNode" presStyleCnt="0"/>
      <dgm:spPr/>
    </dgm:pt>
    <dgm:pt modelId="{F0545E7E-8C14-41EF-B5EC-9523274F3868}" type="pres">
      <dgm:prSet presAssocID="{C4AC5CAF-8C47-42AD-9FDF-F3EF47082CF3}" presName="parentText" presStyleLbl="alignNode1" presStyleIdx="2" presStyleCnt="4">
        <dgm:presLayoutVars>
          <dgm:chMax val="1"/>
          <dgm:bulletEnabled/>
        </dgm:presLayoutVars>
      </dgm:prSet>
      <dgm:spPr/>
    </dgm:pt>
    <dgm:pt modelId="{3887AF39-562C-409A-8A3B-98671ED8A527}" type="pres">
      <dgm:prSet presAssocID="{C4AC5CAF-8C47-42AD-9FDF-F3EF47082CF3}" presName="descendantText" presStyleLbl="alignAccFollowNode1" presStyleIdx="2" presStyleCnt="4">
        <dgm:presLayoutVars>
          <dgm:bulletEnabled/>
        </dgm:presLayoutVars>
      </dgm:prSet>
      <dgm:spPr/>
    </dgm:pt>
    <dgm:pt modelId="{341E1AB1-1C8F-459F-BDE2-00F1B172A7D8}" type="pres">
      <dgm:prSet presAssocID="{0DACBD49-3B86-4B6C-922A-06C0061BF5C0}" presName="sp" presStyleCnt="0"/>
      <dgm:spPr/>
    </dgm:pt>
    <dgm:pt modelId="{9F272F53-C01F-4E4E-B1CC-D0EED41F2982}" type="pres">
      <dgm:prSet presAssocID="{945DC1ED-3915-4671-BA05-6BC8C21890EA}" presName="linNode" presStyleCnt="0"/>
      <dgm:spPr/>
    </dgm:pt>
    <dgm:pt modelId="{EB17CB45-EADD-402A-B3C5-5C1DE20FBDBE}" type="pres">
      <dgm:prSet presAssocID="{945DC1ED-3915-4671-BA05-6BC8C21890EA}" presName="parentText" presStyleLbl="alignNode1" presStyleIdx="3" presStyleCnt="4">
        <dgm:presLayoutVars>
          <dgm:chMax val="1"/>
          <dgm:bulletEnabled/>
        </dgm:presLayoutVars>
      </dgm:prSet>
      <dgm:spPr/>
    </dgm:pt>
    <dgm:pt modelId="{F5C4E413-7B43-49BA-B259-79AB5D48B12E}" type="pres">
      <dgm:prSet presAssocID="{945DC1ED-3915-4671-BA05-6BC8C21890EA}" presName="descendantText" presStyleLbl="alignAccFollowNode1" presStyleIdx="3" presStyleCnt="4">
        <dgm:presLayoutVars>
          <dgm:bulletEnabled/>
        </dgm:presLayoutVars>
      </dgm:prSet>
      <dgm:spPr/>
    </dgm:pt>
  </dgm:ptLst>
  <dgm:cxnLst>
    <dgm:cxn modelId="{7C0E0411-CA81-4F3A-BAB6-06164F4014FE}" type="presOf" srcId="{10AA790A-9383-4127-AF9C-26A728C09C7F}" destId="{22212A8A-1898-40AC-9213-C208A63C1B0B}" srcOrd="0" destOrd="0" presId="urn:microsoft.com/office/officeart/2016/7/layout/VerticalSolidActionList"/>
    <dgm:cxn modelId="{F873CD2D-A27D-478E-AD0E-5B5405817289}" type="presOf" srcId="{34F57AEC-A1F8-4121-A604-0602FB2DB422}" destId="{03CD4AA3-701E-449F-A646-E2203AA88B47}" srcOrd="0" destOrd="0" presId="urn:microsoft.com/office/officeart/2016/7/layout/VerticalSolidActionList"/>
    <dgm:cxn modelId="{6C727631-A9B6-4095-B133-89E3E6DA79A7}" type="presOf" srcId="{945DC1ED-3915-4671-BA05-6BC8C21890EA}" destId="{EB17CB45-EADD-402A-B3C5-5C1DE20FBDBE}" srcOrd="0" destOrd="0" presId="urn:microsoft.com/office/officeart/2016/7/layout/VerticalSolidActionList"/>
    <dgm:cxn modelId="{AFF2AB49-1907-42E7-B7B6-07B5AE8AB4E7}" type="presOf" srcId="{B3940EDC-F641-46D7-BC18-FBCB8664F291}" destId="{95B8F0FE-6658-46BE-AA9A-08E412D83F38}" srcOrd="0" destOrd="0" presId="urn:microsoft.com/office/officeart/2016/7/layout/VerticalSolidActionList"/>
    <dgm:cxn modelId="{6E64E270-408F-4782-BFE2-3E5124560C95}" srcId="{7216FB99-2A59-4101-A76B-4E0AB254A346}" destId="{B3940EDC-F641-46D7-BC18-FBCB8664F291}" srcOrd="0" destOrd="0" parTransId="{2B340081-6775-45B4-9ABC-D6C681BC7000}" sibTransId="{CBC087C9-3173-44FA-8CAB-95AE06C0FE26}"/>
    <dgm:cxn modelId="{3B0AF552-68D2-42F2-95FF-A9F32510D04B}" type="presOf" srcId="{D167530D-11BC-42F6-A3E7-0B052485284C}" destId="{F5C4E413-7B43-49BA-B259-79AB5D48B12E}" srcOrd="0" destOrd="0" presId="urn:microsoft.com/office/officeart/2016/7/layout/VerticalSolidActionList"/>
    <dgm:cxn modelId="{16BF4087-28C5-420E-97CC-8C3E5627BD20}" srcId="{10AA790A-9383-4127-AF9C-26A728C09C7F}" destId="{34F57AEC-A1F8-4121-A604-0602FB2DB422}" srcOrd="0" destOrd="0" parTransId="{AB0C7787-B092-472F-B4E5-810ADB7F640E}" sibTransId="{0C0F9582-2F79-4BA5-9188-EC5553046F0C}"/>
    <dgm:cxn modelId="{7660E4A9-E693-422D-BE5B-045619B653AE}" srcId="{10AA790A-9383-4127-AF9C-26A728C09C7F}" destId="{7216FB99-2A59-4101-A76B-4E0AB254A346}" srcOrd="1" destOrd="0" parTransId="{C74DE4F2-5BEE-4145-B93C-32650FE78829}" sibTransId="{4BD4D38C-1104-42AE-991D-3DBDC8AB181B}"/>
    <dgm:cxn modelId="{F6F4D7B0-2B04-4173-A207-B6808ABFD0E8}" type="presOf" srcId="{3CCAF50A-8B64-4D2A-8DA6-6A87D66379C3}" destId="{F2D0662B-4225-4BD1-83CB-D0D7FC95456C}" srcOrd="0" destOrd="0" presId="urn:microsoft.com/office/officeart/2016/7/layout/VerticalSolidActionList"/>
    <dgm:cxn modelId="{CCD7A6B1-382E-4485-A12D-1A5B23FB6D32}" srcId="{34F57AEC-A1F8-4121-A604-0602FB2DB422}" destId="{3CCAF50A-8B64-4D2A-8DA6-6A87D66379C3}" srcOrd="0" destOrd="0" parTransId="{E5C11D7C-D42D-49F2-A7A8-4859802ED5FD}" sibTransId="{BE07F064-EB84-439A-9D43-4F42C4E8E41D}"/>
    <dgm:cxn modelId="{4B5B9ABE-B2F3-4A75-82B9-DE22D4E47EC6}" type="presOf" srcId="{D8337948-74A6-437B-A3D5-F489DED00176}" destId="{3887AF39-562C-409A-8A3B-98671ED8A527}" srcOrd="0" destOrd="0" presId="urn:microsoft.com/office/officeart/2016/7/layout/VerticalSolidActionList"/>
    <dgm:cxn modelId="{43229CC2-8411-4607-B428-0BC63A57F057}" type="presOf" srcId="{7216FB99-2A59-4101-A76B-4E0AB254A346}" destId="{CEDE240D-9925-4A4F-9098-E985599F2076}" srcOrd="0" destOrd="0" presId="urn:microsoft.com/office/officeart/2016/7/layout/VerticalSolidActionList"/>
    <dgm:cxn modelId="{019571C7-10DE-4748-BB6C-BB8A4792F865}" srcId="{C4AC5CAF-8C47-42AD-9FDF-F3EF47082CF3}" destId="{D8337948-74A6-437B-A3D5-F489DED00176}" srcOrd="0" destOrd="0" parTransId="{2F06461C-DFF6-4C86-8BF0-8AB2D3BD3EEA}" sibTransId="{F085E512-46A8-4EA7-B6D5-B4D1F0A64197}"/>
    <dgm:cxn modelId="{464831D4-F1D1-40F3-A74D-7812A0E4C790}" srcId="{10AA790A-9383-4127-AF9C-26A728C09C7F}" destId="{945DC1ED-3915-4671-BA05-6BC8C21890EA}" srcOrd="3" destOrd="0" parTransId="{E655AAC9-A86F-41EF-87F0-4C19BA743D19}" sibTransId="{48C519F3-6BBD-4F9B-93A4-8FF3A8A73B8F}"/>
    <dgm:cxn modelId="{1EDE8EE0-76E4-491C-BF54-A78C62ABBE4D}" type="presOf" srcId="{C4AC5CAF-8C47-42AD-9FDF-F3EF47082CF3}" destId="{F0545E7E-8C14-41EF-B5EC-9523274F3868}" srcOrd="0" destOrd="0" presId="urn:microsoft.com/office/officeart/2016/7/layout/VerticalSolidActionList"/>
    <dgm:cxn modelId="{6D5BEBF0-A4F7-45E7-88AE-DCD209416D5A}" srcId="{945DC1ED-3915-4671-BA05-6BC8C21890EA}" destId="{D167530D-11BC-42F6-A3E7-0B052485284C}" srcOrd="0" destOrd="0" parTransId="{B2F370C9-2732-400D-B5BA-A363F52C4C09}" sibTransId="{922B0D9D-A831-448B-BE6C-1B15C485D3E5}"/>
    <dgm:cxn modelId="{F336BBF3-6865-4A42-B56C-6945A15F1B55}" srcId="{10AA790A-9383-4127-AF9C-26A728C09C7F}" destId="{C4AC5CAF-8C47-42AD-9FDF-F3EF47082CF3}" srcOrd="2" destOrd="0" parTransId="{0760E62C-E844-4D9E-89D7-BDEA22C0BDE1}" sibTransId="{0DACBD49-3B86-4B6C-922A-06C0061BF5C0}"/>
    <dgm:cxn modelId="{EB54CFE1-86D9-4A5C-86F2-2E08A24806E0}" type="presParOf" srcId="{22212A8A-1898-40AC-9213-C208A63C1B0B}" destId="{049C4493-B9DC-4688-8054-C15D976826BF}" srcOrd="0" destOrd="0" presId="urn:microsoft.com/office/officeart/2016/7/layout/VerticalSolidActionList"/>
    <dgm:cxn modelId="{9C6D6763-2CA1-481E-B2B2-683B275C8E6B}" type="presParOf" srcId="{049C4493-B9DC-4688-8054-C15D976826BF}" destId="{03CD4AA3-701E-449F-A646-E2203AA88B47}" srcOrd="0" destOrd="0" presId="urn:microsoft.com/office/officeart/2016/7/layout/VerticalSolidActionList"/>
    <dgm:cxn modelId="{F93DCEFF-DEC9-4D31-8744-5659D954CBA0}" type="presParOf" srcId="{049C4493-B9DC-4688-8054-C15D976826BF}" destId="{F2D0662B-4225-4BD1-83CB-D0D7FC95456C}" srcOrd="1" destOrd="0" presId="urn:microsoft.com/office/officeart/2016/7/layout/VerticalSolidActionList"/>
    <dgm:cxn modelId="{04C49DB1-6D47-4908-8A2B-0627E9C60613}" type="presParOf" srcId="{22212A8A-1898-40AC-9213-C208A63C1B0B}" destId="{E24CBD05-8869-463E-80CF-53ABA9C6D215}" srcOrd="1" destOrd="0" presId="urn:microsoft.com/office/officeart/2016/7/layout/VerticalSolidActionList"/>
    <dgm:cxn modelId="{DD31F40B-5C83-411A-A0DE-09F8DD6650DC}" type="presParOf" srcId="{22212A8A-1898-40AC-9213-C208A63C1B0B}" destId="{A777256B-63D8-47D8-A1DF-F423BF398B69}" srcOrd="2" destOrd="0" presId="urn:microsoft.com/office/officeart/2016/7/layout/VerticalSolidActionList"/>
    <dgm:cxn modelId="{C8FCCDCB-D096-4C7F-AD7C-EF55054C9F4B}" type="presParOf" srcId="{A777256B-63D8-47D8-A1DF-F423BF398B69}" destId="{CEDE240D-9925-4A4F-9098-E985599F2076}" srcOrd="0" destOrd="0" presId="urn:microsoft.com/office/officeart/2016/7/layout/VerticalSolidActionList"/>
    <dgm:cxn modelId="{ADE6F207-EF1A-41B6-94D8-A41553342D38}" type="presParOf" srcId="{A777256B-63D8-47D8-A1DF-F423BF398B69}" destId="{95B8F0FE-6658-46BE-AA9A-08E412D83F38}" srcOrd="1" destOrd="0" presId="urn:microsoft.com/office/officeart/2016/7/layout/VerticalSolidActionList"/>
    <dgm:cxn modelId="{B236BA28-2B7B-4BA5-B07F-CD0A245D9ABC}" type="presParOf" srcId="{22212A8A-1898-40AC-9213-C208A63C1B0B}" destId="{CA63ECD2-365B-4BC2-A009-0F24FE1070D0}" srcOrd="3" destOrd="0" presId="urn:microsoft.com/office/officeart/2016/7/layout/VerticalSolidActionList"/>
    <dgm:cxn modelId="{DEB002CE-D898-4619-98FE-3B482FC62E7A}" type="presParOf" srcId="{22212A8A-1898-40AC-9213-C208A63C1B0B}" destId="{67D4E191-8146-4C91-8B5C-4A1311DEDC60}" srcOrd="4" destOrd="0" presId="urn:microsoft.com/office/officeart/2016/7/layout/VerticalSolidActionList"/>
    <dgm:cxn modelId="{BEF815F7-B7DF-4805-80E5-25721222CCBD}" type="presParOf" srcId="{67D4E191-8146-4C91-8B5C-4A1311DEDC60}" destId="{F0545E7E-8C14-41EF-B5EC-9523274F3868}" srcOrd="0" destOrd="0" presId="urn:microsoft.com/office/officeart/2016/7/layout/VerticalSolidActionList"/>
    <dgm:cxn modelId="{FA577E4B-7F48-4B2B-84B2-2BD8767A0ABD}" type="presParOf" srcId="{67D4E191-8146-4C91-8B5C-4A1311DEDC60}" destId="{3887AF39-562C-409A-8A3B-98671ED8A527}" srcOrd="1" destOrd="0" presId="urn:microsoft.com/office/officeart/2016/7/layout/VerticalSolidActionList"/>
    <dgm:cxn modelId="{2D47D5F8-48F8-48D3-823B-640CA298F899}" type="presParOf" srcId="{22212A8A-1898-40AC-9213-C208A63C1B0B}" destId="{341E1AB1-1C8F-459F-BDE2-00F1B172A7D8}" srcOrd="5" destOrd="0" presId="urn:microsoft.com/office/officeart/2016/7/layout/VerticalSolidActionList"/>
    <dgm:cxn modelId="{376E6C80-038C-4062-B7DC-BA3781D3B43C}" type="presParOf" srcId="{22212A8A-1898-40AC-9213-C208A63C1B0B}" destId="{9F272F53-C01F-4E4E-B1CC-D0EED41F2982}" srcOrd="6" destOrd="0" presId="urn:microsoft.com/office/officeart/2016/7/layout/VerticalSolidActionList"/>
    <dgm:cxn modelId="{A3878733-E75F-4859-845B-72A8D7B7CF09}" type="presParOf" srcId="{9F272F53-C01F-4E4E-B1CC-D0EED41F2982}" destId="{EB17CB45-EADD-402A-B3C5-5C1DE20FBDBE}" srcOrd="0" destOrd="0" presId="urn:microsoft.com/office/officeart/2016/7/layout/VerticalSolidActionList"/>
    <dgm:cxn modelId="{78D86BCD-4AE6-4057-9D7F-B432D67B2C27}" type="presParOf" srcId="{9F272F53-C01F-4E4E-B1CC-D0EED41F2982}" destId="{F5C4E413-7B43-49BA-B259-79AB5D48B12E}" srcOrd="1" destOrd="0" presId="urn:microsoft.com/office/officeart/2016/7/layout/VerticalSolidAc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F81FD2C-786A-42C5-943C-991232E6B24F}"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9E30B259-DD29-46FE-9550-EA9D19BA4B1A}">
      <dgm:prSet custT="1"/>
      <dgm:spPr/>
      <dgm:t>
        <a:bodyPr/>
        <a:lstStyle/>
        <a:p>
          <a:r>
            <a:rPr lang="en-GB" sz="2000" dirty="0"/>
            <a:t>Very often event costs increase dramatically; especially in sports events, cost overruns seem </a:t>
          </a:r>
          <a:br>
            <a:rPr lang="en-GB" sz="2000" dirty="0"/>
          </a:br>
          <a:r>
            <a:rPr lang="en-GB" sz="2000" dirty="0"/>
            <a:t>to be one of the biggest issues on the agenda of event organisers.</a:t>
          </a:r>
          <a:endParaRPr lang="en-US" sz="2000" dirty="0"/>
        </a:p>
      </dgm:t>
    </dgm:pt>
    <dgm:pt modelId="{F0186C30-8357-4783-ADF3-F5FF58025553}" type="parTrans" cxnId="{E9BBC79A-425F-4A95-AECF-463E87F8C2E8}">
      <dgm:prSet/>
      <dgm:spPr/>
      <dgm:t>
        <a:bodyPr/>
        <a:lstStyle/>
        <a:p>
          <a:endParaRPr lang="en-US"/>
        </a:p>
      </dgm:t>
    </dgm:pt>
    <dgm:pt modelId="{AF82275F-AB2C-4A36-86D7-C9B8589BF9BE}" type="sibTrans" cxnId="{E9BBC79A-425F-4A95-AECF-463E87F8C2E8}">
      <dgm:prSet/>
      <dgm:spPr/>
      <dgm:t>
        <a:bodyPr/>
        <a:lstStyle/>
        <a:p>
          <a:endParaRPr lang="en-US"/>
        </a:p>
      </dgm:t>
    </dgm:pt>
    <dgm:pt modelId="{7F0D9448-942F-4F78-A205-2DC7E34FE011}">
      <dgm:prSet custT="1"/>
      <dgm:spPr/>
      <dgm:t>
        <a:bodyPr/>
        <a:lstStyle/>
        <a:p>
          <a:r>
            <a:rPr lang="en-GB" sz="2000" dirty="0"/>
            <a:t>Therefore, it is important to have a good overview of the costs of an event and the potential benefits event organisers face.</a:t>
          </a:r>
          <a:endParaRPr lang="en-US" sz="2000" dirty="0"/>
        </a:p>
      </dgm:t>
    </dgm:pt>
    <dgm:pt modelId="{9B97A8DF-0A2F-4A4D-B7BC-05A4671AD0DB}" type="parTrans" cxnId="{42B17B3B-6398-412C-9A32-5591611239D8}">
      <dgm:prSet/>
      <dgm:spPr/>
      <dgm:t>
        <a:bodyPr/>
        <a:lstStyle/>
        <a:p>
          <a:endParaRPr lang="en-US"/>
        </a:p>
      </dgm:t>
    </dgm:pt>
    <dgm:pt modelId="{2E12F05E-D01C-44E1-8D44-CE0646D360E0}" type="sibTrans" cxnId="{42B17B3B-6398-412C-9A32-5591611239D8}">
      <dgm:prSet/>
      <dgm:spPr/>
      <dgm:t>
        <a:bodyPr/>
        <a:lstStyle/>
        <a:p>
          <a:endParaRPr lang="en-US"/>
        </a:p>
      </dgm:t>
    </dgm:pt>
    <dgm:pt modelId="{6D6730EE-64AB-4F56-B3DE-7284A00A81BC}" type="pres">
      <dgm:prSet presAssocID="{2F81FD2C-786A-42C5-943C-991232E6B24F}" presName="root" presStyleCnt="0">
        <dgm:presLayoutVars>
          <dgm:dir/>
          <dgm:resizeHandles val="exact"/>
        </dgm:presLayoutVars>
      </dgm:prSet>
      <dgm:spPr/>
    </dgm:pt>
    <dgm:pt modelId="{E0262120-1BD4-489E-A3A6-D39544F2DD78}" type="pres">
      <dgm:prSet presAssocID="{9E30B259-DD29-46FE-9550-EA9D19BA4B1A}" presName="compNode" presStyleCnt="0"/>
      <dgm:spPr/>
    </dgm:pt>
    <dgm:pt modelId="{08C062D4-F37F-4C8D-A474-FCFC3195DC9F}" type="pres">
      <dgm:prSet presAssocID="{9E30B259-DD29-46FE-9550-EA9D19BA4B1A}" presName="bgRect" presStyleLbl="bgShp" presStyleIdx="0" presStyleCnt="2" custLinFactNeighborX="57304" custLinFactNeighborY="51838"/>
      <dgm:spPr/>
    </dgm:pt>
    <dgm:pt modelId="{441C9A55-B22C-48EA-99C2-70D0B77EDB5E}" type="pres">
      <dgm:prSet presAssocID="{9E30B259-DD29-46FE-9550-EA9D19BA4B1A}"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llar"/>
        </a:ext>
      </dgm:extLst>
    </dgm:pt>
    <dgm:pt modelId="{C4B7A19D-46EF-4508-A284-9CEDE8F6E773}" type="pres">
      <dgm:prSet presAssocID="{9E30B259-DD29-46FE-9550-EA9D19BA4B1A}" presName="spaceRect" presStyleCnt="0"/>
      <dgm:spPr/>
    </dgm:pt>
    <dgm:pt modelId="{C5E8CBAC-457A-4318-A897-B3660D90DAF4}" type="pres">
      <dgm:prSet presAssocID="{9E30B259-DD29-46FE-9550-EA9D19BA4B1A}" presName="parTx" presStyleLbl="revTx" presStyleIdx="0" presStyleCnt="2">
        <dgm:presLayoutVars>
          <dgm:chMax val="0"/>
          <dgm:chPref val="0"/>
        </dgm:presLayoutVars>
      </dgm:prSet>
      <dgm:spPr/>
    </dgm:pt>
    <dgm:pt modelId="{4B92BC2D-1B65-4C1D-A5D2-189F65125AE2}" type="pres">
      <dgm:prSet presAssocID="{AF82275F-AB2C-4A36-86D7-C9B8589BF9BE}" presName="sibTrans" presStyleCnt="0"/>
      <dgm:spPr/>
    </dgm:pt>
    <dgm:pt modelId="{D4C0D6B2-21E0-4B59-B457-84CB5981268A}" type="pres">
      <dgm:prSet presAssocID="{7F0D9448-942F-4F78-A205-2DC7E34FE011}" presName="compNode" presStyleCnt="0"/>
      <dgm:spPr/>
    </dgm:pt>
    <dgm:pt modelId="{268991CD-CCDA-4BDC-A82A-71783FD9639A}" type="pres">
      <dgm:prSet presAssocID="{7F0D9448-942F-4F78-A205-2DC7E34FE011}" presName="bgRect" presStyleLbl="bgShp" presStyleIdx="1" presStyleCnt="2"/>
      <dgm:spPr/>
    </dgm:pt>
    <dgm:pt modelId="{E2D1BA45-718F-4153-8293-EA22B7FB6766}" type="pres">
      <dgm:prSet presAssocID="{7F0D9448-942F-4F78-A205-2DC7E34FE011}"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oney"/>
        </a:ext>
      </dgm:extLst>
    </dgm:pt>
    <dgm:pt modelId="{55D75076-3C6E-4F28-B8C5-412243D58357}" type="pres">
      <dgm:prSet presAssocID="{7F0D9448-942F-4F78-A205-2DC7E34FE011}" presName="spaceRect" presStyleCnt="0"/>
      <dgm:spPr/>
    </dgm:pt>
    <dgm:pt modelId="{CAE91B5C-B60F-48B5-9B3A-629320743A38}" type="pres">
      <dgm:prSet presAssocID="{7F0D9448-942F-4F78-A205-2DC7E34FE011}" presName="parTx" presStyleLbl="revTx" presStyleIdx="1" presStyleCnt="2">
        <dgm:presLayoutVars>
          <dgm:chMax val="0"/>
          <dgm:chPref val="0"/>
        </dgm:presLayoutVars>
      </dgm:prSet>
      <dgm:spPr/>
    </dgm:pt>
  </dgm:ptLst>
  <dgm:cxnLst>
    <dgm:cxn modelId="{42B17B3B-6398-412C-9A32-5591611239D8}" srcId="{2F81FD2C-786A-42C5-943C-991232E6B24F}" destId="{7F0D9448-942F-4F78-A205-2DC7E34FE011}" srcOrd="1" destOrd="0" parTransId="{9B97A8DF-0A2F-4A4D-B7BC-05A4671AD0DB}" sibTransId="{2E12F05E-D01C-44E1-8D44-CE0646D360E0}"/>
    <dgm:cxn modelId="{BB2BBA3C-258B-4B4B-8D1F-0D99059ABAEB}" type="presOf" srcId="{7F0D9448-942F-4F78-A205-2DC7E34FE011}" destId="{CAE91B5C-B60F-48B5-9B3A-629320743A38}" srcOrd="0" destOrd="0" presId="urn:microsoft.com/office/officeart/2018/2/layout/IconVerticalSolidList"/>
    <dgm:cxn modelId="{28ECC761-9898-4C4D-BEE2-50688646984D}" type="presOf" srcId="{2F81FD2C-786A-42C5-943C-991232E6B24F}" destId="{6D6730EE-64AB-4F56-B3DE-7284A00A81BC}" srcOrd="0" destOrd="0" presId="urn:microsoft.com/office/officeart/2018/2/layout/IconVerticalSolidList"/>
    <dgm:cxn modelId="{98B52654-962C-418D-A8BA-0F4532ED8EB3}" type="presOf" srcId="{9E30B259-DD29-46FE-9550-EA9D19BA4B1A}" destId="{C5E8CBAC-457A-4318-A897-B3660D90DAF4}" srcOrd="0" destOrd="0" presId="urn:microsoft.com/office/officeart/2018/2/layout/IconVerticalSolidList"/>
    <dgm:cxn modelId="{E9BBC79A-425F-4A95-AECF-463E87F8C2E8}" srcId="{2F81FD2C-786A-42C5-943C-991232E6B24F}" destId="{9E30B259-DD29-46FE-9550-EA9D19BA4B1A}" srcOrd="0" destOrd="0" parTransId="{F0186C30-8357-4783-ADF3-F5FF58025553}" sibTransId="{AF82275F-AB2C-4A36-86D7-C9B8589BF9BE}"/>
    <dgm:cxn modelId="{55F8D5FF-BA90-4D3B-AEA7-4EA81D2877BD}" type="presParOf" srcId="{6D6730EE-64AB-4F56-B3DE-7284A00A81BC}" destId="{E0262120-1BD4-489E-A3A6-D39544F2DD78}" srcOrd="0" destOrd="0" presId="urn:microsoft.com/office/officeart/2018/2/layout/IconVerticalSolidList"/>
    <dgm:cxn modelId="{8A1AC705-7A19-46D1-A63E-A6AB44A55A29}" type="presParOf" srcId="{E0262120-1BD4-489E-A3A6-D39544F2DD78}" destId="{08C062D4-F37F-4C8D-A474-FCFC3195DC9F}" srcOrd="0" destOrd="0" presId="urn:microsoft.com/office/officeart/2018/2/layout/IconVerticalSolidList"/>
    <dgm:cxn modelId="{29A828D6-920F-4080-8994-60FDB35D6D9F}" type="presParOf" srcId="{E0262120-1BD4-489E-A3A6-D39544F2DD78}" destId="{441C9A55-B22C-48EA-99C2-70D0B77EDB5E}" srcOrd="1" destOrd="0" presId="urn:microsoft.com/office/officeart/2018/2/layout/IconVerticalSolidList"/>
    <dgm:cxn modelId="{17427E37-CC87-4B5F-B06B-7042D56FC526}" type="presParOf" srcId="{E0262120-1BD4-489E-A3A6-D39544F2DD78}" destId="{C4B7A19D-46EF-4508-A284-9CEDE8F6E773}" srcOrd="2" destOrd="0" presId="urn:microsoft.com/office/officeart/2018/2/layout/IconVerticalSolidList"/>
    <dgm:cxn modelId="{64CB2595-0557-4167-B144-9D61FE7DFA12}" type="presParOf" srcId="{E0262120-1BD4-489E-A3A6-D39544F2DD78}" destId="{C5E8CBAC-457A-4318-A897-B3660D90DAF4}" srcOrd="3" destOrd="0" presId="urn:microsoft.com/office/officeart/2018/2/layout/IconVerticalSolidList"/>
    <dgm:cxn modelId="{BF181B3C-0AFA-4F17-961A-E345A1E9F994}" type="presParOf" srcId="{6D6730EE-64AB-4F56-B3DE-7284A00A81BC}" destId="{4B92BC2D-1B65-4C1D-A5D2-189F65125AE2}" srcOrd="1" destOrd="0" presId="urn:microsoft.com/office/officeart/2018/2/layout/IconVerticalSolidList"/>
    <dgm:cxn modelId="{B86FA534-2F6E-43A7-A2A1-3F7FC0FAD15D}" type="presParOf" srcId="{6D6730EE-64AB-4F56-B3DE-7284A00A81BC}" destId="{D4C0D6B2-21E0-4B59-B457-84CB5981268A}" srcOrd="2" destOrd="0" presId="urn:microsoft.com/office/officeart/2018/2/layout/IconVerticalSolidList"/>
    <dgm:cxn modelId="{2E156D43-00C9-4E64-A5A8-019DA439F545}" type="presParOf" srcId="{D4C0D6B2-21E0-4B59-B457-84CB5981268A}" destId="{268991CD-CCDA-4BDC-A82A-71783FD9639A}" srcOrd="0" destOrd="0" presId="urn:microsoft.com/office/officeart/2018/2/layout/IconVerticalSolidList"/>
    <dgm:cxn modelId="{D37289C4-35BC-4F09-AA89-A51E12B044EA}" type="presParOf" srcId="{D4C0D6B2-21E0-4B59-B457-84CB5981268A}" destId="{E2D1BA45-718F-4153-8293-EA22B7FB6766}" srcOrd="1" destOrd="0" presId="urn:microsoft.com/office/officeart/2018/2/layout/IconVerticalSolidList"/>
    <dgm:cxn modelId="{44313AA7-F1EE-4EEF-ABD3-67124D451B91}" type="presParOf" srcId="{D4C0D6B2-21E0-4B59-B457-84CB5981268A}" destId="{55D75076-3C6E-4F28-B8C5-412243D58357}" srcOrd="2" destOrd="0" presId="urn:microsoft.com/office/officeart/2018/2/layout/IconVerticalSolidList"/>
    <dgm:cxn modelId="{925F1556-8F47-4FD0-B54F-896D1615B369}" type="presParOf" srcId="{D4C0D6B2-21E0-4B59-B457-84CB5981268A}" destId="{CAE91B5C-B60F-48B5-9B3A-629320743A38}"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75F03B5-6668-4442-93BD-7DA00E6E82F9}" type="doc">
      <dgm:prSet loTypeId="urn:microsoft.com/office/officeart/2008/layout/LinedList" loCatId="list" qsTypeId="urn:microsoft.com/office/officeart/2005/8/quickstyle/simple1" qsCatId="simple" csTypeId="urn:microsoft.com/office/officeart/2005/8/colors/accent2_2" csCatId="accent2" phldr="1"/>
      <dgm:spPr/>
      <dgm:t>
        <a:bodyPr/>
        <a:lstStyle/>
        <a:p>
          <a:endParaRPr lang="en-US"/>
        </a:p>
      </dgm:t>
    </dgm:pt>
    <dgm:pt modelId="{52AC36DB-93A6-4B86-89D0-16FDFA274125}">
      <dgm:prSet custT="1"/>
      <dgm:spPr/>
      <dgm:t>
        <a:bodyPr/>
        <a:lstStyle/>
        <a:p>
          <a:r>
            <a:rPr lang="en-US" sz="2800" b="1" u="sng" dirty="0"/>
            <a:t>Management accounting</a:t>
          </a:r>
        </a:p>
        <a:p>
          <a:r>
            <a:rPr lang="en-GB" sz="1800" b="1" dirty="0"/>
            <a:t>Management accounting</a:t>
          </a:r>
          <a:r>
            <a:rPr lang="en-GB" sz="1800" dirty="0"/>
            <a:t> involves analysing financial data to help business leaders make informed decisions. Unlike financial accounting, which focuses on external reporting, management accounting is used for internal planning, budgeting, and strategy.</a:t>
          </a:r>
          <a:endParaRPr lang="en-US" sz="1800" u="sng" dirty="0"/>
        </a:p>
      </dgm:t>
    </dgm:pt>
    <dgm:pt modelId="{AADC76F9-440F-4489-BAD9-FF824978F69B}" type="parTrans" cxnId="{4FE0B11F-34BC-4312-BFB1-2728CCCF5F6A}">
      <dgm:prSet/>
      <dgm:spPr/>
      <dgm:t>
        <a:bodyPr/>
        <a:lstStyle/>
        <a:p>
          <a:endParaRPr lang="en-US"/>
        </a:p>
      </dgm:t>
    </dgm:pt>
    <dgm:pt modelId="{514E4697-526E-4756-A30E-F9F6CDF0DFCD}" type="sibTrans" cxnId="{4FE0B11F-34BC-4312-BFB1-2728CCCF5F6A}">
      <dgm:prSet/>
      <dgm:spPr/>
      <dgm:t>
        <a:bodyPr/>
        <a:lstStyle/>
        <a:p>
          <a:endParaRPr lang="en-US"/>
        </a:p>
      </dgm:t>
    </dgm:pt>
    <dgm:pt modelId="{603C1FAA-5C46-4106-80A7-889BA3431EE2}">
      <dgm:prSet custT="1"/>
      <dgm:spPr/>
      <dgm:t>
        <a:bodyPr/>
        <a:lstStyle/>
        <a:p>
          <a:r>
            <a:rPr lang="en-GB" sz="2000" dirty="0"/>
            <a:t>Contains the areas of budgeting and forecasting, general (financial) and cost accounting, cost control procedures, statistics and audits, taxation and legal provisions.</a:t>
          </a:r>
          <a:endParaRPr lang="en-US" sz="2000" dirty="0"/>
        </a:p>
      </dgm:t>
    </dgm:pt>
    <dgm:pt modelId="{309C1AD1-DDC6-4167-BC90-339F89543936}" type="parTrans" cxnId="{D3B6B971-5878-455B-B42F-A19512DEAE18}">
      <dgm:prSet/>
      <dgm:spPr/>
      <dgm:t>
        <a:bodyPr/>
        <a:lstStyle/>
        <a:p>
          <a:endParaRPr lang="en-US"/>
        </a:p>
      </dgm:t>
    </dgm:pt>
    <dgm:pt modelId="{5EBA61C8-A701-41C0-8455-F8B9A2E92FD0}" type="sibTrans" cxnId="{D3B6B971-5878-455B-B42F-A19512DEAE18}">
      <dgm:prSet/>
      <dgm:spPr/>
      <dgm:t>
        <a:bodyPr/>
        <a:lstStyle/>
        <a:p>
          <a:endParaRPr lang="en-US"/>
        </a:p>
      </dgm:t>
    </dgm:pt>
    <dgm:pt modelId="{8C0B7E76-5E93-41E0-A824-9F4BBCA323C5}">
      <dgm:prSet custT="1"/>
      <dgm:spPr/>
      <dgm:t>
        <a:bodyPr/>
        <a:lstStyle/>
        <a:p>
          <a:r>
            <a:rPr lang="en-GB" sz="1800" dirty="0"/>
            <a:t>Compared to financial accountancy, management accounting is mainly forward looking, model based, confidential and therefore for internal use, and computed with reference to the managers’ needs.</a:t>
          </a:r>
          <a:endParaRPr lang="en-US" sz="1800" dirty="0"/>
        </a:p>
      </dgm:t>
    </dgm:pt>
    <dgm:pt modelId="{DE233443-0D30-47E1-BC7D-CE059F22F3E9}" type="parTrans" cxnId="{4806F22C-6085-4C66-ADED-AE2432FBD78E}">
      <dgm:prSet/>
      <dgm:spPr/>
      <dgm:t>
        <a:bodyPr/>
        <a:lstStyle/>
        <a:p>
          <a:endParaRPr lang="en-US"/>
        </a:p>
      </dgm:t>
    </dgm:pt>
    <dgm:pt modelId="{1A6F3201-D01E-4D0B-A276-119849CF7B3F}" type="sibTrans" cxnId="{4806F22C-6085-4C66-ADED-AE2432FBD78E}">
      <dgm:prSet/>
      <dgm:spPr/>
      <dgm:t>
        <a:bodyPr/>
        <a:lstStyle/>
        <a:p>
          <a:endParaRPr lang="en-US"/>
        </a:p>
      </dgm:t>
    </dgm:pt>
    <dgm:pt modelId="{2C1A3EC1-2300-4F93-A7BC-D8FEA990866F}" type="pres">
      <dgm:prSet presAssocID="{575F03B5-6668-4442-93BD-7DA00E6E82F9}" presName="vert0" presStyleCnt="0">
        <dgm:presLayoutVars>
          <dgm:dir/>
          <dgm:animOne val="branch"/>
          <dgm:animLvl val="lvl"/>
        </dgm:presLayoutVars>
      </dgm:prSet>
      <dgm:spPr/>
    </dgm:pt>
    <dgm:pt modelId="{D37A1FA7-A03F-4CAB-9C49-6EEAB5DC5B8A}" type="pres">
      <dgm:prSet presAssocID="{52AC36DB-93A6-4B86-89D0-16FDFA274125}" presName="thickLine" presStyleLbl="alignNode1" presStyleIdx="0" presStyleCnt="3"/>
      <dgm:spPr/>
    </dgm:pt>
    <dgm:pt modelId="{B00076B4-A7B6-4DCD-99E1-91A2D33712C6}" type="pres">
      <dgm:prSet presAssocID="{52AC36DB-93A6-4B86-89D0-16FDFA274125}" presName="horz1" presStyleCnt="0"/>
      <dgm:spPr/>
    </dgm:pt>
    <dgm:pt modelId="{6B53503B-4927-4374-86EA-A90C47CA4BB9}" type="pres">
      <dgm:prSet presAssocID="{52AC36DB-93A6-4B86-89D0-16FDFA274125}" presName="tx1" presStyleLbl="revTx" presStyleIdx="0" presStyleCnt="3" custScaleY="122329"/>
      <dgm:spPr/>
    </dgm:pt>
    <dgm:pt modelId="{F8F5130A-DA11-4D8D-934B-94A98DB82662}" type="pres">
      <dgm:prSet presAssocID="{52AC36DB-93A6-4B86-89D0-16FDFA274125}" presName="vert1" presStyleCnt="0"/>
      <dgm:spPr/>
    </dgm:pt>
    <dgm:pt modelId="{344470D6-5CDA-42E5-AF41-DA86FC3191B9}" type="pres">
      <dgm:prSet presAssocID="{603C1FAA-5C46-4106-80A7-889BA3431EE2}" presName="thickLine" presStyleLbl="alignNode1" presStyleIdx="1" presStyleCnt="3"/>
      <dgm:spPr/>
    </dgm:pt>
    <dgm:pt modelId="{C88632DA-B547-49D7-8A60-D583F8B48A2E}" type="pres">
      <dgm:prSet presAssocID="{603C1FAA-5C46-4106-80A7-889BA3431EE2}" presName="horz1" presStyleCnt="0"/>
      <dgm:spPr/>
    </dgm:pt>
    <dgm:pt modelId="{7D5E2FD8-99A3-47AF-96DF-A513CFADCA30}" type="pres">
      <dgm:prSet presAssocID="{603C1FAA-5C46-4106-80A7-889BA3431EE2}" presName="tx1" presStyleLbl="revTx" presStyleIdx="1" presStyleCnt="3" custScaleY="89423"/>
      <dgm:spPr/>
    </dgm:pt>
    <dgm:pt modelId="{22377CB7-CA2D-46F5-8277-C6F71829A570}" type="pres">
      <dgm:prSet presAssocID="{603C1FAA-5C46-4106-80A7-889BA3431EE2}" presName="vert1" presStyleCnt="0"/>
      <dgm:spPr/>
    </dgm:pt>
    <dgm:pt modelId="{1BEE4DE1-9DB0-41A7-84B2-5D74D01155F3}" type="pres">
      <dgm:prSet presAssocID="{8C0B7E76-5E93-41E0-A824-9F4BBCA323C5}" presName="thickLine" presStyleLbl="alignNode1" presStyleIdx="2" presStyleCnt="3"/>
      <dgm:spPr/>
    </dgm:pt>
    <dgm:pt modelId="{83392F1D-8063-43A1-AE6D-17A5B8D0F54A}" type="pres">
      <dgm:prSet presAssocID="{8C0B7E76-5E93-41E0-A824-9F4BBCA323C5}" presName="horz1" presStyleCnt="0"/>
      <dgm:spPr/>
    </dgm:pt>
    <dgm:pt modelId="{5ACE529C-B18E-4998-B168-E817940317E3}" type="pres">
      <dgm:prSet presAssocID="{8C0B7E76-5E93-41E0-A824-9F4BBCA323C5}" presName="tx1" presStyleLbl="revTx" presStyleIdx="2" presStyleCnt="3"/>
      <dgm:spPr/>
    </dgm:pt>
    <dgm:pt modelId="{64C7DCF6-F480-4ECA-9DEF-74FDD4B7031F}" type="pres">
      <dgm:prSet presAssocID="{8C0B7E76-5E93-41E0-A824-9F4BBCA323C5}" presName="vert1" presStyleCnt="0"/>
      <dgm:spPr/>
    </dgm:pt>
  </dgm:ptLst>
  <dgm:cxnLst>
    <dgm:cxn modelId="{4FE0B11F-34BC-4312-BFB1-2728CCCF5F6A}" srcId="{575F03B5-6668-4442-93BD-7DA00E6E82F9}" destId="{52AC36DB-93A6-4B86-89D0-16FDFA274125}" srcOrd="0" destOrd="0" parTransId="{AADC76F9-440F-4489-BAD9-FF824978F69B}" sibTransId="{514E4697-526E-4756-A30E-F9F6CDF0DFCD}"/>
    <dgm:cxn modelId="{4806F22C-6085-4C66-ADED-AE2432FBD78E}" srcId="{575F03B5-6668-4442-93BD-7DA00E6E82F9}" destId="{8C0B7E76-5E93-41E0-A824-9F4BBCA323C5}" srcOrd="2" destOrd="0" parTransId="{DE233443-0D30-47E1-BC7D-CE059F22F3E9}" sibTransId="{1A6F3201-D01E-4D0B-A276-119849CF7B3F}"/>
    <dgm:cxn modelId="{27216442-76BB-4057-9396-98125C9A611F}" type="presOf" srcId="{52AC36DB-93A6-4B86-89D0-16FDFA274125}" destId="{6B53503B-4927-4374-86EA-A90C47CA4BB9}" srcOrd="0" destOrd="0" presId="urn:microsoft.com/office/officeart/2008/layout/LinedList"/>
    <dgm:cxn modelId="{8D79FA66-45C9-4DE4-B030-5FD23A52F790}" type="presOf" srcId="{603C1FAA-5C46-4106-80A7-889BA3431EE2}" destId="{7D5E2FD8-99A3-47AF-96DF-A513CFADCA30}" srcOrd="0" destOrd="0" presId="urn:microsoft.com/office/officeart/2008/layout/LinedList"/>
    <dgm:cxn modelId="{D3B6B971-5878-455B-B42F-A19512DEAE18}" srcId="{575F03B5-6668-4442-93BD-7DA00E6E82F9}" destId="{603C1FAA-5C46-4106-80A7-889BA3431EE2}" srcOrd="1" destOrd="0" parTransId="{309C1AD1-DDC6-4167-BC90-339F89543936}" sibTransId="{5EBA61C8-A701-41C0-8455-F8B9A2E92FD0}"/>
    <dgm:cxn modelId="{6CF4DC7C-14A6-492D-B7EE-B76586624C86}" type="presOf" srcId="{575F03B5-6668-4442-93BD-7DA00E6E82F9}" destId="{2C1A3EC1-2300-4F93-A7BC-D8FEA990866F}" srcOrd="0" destOrd="0" presId="urn:microsoft.com/office/officeart/2008/layout/LinedList"/>
    <dgm:cxn modelId="{41A4118A-667B-456D-BF49-475600D23C62}" type="presOf" srcId="{8C0B7E76-5E93-41E0-A824-9F4BBCA323C5}" destId="{5ACE529C-B18E-4998-B168-E817940317E3}" srcOrd="0" destOrd="0" presId="urn:microsoft.com/office/officeart/2008/layout/LinedList"/>
    <dgm:cxn modelId="{D417CCAE-B456-40E7-A632-12F6D7ED5584}" type="presParOf" srcId="{2C1A3EC1-2300-4F93-A7BC-D8FEA990866F}" destId="{D37A1FA7-A03F-4CAB-9C49-6EEAB5DC5B8A}" srcOrd="0" destOrd="0" presId="urn:microsoft.com/office/officeart/2008/layout/LinedList"/>
    <dgm:cxn modelId="{E861364C-85C4-4C1B-A396-D40C0AD33721}" type="presParOf" srcId="{2C1A3EC1-2300-4F93-A7BC-D8FEA990866F}" destId="{B00076B4-A7B6-4DCD-99E1-91A2D33712C6}" srcOrd="1" destOrd="0" presId="urn:microsoft.com/office/officeart/2008/layout/LinedList"/>
    <dgm:cxn modelId="{7715CDD6-3584-4F32-8C0C-39423C1A5DE8}" type="presParOf" srcId="{B00076B4-A7B6-4DCD-99E1-91A2D33712C6}" destId="{6B53503B-4927-4374-86EA-A90C47CA4BB9}" srcOrd="0" destOrd="0" presId="urn:microsoft.com/office/officeart/2008/layout/LinedList"/>
    <dgm:cxn modelId="{B9AD6CE5-7B5A-43D3-9DCE-EB8911B22077}" type="presParOf" srcId="{B00076B4-A7B6-4DCD-99E1-91A2D33712C6}" destId="{F8F5130A-DA11-4D8D-934B-94A98DB82662}" srcOrd="1" destOrd="0" presId="urn:microsoft.com/office/officeart/2008/layout/LinedList"/>
    <dgm:cxn modelId="{9D2FEB7A-BB00-4A33-B441-D994D7FB257C}" type="presParOf" srcId="{2C1A3EC1-2300-4F93-A7BC-D8FEA990866F}" destId="{344470D6-5CDA-42E5-AF41-DA86FC3191B9}" srcOrd="2" destOrd="0" presId="urn:microsoft.com/office/officeart/2008/layout/LinedList"/>
    <dgm:cxn modelId="{263CB563-9962-4FB4-BC1C-4E0D86D69819}" type="presParOf" srcId="{2C1A3EC1-2300-4F93-A7BC-D8FEA990866F}" destId="{C88632DA-B547-49D7-8A60-D583F8B48A2E}" srcOrd="3" destOrd="0" presId="urn:microsoft.com/office/officeart/2008/layout/LinedList"/>
    <dgm:cxn modelId="{FB020681-5844-44C0-9824-C4A520AF4AB7}" type="presParOf" srcId="{C88632DA-B547-49D7-8A60-D583F8B48A2E}" destId="{7D5E2FD8-99A3-47AF-96DF-A513CFADCA30}" srcOrd="0" destOrd="0" presId="urn:microsoft.com/office/officeart/2008/layout/LinedList"/>
    <dgm:cxn modelId="{A2BF15B9-3827-438F-9A34-F3DDF3E2A049}" type="presParOf" srcId="{C88632DA-B547-49D7-8A60-D583F8B48A2E}" destId="{22377CB7-CA2D-46F5-8277-C6F71829A570}" srcOrd="1" destOrd="0" presId="urn:microsoft.com/office/officeart/2008/layout/LinedList"/>
    <dgm:cxn modelId="{32556000-AA0F-409A-BCAF-6A3BEEEECA79}" type="presParOf" srcId="{2C1A3EC1-2300-4F93-A7BC-D8FEA990866F}" destId="{1BEE4DE1-9DB0-41A7-84B2-5D74D01155F3}" srcOrd="4" destOrd="0" presId="urn:microsoft.com/office/officeart/2008/layout/LinedList"/>
    <dgm:cxn modelId="{3F766A9D-1D45-4145-846D-8B0494CE9892}" type="presParOf" srcId="{2C1A3EC1-2300-4F93-A7BC-D8FEA990866F}" destId="{83392F1D-8063-43A1-AE6D-17A5B8D0F54A}" srcOrd="5" destOrd="0" presId="urn:microsoft.com/office/officeart/2008/layout/LinedList"/>
    <dgm:cxn modelId="{48F5414D-2D37-40D9-A2EC-8B6340D5D040}" type="presParOf" srcId="{83392F1D-8063-43A1-AE6D-17A5B8D0F54A}" destId="{5ACE529C-B18E-4998-B168-E817940317E3}" srcOrd="0" destOrd="0" presId="urn:microsoft.com/office/officeart/2008/layout/LinedList"/>
    <dgm:cxn modelId="{8C514423-32FB-45F5-B3F2-41577B66C992}" type="presParOf" srcId="{83392F1D-8063-43A1-AE6D-17A5B8D0F54A}" destId="{64C7DCF6-F480-4ECA-9DEF-74FDD4B7031F}"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D0662B-4225-4BD1-83CB-D0D7FC95456C}">
      <dsp:nvSpPr>
        <dsp:cNvPr id="0" name=""/>
        <dsp:cNvSpPr/>
      </dsp:nvSpPr>
      <dsp:spPr>
        <a:xfrm>
          <a:off x="1577340" y="2007"/>
          <a:ext cx="6309360" cy="1040029"/>
        </a:xfrm>
        <a:prstGeom prst="rect">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2419" tIns="264167" rIns="122419" bIns="264167" numCol="1" spcCol="1270" anchor="ctr" anchorCtr="0">
          <a:noAutofit/>
        </a:bodyPr>
        <a:lstStyle/>
        <a:p>
          <a:pPr marL="0" lvl="0" indent="0" algn="l" defTabSz="800100">
            <a:lnSpc>
              <a:spcPct val="90000"/>
            </a:lnSpc>
            <a:spcBef>
              <a:spcPct val="0"/>
            </a:spcBef>
            <a:spcAft>
              <a:spcPct val="35000"/>
            </a:spcAft>
            <a:buNone/>
          </a:pPr>
          <a:r>
            <a:rPr lang="en-US" sz="1800" kern="1200"/>
            <a:t>Understand the role of financial management in the overall management of an event</a:t>
          </a:r>
        </a:p>
      </dsp:txBody>
      <dsp:txXfrm>
        <a:off x="1577340" y="2007"/>
        <a:ext cx="6309360" cy="1040029"/>
      </dsp:txXfrm>
    </dsp:sp>
    <dsp:sp modelId="{03CD4AA3-701E-449F-A646-E2203AA88B47}">
      <dsp:nvSpPr>
        <dsp:cNvPr id="0" name=""/>
        <dsp:cNvSpPr/>
      </dsp:nvSpPr>
      <dsp:spPr>
        <a:xfrm>
          <a:off x="0" y="2007"/>
          <a:ext cx="1577340" cy="1040029"/>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468" tIns="102732" rIns="83468" bIns="102732" numCol="1" spcCol="1270" anchor="ctr" anchorCtr="0">
          <a:noAutofit/>
        </a:bodyPr>
        <a:lstStyle/>
        <a:p>
          <a:pPr marL="0" lvl="0" indent="0" algn="ctr" defTabSz="977900">
            <a:lnSpc>
              <a:spcPct val="90000"/>
            </a:lnSpc>
            <a:spcBef>
              <a:spcPct val="0"/>
            </a:spcBef>
            <a:spcAft>
              <a:spcPct val="35000"/>
            </a:spcAft>
            <a:buNone/>
          </a:pPr>
          <a:r>
            <a:rPr lang="en-US" sz="2200" kern="1200"/>
            <a:t>Understand</a:t>
          </a:r>
        </a:p>
      </dsp:txBody>
      <dsp:txXfrm>
        <a:off x="0" y="2007"/>
        <a:ext cx="1577340" cy="1040029"/>
      </dsp:txXfrm>
    </dsp:sp>
    <dsp:sp modelId="{95B8F0FE-6658-46BE-AA9A-08E412D83F38}">
      <dsp:nvSpPr>
        <dsp:cNvPr id="0" name=""/>
        <dsp:cNvSpPr/>
      </dsp:nvSpPr>
      <dsp:spPr>
        <a:xfrm>
          <a:off x="1577340" y="1104438"/>
          <a:ext cx="6309360" cy="1040029"/>
        </a:xfrm>
        <a:prstGeom prst="rect">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2419" tIns="264167" rIns="122419" bIns="264167" numCol="1" spcCol="1270" anchor="ctr" anchorCtr="0">
          <a:noAutofit/>
        </a:bodyPr>
        <a:lstStyle/>
        <a:p>
          <a:pPr marL="0" lvl="0" indent="0" algn="l" defTabSz="800100">
            <a:lnSpc>
              <a:spcPct val="90000"/>
            </a:lnSpc>
            <a:spcBef>
              <a:spcPct val="0"/>
            </a:spcBef>
            <a:spcAft>
              <a:spcPct val="35000"/>
            </a:spcAft>
            <a:buNone/>
          </a:pPr>
          <a:r>
            <a:rPr lang="en-US" sz="1800" kern="1200"/>
            <a:t>Create an event budget</a:t>
          </a:r>
        </a:p>
      </dsp:txBody>
      <dsp:txXfrm>
        <a:off x="1577340" y="1104438"/>
        <a:ext cx="6309360" cy="1040029"/>
      </dsp:txXfrm>
    </dsp:sp>
    <dsp:sp modelId="{CEDE240D-9925-4A4F-9098-E985599F2076}">
      <dsp:nvSpPr>
        <dsp:cNvPr id="0" name=""/>
        <dsp:cNvSpPr/>
      </dsp:nvSpPr>
      <dsp:spPr>
        <a:xfrm>
          <a:off x="0" y="1104438"/>
          <a:ext cx="1577340" cy="1040029"/>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468" tIns="102732" rIns="83468" bIns="102732" numCol="1" spcCol="1270" anchor="ctr" anchorCtr="0">
          <a:noAutofit/>
        </a:bodyPr>
        <a:lstStyle/>
        <a:p>
          <a:pPr marL="0" lvl="0" indent="0" algn="ctr" defTabSz="977900">
            <a:lnSpc>
              <a:spcPct val="90000"/>
            </a:lnSpc>
            <a:spcBef>
              <a:spcPct val="0"/>
            </a:spcBef>
            <a:spcAft>
              <a:spcPct val="35000"/>
            </a:spcAft>
            <a:buNone/>
          </a:pPr>
          <a:r>
            <a:rPr lang="en-US" sz="2200" kern="1200"/>
            <a:t>Create</a:t>
          </a:r>
        </a:p>
      </dsp:txBody>
      <dsp:txXfrm>
        <a:off x="0" y="1104438"/>
        <a:ext cx="1577340" cy="1040029"/>
      </dsp:txXfrm>
    </dsp:sp>
    <dsp:sp modelId="{3887AF39-562C-409A-8A3B-98671ED8A527}">
      <dsp:nvSpPr>
        <dsp:cNvPr id="0" name=""/>
        <dsp:cNvSpPr/>
      </dsp:nvSpPr>
      <dsp:spPr>
        <a:xfrm>
          <a:off x="1577340" y="2206869"/>
          <a:ext cx="6309360" cy="1040029"/>
        </a:xfrm>
        <a:prstGeom prst="rect">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2419" tIns="264167" rIns="122419" bIns="264167" numCol="1" spcCol="1270" anchor="ctr" anchorCtr="0">
          <a:noAutofit/>
        </a:bodyPr>
        <a:lstStyle/>
        <a:p>
          <a:pPr marL="0" lvl="0" indent="0" algn="l" defTabSz="800100">
            <a:lnSpc>
              <a:spcPct val="90000"/>
            </a:lnSpc>
            <a:spcBef>
              <a:spcPct val="0"/>
            </a:spcBef>
            <a:spcAft>
              <a:spcPct val="35000"/>
            </a:spcAft>
            <a:buNone/>
          </a:pPr>
          <a:r>
            <a:rPr lang="en-US" sz="1800" kern="1200"/>
            <a:t>Understand the methods of event costing and ticket pricing</a:t>
          </a:r>
        </a:p>
      </dsp:txBody>
      <dsp:txXfrm>
        <a:off x="1577340" y="2206869"/>
        <a:ext cx="6309360" cy="1040029"/>
      </dsp:txXfrm>
    </dsp:sp>
    <dsp:sp modelId="{F0545E7E-8C14-41EF-B5EC-9523274F3868}">
      <dsp:nvSpPr>
        <dsp:cNvPr id="0" name=""/>
        <dsp:cNvSpPr/>
      </dsp:nvSpPr>
      <dsp:spPr>
        <a:xfrm>
          <a:off x="0" y="2206869"/>
          <a:ext cx="1577340" cy="1040029"/>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468" tIns="102732" rIns="83468" bIns="102732" numCol="1" spcCol="1270" anchor="ctr" anchorCtr="0">
          <a:noAutofit/>
        </a:bodyPr>
        <a:lstStyle/>
        <a:p>
          <a:pPr marL="0" lvl="0" indent="0" algn="ctr" defTabSz="977900">
            <a:lnSpc>
              <a:spcPct val="90000"/>
            </a:lnSpc>
            <a:spcBef>
              <a:spcPct val="0"/>
            </a:spcBef>
            <a:spcAft>
              <a:spcPct val="35000"/>
            </a:spcAft>
            <a:buNone/>
          </a:pPr>
          <a:r>
            <a:rPr lang="en-US" sz="2200" kern="1200"/>
            <a:t>Understand</a:t>
          </a:r>
        </a:p>
      </dsp:txBody>
      <dsp:txXfrm>
        <a:off x="0" y="2206869"/>
        <a:ext cx="1577340" cy="1040029"/>
      </dsp:txXfrm>
    </dsp:sp>
    <dsp:sp modelId="{F5C4E413-7B43-49BA-B259-79AB5D48B12E}">
      <dsp:nvSpPr>
        <dsp:cNvPr id="0" name=""/>
        <dsp:cNvSpPr/>
      </dsp:nvSpPr>
      <dsp:spPr>
        <a:xfrm>
          <a:off x="1577340" y="3309300"/>
          <a:ext cx="6309360" cy="1040029"/>
        </a:xfrm>
        <a:prstGeom prst="rect">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2419" tIns="264167" rIns="122419" bIns="264167" numCol="1" spcCol="1270" anchor="ctr" anchorCtr="0">
          <a:noAutofit/>
        </a:bodyPr>
        <a:lstStyle/>
        <a:p>
          <a:pPr marL="0" lvl="0" indent="0" algn="l" defTabSz="800100">
            <a:lnSpc>
              <a:spcPct val="90000"/>
            </a:lnSpc>
            <a:spcBef>
              <a:spcPct val="0"/>
            </a:spcBef>
            <a:spcAft>
              <a:spcPct val="35000"/>
            </a:spcAft>
            <a:buNone/>
          </a:pPr>
          <a:r>
            <a:rPr lang="en-US" sz="1800" kern="1200"/>
            <a:t>Monitor and control the event spending and incoming finances</a:t>
          </a:r>
        </a:p>
      </dsp:txBody>
      <dsp:txXfrm>
        <a:off x="1577340" y="3309300"/>
        <a:ext cx="6309360" cy="1040029"/>
      </dsp:txXfrm>
    </dsp:sp>
    <dsp:sp modelId="{EB17CB45-EADD-402A-B3C5-5C1DE20FBDBE}">
      <dsp:nvSpPr>
        <dsp:cNvPr id="0" name=""/>
        <dsp:cNvSpPr/>
      </dsp:nvSpPr>
      <dsp:spPr>
        <a:xfrm>
          <a:off x="0" y="3309300"/>
          <a:ext cx="1577340" cy="1040029"/>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468" tIns="102732" rIns="83468" bIns="102732" numCol="1" spcCol="1270" anchor="ctr" anchorCtr="0">
          <a:noAutofit/>
        </a:bodyPr>
        <a:lstStyle/>
        <a:p>
          <a:pPr marL="0" lvl="0" indent="0" algn="ctr" defTabSz="977900">
            <a:lnSpc>
              <a:spcPct val="90000"/>
            </a:lnSpc>
            <a:spcBef>
              <a:spcPct val="0"/>
            </a:spcBef>
            <a:spcAft>
              <a:spcPct val="35000"/>
            </a:spcAft>
            <a:buNone/>
          </a:pPr>
          <a:r>
            <a:rPr lang="en-US" sz="2200" kern="1200"/>
            <a:t>Monitor and control</a:t>
          </a:r>
        </a:p>
      </dsp:txBody>
      <dsp:txXfrm>
        <a:off x="0" y="3309300"/>
        <a:ext cx="1577340" cy="104002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C062D4-F37F-4C8D-A474-FCFC3195DC9F}">
      <dsp:nvSpPr>
        <dsp:cNvPr id="0" name=""/>
        <dsp:cNvSpPr/>
      </dsp:nvSpPr>
      <dsp:spPr>
        <a:xfrm>
          <a:off x="0" y="1325212"/>
          <a:ext cx="7886700" cy="142817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41C9A55-B22C-48EA-99C2-70D0B77EDB5E}">
      <dsp:nvSpPr>
        <dsp:cNvPr id="0" name=""/>
        <dsp:cNvSpPr/>
      </dsp:nvSpPr>
      <dsp:spPr>
        <a:xfrm>
          <a:off x="432023" y="906213"/>
          <a:ext cx="785498" cy="78549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5E8CBAC-457A-4318-A897-B3660D90DAF4}">
      <dsp:nvSpPr>
        <dsp:cNvPr id="0" name=""/>
        <dsp:cNvSpPr/>
      </dsp:nvSpPr>
      <dsp:spPr>
        <a:xfrm>
          <a:off x="1649546" y="584873"/>
          <a:ext cx="6237153" cy="14281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1149" tIns="151149" rIns="151149" bIns="151149" numCol="1" spcCol="1270" anchor="ctr" anchorCtr="0">
          <a:noAutofit/>
        </a:bodyPr>
        <a:lstStyle/>
        <a:p>
          <a:pPr marL="0" lvl="0" indent="0" algn="l" defTabSz="889000">
            <a:lnSpc>
              <a:spcPct val="90000"/>
            </a:lnSpc>
            <a:spcBef>
              <a:spcPct val="0"/>
            </a:spcBef>
            <a:spcAft>
              <a:spcPct val="35000"/>
            </a:spcAft>
            <a:buNone/>
          </a:pPr>
          <a:r>
            <a:rPr lang="en-GB" sz="2000" kern="1200" dirty="0"/>
            <a:t>Very often event costs increase dramatically; especially in sports events, cost overruns seem </a:t>
          </a:r>
          <a:br>
            <a:rPr lang="en-GB" sz="2000" kern="1200" dirty="0"/>
          </a:br>
          <a:r>
            <a:rPr lang="en-GB" sz="2000" kern="1200" dirty="0"/>
            <a:t>to be one of the biggest issues on the agenda of event organisers.</a:t>
          </a:r>
          <a:endParaRPr lang="en-US" sz="2000" kern="1200" dirty="0"/>
        </a:p>
      </dsp:txBody>
      <dsp:txXfrm>
        <a:off x="1649546" y="584873"/>
        <a:ext cx="6237153" cy="1428178"/>
      </dsp:txXfrm>
    </dsp:sp>
    <dsp:sp modelId="{268991CD-CCDA-4BDC-A82A-71783FD9639A}">
      <dsp:nvSpPr>
        <dsp:cNvPr id="0" name=""/>
        <dsp:cNvSpPr/>
      </dsp:nvSpPr>
      <dsp:spPr>
        <a:xfrm>
          <a:off x="0" y="2339492"/>
          <a:ext cx="7886700" cy="142817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2D1BA45-718F-4153-8293-EA22B7FB6766}">
      <dsp:nvSpPr>
        <dsp:cNvPr id="0" name=""/>
        <dsp:cNvSpPr/>
      </dsp:nvSpPr>
      <dsp:spPr>
        <a:xfrm>
          <a:off x="432023" y="2660832"/>
          <a:ext cx="785498" cy="78549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AE91B5C-B60F-48B5-9B3A-629320743A38}">
      <dsp:nvSpPr>
        <dsp:cNvPr id="0" name=""/>
        <dsp:cNvSpPr/>
      </dsp:nvSpPr>
      <dsp:spPr>
        <a:xfrm>
          <a:off x="1649546" y="2339492"/>
          <a:ext cx="6237153" cy="14281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1149" tIns="151149" rIns="151149" bIns="151149" numCol="1" spcCol="1270" anchor="ctr" anchorCtr="0">
          <a:noAutofit/>
        </a:bodyPr>
        <a:lstStyle/>
        <a:p>
          <a:pPr marL="0" lvl="0" indent="0" algn="l" defTabSz="889000">
            <a:lnSpc>
              <a:spcPct val="90000"/>
            </a:lnSpc>
            <a:spcBef>
              <a:spcPct val="0"/>
            </a:spcBef>
            <a:spcAft>
              <a:spcPct val="35000"/>
            </a:spcAft>
            <a:buNone/>
          </a:pPr>
          <a:r>
            <a:rPr lang="en-GB" sz="2000" kern="1200" dirty="0"/>
            <a:t>Therefore, it is important to have a good overview of the costs of an event and the potential benefits event organisers face.</a:t>
          </a:r>
          <a:endParaRPr lang="en-US" sz="2000" kern="1200" dirty="0"/>
        </a:p>
      </dsp:txBody>
      <dsp:txXfrm>
        <a:off x="1649546" y="2339492"/>
        <a:ext cx="6237153" cy="142817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7A1FA7-A03F-4CAB-9C49-6EEAB5DC5B8A}">
      <dsp:nvSpPr>
        <dsp:cNvPr id="0" name=""/>
        <dsp:cNvSpPr/>
      </dsp:nvSpPr>
      <dsp:spPr>
        <a:xfrm>
          <a:off x="0" y="3088"/>
          <a:ext cx="78867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B53503B-4927-4374-86EA-A90C47CA4BB9}">
      <dsp:nvSpPr>
        <dsp:cNvPr id="0" name=""/>
        <dsp:cNvSpPr/>
      </dsp:nvSpPr>
      <dsp:spPr>
        <a:xfrm>
          <a:off x="0" y="3088"/>
          <a:ext cx="7878998" cy="17054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b="1" u="sng" kern="1200" dirty="0"/>
            <a:t>Management accounting</a:t>
          </a:r>
        </a:p>
        <a:p>
          <a:pPr marL="0" lvl="0" indent="0" algn="l" defTabSz="1244600">
            <a:lnSpc>
              <a:spcPct val="90000"/>
            </a:lnSpc>
            <a:spcBef>
              <a:spcPct val="0"/>
            </a:spcBef>
            <a:spcAft>
              <a:spcPct val="35000"/>
            </a:spcAft>
            <a:buNone/>
          </a:pPr>
          <a:r>
            <a:rPr lang="en-GB" sz="1800" b="1" kern="1200" dirty="0"/>
            <a:t>Management accounting</a:t>
          </a:r>
          <a:r>
            <a:rPr lang="en-GB" sz="1800" kern="1200" dirty="0"/>
            <a:t> involves analysing financial data to help business leaders make informed decisions. Unlike financial accounting, which focuses on external reporting, management accounting is used for internal planning, budgeting, and strategy.</a:t>
          </a:r>
          <a:endParaRPr lang="en-US" sz="1800" u="sng" kern="1200" dirty="0"/>
        </a:p>
      </dsp:txBody>
      <dsp:txXfrm>
        <a:off x="0" y="3088"/>
        <a:ext cx="7878998" cy="1705479"/>
      </dsp:txXfrm>
    </dsp:sp>
    <dsp:sp modelId="{344470D6-5CDA-42E5-AF41-DA86FC3191B9}">
      <dsp:nvSpPr>
        <dsp:cNvPr id="0" name=""/>
        <dsp:cNvSpPr/>
      </dsp:nvSpPr>
      <dsp:spPr>
        <a:xfrm>
          <a:off x="0" y="1708568"/>
          <a:ext cx="78867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D5E2FD8-99A3-47AF-96DF-A513CFADCA30}">
      <dsp:nvSpPr>
        <dsp:cNvPr id="0" name=""/>
        <dsp:cNvSpPr/>
      </dsp:nvSpPr>
      <dsp:spPr>
        <a:xfrm>
          <a:off x="0" y="1708568"/>
          <a:ext cx="7886700" cy="12467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Contains the areas of budgeting and forecasting, general (financial) and cost accounting, cost control procedures, statistics and audits, taxation and legal provisions.</a:t>
          </a:r>
          <a:endParaRPr lang="en-US" sz="2000" kern="1200" dirty="0"/>
        </a:p>
      </dsp:txBody>
      <dsp:txXfrm>
        <a:off x="0" y="1708568"/>
        <a:ext cx="7886700" cy="1246712"/>
      </dsp:txXfrm>
    </dsp:sp>
    <dsp:sp modelId="{1BEE4DE1-9DB0-41A7-84B2-5D74D01155F3}">
      <dsp:nvSpPr>
        <dsp:cNvPr id="0" name=""/>
        <dsp:cNvSpPr/>
      </dsp:nvSpPr>
      <dsp:spPr>
        <a:xfrm>
          <a:off x="0" y="2955280"/>
          <a:ext cx="78867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ACE529C-B18E-4998-B168-E817940317E3}">
      <dsp:nvSpPr>
        <dsp:cNvPr id="0" name=""/>
        <dsp:cNvSpPr/>
      </dsp:nvSpPr>
      <dsp:spPr>
        <a:xfrm>
          <a:off x="0" y="2955280"/>
          <a:ext cx="7886700" cy="13941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t>Compared to financial accountancy, management accounting is mainly forward looking, model based, confidential and therefore for internal use, and computed with reference to the managers’ needs.</a:t>
          </a:r>
          <a:endParaRPr lang="en-US" sz="1800" kern="1200" dirty="0"/>
        </a:p>
      </dsp:txBody>
      <dsp:txXfrm>
        <a:off x="0" y="2955280"/>
        <a:ext cx="7886700" cy="1394174"/>
      </dsp:txXfrm>
    </dsp:sp>
  </dsp:spTree>
</dsp:drawing>
</file>

<file path=ppt/diagrams/layout1.xml><?xml version="1.0" encoding="utf-8"?>
<dgm:layoutDef xmlns:dgm="http://schemas.openxmlformats.org/drawingml/2006/diagram" xmlns:a="http://schemas.openxmlformats.org/drawingml/2006/main" uniqueId="urn:microsoft.com/office/officeart/2016/7/layout/VerticalSolidActionList">
  <dgm:title val="Vertical Solid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alignNode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AccFollow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6.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3794"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vl1pPr>
          </a:lstStyle>
          <a:p>
            <a:pPr>
              <a:defRPr/>
            </a:pPr>
            <a:endParaRPr lang="en-US"/>
          </a:p>
        </p:txBody>
      </p:sp>
      <p:sp>
        <p:nvSpPr>
          <p:cNvPr id="33795" name="Rectangle 3"/>
          <p:cNvSpPr>
            <a:spLocks noGrp="1" noChangeArrowheads="1"/>
          </p:cNvSpPr>
          <p:nvPr>
            <p:ph type="dt" sz="quarter"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vl1pPr>
          </a:lstStyle>
          <a:p>
            <a:pPr>
              <a:defRPr/>
            </a:pPr>
            <a:fld id="{A2BD43E6-373D-45D7-A232-F354233E9E2D}" type="datetimeFigureOut">
              <a:rPr lang="en-US"/>
              <a:pPr>
                <a:defRPr/>
              </a:pPr>
              <a:t>3/3/2025</a:t>
            </a:fld>
            <a:endParaRPr lang="en-US"/>
          </a:p>
        </p:txBody>
      </p:sp>
      <p:sp>
        <p:nvSpPr>
          <p:cNvPr id="33796" name="Rectangle 4"/>
          <p:cNvSpPr>
            <a:spLocks noGrp="1" noChangeArrowheads="1"/>
          </p:cNvSpPr>
          <p:nvPr>
            <p:ph type="ftr" sz="quarter" idx="2"/>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vl1pPr>
          </a:lstStyle>
          <a:p>
            <a:pPr>
              <a:defRPr/>
            </a:pPr>
            <a:endParaRPr lang="en-US"/>
          </a:p>
        </p:txBody>
      </p:sp>
      <p:sp>
        <p:nvSpPr>
          <p:cNvPr id="33797" name="Rectangle 5"/>
          <p:cNvSpPr>
            <a:spLocks noGrp="1" noChangeArrowheads="1"/>
          </p:cNvSpPr>
          <p:nvPr>
            <p:ph type="sldNum" sz="quarter" idx="3"/>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pPr>
              <a:defRPr/>
            </a:pPr>
            <a:fld id="{A999614E-D875-426A-8937-D02929877635}" type="slidenum">
              <a:rPr lang="en-US"/>
              <a:pPr>
                <a:defRPr/>
              </a:pPr>
              <a:t>‹#›</a:t>
            </a:fld>
            <a:endParaRPr 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3D842CE-DCD4-4FF8-A047-E6BE4FFD04BA}" type="datetimeFigureOut">
              <a:rPr lang="en-GB" smtClean="0"/>
              <a:t>03/03/2025</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3C64A9B-F329-47A0-8F97-49E2A8A2A508}" type="slidenum">
              <a:rPr lang="en-GB" smtClean="0"/>
              <a:t>‹#›</a:t>
            </a:fld>
            <a:endParaRPr lang="en-GB"/>
          </a:p>
        </p:txBody>
      </p:sp>
    </p:spTree>
    <p:extLst>
      <p:ext uri="{BB962C8B-B14F-4D97-AF65-F5344CB8AC3E}">
        <p14:creationId xmlns:p14="http://schemas.microsoft.com/office/powerpoint/2010/main" val="20342655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3C64A9B-F329-47A0-8F97-49E2A8A2A508}" type="slidenum">
              <a:rPr lang="en-GB" smtClean="0"/>
              <a:t>10</a:t>
            </a:fld>
            <a:endParaRPr lang="en-GB"/>
          </a:p>
        </p:txBody>
      </p:sp>
    </p:spTree>
    <p:extLst>
      <p:ext uri="{BB962C8B-B14F-4D97-AF65-F5344CB8AC3E}">
        <p14:creationId xmlns:p14="http://schemas.microsoft.com/office/powerpoint/2010/main" val="36077460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3C64A9B-F329-47A0-8F97-49E2A8A2A508}" type="slidenum">
              <a:rPr lang="en-GB" smtClean="0"/>
              <a:t>15</a:t>
            </a:fld>
            <a:endParaRPr lang="en-GB"/>
          </a:p>
        </p:txBody>
      </p:sp>
    </p:spTree>
    <p:extLst>
      <p:ext uri="{BB962C8B-B14F-4D97-AF65-F5344CB8AC3E}">
        <p14:creationId xmlns:p14="http://schemas.microsoft.com/office/powerpoint/2010/main" val="25595265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a:extLst>
              <a:ext uri="{FF2B5EF4-FFF2-40B4-BE49-F238E27FC236}">
                <a16:creationId xmlns:a16="http://schemas.microsoft.com/office/drawing/2014/main" id="{F51FAA21-F286-42E0-BC11-7010D6819AB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4819" name="Notes Placeholder 2">
            <a:extLst>
              <a:ext uri="{FF2B5EF4-FFF2-40B4-BE49-F238E27FC236}">
                <a16:creationId xmlns:a16="http://schemas.microsoft.com/office/drawing/2014/main" id="{4A2BA2AB-C47A-4480-93A5-5E01BDA8196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4100" name="Slide Number Placeholder 3">
            <a:extLst>
              <a:ext uri="{FF2B5EF4-FFF2-40B4-BE49-F238E27FC236}">
                <a16:creationId xmlns:a16="http://schemas.microsoft.com/office/drawing/2014/main" id="{A10AF17D-234C-4505-AD71-7D9374E308F0}"/>
              </a:ext>
            </a:extLst>
          </p:cNvPr>
          <p:cNvSpPr txBox="1">
            <a:spLocks noGrp="1"/>
          </p:cNvSpPr>
          <p:nvPr/>
        </p:nvSpPr>
        <p:spPr bwMode="auto">
          <a:xfrm>
            <a:off x="3884613" y="8685213"/>
            <a:ext cx="2971800" cy="457200"/>
          </a:xfrm>
          <a:prstGeom prst="rect">
            <a:avLst/>
          </a:prstGeom>
          <a:noFill/>
          <a:ln>
            <a:miter lim="800000"/>
            <a:headEnd/>
            <a:tailEnd/>
          </a:ln>
        </p:spPr>
        <p:txBody>
          <a:bodyPr anchor="b"/>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EE8C8EF6-AC98-4015-9E78-11E807A92652}" type="slidenum">
              <a:rPr kumimoji="0" lang="en-GB" altLang="en-US" sz="1200" b="0" i="0" u="none" strike="noStrike" kern="1200" cap="none" spc="0" normalizeH="0" baseline="0" noProof="0" smtClean="0">
                <a:ln>
                  <a:noFill/>
                </a:ln>
                <a:solidFill>
                  <a:prstClr val="black"/>
                </a:solidFill>
                <a:effectLst/>
                <a:uLnTx/>
                <a:uFillTx/>
                <a:latin typeface="Calibri" panose="020F050202020403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29</a:t>
            </a:fld>
            <a:endParaRPr kumimoji="0" lang="en-GB"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vert="horz" wrap="square" lIns="91440" tIns="45720" rIns="91440" bIns="45720" numCol="1" rtlCol="0" anchor="t" anchorCtr="0" compatLnSpc="1">
            <a:prstTxWarp prst="textNoShape">
              <a:avLst/>
            </a:prstTxWarp>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334096810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150767522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1ED24289-11EB-449A-8829-FC9584E188C2}" type="datetimeFigureOut">
              <a:rPr lang="en-GB" smtClean="0"/>
              <a:t>03/03/2025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EC03712-6E0B-4A17-93BC-807B05D3DACE}" type="slidenum">
              <a:rPr lang="en-GB" smtClean="0"/>
              <a:t>‹#›</a:t>
            </a:fld>
            <a:endParaRPr lang="en-GB"/>
          </a:p>
        </p:txBody>
      </p:sp>
    </p:spTree>
    <p:extLst>
      <p:ext uri="{BB962C8B-B14F-4D97-AF65-F5344CB8AC3E}">
        <p14:creationId xmlns:p14="http://schemas.microsoft.com/office/powerpoint/2010/main" val="99907296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1ED24289-11EB-449A-8829-FC9584E188C2}" type="datetimeFigureOut">
              <a:rPr lang="en-GB" smtClean="0"/>
              <a:t>03/03/2025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EC03712-6E0B-4A17-93BC-807B05D3DACE}" type="slidenum">
              <a:rPr lang="en-GB" smtClean="0"/>
              <a:t>‹#›</a:t>
            </a:fld>
            <a:endParaRPr lang="en-GB"/>
          </a:p>
        </p:txBody>
      </p:sp>
    </p:spTree>
    <p:extLst>
      <p:ext uri="{BB962C8B-B14F-4D97-AF65-F5344CB8AC3E}">
        <p14:creationId xmlns:p14="http://schemas.microsoft.com/office/powerpoint/2010/main" val="336597940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8"/>
            <a:ext cx="78867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629151"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p:cNvSpPr>
            <a:spLocks noGrp="1"/>
          </p:cNvSpPr>
          <p:nvPr>
            <p:ph sz="quarter" idx="4"/>
          </p:nvPr>
        </p:nvSpPr>
        <p:spPr>
          <a:xfrm>
            <a:off x="4629151"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1ED24289-11EB-449A-8829-FC9584E188C2}" type="datetimeFigureOut">
              <a:rPr lang="en-GB" smtClean="0"/>
              <a:t>03/03/2025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EC03712-6E0B-4A17-93BC-807B05D3DACE}" type="slidenum">
              <a:rPr lang="en-GB" smtClean="0"/>
              <a:t>‹#›</a:t>
            </a:fld>
            <a:endParaRPr lang="en-GB"/>
          </a:p>
        </p:txBody>
      </p:sp>
    </p:spTree>
    <p:extLst>
      <p:ext uri="{BB962C8B-B14F-4D97-AF65-F5344CB8AC3E}">
        <p14:creationId xmlns:p14="http://schemas.microsoft.com/office/powerpoint/2010/main" val="334908180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1ED24289-11EB-449A-8829-FC9584E188C2}" type="datetimeFigureOut">
              <a:rPr lang="en-GB" smtClean="0"/>
              <a:t>03/03/2025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EC03712-6E0B-4A17-93BC-807B05D3DACE}" type="slidenum">
              <a:rPr lang="en-GB" smtClean="0"/>
              <a:t>‹#›</a:t>
            </a:fld>
            <a:endParaRPr lang="en-GB"/>
          </a:p>
        </p:txBody>
      </p:sp>
    </p:spTree>
    <p:extLst>
      <p:ext uri="{BB962C8B-B14F-4D97-AF65-F5344CB8AC3E}">
        <p14:creationId xmlns:p14="http://schemas.microsoft.com/office/powerpoint/2010/main" val="108924363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ED24289-11EB-449A-8829-FC9584E188C2}" type="datetimeFigureOut">
              <a:rPr lang="en-GB" smtClean="0"/>
              <a:t>03/03/2025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EC03712-6E0B-4A17-93BC-807B05D3DACE}" type="slidenum">
              <a:rPr lang="en-GB" smtClean="0"/>
              <a:t>‹#›</a:t>
            </a:fld>
            <a:endParaRPr lang="en-GB"/>
          </a:p>
        </p:txBody>
      </p:sp>
    </p:spTree>
    <p:extLst>
      <p:ext uri="{BB962C8B-B14F-4D97-AF65-F5344CB8AC3E}">
        <p14:creationId xmlns:p14="http://schemas.microsoft.com/office/powerpoint/2010/main" val="37981362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GB"/>
              <a:t>Click to edit Master title style</a:t>
            </a:r>
            <a:endParaRPr lang="en-US" dirty="0"/>
          </a:p>
        </p:txBody>
      </p:sp>
      <p:sp>
        <p:nvSpPr>
          <p:cNvPr id="3" name="Content Placeholder 2"/>
          <p:cNvSpPr>
            <a:spLocks noGrp="1"/>
          </p:cNvSpPr>
          <p:nvPr>
            <p:ph idx="1"/>
          </p:nvPr>
        </p:nvSpPr>
        <p:spPr>
          <a:xfrm>
            <a:off x="3887391" y="987428"/>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p:cNvSpPr>
            <a:spLocks noGrp="1"/>
          </p:cNvSpPr>
          <p:nvPr>
            <p:ph type="dt" sz="half" idx="10"/>
          </p:nvPr>
        </p:nvSpPr>
        <p:spPr/>
        <p:txBody>
          <a:bodyPr/>
          <a:lstStyle/>
          <a:p>
            <a:fld id="{1ED24289-11EB-449A-8829-FC9584E188C2}" type="datetimeFigureOut">
              <a:rPr lang="en-GB" smtClean="0"/>
              <a:t>03/03/2025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EC03712-6E0B-4A17-93BC-807B05D3DACE}" type="slidenum">
              <a:rPr lang="en-GB" smtClean="0"/>
              <a:t>‹#›</a:t>
            </a:fld>
            <a:endParaRPr lang="en-GB"/>
          </a:p>
        </p:txBody>
      </p:sp>
    </p:spTree>
    <p:extLst>
      <p:ext uri="{BB962C8B-B14F-4D97-AF65-F5344CB8AC3E}">
        <p14:creationId xmlns:p14="http://schemas.microsoft.com/office/powerpoint/2010/main" val="14273255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GB"/>
              <a:t>Click to edit Master title style</a:t>
            </a:r>
            <a:endParaRPr lang="en-US" dirty="0"/>
          </a:p>
        </p:txBody>
      </p:sp>
      <p:sp>
        <p:nvSpPr>
          <p:cNvPr id="3" name="Picture Placeholder 2"/>
          <p:cNvSpPr>
            <a:spLocks noGrp="1" noChangeAspect="1"/>
          </p:cNvSpPr>
          <p:nvPr>
            <p:ph type="pic" idx="1"/>
          </p:nvPr>
        </p:nvSpPr>
        <p:spPr>
          <a:xfrm>
            <a:off x="3887391" y="987428"/>
            <a:ext cx="4629150" cy="4873625"/>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GB"/>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p:cNvSpPr>
            <a:spLocks noGrp="1"/>
          </p:cNvSpPr>
          <p:nvPr>
            <p:ph type="dt" sz="half" idx="10"/>
          </p:nvPr>
        </p:nvSpPr>
        <p:spPr/>
        <p:txBody>
          <a:bodyPr/>
          <a:lstStyle/>
          <a:p>
            <a:fld id="{1ED24289-11EB-449A-8829-FC9584E188C2}" type="datetimeFigureOut">
              <a:rPr lang="en-GB" smtClean="0"/>
              <a:t>03/03/2025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EC03712-6E0B-4A17-93BC-807B05D3DACE}" type="slidenum">
              <a:rPr lang="en-GB" smtClean="0"/>
              <a:t>‹#›</a:t>
            </a:fld>
            <a:endParaRPr lang="en-GB"/>
          </a:p>
        </p:txBody>
      </p:sp>
    </p:spTree>
    <p:extLst>
      <p:ext uri="{BB962C8B-B14F-4D97-AF65-F5344CB8AC3E}">
        <p14:creationId xmlns:p14="http://schemas.microsoft.com/office/powerpoint/2010/main" val="206688909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ED24289-11EB-449A-8829-FC9584E188C2}" type="datetimeFigureOut">
              <a:rPr lang="en-GB" smtClean="0"/>
              <a:t>03/03/2025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EC03712-6E0B-4A17-93BC-807B05D3DACE}" type="slidenum">
              <a:rPr lang="en-GB" smtClean="0"/>
              <a:t>‹#›</a:t>
            </a:fld>
            <a:endParaRPr lang="en-GB"/>
          </a:p>
        </p:txBody>
      </p:sp>
    </p:spTree>
    <p:extLst>
      <p:ext uri="{BB962C8B-B14F-4D97-AF65-F5344CB8AC3E}">
        <p14:creationId xmlns:p14="http://schemas.microsoft.com/office/powerpoint/2010/main" val="387297913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6" y="365125"/>
            <a:ext cx="1971675"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28651"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ED24289-11EB-449A-8829-FC9584E188C2}" type="datetimeFigureOut">
              <a:rPr lang="en-GB" smtClean="0"/>
              <a:t>03/03/2025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EC03712-6E0B-4A17-93BC-807B05D3DACE}" type="slidenum">
              <a:rPr lang="en-GB" smtClean="0"/>
              <a:t>‹#›</a:t>
            </a:fld>
            <a:endParaRPr lang="en-GB"/>
          </a:p>
        </p:txBody>
      </p:sp>
    </p:spTree>
    <p:extLst>
      <p:ext uri="{BB962C8B-B14F-4D97-AF65-F5344CB8AC3E}">
        <p14:creationId xmlns:p14="http://schemas.microsoft.com/office/powerpoint/2010/main" val="58031362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21B4E2-953D-4826-74B1-F4BA60BBBB28}"/>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F75E2D7B-E994-B856-7FE1-2A0C26028077}"/>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F1D4FE9-DEBA-9688-F0C2-DEA44BC2624F}"/>
              </a:ext>
            </a:extLst>
          </p:cNvPr>
          <p:cNvSpPr>
            <a:spLocks noGrp="1"/>
          </p:cNvSpPr>
          <p:nvPr>
            <p:ph type="dt" sz="half" idx="10"/>
          </p:nvPr>
        </p:nvSpPr>
        <p:spPr/>
        <p:txBody>
          <a:bodyPr/>
          <a:lstStyle/>
          <a:p>
            <a:fld id="{1ED24289-11EB-449A-8829-FC9584E188C2}" type="datetimeFigureOut">
              <a:rPr lang="en-GB" smtClean="0"/>
              <a:t>03/03/2025</a:t>
            </a:fld>
            <a:endParaRPr lang="en-GB"/>
          </a:p>
        </p:txBody>
      </p:sp>
      <p:sp>
        <p:nvSpPr>
          <p:cNvPr id="5" name="Footer Placeholder 4">
            <a:extLst>
              <a:ext uri="{FF2B5EF4-FFF2-40B4-BE49-F238E27FC236}">
                <a16:creationId xmlns:a16="http://schemas.microsoft.com/office/drawing/2014/main" id="{133599DF-164D-3DEA-88B3-351B1A9FDD5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593E260-9EEE-16BA-348E-255C660337CC}"/>
              </a:ext>
            </a:extLst>
          </p:cNvPr>
          <p:cNvSpPr>
            <a:spLocks noGrp="1"/>
          </p:cNvSpPr>
          <p:nvPr>
            <p:ph type="sldNum" sz="quarter" idx="12"/>
          </p:nvPr>
        </p:nvSpPr>
        <p:spPr/>
        <p:txBody>
          <a:bodyPr/>
          <a:lstStyle/>
          <a:p>
            <a:fld id="{6EC03712-6E0B-4A17-93BC-807B05D3DACE}" type="slidenum">
              <a:rPr lang="en-GB" smtClean="0"/>
              <a:t>‹#›</a:t>
            </a:fld>
            <a:endParaRPr lang="en-GB"/>
          </a:p>
        </p:txBody>
      </p:sp>
    </p:spTree>
    <p:extLst>
      <p:ext uri="{BB962C8B-B14F-4D97-AF65-F5344CB8AC3E}">
        <p14:creationId xmlns:p14="http://schemas.microsoft.com/office/powerpoint/2010/main" val="165539150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4500"/>
            </a:lvl1pPr>
          </a:lstStyle>
          <a:p>
            <a:r>
              <a:rPr lang="en-GB"/>
              <a:t>Click to edit Master title style</a:t>
            </a:r>
            <a:endParaRPr lang="en-US"/>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a:p>
        </p:txBody>
      </p:sp>
    </p:spTree>
    <p:extLst>
      <p:ext uri="{BB962C8B-B14F-4D97-AF65-F5344CB8AC3E}">
        <p14:creationId xmlns:p14="http://schemas.microsoft.com/office/powerpoint/2010/main" val="384990007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7"/>
            <a:ext cx="7886700" cy="36408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94933537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03937102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7"/>
            <a:ext cx="78867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9" y="1681163"/>
            <a:ext cx="3868737"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9" y="2505075"/>
            <a:ext cx="3868737"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78265972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9" y="457200"/>
            <a:ext cx="2949575" cy="1600200"/>
          </a:xfrm>
        </p:spPr>
        <p:txBody>
          <a:bodyPr anchor="b"/>
          <a:lstStyle>
            <a:lvl1pPr>
              <a:defRPr sz="24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9" y="2057400"/>
            <a:ext cx="2949575"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Tree>
    <p:extLst>
      <p:ext uri="{BB962C8B-B14F-4D97-AF65-F5344CB8AC3E}">
        <p14:creationId xmlns:p14="http://schemas.microsoft.com/office/powerpoint/2010/main" val="135202046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9" y="457200"/>
            <a:ext cx="2949575" cy="1600200"/>
          </a:xfrm>
        </p:spPr>
        <p:txBody>
          <a:bodyPr anchor="b"/>
          <a:lstStyle>
            <a:lvl1pPr>
              <a:defRPr sz="24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201"/>
            <a:ext cx="4629150" cy="5403851"/>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GB"/>
              <a:t>Click icon to add picture</a:t>
            </a:r>
            <a:endParaRPr lang="en-US"/>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9" y="2057400"/>
            <a:ext cx="2949575"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Tree>
    <p:extLst>
      <p:ext uri="{BB962C8B-B14F-4D97-AF65-F5344CB8AC3E}">
        <p14:creationId xmlns:p14="http://schemas.microsoft.com/office/powerpoint/2010/main" val="382314429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6" y="1516010"/>
            <a:ext cx="8058149"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423708667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6" y="1516010"/>
            <a:ext cx="3880287"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4" y="1516008"/>
            <a:ext cx="3870325" cy="3608442"/>
          </a:xfrm>
          <a:prstGeom prst="rect">
            <a:avLst/>
          </a:prstGeom>
          <a:ln>
            <a:noFill/>
          </a:ln>
        </p:spPr>
        <p:txBody>
          <a:bodyPr/>
          <a:lstStyle>
            <a:lvl1pPr marL="0" indent="0">
              <a:buNone/>
              <a:defRPr sz="1875">
                <a:solidFill>
                  <a:schemeClr val="bg1"/>
                </a:solidFill>
                <a:latin typeface="Arial" panose="020B0604020202020204" pitchFamily="34" charset="0"/>
                <a:cs typeface="Arial" panose="020B0604020202020204" pitchFamily="34" charset="0"/>
              </a:defRPr>
            </a:lvl1pPr>
            <a:lvl2pPr marL="342900" indent="0">
              <a:buNone/>
              <a:defRPr>
                <a:solidFill>
                  <a:schemeClr val="bg1"/>
                </a:solidFill>
              </a:defRPr>
            </a:lvl2pPr>
            <a:lvl3pPr marL="685800" indent="0">
              <a:buNone/>
              <a:defRPr>
                <a:solidFill>
                  <a:schemeClr val="bg1"/>
                </a:solidFill>
              </a:defRPr>
            </a:lvl3pPr>
            <a:lvl4pPr marL="1028700" indent="0">
              <a:buNone/>
              <a:defRPr>
                <a:solidFill>
                  <a:schemeClr val="bg1"/>
                </a:solidFill>
              </a:defRPr>
            </a:lvl4pPr>
            <a:lvl5pPr marL="1371600" indent="0">
              <a:buNone/>
              <a:defRPr>
                <a:solidFill>
                  <a:schemeClr val="bg1"/>
                </a:solidFill>
              </a:defRPr>
            </a:lvl5pPr>
          </a:lstStyle>
          <a:p>
            <a:pPr lvl="0"/>
            <a:r>
              <a:rPr lang="en-GB"/>
              <a:t>Click to edit Master text styles</a:t>
            </a:r>
          </a:p>
        </p:txBody>
      </p:sp>
    </p:spTree>
    <p:extLst>
      <p:ext uri="{BB962C8B-B14F-4D97-AF65-F5344CB8AC3E}">
        <p14:creationId xmlns:p14="http://schemas.microsoft.com/office/powerpoint/2010/main" val="38878761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image" Target="../media/image1.png"/></Relationships>
</file>

<file path=ppt/slideMasters/_rels/slideMaster3.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26.xml"/><Relationship Id="rId7" Type="http://schemas.openxmlformats.org/officeDocument/2006/relationships/theme" Target="../theme/theme3.xml"/><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slideLayout" Target="../slideLayouts/slideLayout29.xml"/><Relationship Id="rId5" Type="http://schemas.openxmlformats.org/officeDocument/2006/relationships/slideLayout" Target="../slideLayouts/slideLayout28.xml"/><Relationship Id="rId4" Type="http://schemas.openxmlformats.org/officeDocument/2006/relationships/slideLayout" Target="../slideLayouts/slideLayout27.xml"/></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31.xml"/><Relationship Id="rId1" Type="http://schemas.openxmlformats.org/officeDocument/2006/relationships/slideLayout" Target="../slideLayouts/slideLayout30.xml"/><Relationship Id="rId4" Type="http://schemas.openxmlformats.org/officeDocument/2006/relationships/image" Target="../media/image4.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1031" name="Text Box 7"/>
          <p:cNvSpPr txBox="1">
            <a:spLocks noChangeArrowheads="1"/>
          </p:cNvSpPr>
          <p:nvPr userDrawn="1"/>
        </p:nvSpPr>
        <p:spPr bwMode="auto">
          <a:xfrm>
            <a:off x="7154863" y="6400800"/>
            <a:ext cx="1809750" cy="274638"/>
          </a:xfrm>
          <a:prstGeom prst="rect">
            <a:avLst/>
          </a:prstGeom>
          <a:noFill/>
          <a:ln w="9525">
            <a:noFill/>
            <a:miter lim="800000"/>
            <a:headEnd/>
            <a:tailEnd/>
          </a:ln>
          <a:effectLst/>
        </p:spPr>
        <p:txBody>
          <a:bodyPr>
            <a:spAutoFit/>
          </a:bodyPr>
          <a:lstStyle/>
          <a:p>
            <a:pPr algn="r">
              <a:spcBef>
                <a:spcPct val="50000"/>
              </a:spcBef>
              <a:defRPr/>
            </a:pPr>
            <a:r>
              <a:rPr lang="en-US" sz="1200">
                <a:solidFill>
                  <a:srgbClr val="5F5F5F"/>
                </a:solidFill>
                <a:latin typeface="Calibri" pitchFamily="34" charset="0"/>
              </a:rPr>
              <a:t>© 2012 Taylor &amp; Francis</a:t>
            </a:r>
          </a:p>
        </p:txBody>
      </p:sp>
    </p:spTree>
  </p:cSld>
  <p:clrMap bg1="lt1" tx1="dk1" bg2="lt2" tx2="dk2" accent1="accent1" accent2="accent2" accent3="accent3" accent4="accent4" accent5="accent5" accent6="accent6" hlink="hlink" folHlink="folHlink"/>
  <p:sldLayoutIdLst>
    <p:sldLayoutId id="2147483737" r:id="rId1"/>
    <p:sldLayoutId id="2147483736" r:id="rId2"/>
    <p:sldLayoutId id="2147483735" r:id="rId3"/>
    <p:sldLayoutId id="2147483734" r:id="rId4"/>
    <p:sldLayoutId id="2147483733" r:id="rId5"/>
    <p:sldLayoutId id="2147483732" r:id="rId6"/>
    <p:sldLayoutId id="2147483731" r:id="rId7"/>
    <p:sldLayoutId id="2147483730" r:id="rId8"/>
    <p:sldLayoutId id="2147483729" r:id="rId9"/>
    <p:sldLayoutId id="2147483728" r:id="rId10"/>
    <p:sldLayoutId id="2147483727" r:id="rId11"/>
  </p:sldLayoutIdLst>
  <p:txStyles>
    <p:titleStyle>
      <a:lvl1pPr algn="ctr" defTabSz="457200" rtl="0" eaLnBrk="0" fontAlgn="base" hangingPunct="0">
        <a:spcBef>
          <a:spcPct val="0"/>
        </a:spcBef>
        <a:spcAft>
          <a:spcPct val="0"/>
        </a:spcAft>
        <a:defRPr sz="4400" kern="1200">
          <a:solidFill>
            <a:schemeClr val="tx1"/>
          </a:solidFill>
          <a:latin typeface="+mj-lt"/>
          <a:ea typeface="ＭＳ Ｐゴシック" pitchFamily="-108" charset="-128"/>
          <a:cs typeface="ＭＳ Ｐゴシック" pitchFamily="-108" charset="-128"/>
        </a:defRPr>
      </a:lvl1pPr>
      <a:lvl2pPr algn="ctr" defTabSz="457200" rtl="0" eaLnBrk="0" fontAlgn="base" hangingPunct="0">
        <a:spcBef>
          <a:spcPct val="0"/>
        </a:spcBef>
        <a:spcAft>
          <a:spcPct val="0"/>
        </a:spcAft>
        <a:defRPr sz="4400">
          <a:solidFill>
            <a:schemeClr val="tx1"/>
          </a:solidFill>
          <a:latin typeface="Calibri" pitchFamily="-108" charset="0"/>
          <a:ea typeface="ＭＳ Ｐゴシック" pitchFamily="-108" charset="-128"/>
          <a:cs typeface="ＭＳ Ｐゴシック" pitchFamily="-108" charset="-128"/>
        </a:defRPr>
      </a:lvl2pPr>
      <a:lvl3pPr algn="ctr" defTabSz="457200" rtl="0" eaLnBrk="0" fontAlgn="base" hangingPunct="0">
        <a:spcBef>
          <a:spcPct val="0"/>
        </a:spcBef>
        <a:spcAft>
          <a:spcPct val="0"/>
        </a:spcAft>
        <a:defRPr sz="4400">
          <a:solidFill>
            <a:schemeClr val="tx1"/>
          </a:solidFill>
          <a:latin typeface="Calibri" pitchFamily="-108" charset="0"/>
          <a:ea typeface="ＭＳ Ｐゴシック" pitchFamily="-108" charset="-128"/>
          <a:cs typeface="ＭＳ Ｐゴシック" pitchFamily="-108" charset="-128"/>
        </a:defRPr>
      </a:lvl3pPr>
      <a:lvl4pPr algn="ctr" defTabSz="457200" rtl="0" eaLnBrk="0" fontAlgn="base" hangingPunct="0">
        <a:spcBef>
          <a:spcPct val="0"/>
        </a:spcBef>
        <a:spcAft>
          <a:spcPct val="0"/>
        </a:spcAft>
        <a:defRPr sz="4400">
          <a:solidFill>
            <a:schemeClr val="tx1"/>
          </a:solidFill>
          <a:latin typeface="Calibri" pitchFamily="-108" charset="0"/>
          <a:ea typeface="ＭＳ Ｐゴシック" pitchFamily="-108" charset="-128"/>
          <a:cs typeface="ＭＳ Ｐゴシック" pitchFamily="-108" charset="-128"/>
        </a:defRPr>
      </a:lvl4pPr>
      <a:lvl5pPr algn="ctr" defTabSz="457200" rtl="0" eaLnBrk="0" fontAlgn="base" hangingPunct="0">
        <a:spcBef>
          <a:spcPct val="0"/>
        </a:spcBef>
        <a:spcAft>
          <a:spcPct val="0"/>
        </a:spcAft>
        <a:defRPr sz="4400">
          <a:solidFill>
            <a:schemeClr val="tx1"/>
          </a:solidFill>
          <a:latin typeface="Calibri" pitchFamily="-108" charset="0"/>
          <a:ea typeface="ＭＳ Ｐゴシック" pitchFamily="-108" charset="-128"/>
          <a:cs typeface="ＭＳ Ｐゴシック" pitchFamily="-108" charset="-128"/>
        </a:defRPr>
      </a:lvl5pPr>
      <a:lvl6pPr marL="457200" algn="ctr" defTabSz="457200" rtl="0" fontAlgn="base">
        <a:spcBef>
          <a:spcPct val="0"/>
        </a:spcBef>
        <a:spcAft>
          <a:spcPct val="0"/>
        </a:spcAft>
        <a:defRPr sz="4400">
          <a:solidFill>
            <a:schemeClr val="tx1"/>
          </a:solidFill>
          <a:latin typeface="Calibri" pitchFamily="-108" charset="0"/>
          <a:ea typeface="ＭＳ Ｐゴシック" pitchFamily="-108" charset="-128"/>
          <a:cs typeface="ＭＳ Ｐゴシック" pitchFamily="-108" charset="-128"/>
        </a:defRPr>
      </a:lvl6pPr>
      <a:lvl7pPr marL="914400" algn="ctr" defTabSz="457200" rtl="0" fontAlgn="base">
        <a:spcBef>
          <a:spcPct val="0"/>
        </a:spcBef>
        <a:spcAft>
          <a:spcPct val="0"/>
        </a:spcAft>
        <a:defRPr sz="4400">
          <a:solidFill>
            <a:schemeClr val="tx1"/>
          </a:solidFill>
          <a:latin typeface="Calibri" pitchFamily="-108" charset="0"/>
          <a:ea typeface="ＭＳ Ｐゴシック" pitchFamily="-108" charset="-128"/>
          <a:cs typeface="ＭＳ Ｐゴシック" pitchFamily="-108" charset="-128"/>
        </a:defRPr>
      </a:lvl7pPr>
      <a:lvl8pPr marL="1371600" algn="ctr" defTabSz="457200" rtl="0" fontAlgn="base">
        <a:spcBef>
          <a:spcPct val="0"/>
        </a:spcBef>
        <a:spcAft>
          <a:spcPct val="0"/>
        </a:spcAft>
        <a:defRPr sz="4400">
          <a:solidFill>
            <a:schemeClr val="tx1"/>
          </a:solidFill>
          <a:latin typeface="Calibri" pitchFamily="-108" charset="0"/>
          <a:ea typeface="ＭＳ Ｐゴシック" pitchFamily="-108" charset="-128"/>
          <a:cs typeface="ＭＳ Ｐゴシック" pitchFamily="-108" charset="-128"/>
        </a:defRPr>
      </a:lvl8pPr>
      <a:lvl9pPr marL="1828800" algn="ctr" defTabSz="457200" rtl="0" fontAlgn="base">
        <a:spcBef>
          <a:spcPct val="0"/>
        </a:spcBef>
        <a:spcAft>
          <a:spcPct val="0"/>
        </a:spcAft>
        <a:defRPr sz="4400">
          <a:solidFill>
            <a:schemeClr val="tx1"/>
          </a:solidFill>
          <a:latin typeface="Calibri" pitchFamily="-108" charset="0"/>
          <a:ea typeface="ＭＳ Ｐゴシック" pitchFamily="-108" charset="-128"/>
          <a:cs typeface="ＭＳ Ｐゴシック" pitchFamily="-108" charset="-128"/>
        </a:defRPr>
      </a:lvl9pPr>
    </p:titleStyle>
    <p:bodyStyle>
      <a:lvl1pPr marL="342900" indent="-342900" algn="l" defTabSz="457200" rtl="0" eaLnBrk="0" fontAlgn="base" hangingPunct="0">
        <a:spcBef>
          <a:spcPct val="20000"/>
        </a:spcBef>
        <a:spcAft>
          <a:spcPct val="0"/>
        </a:spcAft>
        <a:buFont typeface="Arial" charset="0"/>
        <a:buChar char="•"/>
        <a:defRPr sz="3200" kern="1200">
          <a:solidFill>
            <a:schemeClr val="tx1"/>
          </a:solidFill>
          <a:latin typeface="+mn-lt"/>
          <a:ea typeface="ＭＳ Ｐゴシック" pitchFamily="-108" charset="-128"/>
          <a:cs typeface="ＭＳ Ｐゴシック" pitchFamily="-108" charset="-128"/>
        </a:defRPr>
      </a:lvl1pPr>
      <a:lvl2pPr marL="742950" indent="-285750" algn="l" defTabSz="457200" rtl="0" eaLnBrk="0" fontAlgn="base" hangingPunct="0">
        <a:spcBef>
          <a:spcPct val="20000"/>
        </a:spcBef>
        <a:spcAft>
          <a:spcPct val="0"/>
        </a:spcAft>
        <a:buFont typeface="Arial" charset="0"/>
        <a:buChar char="–"/>
        <a:defRPr sz="2800" kern="1200">
          <a:solidFill>
            <a:schemeClr val="tx1"/>
          </a:solidFill>
          <a:latin typeface="+mn-lt"/>
          <a:ea typeface="ＭＳ Ｐゴシック" pitchFamily="-108" charset="-128"/>
          <a:cs typeface="ＭＳ Ｐゴシック"/>
        </a:defRPr>
      </a:lvl2pPr>
      <a:lvl3pPr marL="1143000" indent="-228600" algn="l" defTabSz="457200" rtl="0" eaLnBrk="0" fontAlgn="base" hangingPunct="0">
        <a:spcBef>
          <a:spcPct val="20000"/>
        </a:spcBef>
        <a:spcAft>
          <a:spcPct val="0"/>
        </a:spcAft>
        <a:buFont typeface="Arial" charset="0"/>
        <a:buChar char="•"/>
        <a:defRPr sz="2400" kern="1200">
          <a:solidFill>
            <a:schemeClr val="tx1"/>
          </a:solidFill>
          <a:latin typeface="+mn-lt"/>
          <a:ea typeface="ＭＳ Ｐゴシック" pitchFamily="-108" charset="-128"/>
          <a:cs typeface="ＭＳ Ｐゴシック"/>
        </a:defRPr>
      </a:lvl3pPr>
      <a:lvl4pPr marL="1600200" indent="-228600" algn="l" defTabSz="457200" rtl="0" eaLnBrk="0" fontAlgn="base" hangingPunct="0">
        <a:spcBef>
          <a:spcPct val="20000"/>
        </a:spcBef>
        <a:spcAft>
          <a:spcPct val="0"/>
        </a:spcAft>
        <a:buFont typeface="Arial" charset="0"/>
        <a:buChar char="–"/>
        <a:defRPr sz="2000" kern="1200">
          <a:solidFill>
            <a:schemeClr val="tx1"/>
          </a:solidFill>
          <a:latin typeface="+mn-lt"/>
          <a:ea typeface="ＭＳ Ｐゴシック" pitchFamily="-108" charset="-128"/>
          <a:cs typeface="ＭＳ Ｐゴシック"/>
        </a:defRPr>
      </a:lvl4pPr>
      <a:lvl5pPr marL="2057400" indent="-228600" algn="l" defTabSz="457200" rtl="0" eaLnBrk="0" fontAlgn="base" hangingPunct="0">
        <a:spcBef>
          <a:spcPct val="20000"/>
        </a:spcBef>
        <a:spcAft>
          <a:spcPct val="0"/>
        </a:spcAft>
        <a:buFont typeface="Arial" charset="0"/>
        <a:buChar char="»"/>
        <a:defRPr sz="2000" kern="1200">
          <a:solidFill>
            <a:schemeClr val="tx1"/>
          </a:solidFill>
          <a:latin typeface="+mn-lt"/>
          <a:ea typeface="ＭＳ Ｐゴシック" pitchFamily="-108" charset="-128"/>
          <a:cs typeface="ＭＳ Ｐゴシック"/>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8"/>
            <a:ext cx="78867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628650" y="6356353"/>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1ED24289-11EB-449A-8829-FC9584E188C2}" type="datetimeFigureOut">
              <a:rPr lang="en-GB" smtClean="0"/>
              <a:t>03/03/2025</a:t>
            </a:fld>
            <a:endParaRPr lang="en-GB"/>
          </a:p>
        </p:txBody>
      </p:sp>
      <p:sp>
        <p:nvSpPr>
          <p:cNvPr id="5" name="Footer Placeholder 4"/>
          <p:cNvSpPr>
            <a:spLocks noGrp="1"/>
          </p:cNvSpPr>
          <p:nvPr>
            <p:ph type="ftr" sz="quarter" idx="3"/>
          </p:nvPr>
        </p:nvSpPr>
        <p:spPr>
          <a:xfrm>
            <a:off x="3028950" y="6356353"/>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3"/>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6EC03712-6E0B-4A17-93BC-807B05D3DACE}" type="slidenum">
              <a:rPr lang="en-GB" smtClean="0"/>
              <a:t>‹#›</a:t>
            </a:fld>
            <a:endParaRPr lang="en-GB"/>
          </a:p>
        </p:txBody>
      </p:sp>
      <p:pic>
        <p:nvPicPr>
          <p:cNvPr id="7" name="Picture 6"/>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8" name="Text Box 7">
            <a:extLst>
              <a:ext uri="{FF2B5EF4-FFF2-40B4-BE49-F238E27FC236}">
                <a16:creationId xmlns:a16="http://schemas.microsoft.com/office/drawing/2014/main" id="{BA0DFC7F-EB23-A37F-901E-E672C42D3B22}"/>
              </a:ext>
            </a:extLst>
          </p:cNvPr>
          <p:cNvSpPr txBox="1">
            <a:spLocks noChangeArrowheads="1"/>
          </p:cNvSpPr>
          <p:nvPr userDrawn="1"/>
        </p:nvSpPr>
        <p:spPr bwMode="auto">
          <a:xfrm>
            <a:off x="7154863" y="6400800"/>
            <a:ext cx="1809750" cy="274638"/>
          </a:xfrm>
          <a:prstGeom prst="rect">
            <a:avLst/>
          </a:prstGeom>
          <a:noFill/>
          <a:ln w="9525">
            <a:noFill/>
            <a:miter lim="800000"/>
            <a:headEnd/>
            <a:tailEnd/>
          </a:ln>
          <a:effectLst/>
        </p:spPr>
        <p:txBody>
          <a:bodyPr>
            <a:spAutoFit/>
          </a:bodyPr>
          <a:lstStyle/>
          <a:p>
            <a:pPr algn="r">
              <a:spcBef>
                <a:spcPct val="50000"/>
              </a:spcBef>
              <a:defRPr/>
            </a:pPr>
            <a:r>
              <a:rPr lang="en-US" sz="1200">
                <a:solidFill>
                  <a:srgbClr val="5F5F5F"/>
                </a:solidFill>
                <a:latin typeface="Calibri" pitchFamily="34" charset="0"/>
              </a:rPr>
              <a:t>© 2012 Taylor &amp; Francis</a:t>
            </a:r>
          </a:p>
        </p:txBody>
      </p:sp>
    </p:spTree>
    <p:extLst>
      <p:ext uri="{BB962C8B-B14F-4D97-AF65-F5344CB8AC3E}">
        <p14:creationId xmlns:p14="http://schemas.microsoft.com/office/powerpoint/2010/main" val="1264415128"/>
      </p:ext>
    </p:extLst>
  </p:cSld>
  <p:clrMap bg1="lt1" tx1="dk1" bg2="lt2" tx2="dk2" accent1="accent1" accent2="accent2" accent3="accent3" accent4="accent4" accent5="accent5" accent6="accent6" hlink="hlink" folHlink="folHlink"/>
  <p:sldLayoutIdLst>
    <p:sldLayoutId id="2147483739" r:id="rId1"/>
    <p:sldLayoutId id="2147483740" r:id="rId2"/>
    <p:sldLayoutId id="2147483741" r:id="rId3"/>
    <p:sldLayoutId id="2147483742" r:id="rId4"/>
    <p:sldLayoutId id="2147483743" r:id="rId5"/>
    <p:sldLayoutId id="2147483744" r:id="rId6"/>
    <p:sldLayoutId id="2147483745" r:id="rId7"/>
    <p:sldLayoutId id="2147483746" r:id="rId8"/>
    <p:sldLayoutId id="2147483747" r:id="rId9"/>
    <p:sldLayoutId id="2147483748" r:id="rId10"/>
    <p:sldLayoutId id="2147483749" r:id="rId11"/>
    <p:sldLayoutId id="2147483751" r:id="rId12"/>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7"/>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2"/>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7755CD24-C473-2E4F-9AE6-964E15D7F65F}" type="datetimeFigureOut">
              <a:rPr lang="en-US" smtClean="0"/>
              <a:t>3/3/2025</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2"/>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2"/>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8"/>
          <a:stretch>
            <a:fillRect/>
          </a:stretch>
        </p:blipFill>
        <p:spPr>
          <a:xfrm>
            <a:off x="0" y="0"/>
            <a:ext cx="9144000" cy="6858000"/>
          </a:xfrm>
          <a:prstGeom prst="rect">
            <a:avLst/>
          </a:prstGeom>
        </p:spPr>
      </p:pic>
    </p:spTree>
    <p:extLst>
      <p:ext uri="{BB962C8B-B14F-4D97-AF65-F5344CB8AC3E}">
        <p14:creationId xmlns:p14="http://schemas.microsoft.com/office/powerpoint/2010/main" val="1723341769"/>
      </p:ext>
    </p:extLst>
  </p:cSld>
  <p:clrMap bg1="lt1" tx1="dk1" bg2="lt2" tx2="dk2" accent1="accent1" accent2="accent2" accent3="accent3" accent4="accent4" accent5="accent5" accent6="accent6" hlink="hlink" folHlink="folHlink"/>
  <p:sldLayoutIdLst>
    <p:sldLayoutId id="2147483753" r:id="rId1"/>
    <p:sldLayoutId id="2147483754" r:id="rId2"/>
    <p:sldLayoutId id="2147483755" r:id="rId3"/>
    <p:sldLayoutId id="2147483756" r:id="rId4"/>
    <p:sldLayoutId id="2147483757" r:id="rId5"/>
    <p:sldLayoutId id="2147483758" r:id="rId6"/>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1014812341"/>
      </p:ext>
    </p:extLst>
  </p:cSld>
  <p:clrMap bg1="lt1" tx1="dk1" bg2="lt2" tx2="dk2" accent1="accent1" accent2="accent2" accent3="accent3" accent4="accent4" accent5="accent5" accent6="accent6" hlink="hlink" folHlink="folHlink"/>
  <p:sldLayoutIdLst>
    <p:sldLayoutId id="2147483760" r:id="rId1"/>
    <p:sldLayoutId id="2147483761" r:id="rId2"/>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3.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3.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9.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xml"/><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1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xml"/><Relationship Id="rId1" Type="http://schemas.openxmlformats.org/officeDocument/2006/relationships/slideLayout" Target="../slideLayouts/slideLayout20.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3.xml"/></Relationships>
</file>

<file path=ppt/slides/_rels/slide2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4.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17.xml"/></Relationships>
</file>

<file path=ppt/slides/_rels/slide25.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19.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8.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19.xml"/></Relationships>
</file>

<file path=ppt/slides/_rels/slide29.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3.xml"/><Relationship Id="rId1" Type="http://schemas.openxmlformats.org/officeDocument/2006/relationships/slideLayout" Target="../slideLayouts/slideLayout18.xml"/><Relationship Id="rId6" Type="http://schemas.openxmlformats.org/officeDocument/2006/relationships/image" Target="../media/image23.jpeg"/><Relationship Id="rId5" Type="http://schemas.openxmlformats.org/officeDocument/2006/relationships/image" Target="../media/image22.jpeg"/><Relationship Id="rId4" Type="http://schemas.openxmlformats.org/officeDocument/2006/relationships/image" Target="../media/image21.jpe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34.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3.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37.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3.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7" name="Title 1"/>
          <p:cNvSpPr>
            <a:spLocks noGrp="1"/>
          </p:cNvSpPr>
          <p:nvPr>
            <p:ph type="title"/>
          </p:nvPr>
        </p:nvSpPr>
        <p:spPr bwMode="auto">
          <a:xfrm>
            <a:off x="628650" y="365129"/>
            <a:ext cx="7886700" cy="399576"/>
          </a:xfrm>
        </p:spPr>
        <p:txBody>
          <a:bodyPr vert="horz" lIns="91440" tIns="45720" rIns="91440" bIns="45720" numCol="1" anchor="ctr" anchorCtr="0" compatLnSpc="1">
            <a:prstTxWarp prst="textNoShape">
              <a:avLst/>
            </a:prstTxWarp>
            <a:normAutofit fontScale="90000"/>
          </a:bodyPr>
          <a:lstStyle/>
          <a:p>
            <a:br>
              <a:rPr lang="en-GB" b="1" dirty="0"/>
            </a:br>
            <a:r>
              <a:rPr lang="en-GB" b="1" dirty="0"/>
              <a:t>Event finance in Events management </a:t>
            </a:r>
          </a:p>
        </p:txBody>
      </p:sp>
      <p:pic>
        <p:nvPicPr>
          <p:cNvPr id="2" name="Picture 1">
            <a:extLst>
              <a:ext uri="{FF2B5EF4-FFF2-40B4-BE49-F238E27FC236}">
                <a16:creationId xmlns:a16="http://schemas.microsoft.com/office/drawing/2014/main" id="{7B3B657C-38A6-5F0A-B27E-16149BA5BD78}"/>
              </a:ext>
            </a:extLst>
          </p:cNvPr>
          <p:cNvPicPr>
            <a:picLocks noChangeAspect="1"/>
          </p:cNvPicPr>
          <p:nvPr/>
        </p:nvPicPr>
        <p:blipFill>
          <a:blip r:embed="rId2"/>
          <a:stretch>
            <a:fillRect/>
          </a:stretch>
        </p:blipFill>
        <p:spPr>
          <a:xfrm>
            <a:off x="2412649" y="1124744"/>
            <a:ext cx="4318702" cy="4351338"/>
          </a:xfrm>
          <a:prstGeom prst="rect">
            <a:avLst/>
          </a:prstGeom>
          <a:noFill/>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a:extLst>
              <a:ext uri="{FF2B5EF4-FFF2-40B4-BE49-F238E27FC236}">
                <a16:creationId xmlns:a16="http://schemas.microsoft.com/office/drawing/2014/main" id="{25702526-ED83-42F4-99A5-EFF1B8FECA0A}"/>
              </a:ext>
            </a:extLst>
          </p:cNvPr>
          <p:cNvSpPr>
            <a:spLocks noGrp="1" noChangeArrowheads="1"/>
          </p:cNvSpPr>
          <p:nvPr>
            <p:ph type="title"/>
          </p:nvPr>
        </p:nvSpPr>
        <p:spPr>
          <a:xfrm>
            <a:off x="628650" y="365128"/>
            <a:ext cx="7886700" cy="1325563"/>
          </a:xfrm>
        </p:spPr>
        <p:txBody>
          <a:bodyPr anchor="ctr">
            <a:normAutofit/>
          </a:bodyPr>
          <a:lstStyle/>
          <a:p>
            <a:r>
              <a:rPr lang="en-AU" altLang="en-US" b="1"/>
              <a:t>Learning Objectives</a:t>
            </a:r>
          </a:p>
        </p:txBody>
      </p:sp>
      <p:graphicFrame>
        <p:nvGraphicFramePr>
          <p:cNvPr id="5125" name="Rectangle 3">
            <a:extLst>
              <a:ext uri="{FF2B5EF4-FFF2-40B4-BE49-F238E27FC236}">
                <a16:creationId xmlns:a16="http://schemas.microsoft.com/office/drawing/2014/main" id="{9BE4CE30-CFAD-BFCE-7832-049D60C25419}"/>
              </a:ext>
            </a:extLst>
          </p:cNvPr>
          <p:cNvGraphicFramePr>
            <a:graphicFrameLocks noGrp="1"/>
          </p:cNvGraphicFramePr>
          <p:nvPr>
            <p:ph idx="1"/>
            <p:extLst>
              <p:ext uri="{D42A27DB-BD31-4B8C-83A1-F6EECF244321}">
                <p14:modId xmlns:p14="http://schemas.microsoft.com/office/powerpoint/2010/main" val="823022277"/>
              </p:ext>
            </p:extLst>
          </p:nvPr>
        </p:nvGraphicFramePr>
        <p:xfrm>
          <a:off x="628650" y="1825625"/>
          <a:ext cx="78867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4C20B8BF-09B0-4DD5-AEBE-32FC8854AAFB}"/>
              </a:ext>
            </a:extLst>
          </p:cNvPr>
          <p:cNvSpPr>
            <a:spLocks noGrp="1" noChangeArrowheads="1"/>
          </p:cNvSpPr>
          <p:nvPr>
            <p:ph type="title"/>
          </p:nvPr>
        </p:nvSpPr>
        <p:spPr>
          <a:xfrm>
            <a:off x="1619250" y="188913"/>
            <a:ext cx="7162800" cy="1143000"/>
          </a:xfrm>
        </p:spPr>
        <p:txBody>
          <a:bodyPr/>
          <a:lstStyle/>
          <a:p>
            <a:r>
              <a:rPr lang="en-AU" altLang="en-US" sz="3600" b="1">
                <a:solidFill>
                  <a:srgbClr val="FF0000"/>
                </a:solidFill>
              </a:rPr>
              <a:t>Learning Objectives</a:t>
            </a:r>
          </a:p>
        </p:txBody>
      </p:sp>
      <p:sp>
        <p:nvSpPr>
          <p:cNvPr id="6147" name="Rectangle 3">
            <a:extLst>
              <a:ext uri="{FF2B5EF4-FFF2-40B4-BE49-F238E27FC236}">
                <a16:creationId xmlns:a16="http://schemas.microsoft.com/office/drawing/2014/main" id="{40C8B381-42AF-4B05-B712-C23375138A3E}"/>
              </a:ext>
            </a:extLst>
          </p:cNvPr>
          <p:cNvSpPr>
            <a:spLocks noGrp="1" noChangeArrowheads="1"/>
          </p:cNvSpPr>
          <p:nvPr>
            <p:ph idx="1"/>
          </p:nvPr>
        </p:nvSpPr>
        <p:spPr>
          <a:xfrm>
            <a:off x="683568" y="1565276"/>
            <a:ext cx="7235825" cy="5300662"/>
          </a:xfrm>
        </p:spPr>
        <p:txBody>
          <a:bodyPr/>
          <a:lstStyle/>
          <a:p>
            <a:pPr marL="609600" indent="-609600">
              <a:buClr>
                <a:schemeClr val="tx1"/>
              </a:buClr>
              <a:buFontTx/>
              <a:buAutoNum type="arabicPeriod" startAt="5"/>
            </a:pPr>
            <a:r>
              <a:rPr lang="en-AU" altLang="en-US" sz="2700" dirty="0"/>
              <a:t>Identify the key elements of budgetary control and explain the relationship between them</a:t>
            </a:r>
          </a:p>
          <a:p>
            <a:pPr marL="609600" indent="-609600">
              <a:buClr>
                <a:schemeClr val="tx1"/>
              </a:buClr>
              <a:buFontTx/>
              <a:buAutoNum type="arabicPeriod" startAt="5"/>
            </a:pPr>
            <a:r>
              <a:rPr lang="en-AU" altLang="en-US" sz="2700" dirty="0"/>
              <a:t>Understand the advantages and shortcomings of using a budget</a:t>
            </a:r>
          </a:p>
          <a:p>
            <a:pPr marL="609600" indent="-609600">
              <a:buClr>
                <a:schemeClr val="tx1"/>
              </a:buClr>
              <a:buFontTx/>
              <a:buAutoNum type="arabicPeriod" startAt="5"/>
            </a:pPr>
            <a:endParaRPr lang="en-AU" altLang="en-US" sz="2700" dirty="0"/>
          </a:p>
        </p:txBody>
      </p:sp>
    </p:spTree>
  </p:cSld>
  <p:clrMapOvr>
    <a:masterClrMapping/>
  </p:clrMapOvr>
  <p:transition/>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8" name="Rectangle 2">
            <a:extLst>
              <a:ext uri="{FF2B5EF4-FFF2-40B4-BE49-F238E27FC236}">
                <a16:creationId xmlns:a16="http://schemas.microsoft.com/office/drawing/2014/main" id="{3399B263-36F7-4946-822A-903A2C099E06}"/>
              </a:ext>
            </a:extLst>
          </p:cNvPr>
          <p:cNvSpPr>
            <a:spLocks noGrp="1" noChangeArrowheads="1"/>
          </p:cNvSpPr>
          <p:nvPr>
            <p:ph type="title"/>
          </p:nvPr>
        </p:nvSpPr>
        <p:spPr>
          <a:xfrm>
            <a:off x="467544" y="147779"/>
            <a:ext cx="7886700" cy="1133499"/>
          </a:xfrm>
        </p:spPr>
        <p:txBody>
          <a:bodyPr vert="horz" lIns="91440" tIns="45720" rIns="91440" bIns="45720" rtlCol="0" anchor="ctr">
            <a:normAutofit/>
          </a:bodyPr>
          <a:lstStyle/>
          <a:p>
            <a:pPr algn="ctr" eaLnBrk="1" hangingPunct="1">
              <a:lnSpc>
                <a:spcPct val="90000"/>
              </a:lnSpc>
            </a:pPr>
            <a:r>
              <a:rPr lang="en-US" altLang="en-US" sz="4500" kern="1200" dirty="0">
                <a:solidFill>
                  <a:schemeClr val="tx1"/>
                </a:solidFill>
                <a:latin typeface="+mj-lt"/>
                <a:ea typeface="+mj-ea"/>
                <a:cs typeface="+mj-cs"/>
              </a:rPr>
              <a:t>Introduction</a:t>
            </a:r>
          </a:p>
        </p:txBody>
      </p:sp>
      <p:graphicFrame>
        <p:nvGraphicFramePr>
          <p:cNvPr id="4101" name="Rectangle 3">
            <a:extLst>
              <a:ext uri="{FF2B5EF4-FFF2-40B4-BE49-F238E27FC236}">
                <a16:creationId xmlns:a16="http://schemas.microsoft.com/office/drawing/2014/main" id="{7E05DB57-C8BE-4EA4-87A5-BFF0B8204D99}"/>
              </a:ext>
            </a:extLst>
          </p:cNvPr>
          <p:cNvGraphicFramePr>
            <a:graphicFrameLocks noGrp="1"/>
          </p:cNvGraphicFramePr>
          <p:nvPr>
            <p:ph idx="1"/>
            <p:extLst>
              <p:ext uri="{D42A27DB-BD31-4B8C-83A1-F6EECF244321}">
                <p14:modId xmlns:p14="http://schemas.microsoft.com/office/powerpoint/2010/main" val="3999481137"/>
              </p:ext>
            </p:extLst>
          </p:nvPr>
        </p:nvGraphicFramePr>
        <p:xfrm>
          <a:off x="179512" y="1252728"/>
          <a:ext cx="7886700" cy="43525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925F4A-3A49-A054-932A-880A966BFF16}"/>
              </a:ext>
            </a:extLst>
          </p:cNvPr>
          <p:cNvSpPr>
            <a:spLocks noGrp="1"/>
          </p:cNvSpPr>
          <p:nvPr>
            <p:ph type="title"/>
          </p:nvPr>
        </p:nvSpPr>
        <p:spPr>
          <a:xfrm>
            <a:off x="35496" y="44624"/>
            <a:ext cx="7886700" cy="1325563"/>
          </a:xfrm>
        </p:spPr>
        <p:txBody>
          <a:bodyPr/>
          <a:lstStyle/>
          <a:p>
            <a:r>
              <a:rPr lang="en-GB" b="1" dirty="0"/>
              <a:t>Event Finance</a:t>
            </a:r>
          </a:p>
        </p:txBody>
      </p:sp>
      <p:sp>
        <p:nvSpPr>
          <p:cNvPr id="3" name="Content Placeholder 2">
            <a:extLst>
              <a:ext uri="{FF2B5EF4-FFF2-40B4-BE49-F238E27FC236}">
                <a16:creationId xmlns:a16="http://schemas.microsoft.com/office/drawing/2014/main" id="{550A82B1-55AC-21F8-CAD6-B766CA94DE45}"/>
              </a:ext>
            </a:extLst>
          </p:cNvPr>
          <p:cNvSpPr>
            <a:spLocks noGrp="1"/>
          </p:cNvSpPr>
          <p:nvPr>
            <p:ph idx="1"/>
          </p:nvPr>
        </p:nvSpPr>
        <p:spPr>
          <a:xfrm>
            <a:off x="323528" y="1556792"/>
            <a:ext cx="7886700" cy="4351338"/>
          </a:xfrm>
        </p:spPr>
        <p:txBody>
          <a:bodyPr/>
          <a:lstStyle/>
          <a:p>
            <a:r>
              <a:rPr lang="en-GB" dirty="0"/>
              <a:t>Event finance focuses on budgeting, revenue generation, and cost control to ensure profitability or cost-effectiveness.</a:t>
            </a:r>
          </a:p>
          <a:p>
            <a:pPr marL="0" indent="0" eaLnBrk="1" hangingPunct="1">
              <a:lnSpc>
                <a:spcPct val="110000"/>
              </a:lnSpc>
              <a:buFontTx/>
              <a:buNone/>
            </a:pPr>
            <a:r>
              <a:rPr lang="en-GB" altLang="en-US" sz="2000" dirty="0"/>
              <a:t>Preuss and Schnitzer (2012) have noted that scholarly research very often debates the economic impacts of major events (e.g. Preuss, 2009; Matheson, 2009; Baade and Matheson, 2004) and criticise that </a:t>
            </a:r>
          </a:p>
          <a:p>
            <a:pPr marL="0" indent="0" eaLnBrk="1" hangingPunct="1">
              <a:lnSpc>
                <a:spcPct val="110000"/>
              </a:lnSpc>
              <a:buFontTx/>
              <a:buNone/>
            </a:pPr>
            <a:r>
              <a:rPr lang="en-GB" altLang="en-US" sz="2000" dirty="0"/>
              <a:t>‘</a:t>
            </a:r>
            <a:r>
              <a:rPr lang="en-GB" altLang="en-US" sz="2000" i="1" dirty="0"/>
              <a:t>it is often a debate over the forecasts of economic effects, in particular when studies are commissioned by event organisers in an attempt to justify the use of taxpayers’ money for the bidding process, the organisation of the event or capital investments</a:t>
            </a:r>
            <a:r>
              <a:rPr lang="en-GB" altLang="en-US" sz="2000" dirty="0"/>
              <a:t>’.</a:t>
            </a:r>
            <a:endParaRPr lang="en-US" altLang="en-US" sz="2000" dirty="0"/>
          </a:p>
          <a:p>
            <a:endParaRPr lang="en-GB" dirty="0"/>
          </a:p>
          <a:p>
            <a:endParaRPr lang="en-GB" dirty="0"/>
          </a:p>
        </p:txBody>
      </p:sp>
    </p:spTree>
    <p:extLst>
      <p:ext uri="{BB962C8B-B14F-4D97-AF65-F5344CB8AC3E}">
        <p14:creationId xmlns:p14="http://schemas.microsoft.com/office/powerpoint/2010/main" val="25224456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C02D9B-6EE7-B1FD-9B5D-466B1DDD2B78}"/>
              </a:ext>
            </a:extLst>
          </p:cNvPr>
          <p:cNvSpPr>
            <a:spLocks noGrp="1"/>
          </p:cNvSpPr>
          <p:nvPr>
            <p:ph type="title"/>
          </p:nvPr>
        </p:nvSpPr>
        <p:spPr>
          <a:xfrm>
            <a:off x="107504" y="32618"/>
            <a:ext cx="7886700" cy="1325563"/>
          </a:xfrm>
        </p:spPr>
        <p:txBody>
          <a:bodyPr/>
          <a:lstStyle/>
          <a:p>
            <a:r>
              <a:rPr lang="en-GB" b="1" dirty="0"/>
              <a:t>Key Components:</a:t>
            </a:r>
          </a:p>
        </p:txBody>
      </p:sp>
      <p:sp>
        <p:nvSpPr>
          <p:cNvPr id="3" name="Content Placeholder 2">
            <a:extLst>
              <a:ext uri="{FF2B5EF4-FFF2-40B4-BE49-F238E27FC236}">
                <a16:creationId xmlns:a16="http://schemas.microsoft.com/office/drawing/2014/main" id="{A552F4BC-E835-E00D-CE95-9942CE6F0C92}"/>
              </a:ext>
            </a:extLst>
          </p:cNvPr>
          <p:cNvSpPr>
            <a:spLocks noGrp="1"/>
          </p:cNvSpPr>
          <p:nvPr>
            <p:ph idx="1"/>
          </p:nvPr>
        </p:nvSpPr>
        <p:spPr>
          <a:xfrm>
            <a:off x="323528" y="1556792"/>
            <a:ext cx="7886700" cy="4351338"/>
          </a:xfrm>
        </p:spPr>
        <p:txBody>
          <a:bodyPr/>
          <a:lstStyle/>
          <a:p>
            <a:r>
              <a:rPr lang="en-GB" b="1" dirty="0"/>
              <a:t>Budgeting:</a:t>
            </a:r>
            <a:endParaRPr lang="en-GB" dirty="0"/>
          </a:p>
          <a:p>
            <a:pPr>
              <a:buFont typeface="Arial" panose="020B0604020202020204" pitchFamily="34" charset="0"/>
              <a:buChar char="•"/>
            </a:pPr>
            <a:r>
              <a:rPr lang="en-GB" dirty="0"/>
              <a:t>Define expected income and expenses.</a:t>
            </a:r>
          </a:p>
          <a:p>
            <a:pPr>
              <a:buFont typeface="Arial" panose="020B0604020202020204" pitchFamily="34" charset="0"/>
              <a:buChar char="•"/>
            </a:pPr>
            <a:r>
              <a:rPr lang="en-GB" dirty="0"/>
              <a:t>Categorize costs (venue, marketing, catering, staff, etc.).</a:t>
            </a:r>
          </a:p>
          <a:p>
            <a:pPr>
              <a:buFont typeface="Arial" panose="020B0604020202020204" pitchFamily="34" charset="0"/>
              <a:buChar char="•"/>
            </a:pPr>
            <a:r>
              <a:rPr lang="en-GB" dirty="0"/>
              <a:t>Include a contingency fund (10-20% of the budget).</a:t>
            </a:r>
          </a:p>
          <a:p>
            <a:r>
              <a:rPr lang="en-GB" b="1" dirty="0"/>
              <a:t>Revenue Streams:</a:t>
            </a:r>
            <a:endParaRPr lang="en-GB" dirty="0"/>
          </a:p>
          <a:p>
            <a:pPr>
              <a:buFont typeface="Arial" panose="020B0604020202020204" pitchFamily="34" charset="0"/>
              <a:buChar char="•"/>
            </a:pPr>
            <a:r>
              <a:rPr lang="en-GB" dirty="0"/>
              <a:t>Ticket sales or registrations.</a:t>
            </a:r>
          </a:p>
          <a:p>
            <a:pPr>
              <a:buFont typeface="Arial" panose="020B0604020202020204" pitchFamily="34" charset="0"/>
              <a:buChar char="•"/>
            </a:pPr>
            <a:r>
              <a:rPr lang="en-GB" dirty="0"/>
              <a:t>Sponsorships and partnerships.</a:t>
            </a:r>
          </a:p>
          <a:p>
            <a:pPr>
              <a:buFont typeface="Arial" panose="020B0604020202020204" pitchFamily="34" charset="0"/>
              <a:buChar char="•"/>
            </a:pPr>
            <a:r>
              <a:rPr lang="en-GB" dirty="0"/>
              <a:t>Merchandise or concessions.</a:t>
            </a:r>
          </a:p>
          <a:p>
            <a:pPr>
              <a:buFont typeface="Arial" panose="020B0604020202020204" pitchFamily="34" charset="0"/>
              <a:buChar char="•"/>
            </a:pPr>
            <a:r>
              <a:rPr lang="en-GB" dirty="0"/>
              <a:t>Grants and funding (for nonprofit/government events).</a:t>
            </a:r>
          </a:p>
          <a:p>
            <a:endParaRPr lang="en-GB" dirty="0"/>
          </a:p>
        </p:txBody>
      </p:sp>
    </p:spTree>
    <p:extLst>
      <p:ext uri="{BB962C8B-B14F-4D97-AF65-F5344CB8AC3E}">
        <p14:creationId xmlns:p14="http://schemas.microsoft.com/office/powerpoint/2010/main" val="20869470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3292621-AAE4-D919-AB91-F1C46ED857C8}"/>
              </a:ext>
            </a:extLst>
          </p:cNvPr>
          <p:cNvSpPr>
            <a:spLocks noGrp="1"/>
          </p:cNvSpPr>
          <p:nvPr>
            <p:ph idx="1"/>
          </p:nvPr>
        </p:nvSpPr>
        <p:spPr>
          <a:xfrm>
            <a:off x="323528" y="692696"/>
            <a:ext cx="7886700" cy="4351338"/>
          </a:xfrm>
        </p:spPr>
        <p:txBody>
          <a:bodyPr/>
          <a:lstStyle/>
          <a:p>
            <a:r>
              <a:rPr lang="en-GB" b="1" dirty="0"/>
              <a:t>Cost Management:</a:t>
            </a:r>
            <a:endParaRPr lang="en-GB" dirty="0"/>
          </a:p>
          <a:p>
            <a:pPr>
              <a:buFont typeface="Arial" panose="020B0604020202020204" pitchFamily="34" charset="0"/>
              <a:buChar char="•"/>
            </a:pPr>
            <a:r>
              <a:rPr lang="en-GB" dirty="0"/>
              <a:t>Negotiate with vendors for better pricing.</a:t>
            </a:r>
          </a:p>
          <a:p>
            <a:pPr>
              <a:buFont typeface="Arial" panose="020B0604020202020204" pitchFamily="34" charset="0"/>
              <a:buChar char="•"/>
            </a:pPr>
            <a:r>
              <a:rPr lang="en-GB" dirty="0"/>
              <a:t>Optimize resource allocation (avoid overspending on unnecessary elements).</a:t>
            </a:r>
          </a:p>
          <a:p>
            <a:pPr>
              <a:buFont typeface="Arial" panose="020B0604020202020204" pitchFamily="34" charset="0"/>
              <a:buChar char="•"/>
            </a:pPr>
            <a:r>
              <a:rPr lang="en-GB" dirty="0"/>
              <a:t>Use technology to reduce operational costs (e.g., event apps vs. printed materials).</a:t>
            </a:r>
          </a:p>
          <a:p>
            <a:r>
              <a:rPr lang="en-GB" b="1" dirty="0"/>
              <a:t>Financial Reporting &amp; ROI Analysis:</a:t>
            </a:r>
            <a:endParaRPr lang="en-GB" dirty="0"/>
          </a:p>
          <a:p>
            <a:pPr>
              <a:buFont typeface="Arial" panose="020B0604020202020204" pitchFamily="34" charset="0"/>
              <a:buChar char="•"/>
            </a:pPr>
            <a:r>
              <a:rPr lang="en-GB" dirty="0"/>
              <a:t>Track expenses and revenue in real time.</a:t>
            </a:r>
          </a:p>
          <a:p>
            <a:pPr>
              <a:buFont typeface="Arial" panose="020B0604020202020204" pitchFamily="34" charset="0"/>
              <a:buChar char="•"/>
            </a:pPr>
            <a:r>
              <a:rPr lang="en-GB" dirty="0"/>
              <a:t>Compare projected vs. actual financial performance.</a:t>
            </a:r>
          </a:p>
          <a:p>
            <a:pPr>
              <a:buFont typeface="Arial" panose="020B0604020202020204" pitchFamily="34" charset="0"/>
              <a:buChar char="•"/>
            </a:pPr>
            <a:r>
              <a:rPr lang="en-GB" dirty="0"/>
              <a:t>Calculate ROI (Return on Investment) to assess success.</a:t>
            </a:r>
          </a:p>
          <a:p>
            <a:endParaRPr lang="en-GB" dirty="0"/>
          </a:p>
        </p:txBody>
      </p:sp>
    </p:spTree>
    <p:extLst>
      <p:ext uri="{BB962C8B-B14F-4D97-AF65-F5344CB8AC3E}">
        <p14:creationId xmlns:p14="http://schemas.microsoft.com/office/powerpoint/2010/main" val="27804345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EBA6ABE-39D7-061F-6C44-BE5059087E91}"/>
              </a:ext>
            </a:extLst>
          </p:cNvPr>
          <p:cNvSpPr>
            <a:spLocks noGrp="1"/>
          </p:cNvSpPr>
          <p:nvPr>
            <p:ph idx="1"/>
          </p:nvPr>
        </p:nvSpPr>
        <p:spPr>
          <a:xfrm>
            <a:off x="323528" y="260648"/>
            <a:ext cx="7886700" cy="4351338"/>
          </a:xfrm>
        </p:spPr>
        <p:txBody>
          <a:bodyPr/>
          <a:lstStyle/>
          <a:p>
            <a:r>
              <a:rPr lang="en-GB" dirty="0"/>
              <a:t>Forecasting in finance involves predicting future financial outcomes based on historical data, statistical models, and market trends. It is widely used for:</a:t>
            </a:r>
          </a:p>
          <a:p>
            <a:endParaRPr lang="en-GB" dirty="0"/>
          </a:p>
          <a:p>
            <a:r>
              <a:rPr lang="en-GB" b="1" dirty="0"/>
              <a:t>Revenue &amp; Sales Forecasting</a:t>
            </a:r>
            <a:r>
              <a:rPr lang="en-GB" dirty="0"/>
              <a:t> – Predicting company revenues based on past sales data and market conditions.</a:t>
            </a:r>
          </a:p>
          <a:p>
            <a:r>
              <a:rPr lang="en-GB" b="1" dirty="0"/>
              <a:t>Macroeconomic Forecasting</a:t>
            </a:r>
            <a:r>
              <a:rPr lang="en-GB" dirty="0"/>
              <a:t> – Predicting inflation, GDP growth, interest rates, and other  economic indicators.</a:t>
            </a:r>
          </a:p>
          <a:p>
            <a:r>
              <a:rPr lang="en-GB" b="1" dirty="0"/>
              <a:t>Risk Management</a:t>
            </a:r>
            <a:r>
              <a:rPr lang="en-GB" dirty="0"/>
              <a:t> – Estimating potential losses and financial risks using Value at Risk (</a:t>
            </a:r>
            <a:r>
              <a:rPr lang="en-GB" dirty="0" err="1"/>
              <a:t>VaR</a:t>
            </a:r>
            <a:r>
              <a:rPr lang="en-GB" dirty="0"/>
              <a:t>) models.</a:t>
            </a:r>
          </a:p>
          <a:p>
            <a:r>
              <a:rPr lang="en-GB" b="1" dirty="0"/>
              <a:t>Corporate Budgeting &amp; Planning</a:t>
            </a:r>
            <a:r>
              <a:rPr lang="en-GB" dirty="0"/>
              <a:t> – Forecasting cash flows, expenses, and profitability to aid financial decision-making.</a:t>
            </a:r>
          </a:p>
        </p:txBody>
      </p:sp>
    </p:spTree>
    <p:extLst>
      <p:ext uri="{BB962C8B-B14F-4D97-AF65-F5344CB8AC3E}">
        <p14:creationId xmlns:p14="http://schemas.microsoft.com/office/powerpoint/2010/main" val="25083063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AA0C3FFF-8311-457A-B61E-40ABC960A792}"/>
              </a:ext>
            </a:extLst>
          </p:cNvPr>
          <p:cNvSpPr>
            <a:spLocks noGrp="1" noChangeArrowheads="1"/>
          </p:cNvSpPr>
          <p:nvPr>
            <p:ph type="title"/>
          </p:nvPr>
        </p:nvSpPr>
        <p:spPr>
          <a:xfrm>
            <a:off x="0" y="-7603"/>
            <a:ext cx="7772400" cy="1143000"/>
          </a:xfrm>
        </p:spPr>
        <p:txBody>
          <a:bodyPr/>
          <a:lstStyle/>
          <a:p>
            <a:r>
              <a:rPr lang="en-AU" altLang="en-US" sz="3600" b="1" dirty="0"/>
              <a:t>Forecasting finance and ROI</a:t>
            </a:r>
          </a:p>
        </p:txBody>
      </p:sp>
      <p:sp>
        <p:nvSpPr>
          <p:cNvPr id="7171" name="Rectangle 3">
            <a:extLst>
              <a:ext uri="{FF2B5EF4-FFF2-40B4-BE49-F238E27FC236}">
                <a16:creationId xmlns:a16="http://schemas.microsoft.com/office/drawing/2014/main" id="{19BAE8C1-BB24-408B-B980-D5B99FEA8814}"/>
              </a:ext>
            </a:extLst>
          </p:cNvPr>
          <p:cNvSpPr>
            <a:spLocks noGrp="1" noChangeArrowheads="1"/>
          </p:cNvSpPr>
          <p:nvPr>
            <p:ph idx="1"/>
          </p:nvPr>
        </p:nvSpPr>
        <p:spPr>
          <a:xfrm>
            <a:off x="179512" y="980728"/>
            <a:ext cx="7235825" cy="4681537"/>
          </a:xfrm>
        </p:spPr>
        <p:txBody>
          <a:bodyPr/>
          <a:lstStyle/>
          <a:p>
            <a:pPr>
              <a:buClr>
                <a:schemeClr val="tx1"/>
              </a:buClr>
            </a:pPr>
            <a:r>
              <a:rPr lang="en-AU" altLang="en-US" sz="2300" dirty="0"/>
              <a:t>Finance for events can come from:</a:t>
            </a:r>
          </a:p>
          <a:p>
            <a:pPr lvl="1">
              <a:buClr>
                <a:schemeClr val="tx1"/>
              </a:buClr>
            </a:pPr>
            <a:r>
              <a:rPr lang="en-AU" altLang="en-US" sz="2300" dirty="0"/>
              <a:t>Sponsorship</a:t>
            </a:r>
          </a:p>
          <a:p>
            <a:pPr lvl="1">
              <a:buClr>
                <a:schemeClr val="tx1"/>
              </a:buClr>
            </a:pPr>
            <a:r>
              <a:rPr lang="en-AU" altLang="en-US" sz="2300" dirty="0"/>
              <a:t>Ticket sales (e.g. concerts)</a:t>
            </a:r>
          </a:p>
          <a:p>
            <a:pPr lvl="1">
              <a:buClr>
                <a:schemeClr val="tx1"/>
              </a:buClr>
            </a:pPr>
            <a:r>
              <a:rPr lang="en-AU" altLang="en-US" sz="2300" dirty="0"/>
              <a:t>Sales on the day of the event</a:t>
            </a:r>
          </a:p>
          <a:p>
            <a:pPr lvl="1">
              <a:buClr>
                <a:schemeClr val="tx1"/>
              </a:buClr>
            </a:pPr>
            <a:r>
              <a:rPr lang="en-AU" altLang="en-US" sz="2300" dirty="0"/>
              <a:t>Money made after the event has taken place (e.g. product launches)</a:t>
            </a:r>
          </a:p>
          <a:p>
            <a:pPr>
              <a:buClr>
                <a:schemeClr val="tx1"/>
              </a:buClr>
            </a:pPr>
            <a:r>
              <a:rPr lang="en-AU" altLang="en-US" sz="2300" dirty="0"/>
              <a:t>ROI can be different for each of the stakeholders</a:t>
            </a:r>
          </a:p>
          <a:p>
            <a:pPr>
              <a:buClr>
                <a:schemeClr val="tx1"/>
              </a:buClr>
            </a:pPr>
            <a:r>
              <a:rPr lang="en-AU" altLang="en-US" sz="2300" dirty="0"/>
              <a:t>Can be hard to express ROI in purely financial terms (e.g. community happiness)</a:t>
            </a:r>
          </a:p>
          <a:p>
            <a:endParaRPr lang="en-AU" altLang="en-US" sz="2700" dirty="0"/>
          </a:p>
        </p:txBody>
      </p:sp>
    </p:spTree>
  </p:cSld>
  <p:clrMapOvr>
    <a:masterClrMapping/>
  </p:clrMapOv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47267E-53BB-D660-3145-DFAC071D6F38}"/>
              </a:ext>
            </a:extLst>
          </p:cNvPr>
          <p:cNvSpPr>
            <a:spLocks noGrp="1"/>
          </p:cNvSpPr>
          <p:nvPr>
            <p:ph type="title"/>
          </p:nvPr>
        </p:nvSpPr>
        <p:spPr>
          <a:xfrm>
            <a:off x="628650" y="365128"/>
            <a:ext cx="7886700" cy="1325563"/>
          </a:xfrm>
        </p:spPr>
        <p:txBody>
          <a:bodyPr anchor="ctr">
            <a:normAutofit/>
          </a:bodyPr>
          <a:lstStyle/>
          <a:p>
            <a:r>
              <a:rPr lang="en-GB" dirty="0"/>
              <a:t>Return on Investment (ROI) in Finance</a:t>
            </a:r>
          </a:p>
        </p:txBody>
      </p:sp>
      <p:sp>
        <p:nvSpPr>
          <p:cNvPr id="3" name="Content Placeholder 2">
            <a:extLst>
              <a:ext uri="{FF2B5EF4-FFF2-40B4-BE49-F238E27FC236}">
                <a16:creationId xmlns:a16="http://schemas.microsoft.com/office/drawing/2014/main" id="{DE16E644-5417-535D-3D5E-7D26BD57F078}"/>
              </a:ext>
            </a:extLst>
          </p:cNvPr>
          <p:cNvSpPr>
            <a:spLocks noGrp="1"/>
          </p:cNvSpPr>
          <p:nvPr>
            <p:ph sz="half" idx="1"/>
          </p:nvPr>
        </p:nvSpPr>
        <p:spPr>
          <a:xfrm>
            <a:off x="628650" y="1825625"/>
            <a:ext cx="3886200" cy="4351338"/>
          </a:xfrm>
        </p:spPr>
        <p:txBody>
          <a:bodyPr>
            <a:normAutofit/>
          </a:bodyPr>
          <a:lstStyle/>
          <a:p>
            <a:r>
              <a:rPr lang="en-GB" b="1" dirty="0"/>
              <a:t>ROI (Return on Investment)</a:t>
            </a:r>
            <a:r>
              <a:rPr lang="en-GB" dirty="0"/>
              <a:t> is a key financial metric used to evaluate the profitability of an investment. It measures the return gained (or lost) relative to the cost of the investment.</a:t>
            </a:r>
          </a:p>
        </p:txBody>
      </p:sp>
      <p:pic>
        <p:nvPicPr>
          <p:cNvPr id="7" name="Picture 6">
            <a:extLst>
              <a:ext uri="{FF2B5EF4-FFF2-40B4-BE49-F238E27FC236}">
                <a16:creationId xmlns:a16="http://schemas.microsoft.com/office/drawing/2014/main" id="{FA166A41-5A35-509C-2936-E4CD73076203}"/>
              </a:ext>
            </a:extLst>
          </p:cNvPr>
          <p:cNvPicPr>
            <a:picLocks noChangeAspect="1"/>
          </p:cNvPicPr>
          <p:nvPr/>
        </p:nvPicPr>
        <p:blipFill>
          <a:blip r:embed="rId3"/>
          <a:stretch>
            <a:fillRect/>
          </a:stretch>
        </p:blipFill>
        <p:spPr>
          <a:xfrm>
            <a:off x="4702931" y="1412776"/>
            <a:ext cx="4441069" cy="4494046"/>
          </a:xfrm>
          <a:prstGeom prst="rect">
            <a:avLst/>
          </a:prstGeom>
        </p:spPr>
      </p:pic>
    </p:spTree>
    <p:extLst>
      <p:ext uri="{BB962C8B-B14F-4D97-AF65-F5344CB8AC3E}">
        <p14:creationId xmlns:p14="http://schemas.microsoft.com/office/powerpoint/2010/main" val="35261441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6D8B15-073B-A5EF-6E30-4BE4E64F02F7}"/>
              </a:ext>
            </a:extLst>
          </p:cNvPr>
          <p:cNvSpPr>
            <a:spLocks noGrp="1"/>
          </p:cNvSpPr>
          <p:nvPr>
            <p:ph type="title"/>
          </p:nvPr>
        </p:nvSpPr>
        <p:spPr>
          <a:xfrm>
            <a:off x="18901" y="0"/>
            <a:ext cx="7886700" cy="1325563"/>
          </a:xfrm>
        </p:spPr>
        <p:txBody>
          <a:bodyPr/>
          <a:lstStyle/>
          <a:p>
            <a:r>
              <a:rPr lang="en-GB" b="1" dirty="0"/>
              <a:t>ROI</a:t>
            </a:r>
          </a:p>
        </p:txBody>
      </p:sp>
      <p:sp>
        <p:nvSpPr>
          <p:cNvPr id="3" name="Content Placeholder 2">
            <a:extLst>
              <a:ext uri="{FF2B5EF4-FFF2-40B4-BE49-F238E27FC236}">
                <a16:creationId xmlns:a16="http://schemas.microsoft.com/office/drawing/2014/main" id="{0286DAA6-FCAA-ADE3-897D-EF0310D4CD74}"/>
              </a:ext>
            </a:extLst>
          </p:cNvPr>
          <p:cNvSpPr>
            <a:spLocks noGrp="1"/>
          </p:cNvSpPr>
          <p:nvPr>
            <p:ph idx="1"/>
          </p:nvPr>
        </p:nvSpPr>
        <p:spPr>
          <a:xfrm>
            <a:off x="47898" y="1052736"/>
            <a:ext cx="7886700" cy="4351338"/>
          </a:xfrm>
        </p:spPr>
        <p:txBody>
          <a:bodyPr>
            <a:normAutofit lnSpcReduction="10000"/>
          </a:bodyPr>
          <a:lstStyle/>
          <a:p>
            <a:r>
              <a:rPr lang="en-GB" b="1" u="sng" dirty="0"/>
              <a:t>Factors Affecting ROI</a:t>
            </a:r>
          </a:p>
          <a:p>
            <a:pPr>
              <a:buFont typeface="Arial" panose="020B0604020202020204" pitchFamily="34" charset="0"/>
              <a:buChar char="•"/>
            </a:pPr>
            <a:r>
              <a:rPr lang="en-GB" b="1" dirty="0"/>
              <a:t>Timeframe:</a:t>
            </a:r>
            <a:r>
              <a:rPr lang="en-GB" dirty="0"/>
              <a:t> A high ROI over a short period is more desirable.</a:t>
            </a:r>
          </a:p>
          <a:p>
            <a:pPr>
              <a:buFont typeface="Arial" panose="020B0604020202020204" pitchFamily="34" charset="0"/>
              <a:buChar char="•"/>
            </a:pPr>
            <a:r>
              <a:rPr lang="en-GB" b="1" dirty="0"/>
              <a:t>Risk:</a:t>
            </a:r>
            <a:r>
              <a:rPr lang="en-GB" dirty="0"/>
              <a:t> Higher returns often come with higher risk.</a:t>
            </a:r>
          </a:p>
          <a:p>
            <a:pPr>
              <a:buFont typeface="Arial" panose="020B0604020202020204" pitchFamily="34" charset="0"/>
              <a:buChar char="•"/>
            </a:pPr>
            <a:r>
              <a:rPr lang="en-GB" b="1" dirty="0"/>
              <a:t>Taxes &amp; Fees:</a:t>
            </a:r>
            <a:r>
              <a:rPr lang="en-GB" dirty="0"/>
              <a:t> Costs like taxes and transaction fees can lower actual ROI.</a:t>
            </a:r>
          </a:p>
          <a:p>
            <a:pPr>
              <a:buFont typeface="Arial" panose="020B0604020202020204" pitchFamily="34" charset="0"/>
              <a:buChar char="•"/>
            </a:pPr>
            <a:r>
              <a:rPr lang="en-GB" b="1" dirty="0"/>
              <a:t>Inflation:</a:t>
            </a:r>
            <a:r>
              <a:rPr lang="en-GB" dirty="0"/>
              <a:t> A positive ROI may be reduced in real value due to inflation.</a:t>
            </a:r>
          </a:p>
          <a:p>
            <a:r>
              <a:rPr lang="en-GB" b="1" u="sng" dirty="0"/>
              <a:t>Types of ROI in Finance</a:t>
            </a:r>
          </a:p>
          <a:p>
            <a:pPr>
              <a:buFont typeface="Arial" panose="020B0604020202020204" pitchFamily="34" charset="0"/>
              <a:buChar char="•"/>
            </a:pPr>
            <a:r>
              <a:rPr lang="en-GB" b="1" dirty="0"/>
              <a:t>Annualized ROI:</a:t>
            </a:r>
            <a:r>
              <a:rPr lang="en-GB" dirty="0"/>
              <a:t> Adjusts ROI for the time frame of investment.</a:t>
            </a:r>
          </a:p>
          <a:p>
            <a:pPr>
              <a:buFont typeface="Arial" panose="020B0604020202020204" pitchFamily="34" charset="0"/>
              <a:buChar char="•"/>
            </a:pPr>
            <a:r>
              <a:rPr lang="en-GB" b="1" dirty="0"/>
              <a:t>Real Estate ROI:</a:t>
            </a:r>
            <a:r>
              <a:rPr lang="en-GB" dirty="0"/>
              <a:t> Includes rental income, appreciation, and costs.</a:t>
            </a:r>
          </a:p>
          <a:p>
            <a:pPr>
              <a:buFont typeface="Arial" panose="020B0604020202020204" pitchFamily="34" charset="0"/>
              <a:buChar char="•"/>
            </a:pPr>
            <a:r>
              <a:rPr lang="en-GB" b="1" dirty="0"/>
              <a:t>Marketing ROI:</a:t>
            </a:r>
            <a:r>
              <a:rPr lang="en-GB" dirty="0"/>
              <a:t> Measures revenue generated from marketing expenses.</a:t>
            </a:r>
          </a:p>
          <a:p>
            <a:pPr>
              <a:buFont typeface="Arial" panose="020B0604020202020204" pitchFamily="34" charset="0"/>
              <a:buChar char="•"/>
            </a:pPr>
            <a:r>
              <a:rPr lang="en-GB" b="1" dirty="0"/>
              <a:t>Cryptocurrency &amp; Stock ROI:</a:t>
            </a:r>
            <a:r>
              <a:rPr lang="en-GB" dirty="0"/>
              <a:t> Evaluates gains in volatile markets.</a:t>
            </a:r>
          </a:p>
          <a:p>
            <a:endParaRPr lang="en-GB" dirty="0"/>
          </a:p>
        </p:txBody>
      </p:sp>
    </p:spTree>
    <p:extLst>
      <p:ext uri="{BB962C8B-B14F-4D97-AF65-F5344CB8AC3E}">
        <p14:creationId xmlns:p14="http://schemas.microsoft.com/office/powerpoint/2010/main" val="39535942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6C6C6572-3CBA-4FD5-A3E1-280ACFEDACA3}"/>
              </a:ext>
            </a:extLst>
          </p:cNvPr>
          <p:cNvSpPr>
            <a:spLocks noGrp="1" noChangeArrowheads="1"/>
          </p:cNvSpPr>
          <p:nvPr>
            <p:ph type="title"/>
          </p:nvPr>
        </p:nvSpPr>
        <p:spPr>
          <a:xfrm>
            <a:off x="107504" y="12700"/>
            <a:ext cx="7772400" cy="1143000"/>
          </a:xfrm>
        </p:spPr>
        <p:txBody>
          <a:bodyPr>
            <a:normAutofit/>
          </a:bodyPr>
          <a:lstStyle/>
          <a:p>
            <a:r>
              <a:rPr lang="en-GB" sz="3600" b="1" dirty="0"/>
              <a:t>Event Budget Planning &amp; Forecasting</a:t>
            </a:r>
            <a:br>
              <a:rPr lang="en-GB" sz="2000" b="1" dirty="0"/>
            </a:br>
            <a:endParaRPr lang="en-GB" sz="2000" dirty="0"/>
          </a:p>
        </p:txBody>
      </p:sp>
      <p:sp>
        <p:nvSpPr>
          <p:cNvPr id="8195" name="Rectangle 3">
            <a:extLst>
              <a:ext uri="{FF2B5EF4-FFF2-40B4-BE49-F238E27FC236}">
                <a16:creationId xmlns:a16="http://schemas.microsoft.com/office/drawing/2014/main" id="{6DF86043-C491-45B3-8707-DF4689DBEABC}"/>
              </a:ext>
            </a:extLst>
          </p:cNvPr>
          <p:cNvSpPr>
            <a:spLocks noGrp="1" noChangeArrowheads="1"/>
          </p:cNvSpPr>
          <p:nvPr>
            <p:ph idx="1"/>
          </p:nvPr>
        </p:nvSpPr>
        <p:spPr>
          <a:xfrm>
            <a:off x="395536" y="1052736"/>
            <a:ext cx="6767513" cy="4114800"/>
          </a:xfrm>
        </p:spPr>
        <p:txBody>
          <a:bodyPr>
            <a:normAutofit fontScale="92500" lnSpcReduction="10000"/>
          </a:bodyPr>
          <a:lstStyle/>
          <a:p>
            <a:pPr>
              <a:lnSpc>
                <a:spcPct val="90000"/>
              </a:lnSpc>
              <a:buClr>
                <a:schemeClr val="tx1"/>
              </a:buClr>
            </a:pPr>
            <a:r>
              <a:rPr lang="en-GB" sz="2800" dirty="0"/>
              <a:t>Creating a budget for an event is crucial for managing expenses, maximising ROI, and ensuring profitability.</a:t>
            </a:r>
          </a:p>
          <a:p>
            <a:pPr>
              <a:lnSpc>
                <a:spcPct val="90000"/>
              </a:lnSpc>
              <a:buClr>
                <a:schemeClr val="tx1"/>
              </a:buClr>
            </a:pPr>
            <a:r>
              <a:rPr lang="en-GB" sz="2800" dirty="0"/>
              <a:t> A well-planned event budget includes estimated costs, actual expenses, and projected revenue.</a:t>
            </a:r>
            <a:endParaRPr lang="en-AU" altLang="en-US" sz="2500" dirty="0"/>
          </a:p>
          <a:p>
            <a:pPr>
              <a:lnSpc>
                <a:spcPct val="90000"/>
              </a:lnSpc>
              <a:buClr>
                <a:schemeClr val="tx1"/>
              </a:buClr>
            </a:pPr>
            <a:r>
              <a:rPr lang="en-AU" altLang="en-US" sz="2500" dirty="0"/>
              <a:t>An event budget is used to compare actual costs and revenues with projected costs and revenues</a:t>
            </a:r>
          </a:p>
          <a:p>
            <a:pPr>
              <a:lnSpc>
                <a:spcPct val="90000"/>
              </a:lnSpc>
              <a:buClr>
                <a:schemeClr val="tx1"/>
              </a:buClr>
            </a:pPr>
            <a:r>
              <a:rPr lang="en-AU" altLang="en-US" sz="2500" dirty="0"/>
              <a:t>Cash flow is important as most aspects of an event require expenditure before revenue is obtained</a:t>
            </a:r>
          </a:p>
          <a:p>
            <a:pPr>
              <a:lnSpc>
                <a:spcPct val="90000"/>
              </a:lnSpc>
              <a:buClr>
                <a:schemeClr val="tx1"/>
              </a:buClr>
            </a:pPr>
            <a:r>
              <a:rPr lang="en-AU" altLang="en-US" sz="2500" dirty="0"/>
              <a:t>Funding or sponsorship bodies need to see a budget before committing to the event</a:t>
            </a:r>
          </a:p>
          <a:p>
            <a:pPr>
              <a:lnSpc>
                <a:spcPct val="90000"/>
              </a:lnSpc>
            </a:pPr>
            <a:endParaRPr lang="en-AU" altLang="en-US" sz="2700" dirty="0"/>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19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8195">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8195">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8195">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819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08F7F1-1E52-B7E4-3069-9D3862819EDA}"/>
              </a:ext>
            </a:extLst>
          </p:cNvPr>
          <p:cNvSpPr>
            <a:spLocks noGrp="1"/>
          </p:cNvSpPr>
          <p:nvPr>
            <p:ph type="title"/>
          </p:nvPr>
        </p:nvSpPr>
        <p:spPr>
          <a:xfrm>
            <a:off x="16818" y="331443"/>
            <a:ext cx="7886700" cy="1325563"/>
          </a:xfrm>
        </p:spPr>
        <p:txBody>
          <a:bodyPr>
            <a:normAutofit/>
          </a:bodyPr>
          <a:lstStyle/>
          <a:p>
            <a:r>
              <a:rPr lang="en-GB" sz="2800" b="1" dirty="0"/>
              <a:t>Key Components of an Event Budget</a:t>
            </a:r>
          </a:p>
        </p:txBody>
      </p:sp>
      <p:sp>
        <p:nvSpPr>
          <p:cNvPr id="3" name="Content Placeholder 2">
            <a:extLst>
              <a:ext uri="{FF2B5EF4-FFF2-40B4-BE49-F238E27FC236}">
                <a16:creationId xmlns:a16="http://schemas.microsoft.com/office/drawing/2014/main" id="{645299C2-7610-3455-E6E4-A233BBEF15A7}"/>
              </a:ext>
            </a:extLst>
          </p:cNvPr>
          <p:cNvSpPr>
            <a:spLocks noGrp="1"/>
          </p:cNvSpPr>
          <p:nvPr>
            <p:ph idx="1"/>
          </p:nvPr>
        </p:nvSpPr>
        <p:spPr>
          <a:xfrm>
            <a:off x="29989" y="1274465"/>
            <a:ext cx="9019678" cy="4309070"/>
          </a:xfrm>
        </p:spPr>
        <p:txBody>
          <a:bodyPr>
            <a:normAutofit fontScale="25000" lnSpcReduction="20000"/>
          </a:bodyPr>
          <a:lstStyle/>
          <a:p>
            <a:r>
              <a:rPr lang="en-GB" sz="7200" b="1" dirty="0"/>
              <a:t>Revenue Sources (Projected Income) : </a:t>
            </a:r>
            <a:r>
              <a:rPr lang="en-GB" sz="7200" dirty="0"/>
              <a:t>Ticket Sales</a:t>
            </a:r>
          </a:p>
          <a:p>
            <a:pPr>
              <a:buFont typeface="Arial" panose="020B0604020202020204" pitchFamily="34" charset="0"/>
              <a:buChar char="•"/>
            </a:pPr>
            <a:r>
              <a:rPr lang="en-GB" sz="7200" dirty="0"/>
              <a:t>Sponsorships &amp; Partnerships</a:t>
            </a:r>
          </a:p>
          <a:p>
            <a:pPr>
              <a:buFont typeface="Arial" panose="020B0604020202020204" pitchFamily="34" charset="0"/>
              <a:buChar char="•"/>
            </a:pPr>
            <a:r>
              <a:rPr lang="en-GB" sz="7200" dirty="0"/>
              <a:t>Vendor Fees</a:t>
            </a:r>
          </a:p>
          <a:p>
            <a:pPr>
              <a:buFont typeface="Arial" panose="020B0604020202020204" pitchFamily="34" charset="0"/>
              <a:buChar char="•"/>
            </a:pPr>
            <a:r>
              <a:rPr lang="en-GB" sz="7200" dirty="0"/>
              <a:t>Merchandise Sales</a:t>
            </a:r>
          </a:p>
          <a:p>
            <a:pPr>
              <a:buFont typeface="Arial" panose="020B0604020202020204" pitchFamily="34" charset="0"/>
              <a:buChar char="•"/>
            </a:pPr>
            <a:r>
              <a:rPr lang="en-GB" sz="7200" dirty="0"/>
              <a:t>Donations &amp; Grants</a:t>
            </a:r>
          </a:p>
          <a:p>
            <a:r>
              <a:rPr lang="en-GB" sz="7200" b="1" dirty="0"/>
              <a:t>🔹 Fixed Costs (Expenses That Stay the Same): </a:t>
            </a:r>
            <a:r>
              <a:rPr lang="en-GB" sz="7200" dirty="0"/>
              <a:t>Venue Rental</a:t>
            </a:r>
          </a:p>
          <a:p>
            <a:pPr>
              <a:buFont typeface="Arial" panose="020B0604020202020204" pitchFamily="34" charset="0"/>
              <a:buChar char="•"/>
            </a:pPr>
            <a:r>
              <a:rPr lang="en-GB" sz="7200" dirty="0"/>
              <a:t>Permits &amp; Licenses</a:t>
            </a:r>
          </a:p>
          <a:p>
            <a:pPr>
              <a:buFont typeface="Arial" panose="020B0604020202020204" pitchFamily="34" charset="0"/>
              <a:buChar char="•"/>
            </a:pPr>
            <a:r>
              <a:rPr lang="en-GB" sz="7200" dirty="0"/>
              <a:t>Marketing &amp; Advertising</a:t>
            </a:r>
          </a:p>
          <a:p>
            <a:pPr>
              <a:buFont typeface="Arial" panose="020B0604020202020204" pitchFamily="34" charset="0"/>
              <a:buChar char="•"/>
            </a:pPr>
            <a:r>
              <a:rPr lang="en-GB" sz="7200" dirty="0"/>
              <a:t>Staff Salaries</a:t>
            </a:r>
          </a:p>
          <a:p>
            <a:r>
              <a:rPr lang="en-GB" sz="7200" b="1" dirty="0"/>
              <a:t> Variable Costs (Expenses That Change Based on Attendance): </a:t>
            </a:r>
            <a:r>
              <a:rPr lang="en-GB" sz="7200" dirty="0"/>
              <a:t>Catering &amp; Beverages</a:t>
            </a:r>
          </a:p>
          <a:p>
            <a:pPr>
              <a:buFont typeface="Arial" panose="020B0604020202020204" pitchFamily="34" charset="0"/>
              <a:buChar char="•"/>
            </a:pPr>
            <a:r>
              <a:rPr lang="en-GB" sz="7200" dirty="0"/>
              <a:t>Audio-Visual Equipment</a:t>
            </a:r>
          </a:p>
          <a:p>
            <a:pPr>
              <a:buFont typeface="Arial" panose="020B0604020202020204" pitchFamily="34" charset="0"/>
              <a:buChar char="•"/>
            </a:pPr>
            <a:r>
              <a:rPr lang="en-GB" sz="7200" dirty="0"/>
              <a:t>Entertainment &amp; Guest Speakers</a:t>
            </a:r>
          </a:p>
          <a:p>
            <a:pPr>
              <a:buFont typeface="Arial" panose="020B0604020202020204" pitchFamily="34" charset="0"/>
              <a:buChar char="•"/>
            </a:pPr>
            <a:r>
              <a:rPr lang="en-GB" sz="7200" dirty="0"/>
              <a:t>Security &amp; Logistics</a:t>
            </a:r>
          </a:p>
          <a:p>
            <a:r>
              <a:rPr lang="en-GB" sz="7200" b="1" dirty="0"/>
              <a:t>🔹 Contingency Fund (Backup Budget) : </a:t>
            </a:r>
            <a:r>
              <a:rPr lang="en-GB" sz="7200" dirty="0"/>
              <a:t>Typically 10-15% of total budget</a:t>
            </a:r>
          </a:p>
          <a:p>
            <a:pPr>
              <a:buFont typeface="Arial" panose="020B0604020202020204" pitchFamily="34" charset="0"/>
              <a:buChar char="•"/>
            </a:pPr>
            <a:r>
              <a:rPr lang="en-GB" sz="7200" dirty="0"/>
              <a:t>Covers unexpected costs (e.g., weather issues, last-minute changes)</a:t>
            </a:r>
          </a:p>
          <a:p>
            <a:endParaRPr lang="en-GB" dirty="0"/>
          </a:p>
        </p:txBody>
      </p:sp>
    </p:spTree>
    <p:extLst>
      <p:ext uri="{BB962C8B-B14F-4D97-AF65-F5344CB8AC3E}">
        <p14:creationId xmlns:p14="http://schemas.microsoft.com/office/powerpoint/2010/main" val="3311028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1901C2-7451-8DBB-25CE-42DB69F5BAA7}"/>
              </a:ext>
            </a:extLst>
          </p:cNvPr>
          <p:cNvSpPr>
            <a:spLocks noGrp="1"/>
          </p:cNvSpPr>
          <p:nvPr>
            <p:ph type="title"/>
          </p:nvPr>
        </p:nvSpPr>
        <p:spPr>
          <a:xfrm>
            <a:off x="124594" y="-15577"/>
            <a:ext cx="7886700" cy="1325563"/>
          </a:xfrm>
        </p:spPr>
        <p:txBody>
          <a:bodyPr anchor="ctr">
            <a:normAutofit/>
          </a:bodyPr>
          <a:lstStyle/>
          <a:p>
            <a:r>
              <a:rPr lang="en-GB" b="1" dirty="0"/>
              <a:t>Budget Forecasting</a:t>
            </a:r>
            <a:br>
              <a:rPr lang="en-GB" b="1" dirty="0"/>
            </a:br>
            <a:endParaRPr lang="en-GB" dirty="0"/>
          </a:p>
        </p:txBody>
      </p:sp>
      <p:sp>
        <p:nvSpPr>
          <p:cNvPr id="3" name="Content Placeholder 2">
            <a:extLst>
              <a:ext uri="{FF2B5EF4-FFF2-40B4-BE49-F238E27FC236}">
                <a16:creationId xmlns:a16="http://schemas.microsoft.com/office/drawing/2014/main" id="{B0B348F3-617F-3F04-8C31-DB718E863AB4}"/>
              </a:ext>
            </a:extLst>
          </p:cNvPr>
          <p:cNvSpPr>
            <a:spLocks noGrp="1"/>
          </p:cNvSpPr>
          <p:nvPr>
            <p:ph sz="half" idx="1"/>
          </p:nvPr>
        </p:nvSpPr>
        <p:spPr>
          <a:xfrm>
            <a:off x="35496" y="1340768"/>
            <a:ext cx="3886200" cy="4351338"/>
          </a:xfrm>
        </p:spPr>
        <p:txBody>
          <a:bodyPr>
            <a:normAutofit/>
          </a:bodyPr>
          <a:lstStyle/>
          <a:p>
            <a:r>
              <a:rPr lang="en-GB" dirty="0"/>
              <a:t>To predict the event’s financial outcome, use:</a:t>
            </a:r>
          </a:p>
          <a:p>
            <a:r>
              <a:rPr lang="en-GB" dirty="0"/>
              <a:t>✔ </a:t>
            </a:r>
            <a:r>
              <a:rPr lang="en-GB" b="1" dirty="0"/>
              <a:t>Break-Even Analysis</a:t>
            </a:r>
            <a:r>
              <a:rPr lang="en-GB" dirty="0"/>
              <a:t> – Determine the number of tickets/sponsorships needed to cover costs.</a:t>
            </a:r>
            <a:br>
              <a:rPr lang="en-GB" dirty="0"/>
            </a:br>
            <a:r>
              <a:rPr lang="en-GB" dirty="0"/>
              <a:t>✔ </a:t>
            </a:r>
            <a:r>
              <a:rPr lang="en-GB" b="1" dirty="0"/>
              <a:t>Past Event Data</a:t>
            </a:r>
            <a:r>
              <a:rPr lang="en-GB" dirty="0"/>
              <a:t> – Use historical data to estimate revenues and expenses.</a:t>
            </a:r>
            <a:br>
              <a:rPr lang="en-GB" dirty="0"/>
            </a:br>
            <a:r>
              <a:rPr lang="en-GB" dirty="0"/>
              <a:t>✔ </a:t>
            </a:r>
            <a:r>
              <a:rPr lang="en-GB" b="1" dirty="0"/>
              <a:t>ROI Calculation</a:t>
            </a:r>
            <a:r>
              <a:rPr lang="en-GB" dirty="0"/>
              <a:t> – Forecast potential profit based on different scenarios.</a:t>
            </a:r>
          </a:p>
          <a:p>
            <a:endParaRPr lang="en-GB" b="1" dirty="0"/>
          </a:p>
        </p:txBody>
      </p:sp>
      <p:pic>
        <p:nvPicPr>
          <p:cNvPr id="5" name="Picture 4">
            <a:extLst>
              <a:ext uri="{FF2B5EF4-FFF2-40B4-BE49-F238E27FC236}">
                <a16:creationId xmlns:a16="http://schemas.microsoft.com/office/drawing/2014/main" id="{8C280115-4DAB-A621-AA23-4F68DB09D671}"/>
              </a:ext>
            </a:extLst>
          </p:cNvPr>
          <p:cNvPicPr>
            <a:picLocks noChangeAspect="1"/>
          </p:cNvPicPr>
          <p:nvPr/>
        </p:nvPicPr>
        <p:blipFill>
          <a:blip r:embed="rId2"/>
          <a:stretch>
            <a:fillRect/>
          </a:stretch>
        </p:blipFill>
        <p:spPr>
          <a:xfrm>
            <a:off x="4067944" y="2232825"/>
            <a:ext cx="3886200" cy="1027205"/>
          </a:xfrm>
          <a:prstGeom prst="rect">
            <a:avLst/>
          </a:prstGeom>
          <a:noFill/>
        </p:spPr>
      </p:pic>
    </p:spTree>
    <p:extLst>
      <p:ext uri="{BB962C8B-B14F-4D97-AF65-F5344CB8AC3E}">
        <p14:creationId xmlns:p14="http://schemas.microsoft.com/office/powerpoint/2010/main" val="270874569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 name="Title 1">
            <a:extLst>
              <a:ext uri="{FF2B5EF4-FFF2-40B4-BE49-F238E27FC236}">
                <a16:creationId xmlns:a16="http://schemas.microsoft.com/office/drawing/2014/main" id="{ECA4494C-EF3E-43D7-A802-74CACF997C33}"/>
              </a:ext>
            </a:extLst>
          </p:cNvPr>
          <p:cNvSpPr>
            <a:spLocks noGrp="1"/>
          </p:cNvSpPr>
          <p:nvPr>
            <p:ph type="title"/>
          </p:nvPr>
        </p:nvSpPr>
        <p:spPr/>
        <p:txBody>
          <a:bodyPr/>
          <a:lstStyle/>
          <a:p>
            <a:endParaRPr lang="en-US" dirty="0"/>
          </a:p>
        </p:txBody>
      </p:sp>
      <p:pic>
        <p:nvPicPr>
          <p:cNvPr id="6147" name="Picture 5" descr="V:\Graphics\Powerpoint\PE_UK\PE457-Beech\Final files\GIF\ch08\M08NF001.gif">
            <a:extLst>
              <a:ext uri="{FF2B5EF4-FFF2-40B4-BE49-F238E27FC236}">
                <a16:creationId xmlns:a16="http://schemas.microsoft.com/office/drawing/2014/main" id="{D529A77D-B1DB-4377-9C5B-B535EE35F0A2}"/>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251519" y="324395"/>
            <a:ext cx="8262639" cy="4759574"/>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sp>
        <p:nvSpPr>
          <p:cNvPr id="6" name="Text Box 4">
            <a:extLst>
              <a:ext uri="{FF2B5EF4-FFF2-40B4-BE49-F238E27FC236}">
                <a16:creationId xmlns:a16="http://schemas.microsoft.com/office/drawing/2014/main" id="{5C6381E5-C579-4763-AFED-84D83E48C58E}"/>
              </a:ext>
            </a:extLst>
          </p:cNvPr>
          <p:cNvSpPr txBox="1">
            <a:spLocks noChangeArrowheads="1"/>
          </p:cNvSpPr>
          <p:nvPr/>
        </p:nvSpPr>
        <p:spPr bwMode="auto">
          <a:xfrm>
            <a:off x="899592" y="5367338"/>
            <a:ext cx="6379096" cy="566738"/>
          </a:xfrm>
          <a:prstGeom prst="rect">
            <a:avLst/>
          </a:prstGeom>
          <a:noFill/>
          <a:ln>
            <a:noFill/>
          </a:ln>
        </p:spPr>
        <p:txBody>
          <a:bodyPr vert="horz" wrap="square" lIns="91440" tIns="45720" rIns="91440" bIns="45720" numCol="1" anchor="t" anchorCtr="0" compatLnSpc="1">
            <a:prstTxWarp prst="textNoShape">
              <a:avLst/>
            </a:prstTxWarp>
            <a:normAutofit/>
          </a:bodyPr>
          <a:lstStyle/>
          <a:p>
            <a:pPr marR="0" defTabSz="914400" eaLnBrk="0" latinLnBrk="0" hangingPunct="0">
              <a:spcBef>
                <a:spcPct val="20000"/>
              </a:spcBef>
              <a:buClrTx/>
              <a:buSzTx/>
              <a:tabLst/>
              <a:defRPr/>
            </a:pPr>
            <a:r>
              <a:rPr kumimoji="0" lang="en-US" sz="1400" b="0" i="0" u="none" strike="noStrike" kern="1200" cap="none" spc="0" normalizeH="0" baseline="0" noProof="0" dirty="0">
                <a:ln>
                  <a:noFill/>
                </a:ln>
                <a:effectLst/>
                <a:uLnTx/>
                <a:uFillTx/>
                <a:latin typeface="+mn-lt"/>
                <a:ea typeface="+mn-ea"/>
                <a:cs typeface="+mn-cs"/>
              </a:rPr>
              <a:t>Figure 8.1  Potential costs and incomes of events</a:t>
            </a:r>
            <a:br>
              <a:rPr kumimoji="0" lang="en-US" sz="1400" b="0" i="0" u="none" strike="noStrike" kern="1200" cap="none" spc="0" normalizeH="0" baseline="0" noProof="0" dirty="0">
                <a:ln>
                  <a:noFill/>
                </a:ln>
                <a:effectLst/>
                <a:uLnTx/>
                <a:uFillTx/>
                <a:latin typeface="+mn-lt"/>
                <a:ea typeface="+mn-ea"/>
                <a:cs typeface="+mn-cs"/>
              </a:rPr>
            </a:br>
            <a:r>
              <a:rPr kumimoji="0" lang="en-US" sz="1400" b="0" i="1" u="none" strike="noStrike" kern="1200" cap="none" spc="0" normalizeH="0" baseline="0" noProof="0" dirty="0">
                <a:ln>
                  <a:noFill/>
                </a:ln>
                <a:effectLst/>
                <a:uLnTx/>
                <a:uFillTx/>
                <a:latin typeface="+mn-lt"/>
                <a:ea typeface="+mn-ea"/>
                <a:cs typeface="+mn-cs"/>
              </a:rPr>
              <a:t>Source</a:t>
            </a:r>
            <a:r>
              <a:rPr kumimoji="0" lang="en-US" sz="1400" b="0" i="0" u="none" strike="noStrike" kern="1200" cap="none" spc="0" normalizeH="0" baseline="0" noProof="0" dirty="0">
                <a:ln>
                  <a:noFill/>
                </a:ln>
                <a:effectLst/>
                <a:uLnTx/>
                <a:uFillTx/>
                <a:latin typeface="+mn-lt"/>
                <a:ea typeface="+mn-ea"/>
                <a:cs typeface="+mn-cs"/>
              </a:rPr>
              <a:t>: Own illustration adapted from Games Legacy (2002: 26)</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6473" name="Group 89"/>
          <p:cNvGraphicFramePr>
            <a:graphicFrameLocks noGrp="1"/>
          </p:cNvGraphicFramePr>
          <p:nvPr/>
        </p:nvGraphicFramePr>
        <p:xfrm>
          <a:off x="395288" y="260350"/>
          <a:ext cx="8416925" cy="5329239"/>
        </p:xfrm>
        <a:graphic>
          <a:graphicData uri="http://schemas.openxmlformats.org/drawingml/2006/table">
            <a:tbl>
              <a:tblPr/>
              <a:tblGrid>
                <a:gridCol w="3089275">
                  <a:extLst>
                    <a:ext uri="{9D8B030D-6E8A-4147-A177-3AD203B41FA5}">
                      <a16:colId xmlns:a16="http://schemas.microsoft.com/office/drawing/2014/main" val="20000"/>
                    </a:ext>
                  </a:extLst>
                </a:gridCol>
                <a:gridCol w="5327650">
                  <a:extLst>
                    <a:ext uri="{9D8B030D-6E8A-4147-A177-3AD203B41FA5}">
                      <a16:colId xmlns:a16="http://schemas.microsoft.com/office/drawing/2014/main" val="20001"/>
                    </a:ext>
                  </a:extLst>
                </a:gridCol>
              </a:tblGrid>
              <a:tr h="431800">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1" u="none" strike="noStrike" cap="none" normalizeH="0" baseline="0">
                          <a:ln>
                            <a:noFill/>
                          </a:ln>
                          <a:solidFill>
                            <a:schemeClr val="tx1"/>
                          </a:solidFill>
                          <a:effectLst/>
                          <a:latin typeface="Calibri" pitchFamily="34" charset="0"/>
                          <a:ea typeface="ＭＳ Ｐゴシック"/>
                          <a:cs typeface="Times New Roman" pitchFamily="18" charset="0"/>
                        </a:rPr>
                        <a:t>User Groups</a:t>
                      </a:r>
                    </a:p>
                  </a:txBody>
                  <a:tcPr marL="50380" marR="50380" marT="0" marB="0" horzOverflow="overflow">
                    <a:lnL cap="flat">
                      <a:noFill/>
                    </a:lnL>
                    <a:lnR>
                      <a:noFill/>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1" u="none" strike="noStrike" cap="none" normalizeH="0" baseline="0">
                          <a:ln>
                            <a:noFill/>
                          </a:ln>
                          <a:solidFill>
                            <a:schemeClr val="tx1"/>
                          </a:solidFill>
                          <a:effectLst/>
                          <a:latin typeface="Calibri" pitchFamily="34" charset="0"/>
                          <a:ea typeface="ＭＳ Ｐゴシック"/>
                          <a:cs typeface="Times New Roman" pitchFamily="18" charset="0"/>
                        </a:rPr>
                        <a:t>Areas of interest</a:t>
                      </a:r>
                    </a:p>
                  </a:txBody>
                  <a:tcPr marL="50380" marR="50380" marT="0" marB="0" horzOverflow="overflow">
                    <a:lnL>
                      <a:noFill/>
                    </a:lnL>
                    <a:lnR cap="flat">
                      <a:noFill/>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1223963">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Event managers</a:t>
                      </a:r>
                    </a:p>
                  </a:txBody>
                  <a:tcPr marL="50380" marR="50380" marT="0" marB="0" horzOverflow="overflow">
                    <a:lnL cap="flat">
                      <a:noFill/>
                    </a:lnL>
                    <a:lnR>
                      <a:noFill/>
                    </a:lnR>
                    <a:lnT w="19050" cap="flat" cmpd="sng" algn="ctr">
                      <a:solidFill>
                        <a:schemeClr val="tx1"/>
                      </a:solidFill>
                      <a:prstDash val="solid"/>
                      <a:round/>
                      <a:headEnd type="none" w="med" len="med"/>
                      <a:tailEnd type="none" w="med" len="med"/>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Managers </a:t>
                      </a:r>
                      <a:r>
                        <a:rPr kumimoji="0" lang="en-US" sz="1800" b="0" i="0" u="none" strike="noStrike" cap="none" normalizeH="0" baseline="0">
                          <a:ln>
                            <a:noFill/>
                          </a:ln>
                          <a:solidFill>
                            <a:schemeClr val="tx1"/>
                          </a:solidFill>
                          <a:effectLst/>
                          <a:latin typeface="Calibri" pitchFamily="34" charset="0"/>
                          <a:ea typeface="ＭＳ Ｐゴシック"/>
                          <a:cs typeface="Times New Roman" pitchFamily="18" charset="0"/>
                        </a:rPr>
                        <a:t>require financial information so that they can make present and future plans for the event and see how effective their decisions have been.</a:t>
                      </a:r>
                      <a:endPar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endParaRPr>
                    </a:p>
                  </a:txBody>
                  <a:tcPr marL="50380" marR="50380" marT="0" marB="0" horzOverflow="overflow">
                    <a:lnL>
                      <a:noFill/>
                    </a:lnL>
                    <a:lnR cap="flat">
                      <a:noFill/>
                    </a:lnR>
                    <a:lnT w="19050" cap="flat" cmpd="sng" algn="ctr">
                      <a:solidFill>
                        <a:schemeClr val="tx1"/>
                      </a:solidFill>
                      <a:prstDash val="solid"/>
                      <a:round/>
                      <a:headEnd type="none" w="med" len="med"/>
                      <a:tailEnd type="none" w="med" len="med"/>
                    </a:lnT>
                    <a:lnB>
                      <a:noFill/>
                    </a:lnB>
                    <a:lnTlToBr>
                      <a:noFill/>
                    </a:lnTlToBr>
                    <a:lnBlToTr>
                      <a:noFill/>
                    </a:lnBlToTr>
                    <a:noFill/>
                  </a:tcPr>
                </a:tc>
                <a:extLst>
                  <a:ext uri="{0D108BD9-81ED-4DB2-BD59-A6C34878D82A}">
                    <a16:rowId xmlns:a16="http://schemas.microsoft.com/office/drawing/2014/main" val="10001"/>
                  </a:ext>
                </a:extLst>
              </a:tr>
              <a:tr h="865188">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Trade contacts (e.g. suppliers)</a:t>
                      </a:r>
                    </a:p>
                  </a:txBody>
                  <a:tcPr marL="50380" marR="50380" marT="0" marB="0" horzOverflow="overflow">
                    <a:lnL cap="flat">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US" sz="1800" b="0" i="0" u="none" strike="noStrike" cap="none" normalizeH="0" baseline="0">
                          <a:ln>
                            <a:noFill/>
                          </a:ln>
                          <a:solidFill>
                            <a:schemeClr val="tx1"/>
                          </a:solidFill>
                          <a:effectLst/>
                          <a:latin typeface="Calibri" pitchFamily="34" charset="0"/>
                          <a:ea typeface="ＭＳ Ｐゴシック"/>
                          <a:cs typeface="Times New Roman" pitchFamily="18" charset="0"/>
                        </a:rPr>
                        <a:t>Suppliers and other trade contacts need to know if they are going to be paid on time by the event organiser.</a:t>
                      </a:r>
                      <a:endPar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endParaRPr>
                    </a:p>
                  </a:txBody>
                  <a:tcPr marL="50380" marR="50380" marT="0" marB="0"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2"/>
                  </a:ext>
                </a:extLst>
              </a:tr>
              <a:tr h="1584325">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Providers of private finance (e.g. banks and so on)</a:t>
                      </a:r>
                    </a:p>
                  </a:txBody>
                  <a:tcPr marL="50380" marR="50380" marT="0" marB="0" horzOverflow="overflow">
                    <a:lnL cap="flat">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US" sz="1800" b="0" i="0" u="none" strike="noStrike" cap="none" normalizeH="0" baseline="0">
                          <a:ln>
                            <a:noFill/>
                          </a:ln>
                          <a:solidFill>
                            <a:schemeClr val="tx1"/>
                          </a:solidFill>
                          <a:effectLst/>
                          <a:latin typeface="Calibri" pitchFamily="34" charset="0"/>
                          <a:ea typeface="ＭＳ Ｐゴシック"/>
                          <a:cs typeface="Times New Roman" pitchFamily="18" charset="0"/>
                        </a:rPr>
                        <a:t>Banks and other lenders of finance need to ensure that any loans and interest payments are going to be made on time before they lend money and during the repayment period.</a:t>
                      </a:r>
                      <a:endPar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endParaRPr>
                    </a:p>
                  </a:txBody>
                  <a:tcPr marL="50380" marR="50380" marT="0" marB="0"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3"/>
                  </a:ext>
                </a:extLst>
              </a:tr>
              <a:tr h="1223963">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Providers of public finance (e.g. government agencies, quangos and so on)</a:t>
                      </a:r>
                    </a:p>
                  </a:txBody>
                  <a:tcPr marL="50380" marR="50380" marT="0" marB="0" horzOverflow="overflow">
                    <a:lnL cap="flat">
                      <a:noFill/>
                    </a:lnL>
                    <a:lnR>
                      <a:noFill/>
                    </a:lnR>
                    <a:lnT>
                      <a:noFill/>
                    </a:lnT>
                    <a:lnB w="1905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US" sz="1800" b="0" i="0" u="none" strike="noStrike" cap="none" normalizeH="0" baseline="0" dirty="0">
                          <a:ln>
                            <a:noFill/>
                          </a:ln>
                          <a:solidFill>
                            <a:schemeClr val="tx1"/>
                          </a:solidFill>
                          <a:effectLst/>
                          <a:latin typeface="Calibri" pitchFamily="34" charset="0"/>
                          <a:ea typeface="ＭＳ Ｐゴシック"/>
                          <a:cs typeface="Times New Roman" pitchFamily="18" charset="0"/>
                        </a:rPr>
                        <a:t>Funding bodies will want to ensure that their funds are being used for the appropriate purpose and that those funds are helping to meet their performance objectives.</a:t>
                      </a:r>
                      <a:endParaRPr kumimoji="0" lang="en-GB" sz="1800" b="0" i="0" u="none" strike="noStrike" cap="none" normalizeH="0" baseline="0" dirty="0">
                        <a:ln>
                          <a:noFill/>
                        </a:ln>
                        <a:solidFill>
                          <a:schemeClr val="tx1"/>
                        </a:solidFill>
                        <a:effectLst/>
                        <a:latin typeface="Calibri" pitchFamily="34" charset="0"/>
                        <a:ea typeface="ＭＳ Ｐゴシック"/>
                        <a:cs typeface="Times New Roman" pitchFamily="18" charset="0"/>
                      </a:endParaRPr>
                    </a:p>
                  </a:txBody>
                  <a:tcPr marL="50380" marR="50380" marT="0" marB="0" horzOverflow="overflow">
                    <a:lnL>
                      <a:noFill/>
                    </a:lnL>
                    <a:lnR cap="flat">
                      <a:noFill/>
                    </a:lnR>
                    <a:lnT>
                      <a:noFill/>
                    </a:lnT>
                    <a:lnB w="1905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bl>
          </a:graphicData>
        </a:graphic>
      </p:graphicFrame>
      <p:sp>
        <p:nvSpPr>
          <p:cNvPr id="15375" name="Title 3"/>
          <p:cNvSpPr>
            <a:spLocks/>
          </p:cNvSpPr>
          <p:nvPr/>
        </p:nvSpPr>
        <p:spPr bwMode="auto">
          <a:xfrm>
            <a:off x="396875" y="5703888"/>
            <a:ext cx="8439150" cy="831850"/>
          </a:xfrm>
          <a:prstGeom prst="rect">
            <a:avLst/>
          </a:prstGeom>
          <a:noFill/>
          <a:ln w="9525">
            <a:noFill/>
            <a:miter lim="800000"/>
            <a:headEnd/>
            <a:tailEnd/>
          </a:ln>
        </p:spPr>
        <p:txBody>
          <a:bodyPr anchor="ctr">
            <a:spAutoFit/>
          </a:bodyPr>
          <a:lstStyle/>
          <a:p>
            <a:pPr marL="1430338" indent="-1430338" eaLnBrk="0" hangingPunct="0">
              <a:tabLst>
                <a:tab pos="1430338" algn="l"/>
              </a:tabLst>
            </a:pPr>
            <a:r>
              <a:rPr lang="en-GB" sz="2400" b="1">
                <a:latin typeface="Calibri" pitchFamily="34" charset="0"/>
              </a:rPr>
              <a:t>Table 6.2	</a:t>
            </a:r>
            <a:r>
              <a:rPr lang="en-US" sz="2400">
                <a:latin typeface="Calibri" pitchFamily="34" charset="0"/>
              </a:rPr>
              <a:t>Users of financial information and their </a:t>
            </a:r>
            <a:br>
              <a:rPr lang="en-US" sz="2400">
                <a:latin typeface="Calibri" pitchFamily="34" charset="0"/>
              </a:rPr>
            </a:br>
            <a:r>
              <a:rPr lang="en-US" sz="2400">
                <a:latin typeface="Calibri" pitchFamily="34" charset="0"/>
              </a:rPr>
              <a:t>information needs</a:t>
            </a:r>
            <a:endParaRPr lang="en-GB" sz="2400">
              <a:latin typeface="Calibri" pitchFamily="34" charset="0"/>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5909" name="Group 69"/>
          <p:cNvGraphicFramePr>
            <a:graphicFrameLocks noGrp="1"/>
          </p:cNvGraphicFramePr>
          <p:nvPr/>
        </p:nvGraphicFramePr>
        <p:xfrm>
          <a:off x="395288" y="538163"/>
          <a:ext cx="8416925" cy="4464050"/>
        </p:xfrm>
        <a:graphic>
          <a:graphicData uri="http://schemas.openxmlformats.org/drawingml/2006/table">
            <a:tbl>
              <a:tblPr/>
              <a:tblGrid>
                <a:gridCol w="3089275">
                  <a:extLst>
                    <a:ext uri="{9D8B030D-6E8A-4147-A177-3AD203B41FA5}">
                      <a16:colId xmlns:a16="http://schemas.microsoft.com/office/drawing/2014/main" val="20000"/>
                    </a:ext>
                  </a:extLst>
                </a:gridCol>
                <a:gridCol w="5327650">
                  <a:extLst>
                    <a:ext uri="{9D8B030D-6E8A-4147-A177-3AD203B41FA5}">
                      <a16:colId xmlns:a16="http://schemas.microsoft.com/office/drawing/2014/main" val="20001"/>
                    </a:ext>
                  </a:extLst>
                </a:gridCol>
              </a:tblGrid>
              <a:tr h="431800">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1" u="none" strike="noStrike" cap="none" normalizeH="0" baseline="0">
                          <a:ln>
                            <a:noFill/>
                          </a:ln>
                          <a:solidFill>
                            <a:schemeClr val="tx1"/>
                          </a:solidFill>
                          <a:effectLst/>
                          <a:latin typeface="Calibri" pitchFamily="34" charset="0"/>
                          <a:ea typeface="ＭＳ Ｐゴシック"/>
                          <a:cs typeface="Times New Roman" pitchFamily="18" charset="0"/>
                        </a:rPr>
                        <a:t>User Groups</a:t>
                      </a:r>
                    </a:p>
                  </a:txBody>
                  <a:tcPr marL="50380" marR="50380" marT="0" marB="0" horzOverflow="overflow">
                    <a:lnL cap="flat">
                      <a:noFill/>
                    </a:lnL>
                    <a:lnR>
                      <a:noFill/>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1" u="none" strike="noStrike" cap="none" normalizeH="0" baseline="0">
                          <a:ln>
                            <a:noFill/>
                          </a:ln>
                          <a:solidFill>
                            <a:schemeClr val="tx1"/>
                          </a:solidFill>
                          <a:effectLst/>
                          <a:latin typeface="Calibri" pitchFamily="34" charset="0"/>
                          <a:ea typeface="ＭＳ Ｐゴシック"/>
                          <a:cs typeface="Times New Roman" pitchFamily="18" charset="0"/>
                        </a:rPr>
                        <a:t>Areas of interest</a:t>
                      </a:r>
                    </a:p>
                  </a:txBody>
                  <a:tcPr marL="50380" marR="50380" marT="0" marB="0" horzOverflow="overflow">
                    <a:lnL>
                      <a:noFill/>
                    </a:lnL>
                    <a:lnR cap="flat">
                      <a:noFill/>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1584325">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Tax authorities</a:t>
                      </a:r>
                    </a:p>
                  </a:txBody>
                  <a:tcPr marL="50380" marR="50380" marT="0" marB="0" horzOverflow="overflow">
                    <a:lnL cap="flat">
                      <a:noFill/>
                    </a:lnL>
                    <a:lnR>
                      <a:noFill/>
                    </a:lnR>
                    <a:lnT w="19050" cap="flat" cmpd="sng" algn="ctr">
                      <a:solidFill>
                        <a:schemeClr val="tx1"/>
                      </a:solidFill>
                      <a:prstDash val="solid"/>
                      <a:round/>
                      <a:headEnd type="none" w="med" len="med"/>
                      <a:tailEnd type="none" w="med" len="med"/>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US" sz="1800" b="0" i="0" u="none" strike="noStrike" cap="none" normalizeH="0" baseline="0">
                          <a:ln>
                            <a:noFill/>
                          </a:ln>
                          <a:solidFill>
                            <a:schemeClr val="tx1"/>
                          </a:solidFill>
                          <a:effectLst/>
                          <a:latin typeface="Calibri" pitchFamily="34" charset="0"/>
                          <a:ea typeface="ＭＳ Ｐゴシック"/>
                          <a:cs typeface="Times New Roman" pitchFamily="18" charset="0"/>
                        </a:rPr>
                        <a:t>The tax authorities require information about the profits/surplus of the event so that they can work out how much tax the organisation owes. They also need details for VAT and employees’ income tax.</a:t>
                      </a:r>
                      <a:endPar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endParaRPr>
                    </a:p>
                  </a:txBody>
                  <a:tcPr marL="50380" marR="50380" marT="0" marB="0" horzOverflow="overflow">
                    <a:lnL>
                      <a:noFill/>
                    </a:lnL>
                    <a:lnR cap="flat">
                      <a:noFill/>
                    </a:lnR>
                    <a:lnT w="19050" cap="flat" cmpd="sng" algn="ctr">
                      <a:solidFill>
                        <a:schemeClr val="tx1"/>
                      </a:solidFill>
                      <a:prstDash val="solid"/>
                      <a:round/>
                      <a:headEnd type="none" w="med" len="med"/>
                      <a:tailEnd type="none" w="med" len="med"/>
                    </a:lnT>
                    <a:lnB>
                      <a:noFill/>
                    </a:lnB>
                    <a:lnTlToBr>
                      <a:noFill/>
                    </a:lnTlToBr>
                    <a:lnBlToTr>
                      <a:noFill/>
                    </a:lnBlToTr>
                    <a:noFill/>
                  </a:tcPr>
                </a:tc>
                <a:extLst>
                  <a:ext uri="{0D108BD9-81ED-4DB2-BD59-A6C34878D82A}">
                    <a16:rowId xmlns:a16="http://schemas.microsoft.com/office/drawing/2014/main" val="10001"/>
                  </a:ext>
                </a:extLst>
              </a:tr>
              <a:tr h="1584325">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Employees/volunteers</a:t>
                      </a:r>
                    </a:p>
                  </a:txBody>
                  <a:tcPr marL="50380" marR="50380" marT="0" marB="0" horzOverflow="overflow">
                    <a:lnL cap="flat">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US" sz="1800" b="0" i="0" u="none" strike="noStrike" cap="none" normalizeH="0" baseline="0">
                          <a:ln>
                            <a:noFill/>
                          </a:ln>
                          <a:solidFill>
                            <a:schemeClr val="tx1"/>
                          </a:solidFill>
                          <a:effectLst/>
                          <a:latin typeface="Calibri" pitchFamily="34" charset="0"/>
                          <a:ea typeface="ＭＳ Ｐゴシック"/>
                          <a:cs typeface="Times New Roman" pitchFamily="18" charset="0"/>
                        </a:rPr>
                        <a:t>Organisations’ employees and volunteers often wish to know whether their jobs are safe and that they are going to be paid on time or that the event is likely to go ahead.</a:t>
                      </a:r>
                      <a:endPar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endParaRPr>
                    </a:p>
                  </a:txBody>
                  <a:tcPr marL="50380" marR="50380" marT="0" marB="0"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2"/>
                  </a:ext>
                </a:extLst>
              </a:tr>
              <a:tr h="863600">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Spectators</a:t>
                      </a:r>
                    </a:p>
                  </a:txBody>
                  <a:tcPr marL="50380" marR="50380" marT="0" marB="0" horzOverflow="overflow">
                    <a:lnL cap="flat">
                      <a:noFill/>
                    </a:lnL>
                    <a:lnR>
                      <a:noFill/>
                    </a:lnR>
                    <a:lnT>
                      <a:noFill/>
                    </a:lnT>
                    <a:lnB w="1905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US" sz="1800" b="0" i="0" u="none" strike="noStrike" cap="none" normalizeH="0" baseline="0">
                          <a:ln>
                            <a:noFill/>
                          </a:ln>
                          <a:solidFill>
                            <a:schemeClr val="tx1"/>
                          </a:solidFill>
                          <a:effectLst/>
                          <a:latin typeface="Calibri" pitchFamily="34" charset="0"/>
                          <a:ea typeface="ＭＳ Ｐゴシック"/>
                          <a:cs typeface="Times New Roman" pitchFamily="18" charset="0"/>
                        </a:rPr>
                        <a:t>It is normal for spectators to know if goods/services purchased are going to be delivered/provided.</a:t>
                      </a:r>
                      <a:endPar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endParaRPr>
                    </a:p>
                  </a:txBody>
                  <a:tcPr marL="50380" marR="50380" marT="0" marB="0" horzOverflow="overflow">
                    <a:lnL>
                      <a:noFill/>
                    </a:lnL>
                    <a:lnR cap="flat">
                      <a:noFill/>
                    </a:lnR>
                    <a:lnT>
                      <a:noFill/>
                    </a:lnT>
                    <a:lnB w="1905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bl>
          </a:graphicData>
        </a:graphic>
      </p:graphicFrame>
      <p:sp>
        <p:nvSpPr>
          <p:cNvPr id="16397" name="Title 3"/>
          <p:cNvSpPr>
            <a:spLocks/>
          </p:cNvSpPr>
          <p:nvPr/>
        </p:nvSpPr>
        <p:spPr bwMode="auto">
          <a:xfrm>
            <a:off x="373063" y="5132388"/>
            <a:ext cx="8439150" cy="831850"/>
          </a:xfrm>
          <a:prstGeom prst="rect">
            <a:avLst/>
          </a:prstGeom>
          <a:noFill/>
          <a:ln w="9525">
            <a:noFill/>
            <a:miter lim="800000"/>
            <a:headEnd/>
            <a:tailEnd/>
          </a:ln>
        </p:spPr>
        <p:txBody>
          <a:bodyPr anchor="ctr">
            <a:spAutoFit/>
          </a:bodyPr>
          <a:lstStyle/>
          <a:p>
            <a:pPr marL="1430338" indent="-1430338" eaLnBrk="0" hangingPunct="0">
              <a:tabLst>
                <a:tab pos="1430338" algn="l"/>
              </a:tabLst>
            </a:pPr>
            <a:r>
              <a:rPr lang="en-GB" sz="2400" b="1">
                <a:latin typeface="Calibri" pitchFamily="34" charset="0"/>
              </a:rPr>
              <a:t>Table 6.2	</a:t>
            </a:r>
            <a:r>
              <a:rPr lang="en-US" sz="2400">
                <a:latin typeface="Calibri" pitchFamily="34" charset="0"/>
              </a:rPr>
              <a:t>Users of financial information and their information needs (contd.)</a:t>
            </a:r>
            <a:endParaRPr lang="en-GB" sz="2400">
              <a:latin typeface="Calibri" pitchFamily="34" charset="0"/>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Rectangle 4"/>
          <p:cNvSpPr>
            <a:spLocks noChangeArrowheads="1"/>
          </p:cNvSpPr>
          <p:nvPr/>
        </p:nvSpPr>
        <p:spPr bwMode="auto">
          <a:xfrm>
            <a:off x="611188" y="317500"/>
            <a:ext cx="7921625" cy="6027738"/>
          </a:xfrm>
          <a:prstGeom prst="rect">
            <a:avLst/>
          </a:prstGeom>
          <a:noFill/>
          <a:ln w="9525">
            <a:noFill/>
            <a:miter lim="800000"/>
            <a:headEnd/>
            <a:tailEnd/>
          </a:ln>
        </p:spPr>
        <p:txBody>
          <a:bodyPr>
            <a:spAutoFit/>
          </a:bodyPr>
          <a:lstStyle/>
          <a:p>
            <a:pPr marL="271463" indent="-271463">
              <a:spcAft>
                <a:spcPct val="50000"/>
              </a:spcAft>
              <a:buFont typeface="Arial" charset="0"/>
              <a:buNone/>
              <a:tabLst>
                <a:tab pos="271463" algn="l"/>
              </a:tabLst>
            </a:pPr>
            <a:r>
              <a:rPr lang="en-GB" sz="2800" b="1">
                <a:latin typeface="Calibri" pitchFamily="34" charset="0"/>
              </a:rPr>
              <a:t>Organisational objectives (MASTER)</a:t>
            </a:r>
          </a:p>
          <a:p>
            <a:pPr marL="271463" indent="-271463">
              <a:spcAft>
                <a:spcPct val="30000"/>
              </a:spcAft>
              <a:buFont typeface="Arial" charset="0"/>
              <a:buChar char="•"/>
              <a:tabLst>
                <a:tab pos="271463" algn="l"/>
              </a:tabLst>
            </a:pPr>
            <a:r>
              <a:rPr lang="en-US" sz="2400" b="1">
                <a:latin typeface="Calibri" pitchFamily="34" charset="0"/>
              </a:rPr>
              <a:t>M</a:t>
            </a:r>
            <a:r>
              <a:rPr lang="en-US" sz="2400">
                <a:latin typeface="Calibri" pitchFamily="34" charset="0"/>
              </a:rPr>
              <a:t>easurable – e.g. a profit of £3 million in the financial year, or simply to break even.</a:t>
            </a:r>
          </a:p>
          <a:p>
            <a:pPr marL="271463" indent="-271463">
              <a:spcAft>
                <a:spcPct val="30000"/>
              </a:spcAft>
              <a:buFont typeface="Arial" charset="0"/>
              <a:buChar char="•"/>
              <a:tabLst>
                <a:tab pos="271463" algn="l"/>
              </a:tabLst>
            </a:pPr>
            <a:r>
              <a:rPr lang="en-US" sz="2400" b="1">
                <a:latin typeface="Calibri" pitchFamily="34" charset="0"/>
              </a:rPr>
              <a:t>A</a:t>
            </a:r>
            <a:r>
              <a:rPr lang="en-US" sz="2400">
                <a:latin typeface="Calibri" pitchFamily="34" charset="0"/>
              </a:rPr>
              <a:t>chievable – the organisation must have the capability to attain its objectives; capability means staff, other resources, and competitive advantage.</a:t>
            </a:r>
          </a:p>
          <a:p>
            <a:pPr marL="271463" indent="-271463">
              <a:spcAft>
                <a:spcPct val="30000"/>
              </a:spcAft>
              <a:buFont typeface="Arial" charset="0"/>
              <a:buChar char="•"/>
              <a:tabLst>
                <a:tab pos="271463" algn="l"/>
              </a:tabLst>
            </a:pPr>
            <a:r>
              <a:rPr lang="en-US" sz="2400" b="1">
                <a:latin typeface="Calibri" pitchFamily="34" charset="0"/>
              </a:rPr>
              <a:t>S</a:t>
            </a:r>
            <a:r>
              <a:rPr lang="en-US" sz="2400">
                <a:latin typeface="Calibri" pitchFamily="34" charset="0"/>
              </a:rPr>
              <a:t>pecific – objectives must be specific: e.g. ‘£3 million profit’, not ‘to do well this year’.</a:t>
            </a:r>
          </a:p>
          <a:p>
            <a:pPr marL="271463" indent="-271463">
              <a:spcAft>
                <a:spcPct val="30000"/>
              </a:spcAft>
              <a:buFont typeface="Arial" charset="0"/>
              <a:buChar char="•"/>
              <a:tabLst>
                <a:tab pos="271463" algn="l"/>
              </a:tabLst>
            </a:pPr>
            <a:r>
              <a:rPr lang="en-US" sz="2400" b="1">
                <a:latin typeface="Calibri" pitchFamily="34" charset="0"/>
              </a:rPr>
              <a:t>T</a:t>
            </a:r>
            <a:r>
              <a:rPr lang="en-US" sz="2400">
                <a:latin typeface="Calibri" pitchFamily="34" charset="0"/>
              </a:rPr>
              <a:t>ime limited – objectives must have a stated date </a:t>
            </a:r>
            <a:br>
              <a:rPr lang="en-US" sz="2400">
                <a:latin typeface="Calibri" pitchFamily="34" charset="0"/>
              </a:rPr>
            </a:br>
            <a:r>
              <a:rPr lang="en-US" sz="2400">
                <a:latin typeface="Calibri" pitchFamily="34" charset="0"/>
              </a:rPr>
              <a:t>for achievement.</a:t>
            </a:r>
          </a:p>
          <a:p>
            <a:pPr marL="271463" indent="-271463">
              <a:spcAft>
                <a:spcPct val="30000"/>
              </a:spcAft>
              <a:buFont typeface="Arial" charset="0"/>
              <a:buChar char="•"/>
              <a:tabLst>
                <a:tab pos="271463" algn="l"/>
              </a:tabLst>
            </a:pPr>
            <a:r>
              <a:rPr lang="en-US" sz="2400" b="1">
                <a:latin typeface="Calibri" pitchFamily="34" charset="0"/>
              </a:rPr>
              <a:t>E</a:t>
            </a:r>
            <a:r>
              <a:rPr lang="en-US" sz="2400">
                <a:latin typeface="Calibri" pitchFamily="34" charset="0"/>
              </a:rPr>
              <a:t>nds related – objectives must relate to achieving outputs (ends) rather than describing means (how).</a:t>
            </a:r>
          </a:p>
          <a:p>
            <a:pPr marL="271463" indent="-271463">
              <a:spcAft>
                <a:spcPct val="30000"/>
              </a:spcAft>
              <a:buFont typeface="Arial" charset="0"/>
              <a:buChar char="•"/>
              <a:tabLst>
                <a:tab pos="271463" algn="l"/>
              </a:tabLst>
            </a:pPr>
            <a:r>
              <a:rPr lang="en-US" sz="2400" b="1">
                <a:latin typeface="Calibri" pitchFamily="34" charset="0"/>
              </a:rPr>
              <a:t>R</a:t>
            </a:r>
            <a:r>
              <a:rPr lang="en-US" sz="2400">
                <a:latin typeface="Calibri" pitchFamily="34" charset="0"/>
              </a:rPr>
              <a:t>anked – ideally, objectives should be ranked in order </a:t>
            </a:r>
            <a:br>
              <a:rPr lang="en-US" sz="2400">
                <a:latin typeface="Calibri" pitchFamily="34" charset="0"/>
              </a:rPr>
            </a:br>
            <a:r>
              <a:rPr lang="en-US" sz="2400">
                <a:latin typeface="Calibri" pitchFamily="34" charset="0"/>
              </a:rPr>
              <a:t>of priority.</a:t>
            </a:r>
            <a:endParaRPr lang="en-GB" sz="2400">
              <a:latin typeface="Calibri" pitchFamily="34" charset="0"/>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29EF29-5367-6AD9-234D-4DE891AE1748}"/>
              </a:ext>
            </a:extLst>
          </p:cNvPr>
          <p:cNvSpPr>
            <a:spLocks noGrp="1"/>
          </p:cNvSpPr>
          <p:nvPr>
            <p:ph type="title"/>
          </p:nvPr>
        </p:nvSpPr>
        <p:spPr>
          <a:xfrm>
            <a:off x="124594" y="30900"/>
            <a:ext cx="7886700" cy="1325563"/>
          </a:xfrm>
        </p:spPr>
        <p:txBody>
          <a:bodyPr/>
          <a:lstStyle/>
          <a:p>
            <a:r>
              <a:rPr lang="en-GB" b="1" dirty="0"/>
              <a:t>Oktoberfest (Germany) - Event Budget Breakdown</a:t>
            </a:r>
          </a:p>
        </p:txBody>
      </p:sp>
      <p:sp>
        <p:nvSpPr>
          <p:cNvPr id="3" name="Content Placeholder 2">
            <a:extLst>
              <a:ext uri="{FF2B5EF4-FFF2-40B4-BE49-F238E27FC236}">
                <a16:creationId xmlns:a16="http://schemas.microsoft.com/office/drawing/2014/main" id="{44A7D500-0586-5AFA-CFA6-A0CEF78C7CF7}"/>
              </a:ext>
            </a:extLst>
          </p:cNvPr>
          <p:cNvSpPr>
            <a:spLocks noGrp="1"/>
          </p:cNvSpPr>
          <p:nvPr>
            <p:ph idx="1"/>
          </p:nvPr>
        </p:nvSpPr>
        <p:spPr>
          <a:xfrm>
            <a:off x="539552" y="1556792"/>
            <a:ext cx="7886700" cy="4351338"/>
          </a:xfrm>
        </p:spPr>
        <p:txBody>
          <a:bodyPr/>
          <a:lstStyle/>
          <a:p>
            <a:r>
              <a:rPr lang="en-GB" dirty="0"/>
              <a:t>Oktoberfest in Munich is one of the world’s largest tourism events, attracting millions of visitors annually.</a:t>
            </a:r>
          </a:p>
          <a:p>
            <a:endParaRPr lang="en-GB" dirty="0"/>
          </a:p>
        </p:txBody>
      </p:sp>
      <p:pic>
        <p:nvPicPr>
          <p:cNvPr id="5" name="Picture 4">
            <a:extLst>
              <a:ext uri="{FF2B5EF4-FFF2-40B4-BE49-F238E27FC236}">
                <a16:creationId xmlns:a16="http://schemas.microsoft.com/office/drawing/2014/main" id="{DA9138CA-3EE8-D11A-DC62-046CAF36099F}"/>
              </a:ext>
            </a:extLst>
          </p:cNvPr>
          <p:cNvPicPr>
            <a:picLocks noChangeAspect="1"/>
          </p:cNvPicPr>
          <p:nvPr/>
        </p:nvPicPr>
        <p:blipFill>
          <a:blip r:embed="rId2"/>
          <a:stretch>
            <a:fillRect/>
          </a:stretch>
        </p:blipFill>
        <p:spPr>
          <a:xfrm>
            <a:off x="323528" y="2303592"/>
            <a:ext cx="7687766" cy="3395403"/>
          </a:xfrm>
          <a:prstGeom prst="rect">
            <a:avLst/>
          </a:prstGeom>
        </p:spPr>
      </p:pic>
    </p:spTree>
    <p:extLst>
      <p:ext uri="{BB962C8B-B14F-4D97-AF65-F5344CB8AC3E}">
        <p14:creationId xmlns:p14="http://schemas.microsoft.com/office/powerpoint/2010/main" val="333048923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F76521E-B6C4-017E-D634-241DA8E50984}"/>
              </a:ext>
            </a:extLst>
          </p:cNvPr>
          <p:cNvPicPr>
            <a:picLocks noChangeAspect="1"/>
          </p:cNvPicPr>
          <p:nvPr/>
        </p:nvPicPr>
        <p:blipFill>
          <a:blip r:embed="rId2"/>
          <a:stretch>
            <a:fillRect/>
          </a:stretch>
        </p:blipFill>
        <p:spPr>
          <a:xfrm>
            <a:off x="35496" y="116632"/>
            <a:ext cx="9144000" cy="5563841"/>
          </a:xfrm>
          <a:prstGeom prst="rect">
            <a:avLst/>
          </a:prstGeom>
        </p:spPr>
      </p:pic>
    </p:spTree>
    <p:extLst>
      <p:ext uri="{BB962C8B-B14F-4D97-AF65-F5344CB8AC3E}">
        <p14:creationId xmlns:p14="http://schemas.microsoft.com/office/powerpoint/2010/main" val="125224616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523C057-5CA9-0D06-D7B9-FCC78EAC0AA8}"/>
              </a:ext>
            </a:extLst>
          </p:cNvPr>
          <p:cNvPicPr>
            <a:picLocks noChangeAspect="1"/>
          </p:cNvPicPr>
          <p:nvPr/>
        </p:nvPicPr>
        <p:blipFill>
          <a:blip r:embed="rId2"/>
          <a:stretch>
            <a:fillRect/>
          </a:stretch>
        </p:blipFill>
        <p:spPr>
          <a:xfrm>
            <a:off x="467544" y="476672"/>
            <a:ext cx="6263680" cy="3017747"/>
          </a:xfrm>
          <a:prstGeom prst="rect">
            <a:avLst/>
          </a:prstGeom>
        </p:spPr>
      </p:pic>
      <p:pic>
        <p:nvPicPr>
          <p:cNvPr id="4" name="Picture 3">
            <a:extLst>
              <a:ext uri="{FF2B5EF4-FFF2-40B4-BE49-F238E27FC236}">
                <a16:creationId xmlns:a16="http://schemas.microsoft.com/office/drawing/2014/main" id="{76B232FF-CBC2-4170-E881-83F151BFBE3E}"/>
              </a:ext>
            </a:extLst>
          </p:cNvPr>
          <p:cNvPicPr>
            <a:picLocks noChangeAspect="1"/>
          </p:cNvPicPr>
          <p:nvPr/>
        </p:nvPicPr>
        <p:blipFill>
          <a:blip r:embed="rId3"/>
          <a:stretch>
            <a:fillRect/>
          </a:stretch>
        </p:blipFill>
        <p:spPr>
          <a:xfrm>
            <a:off x="4408790" y="3140968"/>
            <a:ext cx="4644867" cy="2866754"/>
          </a:xfrm>
          <a:prstGeom prst="rect">
            <a:avLst/>
          </a:prstGeom>
        </p:spPr>
      </p:pic>
    </p:spTree>
    <p:extLst>
      <p:ext uri="{BB962C8B-B14F-4D97-AF65-F5344CB8AC3E}">
        <p14:creationId xmlns:p14="http://schemas.microsoft.com/office/powerpoint/2010/main" val="370851698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Rectangle 4"/>
          <p:cNvSpPr>
            <a:spLocks noChangeArrowheads="1"/>
          </p:cNvSpPr>
          <p:nvPr/>
        </p:nvSpPr>
        <p:spPr bwMode="auto">
          <a:xfrm>
            <a:off x="611188" y="317500"/>
            <a:ext cx="7921625" cy="5808663"/>
          </a:xfrm>
          <a:prstGeom prst="rect">
            <a:avLst/>
          </a:prstGeom>
          <a:noFill/>
          <a:ln w="9525">
            <a:noFill/>
            <a:miter lim="800000"/>
            <a:headEnd/>
            <a:tailEnd/>
          </a:ln>
        </p:spPr>
        <p:txBody>
          <a:bodyPr>
            <a:spAutoFit/>
          </a:bodyPr>
          <a:lstStyle/>
          <a:p>
            <a:pPr marL="271463" indent="-271463">
              <a:spcAft>
                <a:spcPct val="50000"/>
              </a:spcAft>
              <a:buFont typeface="Arial" charset="0"/>
              <a:buNone/>
              <a:tabLst>
                <a:tab pos="271463" algn="l"/>
              </a:tabLst>
            </a:pPr>
            <a:r>
              <a:rPr lang="en-GB" sz="2800" b="1" dirty="0">
                <a:latin typeface="Calibri" pitchFamily="34" charset="0"/>
              </a:rPr>
              <a:t>Quality information (CARROT)</a:t>
            </a:r>
          </a:p>
          <a:p>
            <a:pPr marL="271463" indent="-271463">
              <a:spcAft>
                <a:spcPct val="30000"/>
              </a:spcAft>
              <a:buFont typeface="Arial" charset="0"/>
              <a:buChar char="•"/>
              <a:tabLst>
                <a:tab pos="271463" algn="l"/>
              </a:tabLst>
            </a:pPr>
            <a:r>
              <a:rPr lang="en-US" sz="2400" b="1" dirty="0">
                <a:latin typeface="Calibri" pitchFamily="34" charset="0"/>
              </a:rPr>
              <a:t>C</a:t>
            </a:r>
            <a:r>
              <a:rPr lang="en-US" sz="2400" dirty="0">
                <a:latin typeface="Calibri" pitchFamily="34" charset="0"/>
              </a:rPr>
              <a:t>oncise – Information fed back to managers needs to be to the point.</a:t>
            </a:r>
          </a:p>
          <a:p>
            <a:pPr marL="271463" indent="-271463">
              <a:spcAft>
                <a:spcPct val="30000"/>
              </a:spcAft>
              <a:buFont typeface="Arial" charset="0"/>
              <a:buChar char="•"/>
              <a:tabLst>
                <a:tab pos="271463" algn="l"/>
              </a:tabLst>
            </a:pPr>
            <a:r>
              <a:rPr lang="en-US" sz="2400" b="1" dirty="0">
                <a:latin typeface="Calibri" pitchFamily="34" charset="0"/>
              </a:rPr>
              <a:t>A</a:t>
            </a:r>
            <a:r>
              <a:rPr lang="en-US" sz="2400" dirty="0">
                <a:latin typeface="Calibri" pitchFamily="34" charset="0"/>
              </a:rPr>
              <a:t>ccurate – Feedback is used for planning, decision-making and control purposes, so it follows that feedback should be error free.</a:t>
            </a:r>
          </a:p>
          <a:p>
            <a:pPr marL="271463" indent="-271463">
              <a:spcAft>
                <a:spcPct val="30000"/>
              </a:spcAft>
              <a:buFont typeface="Arial" charset="0"/>
              <a:buChar char="•"/>
              <a:tabLst>
                <a:tab pos="271463" algn="l"/>
              </a:tabLst>
            </a:pPr>
            <a:r>
              <a:rPr lang="en-US" sz="2400" b="1" dirty="0">
                <a:latin typeface="Calibri" pitchFamily="34" charset="0"/>
              </a:rPr>
              <a:t>R</a:t>
            </a:r>
            <a:r>
              <a:rPr lang="en-US" sz="2400" dirty="0">
                <a:latin typeface="Calibri" pitchFamily="34" charset="0"/>
              </a:rPr>
              <a:t>eliable – Similar to ‘Accurate’, the same results of an actual versus budget comparison should be obtained if different people carried out the analysis: that is, the source information is robust.</a:t>
            </a:r>
          </a:p>
          <a:p>
            <a:pPr marL="271463" indent="-271463">
              <a:spcAft>
                <a:spcPct val="30000"/>
              </a:spcAft>
              <a:buFont typeface="Arial" charset="0"/>
              <a:buChar char="•"/>
              <a:tabLst>
                <a:tab pos="271463" algn="l"/>
              </a:tabLst>
            </a:pPr>
            <a:r>
              <a:rPr lang="en-US" sz="2400" b="1" dirty="0">
                <a:latin typeface="Calibri" pitchFamily="34" charset="0"/>
              </a:rPr>
              <a:t>R</a:t>
            </a:r>
            <a:r>
              <a:rPr lang="en-US" sz="2400" dirty="0">
                <a:latin typeface="Calibri" pitchFamily="34" charset="0"/>
              </a:rPr>
              <a:t>elevant – Different levels of management require different levels of information; therefore, feedback should be presented in terms that are relevant to the intended recipient.</a:t>
            </a:r>
            <a:endParaRPr lang="en-GB" sz="2400" dirty="0">
              <a:latin typeface="Calibri" pitchFamily="34" charset="0"/>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Rectangle 4"/>
          <p:cNvSpPr>
            <a:spLocks noChangeArrowheads="1"/>
          </p:cNvSpPr>
          <p:nvPr/>
        </p:nvSpPr>
        <p:spPr bwMode="auto">
          <a:xfrm>
            <a:off x="611188" y="317500"/>
            <a:ext cx="7921625" cy="3398838"/>
          </a:xfrm>
          <a:prstGeom prst="rect">
            <a:avLst/>
          </a:prstGeom>
          <a:noFill/>
          <a:ln w="9525">
            <a:noFill/>
            <a:miter lim="800000"/>
            <a:headEnd/>
            <a:tailEnd/>
          </a:ln>
        </p:spPr>
        <p:txBody>
          <a:bodyPr>
            <a:spAutoFit/>
          </a:bodyPr>
          <a:lstStyle/>
          <a:p>
            <a:pPr marL="271463" indent="-271463">
              <a:spcAft>
                <a:spcPct val="50000"/>
              </a:spcAft>
              <a:buFont typeface="Arial" charset="0"/>
              <a:buNone/>
              <a:tabLst>
                <a:tab pos="271463" algn="l"/>
              </a:tabLst>
            </a:pPr>
            <a:r>
              <a:rPr lang="en-GB" sz="2800" b="1" dirty="0">
                <a:latin typeface="Calibri" pitchFamily="34" charset="0"/>
              </a:rPr>
              <a:t>Quality information (CARROT) (contd.)</a:t>
            </a:r>
          </a:p>
          <a:p>
            <a:pPr marL="271463" indent="-271463">
              <a:spcAft>
                <a:spcPct val="30000"/>
              </a:spcAft>
              <a:buFont typeface="Arial" charset="0"/>
              <a:buChar char="•"/>
              <a:tabLst>
                <a:tab pos="271463" algn="l"/>
              </a:tabLst>
            </a:pPr>
            <a:r>
              <a:rPr lang="en-US" sz="2400" b="1" dirty="0">
                <a:latin typeface="Calibri" pitchFamily="34" charset="0"/>
              </a:rPr>
              <a:t>O</a:t>
            </a:r>
            <a:r>
              <a:rPr lang="en-US" sz="2400" dirty="0">
                <a:latin typeface="Calibri" pitchFamily="34" charset="0"/>
              </a:rPr>
              <a:t>bjective – Feedback should be concerned with verifiable factual evidence and not with individual interpretation of findings.</a:t>
            </a:r>
          </a:p>
          <a:p>
            <a:pPr marL="271463" indent="-271463">
              <a:spcAft>
                <a:spcPct val="30000"/>
              </a:spcAft>
              <a:buFont typeface="Arial" charset="0"/>
              <a:buChar char="•"/>
              <a:tabLst>
                <a:tab pos="271463" algn="l"/>
              </a:tabLst>
            </a:pPr>
            <a:r>
              <a:rPr lang="en-US" sz="2400" b="1" dirty="0">
                <a:latin typeface="Calibri" pitchFamily="34" charset="0"/>
              </a:rPr>
              <a:t>T</a:t>
            </a:r>
            <a:r>
              <a:rPr lang="en-US" sz="2400" dirty="0">
                <a:latin typeface="Calibri" pitchFamily="34" charset="0"/>
              </a:rPr>
              <a:t>imely – There is a trade-off between timeliness and accuracy, but feedback should always be received in sufficient time for it to be of value in terms of planning, decision-making and control purposes.</a:t>
            </a:r>
            <a:endParaRPr lang="en-GB" sz="2400" dirty="0">
              <a:latin typeface="Calibri" pitchFamily="34" charset="0"/>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09" name="Picture 4" descr="Events fig 06"/>
          <p:cNvPicPr>
            <a:picLocks noChangeAspect="1" noChangeArrowheads="1"/>
          </p:cNvPicPr>
          <p:nvPr/>
        </p:nvPicPr>
        <p:blipFill>
          <a:blip r:embed="rId2"/>
          <a:srcRect/>
          <a:stretch>
            <a:fillRect/>
          </a:stretch>
        </p:blipFill>
        <p:spPr bwMode="auto">
          <a:xfrm>
            <a:off x="1043608" y="476672"/>
            <a:ext cx="5546725" cy="5143500"/>
          </a:xfrm>
          <a:prstGeom prst="rect">
            <a:avLst/>
          </a:prstGeom>
          <a:noFill/>
          <a:ln w="9525">
            <a:noFill/>
            <a:miter lim="800000"/>
            <a:headEnd/>
            <a:tailEnd/>
          </a:ln>
        </p:spPr>
      </p:pic>
      <p:sp>
        <p:nvSpPr>
          <p:cNvPr id="17410" name="Title 3"/>
          <p:cNvSpPr>
            <a:spLocks/>
          </p:cNvSpPr>
          <p:nvPr/>
        </p:nvSpPr>
        <p:spPr bwMode="auto">
          <a:xfrm>
            <a:off x="4788024" y="5229200"/>
            <a:ext cx="4454822" cy="461962"/>
          </a:xfrm>
          <a:prstGeom prst="rect">
            <a:avLst/>
          </a:prstGeom>
          <a:noFill/>
          <a:ln w="9525">
            <a:noFill/>
            <a:miter lim="800000"/>
            <a:headEnd/>
            <a:tailEnd/>
          </a:ln>
        </p:spPr>
        <p:txBody>
          <a:bodyPr wrap="square" anchor="ctr">
            <a:spAutoFit/>
          </a:bodyPr>
          <a:lstStyle/>
          <a:p>
            <a:pPr marL="1430338" indent="-1430338">
              <a:tabLst>
                <a:tab pos="1430338" algn="l"/>
              </a:tabLst>
            </a:pPr>
            <a:r>
              <a:rPr lang="en-GB" sz="2400" b="1" dirty="0">
                <a:latin typeface="Calibri" pitchFamily="34" charset="0"/>
              </a:rPr>
              <a:t>Figure 6.1	</a:t>
            </a:r>
            <a:r>
              <a:rPr lang="en-US" sz="2400" dirty="0">
                <a:latin typeface="Calibri" pitchFamily="34" charset="0"/>
              </a:rPr>
              <a:t>The budgeting process</a:t>
            </a:r>
            <a:endParaRPr lang="en-GB" sz="2400" dirty="0">
              <a:latin typeface="Calibri" pitchFamily="34" charset="0"/>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68FA6A3C-F28A-4097-8CDF-4655BD787D51}"/>
              </a:ext>
            </a:extLst>
          </p:cNvPr>
          <p:cNvSpPr>
            <a:spLocks noGrp="1" noChangeArrowheads="1"/>
          </p:cNvSpPr>
          <p:nvPr>
            <p:ph type="title"/>
          </p:nvPr>
        </p:nvSpPr>
        <p:spPr>
          <a:xfrm>
            <a:off x="1371600" y="260350"/>
            <a:ext cx="7772400" cy="1143000"/>
          </a:xfrm>
        </p:spPr>
        <p:txBody>
          <a:bodyPr/>
          <a:lstStyle/>
          <a:p>
            <a:r>
              <a:rPr lang="en-AU" altLang="en-US" sz="3600" b="1">
                <a:solidFill>
                  <a:srgbClr val="FF0000"/>
                </a:solidFill>
              </a:rPr>
              <a:t>The budget</a:t>
            </a:r>
          </a:p>
        </p:txBody>
      </p:sp>
      <p:sp>
        <p:nvSpPr>
          <p:cNvPr id="11267" name="Rectangle 3">
            <a:extLst>
              <a:ext uri="{FF2B5EF4-FFF2-40B4-BE49-F238E27FC236}">
                <a16:creationId xmlns:a16="http://schemas.microsoft.com/office/drawing/2014/main" id="{38EEDF23-7929-4804-BD3C-0A589AE23EB8}"/>
              </a:ext>
            </a:extLst>
          </p:cNvPr>
          <p:cNvSpPr>
            <a:spLocks noGrp="1" noChangeArrowheads="1"/>
          </p:cNvSpPr>
          <p:nvPr>
            <p:ph idx="1"/>
          </p:nvPr>
        </p:nvSpPr>
        <p:spPr>
          <a:xfrm>
            <a:off x="2159000" y="1628775"/>
            <a:ext cx="6985000" cy="4392613"/>
          </a:xfrm>
        </p:spPr>
        <p:txBody>
          <a:bodyPr/>
          <a:lstStyle/>
          <a:p>
            <a:pPr>
              <a:buClr>
                <a:schemeClr val="tx1"/>
              </a:buClr>
              <a:buFontTx/>
              <a:buNone/>
            </a:pPr>
            <a:r>
              <a:rPr lang="en-AU" altLang="en-US" sz="2700" b="1"/>
              <a:t>       Constructing the budget</a:t>
            </a:r>
            <a:endParaRPr lang="en-AU" altLang="en-US" sz="2700"/>
          </a:p>
          <a:p>
            <a:pPr>
              <a:buClr>
                <a:schemeClr val="tx1"/>
              </a:buClr>
              <a:buFontTx/>
              <a:buNone/>
            </a:pPr>
            <a:endParaRPr lang="en-AU" altLang="en-US"/>
          </a:p>
          <a:p>
            <a:endParaRPr lang="en-AU" altLang="en-US"/>
          </a:p>
        </p:txBody>
      </p:sp>
      <p:pic>
        <p:nvPicPr>
          <p:cNvPr id="11268" name="Picture 15" descr="f09-04-9781856178181">
            <a:extLst>
              <a:ext uri="{FF2B5EF4-FFF2-40B4-BE49-F238E27FC236}">
                <a16:creationId xmlns:a16="http://schemas.microsoft.com/office/drawing/2014/main" id="{5728CFF6-6646-4549-A220-BCC726E44CB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43213" y="2420938"/>
            <a:ext cx="4438650" cy="1552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269" name="Text Box 16">
            <a:extLst>
              <a:ext uri="{FF2B5EF4-FFF2-40B4-BE49-F238E27FC236}">
                <a16:creationId xmlns:a16="http://schemas.microsoft.com/office/drawing/2014/main" id="{8ACEDF63-39B1-49B9-B7C6-1C2603CC05F4}"/>
              </a:ext>
            </a:extLst>
          </p:cNvPr>
          <p:cNvSpPr txBox="1">
            <a:spLocks noChangeArrowheads="1"/>
          </p:cNvSpPr>
          <p:nvPr/>
        </p:nvSpPr>
        <p:spPr bwMode="auto">
          <a:xfrm>
            <a:off x="2843213" y="4437063"/>
            <a:ext cx="3960812"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en-US" sz="1400" b="1" i="0" u="none" strike="noStrike" kern="1200" cap="none" spc="0" normalizeH="0" baseline="0" noProof="0">
                <a:ln>
                  <a:noFill/>
                </a:ln>
                <a:solidFill>
                  <a:prstClr val="black"/>
                </a:solidFill>
                <a:effectLst/>
                <a:uLnTx/>
                <a:uFillTx/>
                <a:latin typeface="Arial" panose="020B0604020202020204" pitchFamily="34" charset="0"/>
                <a:ea typeface="+mn-ea"/>
                <a:cs typeface="+mn-cs"/>
              </a:rPr>
              <a:t>Figure 9.4 </a:t>
            </a:r>
            <a:r>
              <a:rPr kumimoji="0" lang="en-GB"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mn-cs"/>
              </a:rPr>
              <a:t>The budget process</a:t>
            </a:r>
          </a:p>
        </p:txBody>
      </p:sp>
    </p:spTree>
  </p:cSld>
  <p:clrMapOvr>
    <a:masterClrMapping/>
  </p:clrMapOvr>
  <p:transition/>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89DA3CC0-72BC-41C5-9E07-178B618A47D7}"/>
              </a:ext>
            </a:extLst>
          </p:cNvPr>
          <p:cNvSpPr>
            <a:spLocks noGrp="1" noChangeArrowheads="1"/>
          </p:cNvSpPr>
          <p:nvPr>
            <p:ph type="title"/>
          </p:nvPr>
        </p:nvSpPr>
        <p:spPr>
          <a:xfrm>
            <a:off x="107504" y="44624"/>
            <a:ext cx="7157553" cy="1188720"/>
          </a:xfrm>
        </p:spPr>
        <p:txBody>
          <a:bodyPr vert="horz" lIns="91440" tIns="45720" rIns="91440" bIns="45720" rtlCol="0" anchor="ctr">
            <a:normAutofit/>
          </a:bodyPr>
          <a:lstStyle/>
          <a:p>
            <a:pPr eaLnBrk="1" hangingPunct="1">
              <a:lnSpc>
                <a:spcPct val="90000"/>
              </a:lnSpc>
            </a:pPr>
            <a:r>
              <a:rPr lang="en-US" altLang="en-US" sz="3400" b="1" kern="1200" dirty="0">
                <a:solidFill>
                  <a:schemeClr val="tx1">
                    <a:lumMod val="85000"/>
                    <a:lumOff val="15000"/>
                  </a:schemeClr>
                </a:solidFill>
                <a:latin typeface="+mj-lt"/>
                <a:ea typeface="+mj-ea"/>
                <a:cs typeface="+mj-cs"/>
              </a:rPr>
              <a:t>Direct and indirect costs/benefits of events – tangibility of costs/benefits</a:t>
            </a:r>
          </a:p>
        </p:txBody>
      </p:sp>
      <p:sp>
        <p:nvSpPr>
          <p:cNvPr id="22531" name="Rectangle 3">
            <a:extLst>
              <a:ext uri="{FF2B5EF4-FFF2-40B4-BE49-F238E27FC236}">
                <a16:creationId xmlns:a16="http://schemas.microsoft.com/office/drawing/2014/main" id="{6156821B-610A-4FD8-8FC1-8A775D326FC1}"/>
              </a:ext>
            </a:extLst>
          </p:cNvPr>
          <p:cNvSpPr>
            <a:spLocks noGrp="1" noChangeArrowheads="1"/>
          </p:cNvSpPr>
          <p:nvPr>
            <p:ph idx="1"/>
          </p:nvPr>
        </p:nvSpPr>
        <p:spPr>
          <a:xfrm>
            <a:off x="251520" y="1233940"/>
            <a:ext cx="7920880" cy="4050988"/>
          </a:xfrm>
        </p:spPr>
        <p:txBody>
          <a:bodyPr vert="horz" lIns="91440" tIns="45720" rIns="91440" bIns="45720" rtlCol="0" anchor="ctr">
            <a:normAutofit fontScale="92500" lnSpcReduction="20000"/>
          </a:bodyPr>
          <a:lstStyle/>
          <a:p>
            <a:pPr marL="0" indent="-228600" eaLnBrk="1" hangingPunct="1">
              <a:lnSpc>
                <a:spcPct val="110000"/>
              </a:lnSpc>
            </a:pPr>
            <a:r>
              <a:rPr lang="en-US" altLang="en-US" sz="2800" dirty="0">
                <a:solidFill>
                  <a:schemeClr val="tx1">
                    <a:lumMod val="85000"/>
                    <a:lumOff val="15000"/>
                  </a:schemeClr>
                </a:solidFill>
              </a:rPr>
              <a:t>It is crucial to understand not only the event’s direct costs and benefits (balance of accounts), but also the costs/benefits that are not related to the event </a:t>
            </a:r>
            <a:r>
              <a:rPr lang="en-US" altLang="en-US" sz="2800" dirty="0" err="1">
                <a:solidFill>
                  <a:schemeClr val="tx1">
                    <a:lumMod val="85000"/>
                    <a:lumOff val="15000"/>
                  </a:schemeClr>
                </a:solidFill>
              </a:rPr>
              <a:t>organisers</a:t>
            </a:r>
            <a:r>
              <a:rPr lang="en-US" altLang="en-US" sz="2800" dirty="0">
                <a:solidFill>
                  <a:schemeClr val="tx1">
                    <a:lumMod val="85000"/>
                    <a:lumOff val="15000"/>
                  </a:schemeClr>
                </a:solidFill>
              </a:rPr>
              <a:t>.</a:t>
            </a:r>
          </a:p>
          <a:p>
            <a:pPr marL="0" indent="-228600" eaLnBrk="1" hangingPunct="1">
              <a:lnSpc>
                <a:spcPct val="110000"/>
              </a:lnSpc>
            </a:pPr>
            <a:r>
              <a:rPr lang="en-US" altLang="en-US" sz="2800" dirty="0">
                <a:solidFill>
                  <a:schemeClr val="tx1">
                    <a:lumMod val="85000"/>
                    <a:lumOff val="15000"/>
                  </a:schemeClr>
                </a:solidFill>
              </a:rPr>
              <a:t>These costs are often defined as tangible and intangible costs/benefits.</a:t>
            </a:r>
          </a:p>
          <a:p>
            <a:pPr marL="0" indent="-228600" eaLnBrk="1" hangingPunct="1">
              <a:lnSpc>
                <a:spcPct val="110000"/>
              </a:lnSpc>
            </a:pPr>
            <a:r>
              <a:rPr lang="en-US" altLang="en-US" sz="2800" dirty="0">
                <a:solidFill>
                  <a:schemeClr val="tx1">
                    <a:lumMod val="85000"/>
                    <a:lumOff val="15000"/>
                  </a:schemeClr>
                </a:solidFill>
              </a:rPr>
              <a:t>Tangible costs/benefits are monetarily impacting stakeholder groups pertaining to the event </a:t>
            </a:r>
            <a:r>
              <a:rPr lang="en-US" altLang="en-US" sz="2800" dirty="0" err="1">
                <a:solidFill>
                  <a:schemeClr val="tx1">
                    <a:lumMod val="85000"/>
                    <a:lumOff val="15000"/>
                  </a:schemeClr>
                </a:solidFill>
              </a:rPr>
              <a:t>organisers</a:t>
            </a:r>
            <a:r>
              <a:rPr lang="en-US" altLang="en-US" sz="2800" dirty="0">
                <a:solidFill>
                  <a:schemeClr val="tx1">
                    <a:lumMod val="85000"/>
                    <a:lumOff val="15000"/>
                  </a:schemeClr>
                </a:solidFill>
              </a:rPr>
              <a:t>, while intangible costs/benefits are difficult to quantify in monetary terms.</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698" name="Rectangle 2">
            <a:extLst>
              <a:ext uri="{FF2B5EF4-FFF2-40B4-BE49-F238E27FC236}">
                <a16:creationId xmlns:a16="http://schemas.microsoft.com/office/drawing/2014/main" id="{60A982A4-6A2A-4CE8-A43C-002B438EA4F3}"/>
              </a:ext>
            </a:extLst>
          </p:cNvPr>
          <p:cNvSpPr>
            <a:spLocks noGrp="1" noChangeArrowheads="1"/>
          </p:cNvSpPr>
          <p:nvPr>
            <p:ph type="title"/>
          </p:nvPr>
        </p:nvSpPr>
        <p:spPr>
          <a:xfrm>
            <a:off x="1761" y="44624"/>
            <a:ext cx="7886700" cy="1133499"/>
          </a:xfrm>
        </p:spPr>
        <p:txBody>
          <a:bodyPr vert="horz" lIns="91440" tIns="45720" rIns="91440" bIns="45720" rtlCol="0" anchor="ctr">
            <a:normAutofit/>
          </a:bodyPr>
          <a:lstStyle/>
          <a:p>
            <a:pPr algn="ctr" eaLnBrk="1" hangingPunct="1">
              <a:lnSpc>
                <a:spcPct val="90000"/>
              </a:lnSpc>
            </a:pPr>
            <a:r>
              <a:rPr lang="en-US" altLang="en-US" sz="3500" b="1" kern="1200" dirty="0">
                <a:solidFill>
                  <a:schemeClr val="tx1"/>
                </a:solidFill>
                <a:latin typeface="+mj-lt"/>
                <a:ea typeface="+mj-ea"/>
                <a:cs typeface="+mj-cs"/>
              </a:rPr>
              <a:t>Techniques applied to financial operations</a:t>
            </a:r>
          </a:p>
        </p:txBody>
      </p:sp>
      <p:graphicFrame>
        <p:nvGraphicFramePr>
          <p:cNvPr id="29700" name="Rectangle 3">
            <a:extLst>
              <a:ext uri="{FF2B5EF4-FFF2-40B4-BE49-F238E27FC236}">
                <a16:creationId xmlns:a16="http://schemas.microsoft.com/office/drawing/2014/main" id="{2261EC8A-F275-47B8-81B6-C96035B17C6A}"/>
              </a:ext>
            </a:extLst>
          </p:cNvPr>
          <p:cNvGraphicFramePr>
            <a:graphicFrameLocks noGrp="1"/>
          </p:cNvGraphicFramePr>
          <p:nvPr>
            <p:ph idx="1"/>
            <p:extLst>
              <p:ext uri="{D42A27DB-BD31-4B8C-83A1-F6EECF244321}">
                <p14:modId xmlns:p14="http://schemas.microsoft.com/office/powerpoint/2010/main" val="2102494373"/>
              </p:ext>
            </p:extLst>
          </p:nvPr>
        </p:nvGraphicFramePr>
        <p:xfrm>
          <a:off x="628650" y="1828800"/>
          <a:ext cx="7886700" cy="43525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C47D72-9DD8-4E02-B0F6-2E2CCFE96A51}"/>
              </a:ext>
            </a:extLst>
          </p:cNvPr>
          <p:cNvSpPr>
            <a:spLocks noGrp="1"/>
          </p:cNvSpPr>
          <p:nvPr>
            <p:ph type="title"/>
          </p:nvPr>
        </p:nvSpPr>
        <p:spPr/>
        <p:txBody>
          <a:bodyPr/>
          <a:lstStyle/>
          <a:p>
            <a:r>
              <a:rPr lang="en-GB" sz="3600" dirty="0">
                <a:solidFill>
                  <a:srgbClr val="FF0000"/>
                </a:solidFill>
              </a:rPr>
              <a:t>The Budget </a:t>
            </a:r>
          </a:p>
        </p:txBody>
      </p:sp>
      <p:sp>
        <p:nvSpPr>
          <p:cNvPr id="4" name="Text Placeholder 3">
            <a:extLst>
              <a:ext uri="{FF2B5EF4-FFF2-40B4-BE49-F238E27FC236}">
                <a16:creationId xmlns:a16="http://schemas.microsoft.com/office/drawing/2014/main" id="{F97CA9BB-AE16-4DCC-A16C-C8EF5100CEAD}"/>
              </a:ext>
            </a:extLst>
          </p:cNvPr>
          <p:cNvSpPr>
            <a:spLocks noGrp="1"/>
          </p:cNvSpPr>
          <p:nvPr>
            <p:ph type="body" sz="half" idx="2"/>
          </p:nvPr>
        </p:nvSpPr>
        <p:spPr/>
        <p:txBody>
          <a:bodyPr/>
          <a:lstStyle/>
          <a:p>
            <a:r>
              <a:rPr lang="en-GB" sz="2000" dirty="0"/>
              <a:t>Constructing the budget</a:t>
            </a:r>
          </a:p>
          <a:p>
            <a:r>
              <a:rPr lang="en-GB" dirty="0"/>
              <a:t>Define Objectives</a:t>
            </a:r>
          </a:p>
          <a:p>
            <a:r>
              <a:rPr lang="en-GB" dirty="0"/>
              <a:t>Identify Revenue Sources: </a:t>
            </a:r>
          </a:p>
          <a:p>
            <a:r>
              <a:rPr lang="en-GB" dirty="0"/>
              <a:t>Estimate Fixed &amp; Variable Costs</a:t>
            </a:r>
          </a:p>
          <a:p>
            <a:r>
              <a:rPr lang="en-GB" dirty="0"/>
              <a:t>Allocate Resources</a:t>
            </a:r>
          </a:p>
          <a:p>
            <a:r>
              <a:rPr lang="en-GB" dirty="0"/>
              <a:t>Forecast Cash Flows</a:t>
            </a:r>
          </a:p>
          <a:p>
            <a:r>
              <a:rPr lang="en-GB" dirty="0"/>
              <a:t>Monitor &amp; Adjust the Budget</a:t>
            </a:r>
          </a:p>
          <a:p>
            <a:endParaRPr lang="en-GB" dirty="0"/>
          </a:p>
        </p:txBody>
      </p:sp>
      <p:sp>
        <p:nvSpPr>
          <p:cNvPr id="7" name="TextBox 6">
            <a:extLst>
              <a:ext uri="{FF2B5EF4-FFF2-40B4-BE49-F238E27FC236}">
                <a16:creationId xmlns:a16="http://schemas.microsoft.com/office/drawing/2014/main" id="{4B20E4C3-F894-4E1B-A43C-7F5D58ACF052}"/>
              </a:ext>
            </a:extLst>
          </p:cNvPr>
          <p:cNvSpPr txBox="1"/>
          <p:nvPr/>
        </p:nvSpPr>
        <p:spPr>
          <a:xfrm>
            <a:off x="4860032" y="5944006"/>
            <a:ext cx="4572000" cy="276999"/>
          </a:xfrm>
          <a:prstGeom prst="rect">
            <a:avLst/>
          </a:prstGeom>
          <a:noFill/>
        </p:spPr>
        <p:txBody>
          <a:bodyPr wrap="square">
            <a:spAutoFit/>
          </a:bodyPr>
          <a:lstStyle/>
          <a:p>
            <a:r>
              <a:rPr lang="en-GB" sz="1200" dirty="0"/>
              <a:t>Figure 9.5 Generic budget - first level</a:t>
            </a:r>
          </a:p>
        </p:txBody>
      </p:sp>
      <p:pic>
        <p:nvPicPr>
          <p:cNvPr id="8" name="Content Placeholder 7">
            <a:extLst>
              <a:ext uri="{FF2B5EF4-FFF2-40B4-BE49-F238E27FC236}">
                <a16:creationId xmlns:a16="http://schemas.microsoft.com/office/drawing/2014/main" id="{0F941CC9-7A02-4574-6325-EB71429CF391}"/>
              </a:ext>
            </a:extLst>
          </p:cNvPr>
          <p:cNvPicPr>
            <a:picLocks noGrp="1" noChangeAspect="1"/>
          </p:cNvPicPr>
          <p:nvPr>
            <p:ph idx="1"/>
          </p:nvPr>
        </p:nvPicPr>
        <p:blipFill>
          <a:blip r:embed="rId2"/>
          <a:stretch>
            <a:fillRect/>
          </a:stretch>
        </p:blipFill>
        <p:spPr>
          <a:xfrm>
            <a:off x="3887788" y="1124744"/>
            <a:ext cx="4629150" cy="3619996"/>
          </a:xfrm>
        </p:spPr>
      </p:pic>
    </p:spTree>
    <p:extLst>
      <p:ext uri="{BB962C8B-B14F-4D97-AF65-F5344CB8AC3E}">
        <p14:creationId xmlns:p14="http://schemas.microsoft.com/office/powerpoint/2010/main" val="387206456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65FFCB51-0695-466B-B300-F31B5DCB3781}"/>
              </a:ext>
            </a:extLst>
          </p:cNvPr>
          <p:cNvSpPr/>
          <p:nvPr/>
        </p:nvSpPr>
        <p:spPr>
          <a:xfrm>
            <a:off x="0" y="0"/>
            <a:ext cx="1428750" cy="5643563"/>
          </a:xfrm>
          <a:prstGeom prst="rect">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a:ea typeface="+mn-ea"/>
              <a:cs typeface="+mn-cs"/>
            </a:endParaRPr>
          </a:p>
        </p:txBody>
      </p:sp>
      <p:pic>
        <p:nvPicPr>
          <p:cNvPr id="14339" name="Picture 5" descr="BHpanelR.jpg">
            <a:extLst>
              <a:ext uri="{FF2B5EF4-FFF2-40B4-BE49-F238E27FC236}">
                <a16:creationId xmlns:a16="http://schemas.microsoft.com/office/drawing/2014/main" id="{FE47F535-4029-4D13-A151-249B87B2D3D7}"/>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28625" y="4429125"/>
            <a:ext cx="571500" cy="877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 name="Picture 15" descr="53148857.jpg">
            <a:extLst>
              <a:ext uri="{FF2B5EF4-FFF2-40B4-BE49-F238E27FC236}">
                <a16:creationId xmlns:a16="http://schemas.microsoft.com/office/drawing/2014/main" id="{AC5BA8FA-5062-46C8-BFC2-44E0B84CCE03}"/>
              </a:ext>
            </a:extLst>
          </p:cNvPr>
          <p:cNvPicPr>
            <a:picLocks noChangeAspect="1"/>
          </p:cNvPicPr>
          <p:nvPr/>
        </p:nvPicPr>
        <p:blipFill>
          <a:blip r:embed="rId4" cstate="print">
            <a:duotone>
              <a:prstClr val="black"/>
              <a:schemeClr val="accent2">
                <a:tint val="45000"/>
                <a:satMod val="400000"/>
              </a:schemeClr>
            </a:duotone>
            <a:lum bright="84000" contrast="-81000"/>
          </a:blip>
          <a:stretch>
            <a:fillRect/>
          </a:stretch>
        </p:blipFill>
        <p:spPr>
          <a:xfrm>
            <a:off x="1428729" y="0"/>
            <a:ext cx="7715272" cy="5643578"/>
          </a:xfrm>
          <a:prstGeom prst="rect">
            <a:avLst/>
          </a:prstGeom>
        </p:spPr>
      </p:pic>
      <p:pic>
        <p:nvPicPr>
          <p:cNvPr id="8" name="Picture 7" descr="9781856178181.jpg">
            <a:extLst>
              <a:ext uri="{FF2B5EF4-FFF2-40B4-BE49-F238E27FC236}">
                <a16:creationId xmlns:a16="http://schemas.microsoft.com/office/drawing/2014/main" id="{A22A492A-C14D-4D8D-BAA4-5371A693F67A}"/>
              </a:ext>
            </a:extLst>
          </p:cNvPr>
          <p:cNvPicPr>
            <a:picLocks noChangeAspect="1"/>
          </p:cNvPicPr>
          <p:nvPr/>
        </p:nvPicPr>
        <p:blipFill>
          <a:blip r:embed="rId5"/>
          <a:stretch>
            <a:fillRect/>
          </a:stretch>
        </p:blipFill>
        <p:spPr>
          <a:xfrm rot="20820000">
            <a:off x="903714" y="456576"/>
            <a:ext cx="1783150" cy="2320244"/>
          </a:xfrm>
          <a:prstGeom prst="rect">
            <a:avLst/>
          </a:prstGeom>
          <a:effectLst>
            <a:outerShdw blurRad="50800" dist="114300" dir="10800000" algn="r" rotWithShape="0">
              <a:prstClr val="black">
                <a:alpha val="20000"/>
              </a:prstClr>
            </a:outerShdw>
          </a:effectLst>
        </p:spPr>
      </p:pic>
      <p:sp>
        <p:nvSpPr>
          <p:cNvPr id="14" name="Rounded Rectangle 13">
            <a:extLst>
              <a:ext uri="{FF2B5EF4-FFF2-40B4-BE49-F238E27FC236}">
                <a16:creationId xmlns:a16="http://schemas.microsoft.com/office/drawing/2014/main" id="{3B065643-9E18-48AD-B184-FA221ECD17F4}"/>
              </a:ext>
            </a:extLst>
          </p:cNvPr>
          <p:cNvSpPr/>
          <p:nvPr/>
        </p:nvSpPr>
        <p:spPr>
          <a:xfrm>
            <a:off x="214313" y="5929313"/>
            <a:ext cx="1071562" cy="285750"/>
          </a:xfrm>
          <a:prstGeom prst="roundRect">
            <a:avLst/>
          </a:prstGeom>
          <a:solidFill>
            <a:srgbClr val="FF0000"/>
          </a:solidFill>
          <a:ln>
            <a:noFill/>
          </a:ln>
          <a:effectLst>
            <a:outerShdw blurRad="50800" dist="38100" dir="10800000" algn="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a:ea typeface="+mn-ea"/>
              <a:cs typeface="+mn-cs"/>
            </a:endParaRPr>
          </a:p>
        </p:txBody>
      </p:sp>
      <p:sp>
        <p:nvSpPr>
          <p:cNvPr id="15" name="TextBox 14">
            <a:extLst>
              <a:ext uri="{FF2B5EF4-FFF2-40B4-BE49-F238E27FC236}">
                <a16:creationId xmlns:a16="http://schemas.microsoft.com/office/drawing/2014/main" id="{626DB886-523D-4CFD-B54C-BC4D20B10FB2}"/>
              </a:ext>
            </a:extLst>
          </p:cNvPr>
          <p:cNvSpPr txBox="1"/>
          <p:nvPr/>
        </p:nvSpPr>
        <p:spPr>
          <a:xfrm>
            <a:off x="214313" y="5857875"/>
            <a:ext cx="1071562" cy="365125"/>
          </a:xfrm>
          <a:prstGeom prst="rect">
            <a:avLst/>
          </a:prstGeom>
          <a:noFill/>
          <a:effectLst>
            <a:outerShdw blurRad="50800" dist="38100" dir="10800000" algn="r" rotWithShape="0">
              <a:prstClr val="black">
                <a:alpha val="40000"/>
              </a:prstClr>
            </a:outerShdw>
          </a:effectLst>
        </p:spPr>
        <p:txBody>
          <a:bodyPr tIns="72000" anchor="b">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300" b="1" i="0" u="none" strike="noStrike" kern="1200" cap="none" spc="0" normalizeH="0" baseline="0" noProof="0" dirty="0">
                <a:ln>
                  <a:noFill/>
                </a:ln>
                <a:solidFill>
                  <a:prstClr val="white"/>
                </a:solidFill>
                <a:effectLst/>
                <a:uLnTx/>
                <a:uFillTx/>
                <a:latin typeface="Verdana" pitchFamily="34" charset="0"/>
                <a:ea typeface="+mn-ea"/>
                <a:cs typeface="Tahoma" pitchFamily="34" charset="0"/>
              </a:rPr>
              <a:t>CHAPTER</a:t>
            </a:r>
            <a:r>
              <a:rPr kumimoji="0" lang="en-GB" sz="1600" b="1" i="0" u="none" strike="noStrike" kern="1200" cap="none" spc="0" normalizeH="0" baseline="0" noProof="0" dirty="0">
                <a:ln>
                  <a:noFill/>
                </a:ln>
                <a:solidFill>
                  <a:prstClr val="white"/>
                </a:solidFill>
                <a:effectLst/>
                <a:uLnTx/>
                <a:uFillTx/>
                <a:latin typeface="Tahoma" pitchFamily="34" charset="0"/>
                <a:ea typeface="+mn-ea"/>
                <a:cs typeface="Tahoma" pitchFamily="34" charset="0"/>
              </a:rPr>
              <a:t> </a:t>
            </a:r>
          </a:p>
        </p:txBody>
      </p:sp>
      <p:sp>
        <p:nvSpPr>
          <p:cNvPr id="20" name="TextBox 19">
            <a:extLst>
              <a:ext uri="{FF2B5EF4-FFF2-40B4-BE49-F238E27FC236}">
                <a16:creationId xmlns:a16="http://schemas.microsoft.com/office/drawing/2014/main" id="{864CEF70-F2A5-42DA-98BF-CB7FE7DBFCD9}"/>
              </a:ext>
            </a:extLst>
          </p:cNvPr>
          <p:cNvSpPr txBox="1"/>
          <p:nvPr/>
        </p:nvSpPr>
        <p:spPr>
          <a:xfrm>
            <a:off x="428625" y="6215063"/>
            <a:ext cx="714375" cy="519112"/>
          </a:xfrm>
          <a:prstGeom prst="rect">
            <a:avLst/>
          </a:prstGeom>
          <a:noFill/>
          <a:effectLst>
            <a:outerShdw blurRad="50800" dist="38100" dir="10800000" algn="r" rotWithShape="0">
              <a:prstClr val="black">
                <a:alpha val="40000"/>
              </a:prstClr>
            </a:outerShdw>
          </a:effectLst>
        </p:spPr>
        <p:txBody>
          <a:bodyP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2800" b="1" i="0" u="none" strike="noStrike" kern="1200" cap="none" spc="0" normalizeH="0" baseline="0" noProof="0">
                <a:ln>
                  <a:noFill/>
                </a:ln>
                <a:solidFill>
                  <a:prstClr val="black"/>
                </a:solidFill>
                <a:effectLst/>
                <a:uLnTx/>
                <a:uFillTx/>
                <a:latin typeface="Eras Bold ITC" pitchFamily="34" charset="0"/>
                <a:ea typeface="+mn-ea"/>
                <a:cs typeface="+mn-cs"/>
              </a:rPr>
              <a:t>09</a:t>
            </a:r>
          </a:p>
        </p:txBody>
      </p:sp>
      <p:pic>
        <p:nvPicPr>
          <p:cNvPr id="14345" name="Picture 13" descr="f09-07-9781856178181">
            <a:extLst>
              <a:ext uri="{FF2B5EF4-FFF2-40B4-BE49-F238E27FC236}">
                <a16:creationId xmlns:a16="http://schemas.microsoft.com/office/drawing/2014/main" id="{1D28457D-9100-49F5-905B-B482F437DDEE}"/>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987675" y="620713"/>
            <a:ext cx="4438650" cy="3686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346" name="Text Box 14">
            <a:extLst>
              <a:ext uri="{FF2B5EF4-FFF2-40B4-BE49-F238E27FC236}">
                <a16:creationId xmlns:a16="http://schemas.microsoft.com/office/drawing/2014/main" id="{C728B479-361B-4063-AA26-DDFB3120A935}"/>
              </a:ext>
            </a:extLst>
          </p:cNvPr>
          <p:cNvSpPr txBox="1">
            <a:spLocks noChangeArrowheads="1"/>
          </p:cNvSpPr>
          <p:nvPr/>
        </p:nvSpPr>
        <p:spPr bwMode="auto">
          <a:xfrm>
            <a:off x="3132138" y="4724400"/>
            <a:ext cx="4103687"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en-US" sz="1400" b="1" i="0" u="none" strike="noStrike" kern="1200" cap="none" spc="0" normalizeH="0" baseline="0" noProof="0">
                <a:ln>
                  <a:noFill/>
                </a:ln>
                <a:solidFill>
                  <a:prstClr val="black"/>
                </a:solidFill>
                <a:effectLst/>
                <a:uLnTx/>
                <a:uFillTx/>
                <a:latin typeface="Arial" panose="020B0604020202020204" pitchFamily="34" charset="0"/>
                <a:ea typeface="+mn-ea"/>
                <a:cs typeface="+mn-cs"/>
              </a:rPr>
              <a:t>Figure 9.7 </a:t>
            </a: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mn-cs"/>
              </a:rPr>
              <a:t>Generic budget e third level</a:t>
            </a:r>
            <a:endParaRPr kumimoji="0" lang="en-GB"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grpSp>
        <p:nvGrpSpPr>
          <p:cNvPr id="14347" name="Group 15">
            <a:extLst>
              <a:ext uri="{FF2B5EF4-FFF2-40B4-BE49-F238E27FC236}">
                <a16:creationId xmlns:a16="http://schemas.microsoft.com/office/drawing/2014/main" id="{07D2334F-FC1E-41DC-8EDA-F689708F1522}"/>
              </a:ext>
            </a:extLst>
          </p:cNvPr>
          <p:cNvGrpSpPr>
            <a:grpSpLocks/>
          </p:cNvGrpSpPr>
          <p:nvPr/>
        </p:nvGrpSpPr>
        <p:grpSpPr bwMode="auto">
          <a:xfrm>
            <a:off x="1643063" y="5929313"/>
            <a:ext cx="4929187" cy="642937"/>
            <a:chOff x="1035" y="3735"/>
            <a:chExt cx="3105" cy="405"/>
          </a:xfrm>
        </p:grpSpPr>
        <p:sp>
          <p:nvSpPr>
            <p:cNvPr id="21" name="Rounded Rectangle 20">
              <a:extLst>
                <a:ext uri="{FF2B5EF4-FFF2-40B4-BE49-F238E27FC236}">
                  <a16:creationId xmlns:a16="http://schemas.microsoft.com/office/drawing/2014/main" id="{EC345EA6-87F7-4FD1-9BA2-31D334F92D74}"/>
                </a:ext>
              </a:extLst>
            </p:cNvPr>
            <p:cNvSpPr/>
            <p:nvPr/>
          </p:nvSpPr>
          <p:spPr>
            <a:xfrm>
              <a:off x="1035" y="3735"/>
              <a:ext cx="3105" cy="405"/>
            </a:xfrm>
            <a:prstGeom prst="roundRect">
              <a:avLst/>
            </a:prstGeom>
            <a:noFill/>
            <a:ln w="69850">
              <a:solidFill>
                <a:srgbClr val="FF0000"/>
              </a:solidFill>
            </a:ln>
            <a:effectLst>
              <a:outerShdw blurRad="50800" dist="38100" dir="8100000" algn="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charset="0"/>
                <a:ea typeface="+mn-ea"/>
                <a:cs typeface="+mn-cs"/>
              </a:endParaRPr>
            </a:p>
          </p:txBody>
        </p:sp>
        <p:sp>
          <p:nvSpPr>
            <p:cNvPr id="86033" name="Text Box 17">
              <a:extLst>
                <a:ext uri="{FF2B5EF4-FFF2-40B4-BE49-F238E27FC236}">
                  <a16:creationId xmlns:a16="http://schemas.microsoft.com/office/drawing/2014/main" id="{37EB3F43-B580-4DDE-8CB0-3957EDD7FE49}"/>
                </a:ext>
              </a:extLst>
            </p:cNvPr>
            <p:cNvSpPr txBox="1">
              <a:spLocks noChangeArrowheads="1"/>
            </p:cNvSpPr>
            <p:nvPr/>
          </p:nvSpPr>
          <p:spPr bwMode="auto">
            <a:xfrm>
              <a:off x="1111" y="3793"/>
              <a:ext cx="2948" cy="288"/>
            </a:xfrm>
            <a:prstGeom prst="rect">
              <a:avLst/>
            </a:prstGeom>
            <a:noFill/>
            <a:ln w="9525">
              <a:noFill/>
              <a:miter lim="800000"/>
              <a:headEnd/>
              <a:tailEnd/>
            </a:ln>
            <a:effectLst/>
          </p:spPr>
          <p:txBody>
            <a:bodyPr>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sz="2400" b="1" i="0" u="none" strike="noStrike" kern="1200" cap="none" spc="0" normalizeH="0" baseline="0" noProof="0">
                  <a:ln>
                    <a:noFill/>
                  </a:ln>
                  <a:solidFill>
                    <a:srgbClr val="F60000"/>
                  </a:solidFill>
                  <a:effectLst>
                    <a:outerShdw blurRad="38100" dist="38100" dir="2700000" algn="tl">
                      <a:srgbClr val="C0C0C0"/>
                    </a:outerShdw>
                  </a:effectLst>
                  <a:uLnTx/>
                  <a:uFillTx/>
                  <a:latin typeface="Times New Roman" pitchFamily="18" charset="0"/>
                  <a:ea typeface="+mn-ea"/>
                  <a:cs typeface="+mn-cs"/>
                </a:rPr>
                <a:t>Financial management and events</a:t>
              </a:r>
            </a:p>
          </p:txBody>
        </p:sp>
      </p:gr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4"/>
          <p:cNvSpPr>
            <a:spLocks noChangeArrowheads="1"/>
          </p:cNvSpPr>
          <p:nvPr/>
        </p:nvSpPr>
        <p:spPr bwMode="auto">
          <a:xfrm>
            <a:off x="611188" y="412750"/>
            <a:ext cx="7921625" cy="5553075"/>
          </a:xfrm>
          <a:prstGeom prst="rect">
            <a:avLst/>
          </a:prstGeom>
          <a:noFill/>
          <a:ln w="9525">
            <a:noFill/>
            <a:miter lim="800000"/>
            <a:headEnd/>
            <a:tailEnd/>
          </a:ln>
        </p:spPr>
        <p:txBody>
          <a:bodyPr>
            <a:spAutoFit/>
          </a:bodyPr>
          <a:lstStyle/>
          <a:p>
            <a:pPr>
              <a:spcAft>
                <a:spcPct val="50000"/>
              </a:spcAft>
              <a:buFont typeface="Arial" charset="0"/>
              <a:buNone/>
            </a:pPr>
            <a:r>
              <a:rPr lang="en-GB" sz="2800" b="1" dirty="0">
                <a:latin typeface="Calibri" pitchFamily="34" charset="0"/>
              </a:rPr>
              <a:t>Key terms</a:t>
            </a:r>
          </a:p>
          <a:p>
            <a:pPr>
              <a:spcAft>
                <a:spcPct val="30000"/>
              </a:spcAft>
              <a:buFont typeface="Arial" charset="0"/>
              <a:buNone/>
            </a:pPr>
            <a:r>
              <a:rPr lang="en-US" sz="2400" b="1" dirty="0">
                <a:latin typeface="Calibri" pitchFamily="34" charset="0"/>
              </a:rPr>
              <a:t>Budget</a:t>
            </a:r>
            <a:r>
              <a:rPr lang="en-US" sz="2400" dirty="0">
                <a:latin typeface="Calibri" pitchFamily="34" charset="0"/>
              </a:rPr>
              <a:t> </a:t>
            </a:r>
            <a:r>
              <a:rPr lang="en-US" sz="2400" b="1" dirty="0">
                <a:latin typeface="Calibri" pitchFamily="34" charset="0"/>
              </a:rPr>
              <a:t>– </a:t>
            </a:r>
            <a:r>
              <a:rPr lang="en-US" sz="2400" dirty="0">
                <a:latin typeface="Calibri" pitchFamily="34" charset="0"/>
              </a:rPr>
              <a:t>the business or overall plan of an </a:t>
            </a:r>
            <a:r>
              <a:rPr lang="en-US" sz="2400" dirty="0" err="1">
                <a:latin typeface="Calibri" pitchFamily="34" charset="0"/>
              </a:rPr>
              <a:t>organisation</a:t>
            </a:r>
            <a:r>
              <a:rPr lang="en-US" sz="2400" dirty="0">
                <a:latin typeface="Calibri" pitchFamily="34" charset="0"/>
              </a:rPr>
              <a:t> expressed in financial terms.</a:t>
            </a:r>
          </a:p>
          <a:p>
            <a:pPr>
              <a:spcAft>
                <a:spcPct val="30000"/>
              </a:spcAft>
              <a:buFont typeface="Arial" charset="0"/>
              <a:buNone/>
            </a:pPr>
            <a:r>
              <a:rPr lang="en-US" sz="2400" b="1" dirty="0">
                <a:latin typeface="Calibri" pitchFamily="34" charset="0"/>
              </a:rPr>
              <a:t>Cash budget</a:t>
            </a:r>
            <a:r>
              <a:rPr lang="en-US" sz="2400" dirty="0">
                <a:latin typeface="Calibri" pitchFamily="34" charset="0"/>
              </a:rPr>
              <a:t> </a:t>
            </a:r>
            <a:r>
              <a:rPr lang="en-US" sz="2400" b="1" dirty="0">
                <a:latin typeface="Calibri" pitchFamily="34" charset="0"/>
              </a:rPr>
              <a:t>– </a:t>
            </a:r>
            <a:r>
              <a:rPr lang="en-US" sz="2400" dirty="0">
                <a:latin typeface="Calibri" pitchFamily="34" charset="0"/>
              </a:rPr>
              <a:t>an analysis of how the cash available to an </a:t>
            </a:r>
            <a:r>
              <a:rPr lang="en-US" sz="2400" dirty="0" err="1">
                <a:latin typeface="Calibri" pitchFamily="34" charset="0"/>
              </a:rPr>
              <a:t>organisation</a:t>
            </a:r>
            <a:r>
              <a:rPr lang="en-US" sz="2400" dirty="0">
                <a:latin typeface="Calibri" pitchFamily="34" charset="0"/>
              </a:rPr>
              <a:t> is expected to change over a given period of time.</a:t>
            </a:r>
          </a:p>
          <a:p>
            <a:pPr>
              <a:spcAft>
                <a:spcPct val="30000"/>
              </a:spcAft>
              <a:buFont typeface="Arial" charset="0"/>
              <a:buNone/>
            </a:pPr>
            <a:r>
              <a:rPr lang="en-US" sz="2400" b="1" dirty="0">
                <a:latin typeface="Calibri" pitchFamily="34" charset="0"/>
              </a:rPr>
              <a:t>Continuation budgeting</a:t>
            </a:r>
            <a:r>
              <a:rPr lang="en-US" sz="2400" dirty="0">
                <a:latin typeface="Calibri" pitchFamily="34" charset="0"/>
              </a:rPr>
              <a:t> </a:t>
            </a:r>
            <a:r>
              <a:rPr lang="en-US" sz="2400" b="1" dirty="0">
                <a:latin typeface="Calibri" pitchFamily="34" charset="0"/>
              </a:rPr>
              <a:t>– </a:t>
            </a:r>
            <a:r>
              <a:rPr lang="en-US" sz="2400" dirty="0">
                <a:latin typeface="Calibri" pitchFamily="34" charset="0"/>
              </a:rPr>
              <a:t>budgets compiled on the basis of no change in policies or priorities: business as usual.</a:t>
            </a:r>
          </a:p>
          <a:p>
            <a:pPr>
              <a:spcAft>
                <a:spcPct val="30000"/>
              </a:spcAft>
              <a:buFont typeface="Arial" charset="0"/>
              <a:buNone/>
            </a:pPr>
            <a:r>
              <a:rPr lang="en-US" sz="2400" b="1" dirty="0">
                <a:latin typeface="Calibri" pitchFamily="34" charset="0"/>
              </a:rPr>
              <a:t>Variance</a:t>
            </a:r>
            <a:r>
              <a:rPr lang="en-US" sz="2400" dirty="0">
                <a:latin typeface="Calibri" pitchFamily="34" charset="0"/>
              </a:rPr>
              <a:t> </a:t>
            </a:r>
            <a:r>
              <a:rPr lang="en-US" sz="2400" b="1" dirty="0">
                <a:latin typeface="Calibri" pitchFamily="34" charset="0"/>
              </a:rPr>
              <a:t>– </a:t>
            </a:r>
            <a:r>
              <a:rPr lang="en-US" sz="2400" dirty="0">
                <a:latin typeface="Calibri" pitchFamily="34" charset="0"/>
              </a:rPr>
              <a:t>the difference between actual performance and planned performance.</a:t>
            </a:r>
          </a:p>
          <a:p>
            <a:pPr>
              <a:spcAft>
                <a:spcPct val="30000"/>
              </a:spcAft>
              <a:buFont typeface="Arial" charset="0"/>
              <a:buNone/>
            </a:pPr>
            <a:r>
              <a:rPr lang="en-US" sz="2400" b="1" dirty="0">
                <a:latin typeface="Calibri" pitchFamily="34" charset="0"/>
              </a:rPr>
              <a:t>Zero-based budgeting</a:t>
            </a:r>
            <a:r>
              <a:rPr lang="en-US" sz="2400" dirty="0">
                <a:latin typeface="Calibri" pitchFamily="34" charset="0"/>
              </a:rPr>
              <a:t> </a:t>
            </a:r>
            <a:r>
              <a:rPr lang="en-US" sz="2400" b="1" dirty="0">
                <a:latin typeface="Calibri" pitchFamily="34" charset="0"/>
              </a:rPr>
              <a:t>– </a:t>
            </a:r>
            <a:r>
              <a:rPr lang="en-US" sz="2400" dirty="0">
                <a:latin typeface="Calibri" pitchFamily="34" charset="0"/>
              </a:rPr>
              <a:t>a method of budgeting which starts with the priorities of an </a:t>
            </a:r>
            <a:r>
              <a:rPr lang="en-US" sz="2400" dirty="0" err="1">
                <a:latin typeface="Calibri" pitchFamily="34" charset="0"/>
              </a:rPr>
              <a:t>organisation</a:t>
            </a:r>
            <a:r>
              <a:rPr lang="en-US" sz="2400" dirty="0">
                <a:latin typeface="Calibri" pitchFamily="34" charset="0"/>
              </a:rPr>
              <a:t> and allocates resources to those priorities according to their order of importance.</a:t>
            </a:r>
            <a:endParaRPr lang="en-GB" sz="2400" dirty="0">
              <a:latin typeface="Calibri" pitchFamily="34" charset="0"/>
            </a:endParaRP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Title 3"/>
          <p:cNvSpPr>
            <a:spLocks/>
          </p:cNvSpPr>
          <p:nvPr/>
        </p:nvSpPr>
        <p:spPr bwMode="auto">
          <a:xfrm>
            <a:off x="2411413" y="5589588"/>
            <a:ext cx="5046662" cy="460375"/>
          </a:xfrm>
          <a:prstGeom prst="rect">
            <a:avLst/>
          </a:prstGeom>
          <a:noFill/>
          <a:ln w="9525">
            <a:noFill/>
            <a:miter lim="800000"/>
            <a:headEnd/>
            <a:tailEnd/>
          </a:ln>
        </p:spPr>
        <p:txBody>
          <a:bodyPr anchor="ctr">
            <a:spAutoFit/>
          </a:bodyPr>
          <a:lstStyle/>
          <a:p>
            <a:pPr marL="1430338" indent="-1430338" eaLnBrk="0" hangingPunct="0">
              <a:tabLst>
                <a:tab pos="1430338" algn="l"/>
              </a:tabLst>
            </a:pPr>
            <a:r>
              <a:rPr lang="en-GB" sz="2400" b="1">
                <a:latin typeface="Calibri" pitchFamily="34" charset="0"/>
              </a:rPr>
              <a:t>Table 6.4	</a:t>
            </a:r>
            <a:r>
              <a:rPr lang="en-US" sz="2400">
                <a:latin typeface="Calibri" pitchFamily="34" charset="0"/>
              </a:rPr>
              <a:t>An income statement</a:t>
            </a:r>
            <a:endParaRPr lang="en-GB" sz="2400">
              <a:latin typeface="Calibri" pitchFamily="34" charset="0"/>
            </a:endParaRPr>
          </a:p>
        </p:txBody>
      </p:sp>
      <p:graphicFrame>
        <p:nvGraphicFramePr>
          <p:cNvPr id="27726" name="Group 78"/>
          <p:cNvGraphicFramePr>
            <a:graphicFrameLocks noGrp="1"/>
          </p:cNvGraphicFramePr>
          <p:nvPr/>
        </p:nvGraphicFramePr>
        <p:xfrm>
          <a:off x="2411413" y="444500"/>
          <a:ext cx="4105275" cy="4883028"/>
        </p:xfrm>
        <a:graphic>
          <a:graphicData uri="http://schemas.openxmlformats.org/drawingml/2006/table">
            <a:tbl>
              <a:tblPr/>
              <a:tblGrid>
                <a:gridCol w="2690812">
                  <a:extLst>
                    <a:ext uri="{9D8B030D-6E8A-4147-A177-3AD203B41FA5}">
                      <a16:colId xmlns:a16="http://schemas.microsoft.com/office/drawing/2014/main" val="20000"/>
                    </a:ext>
                  </a:extLst>
                </a:gridCol>
                <a:gridCol w="1414463">
                  <a:extLst>
                    <a:ext uri="{9D8B030D-6E8A-4147-A177-3AD203B41FA5}">
                      <a16:colId xmlns:a16="http://schemas.microsoft.com/office/drawing/2014/main" val="20001"/>
                    </a:ext>
                  </a:extLst>
                </a:gridCol>
              </a:tblGrid>
              <a:tr h="98425">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1" u="none" strike="noStrike" cap="none" normalizeH="0" baseline="0" dirty="0">
                          <a:ln>
                            <a:noFill/>
                          </a:ln>
                          <a:solidFill>
                            <a:schemeClr val="tx1"/>
                          </a:solidFill>
                          <a:effectLst/>
                          <a:latin typeface="Calibri" pitchFamily="34" charset="0"/>
                          <a:ea typeface="ＭＳ Ｐゴシック"/>
                          <a:cs typeface="Times New Roman" pitchFamily="18" charset="0"/>
                        </a:rPr>
                        <a:t>INCOME</a:t>
                      </a:r>
                    </a:p>
                  </a:txBody>
                  <a:tcPr marL="50380" marR="50380" marT="0" marB="0" horzOverflow="overflow">
                    <a:lnL cap="flat">
                      <a:noFill/>
                    </a:lnL>
                    <a:lnR>
                      <a:noFill/>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1" u="none" strike="noStrike" cap="none" normalizeH="0" baseline="0">
                          <a:ln>
                            <a:noFill/>
                          </a:ln>
                          <a:solidFill>
                            <a:schemeClr val="tx1"/>
                          </a:solidFill>
                          <a:effectLst/>
                          <a:latin typeface="Calibri" pitchFamily="34" charset="0"/>
                          <a:ea typeface="ＭＳ Ｐゴシック"/>
                          <a:cs typeface="Times New Roman" pitchFamily="18" charset="0"/>
                        </a:rPr>
                        <a:t>This year (£)</a:t>
                      </a:r>
                    </a:p>
                  </a:txBody>
                  <a:tcPr marL="50380" marR="50380" marT="0" marB="0" horzOverflow="overflow">
                    <a:lnL>
                      <a:noFill/>
                    </a:lnL>
                    <a:lnR cap="flat">
                      <a:noFill/>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98425">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Spectator Tickets</a:t>
                      </a:r>
                    </a:p>
                  </a:txBody>
                  <a:tcPr marL="50380" marR="50380" marT="0" marB="0" horzOverflow="overflow">
                    <a:lnL cap="flat">
                      <a:noFill/>
                    </a:lnL>
                    <a:lnR>
                      <a:noFill/>
                    </a:lnR>
                    <a:lnT w="19050" cap="flat" cmpd="sng" algn="ctr">
                      <a:solidFill>
                        <a:schemeClr val="tx1"/>
                      </a:solidFill>
                      <a:prstDash val="solid"/>
                      <a:round/>
                      <a:headEnd type="none" w="med" len="med"/>
                      <a:tailEnd type="none" w="med" len="med"/>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1,450</a:t>
                      </a:r>
                    </a:p>
                  </a:txBody>
                  <a:tcPr marL="50380" marR="50380" marT="0" marB="0" horzOverflow="overflow">
                    <a:lnL>
                      <a:noFill/>
                    </a:lnL>
                    <a:lnR cap="flat">
                      <a:noFill/>
                    </a:lnR>
                    <a:lnT w="19050" cap="flat" cmpd="sng" algn="ctr">
                      <a:solidFill>
                        <a:schemeClr val="tx1"/>
                      </a:solidFill>
                      <a:prstDash val="solid"/>
                      <a:round/>
                      <a:headEnd type="none" w="med" len="med"/>
                      <a:tailEnd type="none" w="med" len="med"/>
                    </a:lnT>
                    <a:lnB>
                      <a:noFill/>
                    </a:lnB>
                    <a:lnTlToBr>
                      <a:noFill/>
                    </a:lnTlToBr>
                    <a:lnBlToTr>
                      <a:noFill/>
                    </a:lnBlToTr>
                    <a:noFill/>
                  </a:tcPr>
                </a:tc>
                <a:extLst>
                  <a:ext uri="{0D108BD9-81ED-4DB2-BD59-A6C34878D82A}">
                    <a16:rowId xmlns:a16="http://schemas.microsoft.com/office/drawing/2014/main" val="10001"/>
                  </a:ext>
                </a:extLst>
              </a:tr>
              <a:tr h="98425">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Other Ticket Sales</a:t>
                      </a:r>
                    </a:p>
                  </a:txBody>
                  <a:tcPr marL="50380" marR="50380" marT="0" marB="0" horzOverflow="overflow">
                    <a:lnL cap="flat">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250</a:t>
                      </a:r>
                    </a:p>
                  </a:txBody>
                  <a:tcPr marL="50380" marR="50380" marT="0" marB="0"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2"/>
                  </a:ext>
                </a:extLst>
              </a:tr>
              <a:tr h="98425">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Sponsorship</a:t>
                      </a:r>
                    </a:p>
                  </a:txBody>
                  <a:tcPr marL="50380" marR="50380" marT="0" marB="0" horzOverflow="overflow">
                    <a:lnL cap="flat">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1,700</a:t>
                      </a:r>
                    </a:p>
                  </a:txBody>
                  <a:tcPr marL="50380" marR="50380" marT="0" marB="0"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3"/>
                  </a:ext>
                </a:extLst>
              </a:tr>
              <a:tr h="357188">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Catering</a:t>
                      </a:r>
                    </a:p>
                  </a:txBody>
                  <a:tcPr marL="50380" marR="50380" marT="0" marB="0" horzOverflow="overflow">
                    <a:lnL cap="flat">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220</a:t>
                      </a:r>
                    </a:p>
                  </a:txBody>
                  <a:tcPr marL="50380" marR="50380" marT="0" marB="0"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4"/>
                  </a:ext>
                </a:extLst>
              </a:tr>
              <a:tr h="357188">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Merchandising</a:t>
                      </a:r>
                    </a:p>
                  </a:txBody>
                  <a:tcPr marL="50380" marR="50380" marT="0" marB="0" horzOverflow="overflow">
                    <a:lnL cap="flat">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130</a:t>
                      </a:r>
                    </a:p>
                  </a:txBody>
                  <a:tcPr marL="50380" marR="50380" marT="0" marB="0"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5"/>
                  </a:ext>
                </a:extLst>
              </a:tr>
              <a:tr h="357188">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Total Income</a:t>
                      </a:r>
                    </a:p>
                  </a:txBody>
                  <a:tcPr marL="50380" marR="50380" marT="0" marB="0" horzOverflow="overflow">
                    <a:lnL cap="flat">
                      <a:noFill/>
                    </a:lnL>
                    <a:lnR>
                      <a:noFill/>
                    </a:lnR>
                    <a:lnT>
                      <a:noFill/>
                    </a:lnT>
                    <a:lnB w="1905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3,750</a:t>
                      </a:r>
                    </a:p>
                  </a:txBody>
                  <a:tcPr marL="50380" marR="50380" marT="0" marB="0" horzOverflow="overflow">
                    <a:lnL>
                      <a:noFill/>
                    </a:lnL>
                    <a:lnR cap="flat">
                      <a:noFill/>
                    </a:lnR>
                    <a:lnT>
                      <a:noFill/>
                    </a:lnT>
                    <a:lnB w="1905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6"/>
                  </a:ext>
                </a:extLst>
              </a:tr>
              <a:tr h="357188">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1" u="none" strike="noStrike" cap="none" normalizeH="0" baseline="0">
                          <a:ln>
                            <a:noFill/>
                          </a:ln>
                          <a:solidFill>
                            <a:schemeClr val="tx1"/>
                          </a:solidFill>
                          <a:effectLst/>
                          <a:latin typeface="Calibri" pitchFamily="34" charset="0"/>
                          <a:ea typeface="ＭＳ Ｐゴシック"/>
                          <a:cs typeface="Times New Roman" pitchFamily="18" charset="0"/>
                        </a:rPr>
                        <a:t>EXPENDITURE</a:t>
                      </a:r>
                    </a:p>
                  </a:txBody>
                  <a:tcPr marL="50380" marR="50380" marT="0" marB="0" horzOverflow="overflow">
                    <a:lnL cap="flat">
                      <a:noFill/>
                    </a:lnL>
                    <a:lnR>
                      <a:noFill/>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pPr>
                      <a:endParaRPr kumimoji="0" lang="en-GB" sz="1800" b="0" i="0" u="none" strike="noStrike" cap="none" normalizeH="0" baseline="0" dirty="0">
                        <a:ln>
                          <a:noFill/>
                        </a:ln>
                        <a:solidFill>
                          <a:schemeClr val="tx1"/>
                        </a:solidFill>
                        <a:effectLst/>
                        <a:latin typeface="Calibri" pitchFamily="34" charset="0"/>
                        <a:ea typeface="ＭＳ Ｐゴシック"/>
                        <a:cs typeface="Times New Roman" pitchFamily="18" charset="0"/>
                      </a:endParaRPr>
                    </a:p>
                  </a:txBody>
                  <a:tcPr marL="50380" marR="50380" marT="0" marB="0" horzOverflow="overflow">
                    <a:lnL>
                      <a:noFill/>
                    </a:lnL>
                    <a:lnR cap="flat">
                      <a:noFill/>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7"/>
                  </a:ext>
                </a:extLst>
              </a:tr>
              <a:tr h="357188">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Volunteer Kit</a:t>
                      </a:r>
                    </a:p>
                  </a:txBody>
                  <a:tcPr marL="50380" marR="50380" marT="0" marB="0" horzOverflow="overflow">
                    <a:lnL cap="flat">
                      <a:noFill/>
                    </a:lnL>
                    <a:lnR>
                      <a:noFill/>
                    </a:lnR>
                    <a:lnT w="19050" cap="flat" cmpd="sng" algn="ctr">
                      <a:solidFill>
                        <a:schemeClr val="tx1"/>
                      </a:solidFill>
                      <a:prstDash val="solid"/>
                      <a:round/>
                      <a:headEnd type="none" w="med" len="med"/>
                      <a:tailEnd type="none" w="med" len="med"/>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700</a:t>
                      </a:r>
                    </a:p>
                  </a:txBody>
                  <a:tcPr marL="50380" marR="50380" marT="0" marB="0" horzOverflow="overflow">
                    <a:lnL>
                      <a:noFill/>
                    </a:lnL>
                    <a:lnR cap="flat">
                      <a:noFill/>
                    </a:lnR>
                    <a:lnT w="19050" cap="flat" cmpd="sng" algn="ctr">
                      <a:solidFill>
                        <a:schemeClr val="tx1"/>
                      </a:solidFill>
                      <a:prstDash val="solid"/>
                      <a:round/>
                      <a:headEnd type="none" w="med" len="med"/>
                      <a:tailEnd type="none" w="med" len="med"/>
                    </a:lnT>
                    <a:lnB>
                      <a:noFill/>
                    </a:lnB>
                    <a:lnTlToBr>
                      <a:noFill/>
                    </a:lnTlToBr>
                    <a:lnBlToTr>
                      <a:noFill/>
                    </a:lnBlToTr>
                    <a:noFill/>
                  </a:tcPr>
                </a:tc>
                <a:extLst>
                  <a:ext uri="{0D108BD9-81ED-4DB2-BD59-A6C34878D82A}">
                    <a16:rowId xmlns:a16="http://schemas.microsoft.com/office/drawing/2014/main" val="10008"/>
                  </a:ext>
                </a:extLst>
              </a:tr>
              <a:tr h="357188">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Pool Hire</a:t>
                      </a:r>
                    </a:p>
                  </a:txBody>
                  <a:tcPr marL="50380" marR="50380" marT="0" marB="0" horzOverflow="overflow">
                    <a:lnL cap="flat">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2,500</a:t>
                      </a:r>
                    </a:p>
                  </a:txBody>
                  <a:tcPr marL="50380" marR="50380" marT="0" marB="0"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9"/>
                  </a:ext>
                </a:extLst>
              </a:tr>
              <a:tr h="357188">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Marketing Activities</a:t>
                      </a:r>
                    </a:p>
                  </a:txBody>
                  <a:tcPr marL="50380" marR="50380" marT="0" marB="0" horzOverflow="overflow">
                    <a:lnL cap="flat">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136</a:t>
                      </a:r>
                    </a:p>
                  </a:txBody>
                  <a:tcPr marL="50380" marR="50380" marT="0" marB="0"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10"/>
                  </a:ext>
                </a:extLst>
              </a:tr>
              <a:tr h="357188">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Administration</a:t>
                      </a:r>
                    </a:p>
                  </a:txBody>
                  <a:tcPr marL="50380" marR="50380" marT="0" marB="0" horzOverflow="overflow">
                    <a:lnL cap="flat">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342</a:t>
                      </a:r>
                    </a:p>
                  </a:txBody>
                  <a:tcPr marL="50380" marR="50380" marT="0" marB="0"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11"/>
                  </a:ext>
                </a:extLst>
              </a:tr>
              <a:tr h="357188">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Total Expenditure</a:t>
                      </a:r>
                    </a:p>
                  </a:txBody>
                  <a:tcPr marL="50380" marR="50380" marT="0" marB="0" horzOverflow="overflow">
                    <a:lnL cap="flat">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3,678</a:t>
                      </a:r>
                    </a:p>
                  </a:txBody>
                  <a:tcPr marL="50380" marR="50380" marT="0" marB="0"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12"/>
                  </a:ext>
                </a:extLst>
              </a:tr>
              <a:tr h="357188">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PROFIT/(LOSS)</a:t>
                      </a:r>
                    </a:p>
                  </a:txBody>
                  <a:tcPr marL="50380" marR="50380" marT="0" marB="0" horzOverflow="overflow">
                    <a:lnL cap="flat">
                      <a:noFill/>
                    </a:lnL>
                    <a:lnR>
                      <a:noFill/>
                    </a:lnR>
                    <a:lnT>
                      <a:noFill/>
                    </a:lnT>
                    <a:lnB w="1905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72</a:t>
                      </a:r>
                    </a:p>
                  </a:txBody>
                  <a:tcPr marL="50380" marR="50380" marT="0" marB="0" horzOverflow="overflow">
                    <a:lnL>
                      <a:noFill/>
                    </a:lnL>
                    <a:lnR cap="flat">
                      <a:noFill/>
                    </a:lnR>
                    <a:lnT>
                      <a:noFill/>
                    </a:lnT>
                    <a:lnB w="1905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3"/>
                  </a:ext>
                </a:extLst>
              </a:tr>
            </a:tbl>
          </a:graphicData>
        </a:graphic>
      </p:graphicFrame>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720" name="Title 3"/>
          <p:cNvSpPr>
            <a:spLocks/>
          </p:cNvSpPr>
          <p:nvPr/>
        </p:nvSpPr>
        <p:spPr bwMode="auto">
          <a:xfrm>
            <a:off x="628650" y="365128"/>
            <a:ext cx="7886700" cy="1325563"/>
          </a:xfrm>
          <a:prstGeom prst="rect">
            <a:avLst/>
          </a:prstGeom>
        </p:spPr>
        <p:txBody>
          <a:bodyPr vert="horz" lIns="91440" tIns="45720" rIns="91440" bIns="45720" rtlCol="0" anchor="ctr">
            <a:normAutofit/>
          </a:bodyPr>
          <a:lstStyle/>
          <a:p>
            <a:pPr marL="1430338" indent="-1430338" defTabSz="685800">
              <a:lnSpc>
                <a:spcPct val="90000"/>
              </a:lnSpc>
              <a:spcAft>
                <a:spcPts val="600"/>
              </a:spcAft>
              <a:tabLst>
                <a:tab pos="1430338" algn="l"/>
              </a:tabLst>
            </a:pPr>
            <a:r>
              <a:rPr lang="en-GB" sz="3300" b="1" kern="1200">
                <a:latin typeface="+mj-lt"/>
                <a:ea typeface="+mj-ea"/>
                <a:cs typeface="+mj-cs"/>
              </a:rPr>
              <a:t>Table 6.6	</a:t>
            </a:r>
            <a:r>
              <a:rPr lang="en-GB" sz="3300" kern="1200">
                <a:latin typeface="+mj-lt"/>
                <a:ea typeface="+mj-ea"/>
                <a:cs typeface="+mj-cs"/>
              </a:rPr>
              <a:t>Actual versus budget comparison</a:t>
            </a:r>
          </a:p>
        </p:txBody>
      </p:sp>
      <p:graphicFrame>
        <p:nvGraphicFramePr>
          <p:cNvPr id="26777" name="Group 153"/>
          <p:cNvGraphicFramePr>
            <a:graphicFrameLocks noGrp="1"/>
          </p:cNvGraphicFramePr>
          <p:nvPr>
            <p:extLst>
              <p:ext uri="{D42A27DB-BD31-4B8C-83A1-F6EECF244321}">
                <p14:modId xmlns:p14="http://schemas.microsoft.com/office/powerpoint/2010/main" val="2530812747"/>
              </p:ext>
            </p:extLst>
          </p:nvPr>
        </p:nvGraphicFramePr>
        <p:xfrm>
          <a:off x="895998" y="1825625"/>
          <a:ext cx="7352009" cy="4351340"/>
        </p:xfrm>
        <a:graphic>
          <a:graphicData uri="http://schemas.openxmlformats.org/drawingml/2006/table">
            <a:tbl>
              <a:tblPr firstRow="1" bandRow="1"/>
              <a:tblGrid>
                <a:gridCol w="1780739">
                  <a:extLst>
                    <a:ext uri="{9D8B030D-6E8A-4147-A177-3AD203B41FA5}">
                      <a16:colId xmlns:a16="http://schemas.microsoft.com/office/drawing/2014/main" val="20000"/>
                    </a:ext>
                  </a:extLst>
                </a:gridCol>
                <a:gridCol w="802851">
                  <a:extLst>
                    <a:ext uri="{9D8B030D-6E8A-4147-A177-3AD203B41FA5}">
                      <a16:colId xmlns:a16="http://schemas.microsoft.com/office/drawing/2014/main" val="20001"/>
                    </a:ext>
                  </a:extLst>
                </a:gridCol>
                <a:gridCol w="859900">
                  <a:extLst>
                    <a:ext uri="{9D8B030D-6E8A-4147-A177-3AD203B41FA5}">
                      <a16:colId xmlns:a16="http://schemas.microsoft.com/office/drawing/2014/main" val="20002"/>
                    </a:ext>
                  </a:extLst>
                </a:gridCol>
                <a:gridCol w="802851">
                  <a:extLst>
                    <a:ext uri="{9D8B030D-6E8A-4147-A177-3AD203B41FA5}">
                      <a16:colId xmlns:a16="http://schemas.microsoft.com/office/drawing/2014/main" val="20003"/>
                    </a:ext>
                  </a:extLst>
                </a:gridCol>
                <a:gridCol w="752800">
                  <a:extLst>
                    <a:ext uri="{9D8B030D-6E8A-4147-A177-3AD203B41FA5}">
                      <a16:colId xmlns:a16="http://schemas.microsoft.com/office/drawing/2014/main" val="20004"/>
                    </a:ext>
                  </a:extLst>
                </a:gridCol>
                <a:gridCol w="875759">
                  <a:extLst>
                    <a:ext uri="{9D8B030D-6E8A-4147-A177-3AD203B41FA5}">
                      <a16:colId xmlns:a16="http://schemas.microsoft.com/office/drawing/2014/main" val="20005"/>
                    </a:ext>
                  </a:extLst>
                </a:gridCol>
                <a:gridCol w="905497">
                  <a:extLst>
                    <a:ext uri="{9D8B030D-6E8A-4147-A177-3AD203B41FA5}">
                      <a16:colId xmlns:a16="http://schemas.microsoft.com/office/drawing/2014/main" val="20006"/>
                    </a:ext>
                  </a:extLst>
                </a:gridCol>
                <a:gridCol w="571612">
                  <a:extLst>
                    <a:ext uri="{9D8B030D-6E8A-4147-A177-3AD203B41FA5}">
                      <a16:colId xmlns:a16="http://schemas.microsoft.com/office/drawing/2014/main" val="20007"/>
                    </a:ext>
                  </a:extLst>
                </a:gridCol>
              </a:tblGrid>
              <a:tr h="310810">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500" b="0" i="1" u="none" strike="noStrike" cap="none" normalizeH="0" baseline="0">
                          <a:ln>
                            <a:noFill/>
                          </a:ln>
                          <a:solidFill>
                            <a:schemeClr val="tx1"/>
                          </a:solidFill>
                          <a:effectLst/>
                          <a:latin typeface="Calibri" pitchFamily="34" charset="0"/>
                          <a:ea typeface="ＭＳ Ｐゴシック"/>
                          <a:cs typeface="Times New Roman" pitchFamily="18" charset="0"/>
                        </a:rPr>
                        <a:t>INCOME (£)</a:t>
                      </a:r>
                    </a:p>
                  </a:txBody>
                  <a:tcPr marL="42975" marR="42975" marT="0" marB="0" horzOverflow="overflow">
                    <a:lnL cap="flat">
                      <a:noFill/>
                    </a:lnL>
                    <a:lnR>
                      <a:noFill/>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30000"/>
                        </a:lnSpc>
                        <a:spcBef>
                          <a:spcPct val="0"/>
                        </a:spcBef>
                        <a:spcAft>
                          <a:spcPct val="0"/>
                        </a:spcAft>
                        <a:buClrTx/>
                        <a:buSzTx/>
                        <a:buFontTx/>
                        <a:buNone/>
                        <a:tabLst/>
                      </a:pPr>
                      <a:r>
                        <a:rPr kumimoji="0" lang="en-GB" sz="1500" b="0" i="1" u="none" strike="noStrike" cap="none" normalizeH="0" baseline="0">
                          <a:ln>
                            <a:noFill/>
                          </a:ln>
                          <a:solidFill>
                            <a:schemeClr val="tx1"/>
                          </a:solidFill>
                          <a:effectLst/>
                          <a:latin typeface="Calibri" pitchFamily="34" charset="0"/>
                          <a:ea typeface="ＭＳ Ｐゴシック"/>
                          <a:cs typeface="Times New Roman" pitchFamily="18" charset="0"/>
                        </a:rPr>
                        <a:t>Actual</a:t>
                      </a:r>
                    </a:p>
                  </a:txBody>
                  <a:tcPr marL="42975" marR="42975" marT="0" marB="0" horzOverflow="overflow">
                    <a:lnL>
                      <a:noFill/>
                    </a:lnL>
                    <a:lnR>
                      <a:noFill/>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30000"/>
                        </a:lnSpc>
                        <a:spcBef>
                          <a:spcPct val="0"/>
                        </a:spcBef>
                        <a:spcAft>
                          <a:spcPct val="0"/>
                        </a:spcAft>
                        <a:buClrTx/>
                        <a:buSzTx/>
                        <a:buFontTx/>
                        <a:buNone/>
                        <a:tabLst/>
                      </a:pPr>
                      <a:r>
                        <a:rPr kumimoji="0" lang="en-GB" sz="1500" b="0" i="1" u="none" strike="noStrike" cap="none" normalizeH="0" baseline="0">
                          <a:ln>
                            <a:noFill/>
                          </a:ln>
                          <a:solidFill>
                            <a:schemeClr val="tx1"/>
                          </a:solidFill>
                          <a:effectLst/>
                          <a:latin typeface="Calibri" pitchFamily="34" charset="0"/>
                          <a:ea typeface="ＭＳ Ｐゴシック"/>
                          <a:cs typeface="Times New Roman" pitchFamily="18" charset="0"/>
                        </a:rPr>
                        <a:t>Incurred</a:t>
                      </a:r>
                    </a:p>
                  </a:txBody>
                  <a:tcPr marL="42975" marR="42975" marT="0" marB="0" horzOverflow="overflow">
                    <a:lnL>
                      <a:noFill/>
                    </a:lnL>
                    <a:lnR>
                      <a:noFill/>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30000"/>
                        </a:lnSpc>
                        <a:spcBef>
                          <a:spcPct val="0"/>
                        </a:spcBef>
                        <a:spcAft>
                          <a:spcPct val="0"/>
                        </a:spcAft>
                        <a:buClrTx/>
                        <a:buSzTx/>
                        <a:buFontTx/>
                        <a:buNone/>
                        <a:tabLst/>
                      </a:pPr>
                      <a:r>
                        <a:rPr kumimoji="0" lang="en-GB" sz="1500" b="0" i="1" u="none" strike="noStrike" cap="none" normalizeH="0" baseline="0">
                          <a:ln>
                            <a:noFill/>
                          </a:ln>
                          <a:solidFill>
                            <a:schemeClr val="tx1"/>
                          </a:solidFill>
                          <a:effectLst/>
                          <a:latin typeface="Calibri" pitchFamily="34" charset="0"/>
                          <a:ea typeface="ＭＳ Ｐゴシック"/>
                          <a:cs typeface="Times New Roman" pitchFamily="18" charset="0"/>
                        </a:rPr>
                        <a:t>Total</a:t>
                      </a:r>
                    </a:p>
                  </a:txBody>
                  <a:tcPr marL="42975" marR="42975" marT="0" marB="0" horzOverflow="overflow">
                    <a:lnL>
                      <a:noFill/>
                    </a:lnL>
                    <a:lnR>
                      <a:noFill/>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30000"/>
                        </a:lnSpc>
                        <a:spcBef>
                          <a:spcPct val="0"/>
                        </a:spcBef>
                        <a:spcAft>
                          <a:spcPct val="0"/>
                        </a:spcAft>
                        <a:buClrTx/>
                        <a:buSzTx/>
                        <a:buFontTx/>
                        <a:buNone/>
                        <a:tabLst/>
                      </a:pPr>
                      <a:r>
                        <a:rPr kumimoji="0" lang="en-GB" sz="1500" b="0" i="1" u="none" strike="noStrike" cap="none" normalizeH="0" baseline="0">
                          <a:ln>
                            <a:noFill/>
                          </a:ln>
                          <a:solidFill>
                            <a:schemeClr val="tx1"/>
                          </a:solidFill>
                          <a:effectLst/>
                          <a:latin typeface="Calibri" pitchFamily="34" charset="0"/>
                          <a:ea typeface="ＭＳ Ｐゴシック"/>
                          <a:cs typeface="Times New Roman" pitchFamily="18" charset="0"/>
                        </a:rPr>
                        <a:t>Budget</a:t>
                      </a:r>
                    </a:p>
                  </a:txBody>
                  <a:tcPr marL="42975" marR="42975" marT="0" marB="0" horzOverflow="overflow">
                    <a:lnL>
                      <a:noFill/>
                    </a:lnL>
                    <a:lnR>
                      <a:noFill/>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30000"/>
                        </a:lnSpc>
                        <a:spcBef>
                          <a:spcPct val="0"/>
                        </a:spcBef>
                        <a:spcAft>
                          <a:spcPct val="0"/>
                        </a:spcAft>
                        <a:buClrTx/>
                        <a:buSzTx/>
                        <a:buFontTx/>
                        <a:buNone/>
                        <a:tabLst/>
                      </a:pPr>
                      <a:r>
                        <a:rPr kumimoji="0" lang="en-GB" sz="1500" b="0" i="1" u="none" strike="noStrike" cap="none" normalizeH="0" baseline="0">
                          <a:ln>
                            <a:noFill/>
                          </a:ln>
                          <a:solidFill>
                            <a:schemeClr val="tx1"/>
                          </a:solidFill>
                          <a:effectLst/>
                          <a:latin typeface="Calibri" pitchFamily="34" charset="0"/>
                          <a:ea typeface="ＭＳ Ｐゴシック"/>
                          <a:cs typeface="Times New Roman" pitchFamily="18" charset="0"/>
                        </a:rPr>
                        <a:t>Variance</a:t>
                      </a:r>
                    </a:p>
                  </a:txBody>
                  <a:tcPr marL="42975" marR="42975" marT="0" marB="0" horzOverflow="overflow">
                    <a:lnL>
                      <a:noFill/>
                    </a:lnL>
                    <a:lnR>
                      <a:noFill/>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30000"/>
                        </a:lnSpc>
                        <a:spcBef>
                          <a:spcPct val="0"/>
                        </a:spcBef>
                        <a:spcAft>
                          <a:spcPct val="0"/>
                        </a:spcAft>
                        <a:buClrTx/>
                        <a:buSzTx/>
                        <a:buFontTx/>
                        <a:buNone/>
                        <a:tabLst/>
                      </a:pPr>
                      <a:r>
                        <a:rPr kumimoji="0" lang="en-GB" sz="1500" b="0" i="1" u="none" strike="noStrike" cap="none" normalizeH="0" baseline="0">
                          <a:ln>
                            <a:noFill/>
                          </a:ln>
                          <a:solidFill>
                            <a:schemeClr val="tx1"/>
                          </a:solidFill>
                          <a:effectLst/>
                          <a:latin typeface="Calibri" pitchFamily="34" charset="0"/>
                          <a:ea typeface="ＭＳ Ｐゴシック"/>
                          <a:cs typeface="Times New Roman" pitchFamily="18" charset="0"/>
                        </a:rPr>
                        <a:t>Direction</a:t>
                      </a:r>
                    </a:p>
                  </a:txBody>
                  <a:tcPr marL="42975" marR="42975" marT="0" marB="0" horzOverflow="overflow">
                    <a:lnL>
                      <a:noFill/>
                    </a:lnL>
                    <a:lnR>
                      <a:noFill/>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30000"/>
                        </a:lnSpc>
                        <a:spcBef>
                          <a:spcPct val="0"/>
                        </a:spcBef>
                        <a:spcAft>
                          <a:spcPct val="0"/>
                        </a:spcAft>
                        <a:buClrTx/>
                        <a:buSzTx/>
                        <a:buFontTx/>
                        <a:buNone/>
                        <a:tabLst/>
                      </a:pPr>
                      <a:r>
                        <a:rPr kumimoji="0" lang="en-GB" sz="1500" b="0" i="1" u="none" strike="noStrike" cap="none" normalizeH="0" baseline="0">
                          <a:ln>
                            <a:noFill/>
                          </a:ln>
                          <a:solidFill>
                            <a:schemeClr val="tx1"/>
                          </a:solidFill>
                          <a:effectLst/>
                          <a:latin typeface="Calibri" pitchFamily="34" charset="0"/>
                          <a:ea typeface="ＭＳ Ｐゴシック"/>
                          <a:cs typeface="Times New Roman" pitchFamily="18" charset="0"/>
                        </a:rPr>
                        <a:t>Note</a:t>
                      </a:r>
                    </a:p>
                  </a:txBody>
                  <a:tcPr marL="42975" marR="42975" marT="0" marB="0" horzOverflow="overflow">
                    <a:lnL>
                      <a:noFill/>
                    </a:lnL>
                    <a:lnR cap="flat">
                      <a:noFill/>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310810">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500" b="0" i="0" u="none" strike="noStrike" cap="none" normalizeH="0" baseline="0">
                          <a:ln>
                            <a:noFill/>
                          </a:ln>
                          <a:solidFill>
                            <a:schemeClr val="tx1"/>
                          </a:solidFill>
                          <a:effectLst/>
                          <a:latin typeface="Calibri" pitchFamily="34" charset="0"/>
                          <a:ea typeface="ＭＳ Ｐゴシック"/>
                          <a:cs typeface="Times New Roman" pitchFamily="18" charset="0"/>
                        </a:rPr>
                        <a:t>Spectator Tickets</a:t>
                      </a:r>
                    </a:p>
                  </a:txBody>
                  <a:tcPr marL="42975" marR="42975" marT="0" marB="0" horzOverflow="overflow">
                    <a:lnL cap="flat">
                      <a:noFill/>
                    </a:lnL>
                    <a:lnR>
                      <a:noFill/>
                    </a:lnR>
                    <a:lnT w="19050" cap="flat" cmpd="sng" algn="ctr">
                      <a:solidFill>
                        <a:schemeClr val="tx1"/>
                      </a:solidFill>
                      <a:prstDash val="solid"/>
                      <a:round/>
                      <a:headEnd type="none" w="med" len="med"/>
                      <a:tailEnd type="none" w="med" len="med"/>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500" b="0" i="0" u="none" strike="noStrike" cap="none" normalizeH="0" baseline="0">
                          <a:ln>
                            <a:noFill/>
                          </a:ln>
                          <a:solidFill>
                            <a:schemeClr val="tx1"/>
                          </a:solidFill>
                          <a:effectLst/>
                          <a:latin typeface="Calibri" pitchFamily="34" charset="0"/>
                          <a:ea typeface="ＭＳ Ｐゴシック"/>
                          <a:cs typeface="Times New Roman" pitchFamily="18" charset="0"/>
                        </a:rPr>
                        <a:t>	1,450</a:t>
                      </a:r>
                    </a:p>
                  </a:txBody>
                  <a:tcPr marL="42975" marR="42975" marT="0" marB="0" horzOverflow="overflow">
                    <a:lnL>
                      <a:noFill/>
                    </a:lnL>
                    <a:lnR>
                      <a:noFill/>
                    </a:lnR>
                    <a:lnT w="19050" cap="flat" cmpd="sng" algn="ctr">
                      <a:solidFill>
                        <a:schemeClr val="tx1"/>
                      </a:solidFill>
                      <a:prstDash val="solid"/>
                      <a:round/>
                      <a:headEnd type="none" w="med" len="med"/>
                      <a:tailEnd type="none" w="med" len="med"/>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358775" algn="dec"/>
                        </a:tabLst>
                      </a:pPr>
                      <a:endParaRPr kumimoji="0" lang="en-GB" sz="1500" b="0" i="0" u="none" strike="noStrike" cap="none" normalizeH="0" baseline="0">
                        <a:ln>
                          <a:noFill/>
                        </a:ln>
                        <a:solidFill>
                          <a:schemeClr val="tx1"/>
                        </a:solidFill>
                        <a:effectLst/>
                        <a:latin typeface="Calibri" pitchFamily="34" charset="0"/>
                        <a:ea typeface="ＭＳ Ｐゴシック"/>
                        <a:cs typeface="Times New Roman" pitchFamily="18" charset="0"/>
                      </a:endParaRPr>
                    </a:p>
                  </a:txBody>
                  <a:tcPr marL="42975" marR="42975" marT="0" marB="0" horzOverflow="overflow">
                    <a:lnL>
                      <a:noFill/>
                    </a:lnL>
                    <a:lnR>
                      <a:noFill/>
                    </a:lnR>
                    <a:lnT w="19050" cap="flat" cmpd="sng" algn="ctr">
                      <a:solidFill>
                        <a:schemeClr val="tx1"/>
                      </a:solidFill>
                      <a:prstDash val="solid"/>
                      <a:round/>
                      <a:headEnd type="none" w="med" len="med"/>
                      <a:tailEnd type="none" w="med" len="med"/>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500" b="0" i="0" u="none" strike="noStrike" cap="none" normalizeH="0" baseline="0">
                          <a:ln>
                            <a:noFill/>
                          </a:ln>
                          <a:solidFill>
                            <a:schemeClr val="tx1"/>
                          </a:solidFill>
                          <a:effectLst/>
                          <a:latin typeface="Calibri" pitchFamily="34" charset="0"/>
                          <a:ea typeface="ＭＳ Ｐゴシック"/>
                          <a:cs typeface="Times New Roman" pitchFamily="18" charset="0"/>
                        </a:rPr>
                        <a:t>	1,450</a:t>
                      </a:r>
                    </a:p>
                  </a:txBody>
                  <a:tcPr marL="42975" marR="42975" marT="0" marB="0" horzOverflow="overflow">
                    <a:lnL>
                      <a:noFill/>
                    </a:lnL>
                    <a:lnR>
                      <a:noFill/>
                    </a:lnR>
                    <a:lnT w="19050" cap="flat" cmpd="sng" algn="ctr">
                      <a:solidFill>
                        <a:schemeClr val="tx1"/>
                      </a:solidFill>
                      <a:prstDash val="solid"/>
                      <a:round/>
                      <a:headEnd type="none" w="med" len="med"/>
                      <a:tailEnd type="none" w="med" len="med"/>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622300" algn="dec"/>
                        </a:tabLst>
                      </a:pPr>
                      <a:r>
                        <a:rPr kumimoji="0" lang="en-GB" sz="1500" b="0" i="0" u="none" strike="noStrike" cap="none" normalizeH="0" baseline="0">
                          <a:ln>
                            <a:noFill/>
                          </a:ln>
                          <a:solidFill>
                            <a:schemeClr val="tx1"/>
                          </a:solidFill>
                          <a:effectLst/>
                          <a:latin typeface="Calibri" pitchFamily="34" charset="0"/>
                          <a:ea typeface="ＭＳ Ｐゴシック"/>
                          <a:cs typeface="Times New Roman" pitchFamily="18" charset="0"/>
                        </a:rPr>
                        <a:t>	1,350</a:t>
                      </a:r>
                    </a:p>
                  </a:txBody>
                  <a:tcPr marL="42975" marR="42975" marT="0" marB="0" horzOverflow="overflow">
                    <a:lnL>
                      <a:noFill/>
                    </a:lnL>
                    <a:lnR>
                      <a:noFill/>
                    </a:lnR>
                    <a:lnT w="19050" cap="flat" cmpd="sng" algn="ctr">
                      <a:solidFill>
                        <a:schemeClr val="tx1"/>
                      </a:solidFill>
                      <a:prstDash val="solid"/>
                      <a:round/>
                      <a:headEnd type="none" w="med" len="med"/>
                      <a:tailEnd type="none" w="med" len="med"/>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500" b="0" i="0" u="none" strike="noStrike" cap="none" normalizeH="0" baseline="0">
                          <a:ln>
                            <a:noFill/>
                          </a:ln>
                          <a:solidFill>
                            <a:schemeClr val="tx1"/>
                          </a:solidFill>
                          <a:effectLst/>
                          <a:latin typeface="Calibri" pitchFamily="34" charset="0"/>
                          <a:ea typeface="ＭＳ Ｐゴシック"/>
                          <a:cs typeface="Times New Roman" pitchFamily="18" charset="0"/>
                        </a:rPr>
                        <a:t>	100</a:t>
                      </a:r>
                    </a:p>
                  </a:txBody>
                  <a:tcPr marL="42975" marR="42975" marT="0" marB="0" horzOverflow="overflow">
                    <a:lnL>
                      <a:noFill/>
                    </a:lnL>
                    <a:lnR>
                      <a:noFill/>
                    </a:lnR>
                    <a:lnT w="19050" cap="flat" cmpd="sng" algn="ctr">
                      <a:solidFill>
                        <a:schemeClr val="tx1"/>
                      </a:solidFill>
                      <a:prstDash val="solid"/>
                      <a:round/>
                      <a:headEnd type="none" w="med" len="med"/>
                      <a:tailEnd type="none" w="med" len="med"/>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500" b="0" i="0" u="none" strike="noStrike" cap="none" normalizeH="0" baseline="0">
                          <a:ln>
                            <a:noFill/>
                          </a:ln>
                          <a:solidFill>
                            <a:schemeClr val="tx1"/>
                          </a:solidFill>
                          <a:effectLst/>
                          <a:latin typeface="Calibri" pitchFamily="34" charset="0"/>
                          <a:ea typeface="ＭＳ Ｐゴシック"/>
                          <a:cs typeface="Times New Roman" pitchFamily="18" charset="0"/>
                        </a:rPr>
                        <a:t>F</a:t>
                      </a:r>
                    </a:p>
                  </a:txBody>
                  <a:tcPr marL="42975" marR="42975" marT="0" marB="0" horzOverflow="overflow">
                    <a:lnL>
                      <a:noFill/>
                    </a:lnL>
                    <a:lnR>
                      <a:noFill/>
                    </a:lnR>
                    <a:lnT w="19050" cap="flat" cmpd="sng" algn="ctr">
                      <a:solidFill>
                        <a:schemeClr val="tx1"/>
                      </a:solidFill>
                      <a:prstDash val="solid"/>
                      <a:round/>
                      <a:headEnd type="none" w="med" len="med"/>
                      <a:tailEnd type="none" w="med" len="med"/>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500" b="0" i="0" u="none" strike="noStrike" cap="none" normalizeH="0" baseline="0">
                          <a:ln>
                            <a:noFill/>
                          </a:ln>
                          <a:solidFill>
                            <a:schemeClr val="tx1"/>
                          </a:solidFill>
                          <a:effectLst/>
                          <a:latin typeface="Calibri" pitchFamily="34" charset="0"/>
                          <a:ea typeface="ＭＳ Ｐゴシック"/>
                          <a:cs typeface="Times New Roman" pitchFamily="18" charset="0"/>
                        </a:rPr>
                        <a:t>1</a:t>
                      </a:r>
                    </a:p>
                  </a:txBody>
                  <a:tcPr marL="42975" marR="42975" marT="0" marB="0" horzOverflow="overflow">
                    <a:lnL>
                      <a:noFill/>
                    </a:lnL>
                    <a:lnR cap="flat">
                      <a:noFill/>
                    </a:lnR>
                    <a:lnT w="19050" cap="flat" cmpd="sng" algn="ctr">
                      <a:solidFill>
                        <a:schemeClr val="tx1"/>
                      </a:solidFill>
                      <a:prstDash val="solid"/>
                      <a:round/>
                      <a:headEnd type="none" w="med" len="med"/>
                      <a:tailEnd type="none" w="med" len="med"/>
                    </a:lnT>
                    <a:lnB>
                      <a:noFill/>
                    </a:lnB>
                    <a:lnTlToBr>
                      <a:noFill/>
                    </a:lnTlToBr>
                    <a:lnBlToTr>
                      <a:noFill/>
                    </a:lnBlToTr>
                    <a:noFill/>
                  </a:tcPr>
                </a:tc>
                <a:extLst>
                  <a:ext uri="{0D108BD9-81ED-4DB2-BD59-A6C34878D82A}">
                    <a16:rowId xmlns:a16="http://schemas.microsoft.com/office/drawing/2014/main" val="10001"/>
                  </a:ext>
                </a:extLst>
              </a:tr>
              <a:tr h="310810">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500" b="0" i="0" u="none" strike="noStrike" cap="none" normalizeH="0" baseline="0">
                          <a:ln>
                            <a:noFill/>
                          </a:ln>
                          <a:solidFill>
                            <a:schemeClr val="tx1"/>
                          </a:solidFill>
                          <a:effectLst/>
                          <a:latin typeface="Calibri" pitchFamily="34" charset="0"/>
                          <a:ea typeface="ＭＳ Ｐゴシック"/>
                          <a:cs typeface="Times New Roman" pitchFamily="18" charset="0"/>
                        </a:rPr>
                        <a:t>Other Ticket Sales</a:t>
                      </a:r>
                    </a:p>
                  </a:txBody>
                  <a:tcPr marL="42975" marR="42975" marT="0" marB="0" horzOverflow="overflow">
                    <a:lnL cap="flat">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500" b="0" i="0" u="none" strike="noStrike" cap="none" normalizeH="0" baseline="0">
                          <a:ln>
                            <a:noFill/>
                          </a:ln>
                          <a:solidFill>
                            <a:schemeClr val="tx1"/>
                          </a:solidFill>
                          <a:effectLst/>
                          <a:latin typeface="Calibri" pitchFamily="34" charset="0"/>
                          <a:ea typeface="ＭＳ Ｐゴシック"/>
                          <a:cs typeface="Times New Roman" pitchFamily="18" charset="0"/>
                        </a:rPr>
                        <a:t>	250</a:t>
                      </a:r>
                    </a:p>
                  </a:txBody>
                  <a:tcPr marL="42975" marR="42975"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358775" algn="dec"/>
                        </a:tabLst>
                      </a:pPr>
                      <a:endParaRPr kumimoji="0" lang="en-GB" sz="1500" b="0" i="0" u="none" strike="noStrike" cap="none" normalizeH="0" baseline="0">
                        <a:ln>
                          <a:noFill/>
                        </a:ln>
                        <a:solidFill>
                          <a:schemeClr val="tx1"/>
                        </a:solidFill>
                        <a:effectLst/>
                        <a:latin typeface="Calibri" pitchFamily="34" charset="0"/>
                        <a:ea typeface="ＭＳ Ｐゴシック"/>
                        <a:cs typeface="Times New Roman" pitchFamily="18" charset="0"/>
                      </a:endParaRPr>
                    </a:p>
                  </a:txBody>
                  <a:tcPr marL="42975" marR="42975"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500" b="0" i="0" u="none" strike="noStrike" cap="none" normalizeH="0" baseline="0">
                          <a:ln>
                            <a:noFill/>
                          </a:ln>
                          <a:solidFill>
                            <a:schemeClr val="tx1"/>
                          </a:solidFill>
                          <a:effectLst/>
                          <a:latin typeface="Calibri" pitchFamily="34" charset="0"/>
                          <a:ea typeface="ＭＳ Ｐゴシック"/>
                          <a:cs typeface="Times New Roman" pitchFamily="18" charset="0"/>
                        </a:rPr>
                        <a:t>	250</a:t>
                      </a:r>
                    </a:p>
                  </a:txBody>
                  <a:tcPr marL="42975" marR="42975"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622300" algn="dec"/>
                        </a:tabLst>
                      </a:pPr>
                      <a:r>
                        <a:rPr kumimoji="0" lang="en-GB" sz="1500" b="0" i="0" u="none" strike="noStrike" cap="none" normalizeH="0" baseline="0">
                          <a:ln>
                            <a:noFill/>
                          </a:ln>
                          <a:solidFill>
                            <a:schemeClr val="tx1"/>
                          </a:solidFill>
                          <a:effectLst/>
                          <a:latin typeface="Calibri" pitchFamily="34" charset="0"/>
                          <a:ea typeface="ＭＳ Ｐゴシック"/>
                          <a:cs typeface="Times New Roman" pitchFamily="18" charset="0"/>
                        </a:rPr>
                        <a:t>	0</a:t>
                      </a:r>
                    </a:p>
                  </a:txBody>
                  <a:tcPr marL="42975" marR="42975"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500" b="0" i="0" u="none" strike="noStrike" cap="none" normalizeH="0" baseline="0">
                          <a:ln>
                            <a:noFill/>
                          </a:ln>
                          <a:solidFill>
                            <a:schemeClr val="tx1"/>
                          </a:solidFill>
                          <a:effectLst/>
                          <a:latin typeface="Calibri" pitchFamily="34" charset="0"/>
                          <a:ea typeface="ＭＳ Ｐゴシック"/>
                          <a:cs typeface="Times New Roman" pitchFamily="18" charset="0"/>
                        </a:rPr>
                        <a:t>	250</a:t>
                      </a:r>
                    </a:p>
                  </a:txBody>
                  <a:tcPr marL="42975" marR="42975"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500" b="0" i="0" u="none" strike="noStrike" cap="none" normalizeH="0" baseline="0">
                          <a:ln>
                            <a:noFill/>
                          </a:ln>
                          <a:solidFill>
                            <a:schemeClr val="tx1"/>
                          </a:solidFill>
                          <a:effectLst/>
                          <a:latin typeface="Calibri" pitchFamily="34" charset="0"/>
                          <a:ea typeface="ＭＳ Ｐゴシック"/>
                          <a:cs typeface="Times New Roman" pitchFamily="18" charset="0"/>
                        </a:rPr>
                        <a:t>F</a:t>
                      </a:r>
                    </a:p>
                  </a:txBody>
                  <a:tcPr marL="42975" marR="42975"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endParaRPr kumimoji="0" lang="en-GB" sz="1500" b="0" i="0" u="none" strike="noStrike" cap="none" normalizeH="0" baseline="0">
                        <a:ln>
                          <a:noFill/>
                        </a:ln>
                        <a:solidFill>
                          <a:schemeClr val="tx1"/>
                        </a:solidFill>
                        <a:effectLst/>
                        <a:latin typeface="Calibri" pitchFamily="34" charset="0"/>
                        <a:ea typeface="ＭＳ Ｐゴシック"/>
                        <a:cs typeface="Times New Roman" pitchFamily="18" charset="0"/>
                      </a:endParaRPr>
                    </a:p>
                  </a:txBody>
                  <a:tcPr marL="42975" marR="42975" marT="0" marB="0"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2"/>
                  </a:ext>
                </a:extLst>
              </a:tr>
              <a:tr h="310810">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500" b="0" i="0" u="none" strike="noStrike" cap="none" normalizeH="0" baseline="0">
                          <a:ln>
                            <a:noFill/>
                          </a:ln>
                          <a:solidFill>
                            <a:schemeClr val="tx1"/>
                          </a:solidFill>
                          <a:effectLst/>
                          <a:latin typeface="Calibri" pitchFamily="34" charset="0"/>
                          <a:ea typeface="ＭＳ Ｐゴシック"/>
                          <a:cs typeface="Times New Roman" pitchFamily="18" charset="0"/>
                        </a:rPr>
                        <a:t>Sponsorship</a:t>
                      </a:r>
                    </a:p>
                  </a:txBody>
                  <a:tcPr marL="42975" marR="42975" marT="0" marB="0" horzOverflow="overflow">
                    <a:lnL cap="flat">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500" b="0" i="0" u="none" strike="noStrike" cap="none" normalizeH="0" baseline="0">
                          <a:ln>
                            <a:noFill/>
                          </a:ln>
                          <a:solidFill>
                            <a:schemeClr val="tx1"/>
                          </a:solidFill>
                          <a:effectLst/>
                          <a:latin typeface="Calibri" pitchFamily="34" charset="0"/>
                          <a:ea typeface="ＭＳ Ｐゴシック"/>
                          <a:cs typeface="Times New Roman" pitchFamily="18" charset="0"/>
                        </a:rPr>
                        <a:t>	1,700</a:t>
                      </a:r>
                    </a:p>
                  </a:txBody>
                  <a:tcPr marL="42975" marR="42975"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358775" algn="dec"/>
                        </a:tabLst>
                      </a:pPr>
                      <a:endParaRPr kumimoji="0" lang="en-GB" sz="1500" b="0" i="0" u="none" strike="noStrike" cap="none" normalizeH="0" baseline="0">
                        <a:ln>
                          <a:noFill/>
                        </a:ln>
                        <a:solidFill>
                          <a:schemeClr val="tx1"/>
                        </a:solidFill>
                        <a:effectLst/>
                        <a:latin typeface="Calibri" pitchFamily="34" charset="0"/>
                        <a:ea typeface="ＭＳ Ｐゴシック"/>
                        <a:cs typeface="Times New Roman" pitchFamily="18" charset="0"/>
                      </a:endParaRPr>
                    </a:p>
                  </a:txBody>
                  <a:tcPr marL="42975" marR="42975"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500" b="0" i="0" u="none" strike="noStrike" cap="none" normalizeH="0" baseline="0">
                          <a:ln>
                            <a:noFill/>
                          </a:ln>
                          <a:solidFill>
                            <a:schemeClr val="tx1"/>
                          </a:solidFill>
                          <a:effectLst/>
                          <a:latin typeface="Calibri" pitchFamily="34" charset="0"/>
                          <a:ea typeface="ＭＳ Ｐゴシック"/>
                          <a:cs typeface="Times New Roman" pitchFamily="18" charset="0"/>
                        </a:rPr>
                        <a:t>	1,700</a:t>
                      </a:r>
                    </a:p>
                  </a:txBody>
                  <a:tcPr marL="42975" marR="42975"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622300" algn="dec"/>
                        </a:tabLst>
                      </a:pPr>
                      <a:r>
                        <a:rPr kumimoji="0" lang="en-GB" sz="1500" b="0" i="0" u="none" strike="noStrike" cap="none" normalizeH="0" baseline="0">
                          <a:ln>
                            <a:noFill/>
                          </a:ln>
                          <a:solidFill>
                            <a:schemeClr val="tx1"/>
                          </a:solidFill>
                          <a:effectLst/>
                          <a:latin typeface="Calibri" pitchFamily="34" charset="0"/>
                          <a:ea typeface="ＭＳ Ｐゴシック"/>
                          <a:cs typeface="Times New Roman" pitchFamily="18" charset="0"/>
                        </a:rPr>
                        <a:t>	1,800</a:t>
                      </a:r>
                    </a:p>
                  </a:txBody>
                  <a:tcPr marL="42975" marR="42975"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500" b="0" i="0" u="none" strike="noStrike" cap="none" normalizeH="0" baseline="0">
                          <a:ln>
                            <a:noFill/>
                          </a:ln>
                          <a:solidFill>
                            <a:schemeClr val="tx1"/>
                          </a:solidFill>
                          <a:effectLst/>
                          <a:latin typeface="Calibri" pitchFamily="34" charset="0"/>
                          <a:ea typeface="ＭＳ Ｐゴシック"/>
                          <a:cs typeface="Times New Roman" pitchFamily="18" charset="0"/>
                        </a:rPr>
                        <a:t>	–100</a:t>
                      </a:r>
                    </a:p>
                  </a:txBody>
                  <a:tcPr marL="42975" marR="42975"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500" b="0" i="0" u="none" strike="noStrike" cap="none" normalizeH="0" baseline="0">
                          <a:ln>
                            <a:noFill/>
                          </a:ln>
                          <a:solidFill>
                            <a:schemeClr val="tx1"/>
                          </a:solidFill>
                          <a:effectLst/>
                          <a:latin typeface="Calibri" pitchFamily="34" charset="0"/>
                          <a:ea typeface="ＭＳ Ｐゴシック"/>
                          <a:cs typeface="Times New Roman" pitchFamily="18" charset="0"/>
                        </a:rPr>
                        <a:t>U</a:t>
                      </a:r>
                    </a:p>
                  </a:txBody>
                  <a:tcPr marL="42975" marR="42975"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500" b="0" i="0" u="none" strike="noStrike" cap="none" normalizeH="0" baseline="0">
                          <a:ln>
                            <a:noFill/>
                          </a:ln>
                          <a:solidFill>
                            <a:schemeClr val="tx1"/>
                          </a:solidFill>
                          <a:effectLst/>
                          <a:latin typeface="Calibri" pitchFamily="34" charset="0"/>
                          <a:ea typeface="ＭＳ Ｐゴシック"/>
                          <a:cs typeface="Times New Roman" pitchFamily="18" charset="0"/>
                        </a:rPr>
                        <a:t>2</a:t>
                      </a:r>
                    </a:p>
                  </a:txBody>
                  <a:tcPr marL="42975" marR="42975" marT="0" marB="0"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3"/>
                  </a:ext>
                </a:extLst>
              </a:tr>
              <a:tr h="310810">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500" b="0" i="0" u="none" strike="noStrike" cap="none" normalizeH="0" baseline="0">
                          <a:ln>
                            <a:noFill/>
                          </a:ln>
                          <a:solidFill>
                            <a:schemeClr val="tx1"/>
                          </a:solidFill>
                          <a:effectLst/>
                          <a:latin typeface="Calibri" pitchFamily="34" charset="0"/>
                          <a:ea typeface="ＭＳ Ｐゴシック"/>
                          <a:cs typeface="Times New Roman" pitchFamily="18" charset="0"/>
                        </a:rPr>
                        <a:t>Catering</a:t>
                      </a:r>
                    </a:p>
                  </a:txBody>
                  <a:tcPr marL="42975" marR="42975" marT="0" marB="0" horzOverflow="overflow">
                    <a:lnL cap="flat">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500" b="0" i="0" u="none" strike="noStrike" cap="none" normalizeH="0" baseline="0">
                          <a:ln>
                            <a:noFill/>
                          </a:ln>
                          <a:solidFill>
                            <a:schemeClr val="tx1"/>
                          </a:solidFill>
                          <a:effectLst/>
                          <a:latin typeface="Calibri" pitchFamily="34" charset="0"/>
                          <a:ea typeface="ＭＳ Ｐゴシック"/>
                          <a:cs typeface="Times New Roman" pitchFamily="18" charset="0"/>
                        </a:rPr>
                        <a:t>	220</a:t>
                      </a:r>
                    </a:p>
                  </a:txBody>
                  <a:tcPr marL="42975" marR="42975"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358775" algn="dec"/>
                        </a:tabLst>
                      </a:pPr>
                      <a:endParaRPr kumimoji="0" lang="en-GB" sz="1500" b="0" i="0" u="none" strike="noStrike" cap="none" normalizeH="0" baseline="0">
                        <a:ln>
                          <a:noFill/>
                        </a:ln>
                        <a:solidFill>
                          <a:schemeClr val="tx1"/>
                        </a:solidFill>
                        <a:effectLst/>
                        <a:latin typeface="Calibri" pitchFamily="34" charset="0"/>
                        <a:ea typeface="ＭＳ Ｐゴシック"/>
                        <a:cs typeface="Times New Roman" pitchFamily="18" charset="0"/>
                      </a:endParaRPr>
                    </a:p>
                  </a:txBody>
                  <a:tcPr marL="42975" marR="42975"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500" b="0" i="0" u="none" strike="noStrike" cap="none" normalizeH="0" baseline="0">
                          <a:ln>
                            <a:noFill/>
                          </a:ln>
                          <a:solidFill>
                            <a:schemeClr val="tx1"/>
                          </a:solidFill>
                          <a:effectLst/>
                          <a:latin typeface="Calibri" pitchFamily="34" charset="0"/>
                          <a:ea typeface="ＭＳ Ｐゴシック"/>
                          <a:cs typeface="Times New Roman" pitchFamily="18" charset="0"/>
                        </a:rPr>
                        <a:t>	220</a:t>
                      </a:r>
                    </a:p>
                  </a:txBody>
                  <a:tcPr marL="42975" marR="42975"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622300" algn="dec"/>
                        </a:tabLst>
                      </a:pPr>
                      <a:r>
                        <a:rPr kumimoji="0" lang="en-GB" sz="1500" b="0" i="0" u="none" strike="noStrike" cap="none" normalizeH="0" baseline="0">
                          <a:ln>
                            <a:noFill/>
                          </a:ln>
                          <a:solidFill>
                            <a:schemeClr val="tx1"/>
                          </a:solidFill>
                          <a:effectLst/>
                          <a:latin typeface="Calibri" pitchFamily="34" charset="0"/>
                          <a:ea typeface="ＭＳ Ｐゴシック"/>
                          <a:cs typeface="Times New Roman" pitchFamily="18" charset="0"/>
                        </a:rPr>
                        <a:t>	200</a:t>
                      </a:r>
                    </a:p>
                  </a:txBody>
                  <a:tcPr marL="42975" marR="42975"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500" b="0" i="0" u="none" strike="noStrike" cap="none" normalizeH="0" baseline="0">
                          <a:ln>
                            <a:noFill/>
                          </a:ln>
                          <a:solidFill>
                            <a:schemeClr val="tx1"/>
                          </a:solidFill>
                          <a:effectLst/>
                          <a:latin typeface="Calibri" pitchFamily="34" charset="0"/>
                          <a:ea typeface="ＭＳ Ｐゴシック"/>
                          <a:cs typeface="Times New Roman" pitchFamily="18" charset="0"/>
                        </a:rPr>
                        <a:t>	20</a:t>
                      </a:r>
                    </a:p>
                  </a:txBody>
                  <a:tcPr marL="42975" marR="42975"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500" b="0" i="0" u="none" strike="noStrike" cap="none" normalizeH="0" baseline="0">
                          <a:ln>
                            <a:noFill/>
                          </a:ln>
                          <a:solidFill>
                            <a:schemeClr val="tx1"/>
                          </a:solidFill>
                          <a:effectLst/>
                          <a:latin typeface="Calibri" pitchFamily="34" charset="0"/>
                          <a:ea typeface="ＭＳ Ｐゴシック"/>
                          <a:cs typeface="Times New Roman" pitchFamily="18" charset="0"/>
                        </a:rPr>
                        <a:t>F</a:t>
                      </a:r>
                    </a:p>
                  </a:txBody>
                  <a:tcPr marL="42975" marR="42975"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endParaRPr kumimoji="0" lang="en-GB" sz="1500" b="0" i="0" u="none" strike="noStrike" cap="none" normalizeH="0" baseline="0">
                        <a:ln>
                          <a:noFill/>
                        </a:ln>
                        <a:solidFill>
                          <a:schemeClr val="tx1"/>
                        </a:solidFill>
                        <a:effectLst/>
                        <a:latin typeface="Calibri" pitchFamily="34" charset="0"/>
                        <a:ea typeface="ＭＳ Ｐゴシック"/>
                        <a:cs typeface="Times New Roman" pitchFamily="18" charset="0"/>
                      </a:endParaRPr>
                    </a:p>
                  </a:txBody>
                  <a:tcPr marL="42975" marR="42975" marT="0" marB="0"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4"/>
                  </a:ext>
                </a:extLst>
              </a:tr>
              <a:tr h="310810">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500" b="0" i="0" u="none" strike="noStrike" cap="none" normalizeH="0" baseline="0">
                          <a:ln>
                            <a:noFill/>
                          </a:ln>
                          <a:solidFill>
                            <a:schemeClr val="tx1"/>
                          </a:solidFill>
                          <a:effectLst/>
                          <a:latin typeface="Calibri" pitchFamily="34" charset="0"/>
                          <a:ea typeface="ＭＳ Ｐゴシック"/>
                          <a:cs typeface="Times New Roman" pitchFamily="18" charset="0"/>
                        </a:rPr>
                        <a:t>Merchandising</a:t>
                      </a:r>
                    </a:p>
                  </a:txBody>
                  <a:tcPr marL="42975" marR="42975" marT="0" marB="0" horzOverflow="overflow">
                    <a:lnL cap="flat">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500" b="0" i="0" u="none" strike="noStrike" cap="none" normalizeH="0" baseline="0">
                          <a:ln>
                            <a:noFill/>
                          </a:ln>
                          <a:solidFill>
                            <a:schemeClr val="tx1"/>
                          </a:solidFill>
                          <a:effectLst/>
                          <a:latin typeface="Calibri" pitchFamily="34" charset="0"/>
                          <a:ea typeface="ＭＳ Ｐゴシック"/>
                          <a:cs typeface="Times New Roman" pitchFamily="18" charset="0"/>
                        </a:rPr>
                        <a:t>	130</a:t>
                      </a:r>
                    </a:p>
                  </a:txBody>
                  <a:tcPr marL="42975" marR="42975"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358775" algn="dec"/>
                        </a:tabLst>
                      </a:pPr>
                      <a:endParaRPr kumimoji="0" lang="en-GB" sz="1500" b="0" i="0" u="none" strike="noStrike" cap="none" normalizeH="0" baseline="0">
                        <a:ln>
                          <a:noFill/>
                        </a:ln>
                        <a:solidFill>
                          <a:schemeClr val="tx1"/>
                        </a:solidFill>
                        <a:effectLst/>
                        <a:latin typeface="Calibri" pitchFamily="34" charset="0"/>
                        <a:ea typeface="ＭＳ Ｐゴシック"/>
                        <a:cs typeface="Times New Roman" pitchFamily="18" charset="0"/>
                      </a:endParaRPr>
                    </a:p>
                  </a:txBody>
                  <a:tcPr marL="42975" marR="42975"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500" b="0" i="0" u="none" strike="noStrike" cap="none" normalizeH="0" baseline="0">
                          <a:ln>
                            <a:noFill/>
                          </a:ln>
                          <a:solidFill>
                            <a:schemeClr val="tx1"/>
                          </a:solidFill>
                          <a:effectLst/>
                          <a:latin typeface="Calibri" pitchFamily="34" charset="0"/>
                          <a:ea typeface="ＭＳ Ｐゴシック"/>
                          <a:cs typeface="Times New Roman" pitchFamily="18" charset="0"/>
                        </a:rPr>
                        <a:t>	130</a:t>
                      </a:r>
                    </a:p>
                  </a:txBody>
                  <a:tcPr marL="42975" marR="42975"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622300" algn="dec"/>
                        </a:tabLst>
                      </a:pPr>
                      <a:r>
                        <a:rPr kumimoji="0" lang="en-GB" sz="1500" b="0" i="0" u="none" strike="noStrike" cap="none" normalizeH="0" baseline="0">
                          <a:ln>
                            <a:noFill/>
                          </a:ln>
                          <a:solidFill>
                            <a:schemeClr val="tx1"/>
                          </a:solidFill>
                          <a:effectLst/>
                          <a:latin typeface="Calibri" pitchFamily="34" charset="0"/>
                          <a:ea typeface="ＭＳ Ｐゴシック"/>
                          <a:cs typeface="Times New Roman" pitchFamily="18" charset="0"/>
                        </a:rPr>
                        <a:t>	100</a:t>
                      </a:r>
                    </a:p>
                  </a:txBody>
                  <a:tcPr marL="42975" marR="42975"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500" b="0" i="0" u="none" strike="noStrike" cap="none" normalizeH="0" baseline="0">
                          <a:ln>
                            <a:noFill/>
                          </a:ln>
                          <a:solidFill>
                            <a:schemeClr val="tx1"/>
                          </a:solidFill>
                          <a:effectLst/>
                          <a:latin typeface="Calibri" pitchFamily="34" charset="0"/>
                          <a:ea typeface="ＭＳ Ｐゴシック"/>
                          <a:cs typeface="Times New Roman" pitchFamily="18" charset="0"/>
                        </a:rPr>
                        <a:t>	30</a:t>
                      </a:r>
                    </a:p>
                  </a:txBody>
                  <a:tcPr marL="42975" marR="42975"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500" b="0" i="0" u="none" strike="noStrike" cap="none" normalizeH="0" baseline="0">
                          <a:ln>
                            <a:noFill/>
                          </a:ln>
                          <a:solidFill>
                            <a:schemeClr val="tx1"/>
                          </a:solidFill>
                          <a:effectLst/>
                          <a:latin typeface="Calibri" pitchFamily="34" charset="0"/>
                          <a:ea typeface="ＭＳ Ｐゴシック"/>
                          <a:cs typeface="Times New Roman" pitchFamily="18" charset="0"/>
                        </a:rPr>
                        <a:t>F</a:t>
                      </a:r>
                    </a:p>
                  </a:txBody>
                  <a:tcPr marL="42975" marR="42975"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endParaRPr kumimoji="0" lang="en-GB" sz="1500" b="0" i="0" u="none" strike="noStrike" cap="none" normalizeH="0" baseline="0">
                        <a:ln>
                          <a:noFill/>
                        </a:ln>
                        <a:solidFill>
                          <a:schemeClr val="tx1"/>
                        </a:solidFill>
                        <a:effectLst/>
                        <a:latin typeface="Calibri" pitchFamily="34" charset="0"/>
                        <a:ea typeface="ＭＳ Ｐゴシック"/>
                        <a:cs typeface="Times New Roman" pitchFamily="18" charset="0"/>
                      </a:endParaRPr>
                    </a:p>
                  </a:txBody>
                  <a:tcPr marL="42975" marR="42975" marT="0" marB="0"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5"/>
                  </a:ext>
                </a:extLst>
              </a:tr>
              <a:tr h="310810">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500" b="0" i="0" u="none" strike="noStrike" cap="none" normalizeH="0" baseline="0">
                          <a:ln>
                            <a:noFill/>
                          </a:ln>
                          <a:solidFill>
                            <a:schemeClr val="tx1"/>
                          </a:solidFill>
                          <a:effectLst/>
                          <a:latin typeface="Calibri" pitchFamily="34" charset="0"/>
                          <a:ea typeface="ＭＳ Ｐゴシック"/>
                          <a:cs typeface="Times New Roman" pitchFamily="18" charset="0"/>
                        </a:rPr>
                        <a:t>Total Income</a:t>
                      </a:r>
                    </a:p>
                  </a:txBody>
                  <a:tcPr marL="42975" marR="42975" marT="0" marB="0" horzOverflow="overflow">
                    <a:lnL cap="flat">
                      <a:noFill/>
                    </a:lnL>
                    <a:lnR>
                      <a:noFill/>
                    </a:lnR>
                    <a:lnT>
                      <a:noFill/>
                    </a:lnT>
                    <a:lnB w="1905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500" b="0" i="0" u="none" strike="noStrike" cap="none" normalizeH="0" baseline="0">
                          <a:ln>
                            <a:noFill/>
                          </a:ln>
                          <a:solidFill>
                            <a:schemeClr val="tx1"/>
                          </a:solidFill>
                          <a:effectLst/>
                          <a:latin typeface="Calibri" pitchFamily="34" charset="0"/>
                          <a:ea typeface="ＭＳ Ｐゴシック"/>
                          <a:cs typeface="Times New Roman" pitchFamily="18" charset="0"/>
                        </a:rPr>
                        <a:t>	3,750</a:t>
                      </a:r>
                    </a:p>
                  </a:txBody>
                  <a:tcPr marL="42975" marR="42975" marT="0" marB="0" horzOverflow="overflow">
                    <a:lnL>
                      <a:noFill/>
                    </a:lnL>
                    <a:lnR>
                      <a:noFill/>
                    </a:lnR>
                    <a:lnT>
                      <a:noFill/>
                    </a:lnT>
                    <a:lnB w="1905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358775" algn="dec"/>
                        </a:tabLst>
                      </a:pPr>
                      <a:r>
                        <a:rPr kumimoji="0" lang="en-GB" sz="1500" b="0" i="0" u="none" strike="noStrike" cap="none" normalizeH="0" baseline="0">
                          <a:ln>
                            <a:noFill/>
                          </a:ln>
                          <a:solidFill>
                            <a:schemeClr val="tx1"/>
                          </a:solidFill>
                          <a:effectLst/>
                          <a:latin typeface="Calibri" pitchFamily="34" charset="0"/>
                          <a:ea typeface="ＭＳ Ｐゴシック"/>
                          <a:cs typeface="Times New Roman" pitchFamily="18" charset="0"/>
                        </a:rPr>
                        <a:t>	0</a:t>
                      </a:r>
                    </a:p>
                  </a:txBody>
                  <a:tcPr marL="42975" marR="42975" marT="0" marB="0" horzOverflow="overflow">
                    <a:lnL>
                      <a:noFill/>
                    </a:lnL>
                    <a:lnR>
                      <a:noFill/>
                    </a:lnR>
                    <a:lnT>
                      <a:noFill/>
                    </a:lnT>
                    <a:lnB w="1905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500" b="0" i="0" u="none" strike="noStrike" cap="none" normalizeH="0" baseline="0">
                          <a:ln>
                            <a:noFill/>
                          </a:ln>
                          <a:solidFill>
                            <a:schemeClr val="tx1"/>
                          </a:solidFill>
                          <a:effectLst/>
                          <a:latin typeface="Calibri" pitchFamily="34" charset="0"/>
                          <a:ea typeface="ＭＳ Ｐゴシック"/>
                          <a:cs typeface="Times New Roman" pitchFamily="18" charset="0"/>
                        </a:rPr>
                        <a:t>	3,750</a:t>
                      </a:r>
                    </a:p>
                  </a:txBody>
                  <a:tcPr marL="42975" marR="42975" marT="0" marB="0" horzOverflow="overflow">
                    <a:lnL>
                      <a:noFill/>
                    </a:lnL>
                    <a:lnR>
                      <a:noFill/>
                    </a:lnR>
                    <a:lnT>
                      <a:noFill/>
                    </a:lnT>
                    <a:lnB w="1905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622300" algn="dec"/>
                        </a:tabLst>
                      </a:pPr>
                      <a:r>
                        <a:rPr kumimoji="0" lang="en-GB" sz="1500" b="0" i="0" u="none" strike="noStrike" cap="none" normalizeH="0" baseline="0">
                          <a:ln>
                            <a:noFill/>
                          </a:ln>
                          <a:solidFill>
                            <a:schemeClr val="tx1"/>
                          </a:solidFill>
                          <a:effectLst/>
                          <a:latin typeface="Calibri" pitchFamily="34" charset="0"/>
                          <a:ea typeface="ＭＳ Ｐゴシック"/>
                          <a:cs typeface="Times New Roman" pitchFamily="18" charset="0"/>
                        </a:rPr>
                        <a:t>	3,450</a:t>
                      </a:r>
                    </a:p>
                  </a:txBody>
                  <a:tcPr marL="42975" marR="42975" marT="0" marB="0" horzOverflow="overflow">
                    <a:lnL>
                      <a:noFill/>
                    </a:lnL>
                    <a:lnR>
                      <a:noFill/>
                    </a:lnR>
                    <a:lnT>
                      <a:noFill/>
                    </a:lnT>
                    <a:lnB w="1905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500" b="0" i="0" u="none" strike="noStrike" cap="none" normalizeH="0" baseline="0">
                          <a:ln>
                            <a:noFill/>
                          </a:ln>
                          <a:solidFill>
                            <a:schemeClr val="tx1"/>
                          </a:solidFill>
                          <a:effectLst/>
                          <a:latin typeface="Calibri" pitchFamily="34" charset="0"/>
                          <a:ea typeface="ＭＳ Ｐゴシック"/>
                          <a:cs typeface="Times New Roman" pitchFamily="18" charset="0"/>
                        </a:rPr>
                        <a:t>	300</a:t>
                      </a:r>
                    </a:p>
                  </a:txBody>
                  <a:tcPr marL="42975" marR="42975" marT="0" marB="0" horzOverflow="overflow">
                    <a:lnL>
                      <a:noFill/>
                    </a:lnL>
                    <a:lnR>
                      <a:noFill/>
                    </a:lnR>
                    <a:lnT>
                      <a:noFill/>
                    </a:lnT>
                    <a:lnB w="1905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500" b="0" i="0" u="none" strike="noStrike" cap="none" normalizeH="0" baseline="0">
                          <a:ln>
                            <a:noFill/>
                          </a:ln>
                          <a:solidFill>
                            <a:schemeClr val="tx1"/>
                          </a:solidFill>
                          <a:effectLst/>
                          <a:latin typeface="Calibri" pitchFamily="34" charset="0"/>
                          <a:ea typeface="ＭＳ Ｐゴシック"/>
                          <a:cs typeface="Times New Roman" pitchFamily="18" charset="0"/>
                        </a:rPr>
                        <a:t>F</a:t>
                      </a:r>
                    </a:p>
                  </a:txBody>
                  <a:tcPr marL="42975" marR="42975" marT="0" marB="0" horzOverflow="overflow">
                    <a:lnL>
                      <a:noFill/>
                    </a:lnL>
                    <a:lnR>
                      <a:noFill/>
                    </a:lnR>
                    <a:lnT>
                      <a:noFill/>
                    </a:lnT>
                    <a:lnB w="1905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500" b="0" i="0" u="none" strike="noStrike" cap="none" normalizeH="0" baseline="0">
                          <a:ln>
                            <a:noFill/>
                          </a:ln>
                          <a:solidFill>
                            <a:schemeClr val="tx1"/>
                          </a:solidFill>
                          <a:effectLst/>
                          <a:latin typeface="Calibri" pitchFamily="34" charset="0"/>
                          <a:ea typeface="ＭＳ Ｐゴシック"/>
                          <a:cs typeface="Times New Roman" pitchFamily="18" charset="0"/>
                        </a:rPr>
                        <a:t>3</a:t>
                      </a:r>
                    </a:p>
                  </a:txBody>
                  <a:tcPr marL="42975" marR="42975" marT="0" marB="0" horzOverflow="overflow">
                    <a:lnL>
                      <a:noFill/>
                    </a:lnL>
                    <a:lnR cap="flat">
                      <a:noFill/>
                    </a:lnR>
                    <a:lnT>
                      <a:noFill/>
                    </a:lnT>
                    <a:lnB w="1905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6"/>
                  </a:ext>
                </a:extLst>
              </a:tr>
              <a:tr h="310810">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500" b="0" i="1" u="none" strike="noStrike" cap="none" normalizeH="0" baseline="0">
                          <a:ln>
                            <a:noFill/>
                          </a:ln>
                          <a:solidFill>
                            <a:schemeClr val="tx1"/>
                          </a:solidFill>
                          <a:effectLst/>
                          <a:latin typeface="Calibri" pitchFamily="34" charset="0"/>
                          <a:ea typeface="ＭＳ Ｐゴシック"/>
                          <a:cs typeface="Times New Roman" pitchFamily="18" charset="0"/>
                        </a:rPr>
                        <a:t>EXPENDITURE</a:t>
                      </a:r>
                    </a:p>
                  </a:txBody>
                  <a:tcPr marL="42975" marR="42975" marT="0" marB="0" horzOverflow="overflow">
                    <a:lnL cap="flat">
                      <a:noFill/>
                    </a:lnL>
                    <a:lnR>
                      <a:noFill/>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pPr>
                      <a:endParaRPr kumimoji="0" lang="en-GB" sz="1500" b="0" i="0" u="none" strike="noStrike" cap="none" normalizeH="0" baseline="0">
                        <a:ln>
                          <a:noFill/>
                        </a:ln>
                        <a:solidFill>
                          <a:schemeClr val="tx1"/>
                        </a:solidFill>
                        <a:effectLst/>
                        <a:latin typeface="Calibri" pitchFamily="34" charset="0"/>
                        <a:ea typeface="ＭＳ Ｐゴシック"/>
                        <a:cs typeface="Times New Roman" pitchFamily="18" charset="0"/>
                      </a:endParaRPr>
                    </a:p>
                  </a:txBody>
                  <a:tcPr marL="42975" marR="42975" marT="0" marB="0" horzOverflow="overflow">
                    <a:lnL>
                      <a:noFill/>
                    </a:lnL>
                    <a:lnR>
                      <a:noFill/>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pPr>
                      <a:endParaRPr kumimoji="0" lang="en-GB" sz="1500" b="0" i="0" u="none" strike="noStrike" cap="none" normalizeH="0" baseline="0">
                        <a:ln>
                          <a:noFill/>
                        </a:ln>
                        <a:solidFill>
                          <a:schemeClr val="tx1"/>
                        </a:solidFill>
                        <a:effectLst/>
                        <a:latin typeface="Calibri" pitchFamily="34" charset="0"/>
                        <a:ea typeface="ＭＳ Ｐゴシック"/>
                        <a:cs typeface="Times New Roman" pitchFamily="18" charset="0"/>
                      </a:endParaRPr>
                    </a:p>
                  </a:txBody>
                  <a:tcPr marL="42975" marR="42975" marT="0" marB="0" horzOverflow="overflow">
                    <a:lnL>
                      <a:noFill/>
                    </a:lnL>
                    <a:lnR>
                      <a:noFill/>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pPr>
                      <a:endParaRPr kumimoji="0" lang="en-GB" sz="1500" b="0" i="0" u="none" strike="noStrike" cap="none" normalizeH="0" baseline="0">
                        <a:ln>
                          <a:noFill/>
                        </a:ln>
                        <a:solidFill>
                          <a:schemeClr val="tx1"/>
                        </a:solidFill>
                        <a:effectLst/>
                        <a:latin typeface="Calibri" pitchFamily="34" charset="0"/>
                        <a:ea typeface="ＭＳ Ｐゴシック"/>
                        <a:cs typeface="Times New Roman" pitchFamily="18" charset="0"/>
                      </a:endParaRPr>
                    </a:p>
                  </a:txBody>
                  <a:tcPr marL="42975" marR="42975" marT="0" marB="0" horzOverflow="overflow">
                    <a:lnL>
                      <a:noFill/>
                    </a:lnL>
                    <a:lnR>
                      <a:noFill/>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pPr>
                      <a:endParaRPr kumimoji="0" lang="en-GB" sz="1500" b="0" i="0" u="none" strike="noStrike" cap="none" normalizeH="0" baseline="0">
                        <a:ln>
                          <a:noFill/>
                        </a:ln>
                        <a:solidFill>
                          <a:schemeClr val="tx1"/>
                        </a:solidFill>
                        <a:effectLst/>
                        <a:latin typeface="Calibri" pitchFamily="34" charset="0"/>
                        <a:ea typeface="ＭＳ Ｐゴシック"/>
                        <a:cs typeface="Times New Roman" pitchFamily="18" charset="0"/>
                      </a:endParaRPr>
                    </a:p>
                  </a:txBody>
                  <a:tcPr marL="42975" marR="42975" marT="0" marB="0" horzOverflow="overflow">
                    <a:lnL>
                      <a:noFill/>
                    </a:lnL>
                    <a:lnR>
                      <a:noFill/>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pPr>
                      <a:endParaRPr kumimoji="0" lang="en-GB" sz="1500" b="0" i="0" u="none" strike="noStrike" cap="none" normalizeH="0" baseline="0">
                        <a:ln>
                          <a:noFill/>
                        </a:ln>
                        <a:solidFill>
                          <a:schemeClr val="tx1"/>
                        </a:solidFill>
                        <a:effectLst/>
                        <a:latin typeface="Calibri" pitchFamily="34" charset="0"/>
                        <a:ea typeface="ＭＳ Ｐゴシック"/>
                        <a:cs typeface="Times New Roman" pitchFamily="18" charset="0"/>
                      </a:endParaRPr>
                    </a:p>
                  </a:txBody>
                  <a:tcPr marL="42975" marR="42975" marT="0" marB="0" horzOverflow="overflow">
                    <a:lnL>
                      <a:noFill/>
                    </a:lnL>
                    <a:lnR>
                      <a:noFill/>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pPr>
                      <a:endParaRPr kumimoji="0" lang="en-GB" sz="1500" b="0" i="0" u="none" strike="noStrike" cap="none" normalizeH="0" baseline="0">
                        <a:ln>
                          <a:noFill/>
                        </a:ln>
                        <a:solidFill>
                          <a:schemeClr val="tx1"/>
                        </a:solidFill>
                        <a:effectLst/>
                        <a:latin typeface="Calibri" pitchFamily="34" charset="0"/>
                        <a:ea typeface="ＭＳ Ｐゴシック"/>
                        <a:cs typeface="Times New Roman" pitchFamily="18" charset="0"/>
                      </a:endParaRPr>
                    </a:p>
                  </a:txBody>
                  <a:tcPr marL="42975" marR="42975" marT="0" marB="0" horzOverflow="overflow">
                    <a:lnL>
                      <a:noFill/>
                    </a:lnL>
                    <a:lnR>
                      <a:noFill/>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pPr>
                      <a:endParaRPr kumimoji="0" lang="en-GB" sz="1500" b="0" i="0" u="none" strike="noStrike" cap="none" normalizeH="0" baseline="0">
                        <a:ln>
                          <a:noFill/>
                        </a:ln>
                        <a:solidFill>
                          <a:schemeClr val="tx1"/>
                        </a:solidFill>
                        <a:effectLst/>
                        <a:latin typeface="Calibri" pitchFamily="34" charset="0"/>
                        <a:ea typeface="ＭＳ Ｐゴシック"/>
                        <a:cs typeface="Times New Roman" pitchFamily="18" charset="0"/>
                      </a:endParaRPr>
                    </a:p>
                  </a:txBody>
                  <a:tcPr marL="42975" marR="42975" marT="0" marB="0" horzOverflow="overflow">
                    <a:lnL>
                      <a:noFill/>
                    </a:lnL>
                    <a:lnR cap="flat">
                      <a:noFill/>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7"/>
                  </a:ext>
                </a:extLst>
              </a:tr>
              <a:tr h="310810">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500" b="0" i="0" u="none" strike="noStrike" cap="none" normalizeH="0" baseline="0">
                          <a:ln>
                            <a:noFill/>
                          </a:ln>
                          <a:solidFill>
                            <a:schemeClr val="tx1"/>
                          </a:solidFill>
                          <a:effectLst/>
                          <a:latin typeface="Calibri" pitchFamily="34" charset="0"/>
                          <a:ea typeface="ＭＳ Ｐゴシック"/>
                          <a:cs typeface="Times New Roman" pitchFamily="18" charset="0"/>
                        </a:rPr>
                        <a:t>Volunteer Kit</a:t>
                      </a:r>
                    </a:p>
                  </a:txBody>
                  <a:tcPr marL="42975" marR="42975" marT="0" marB="0" horzOverflow="overflow">
                    <a:lnL cap="flat">
                      <a:noFill/>
                    </a:lnL>
                    <a:lnR>
                      <a:noFill/>
                    </a:lnR>
                    <a:lnT w="19050" cap="flat" cmpd="sng" algn="ctr">
                      <a:solidFill>
                        <a:schemeClr val="tx1"/>
                      </a:solidFill>
                      <a:prstDash val="solid"/>
                      <a:round/>
                      <a:headEnd type="none" w="med" len="med"/>
                      <a:tailEnd type="none" w="med" len="med"/>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500" b="0" i="0" u="none" strike="noStrike" cap="none" normalizeH="0" baseline="0">
                          <a:ln>
                            <a:noFill/>
                          </a:ln>
                          <a:solidFill>
                            <a:schemeClr val="tx1"/>
                          </a:solidFill>
                          <a:effectLst/>
                          <a:latin typeface="Calibri" pitchFamily="34" charset="0"/>
                          <a:ea typeface="ＭＳ Ｐゴシック"/>
                          <a:cs typeface="Times New Roman" pitchFamily="18" charset="0"/>
                        </a:rPr>
                        <a:t>	700</a:t>
                      </a:r>
                    </a:p>
                  </a:txBody>
                  <a:tcPr marL="42975" marR="42975" marT="0" marB="0" horzOverflow="overflow">
                    <a:lnL>
                      <a:noFill/>
                    </a:lnL>
                    <a:lnR>
                      <a:noFill/>
                    </a:lnR>
                    <a:lnT w="19050" cap="flat" cmpd="sng" algn="ctr">
                      <a:solidFill>
                        <a:schemeClr val="tx1"/>
                      </a:solidFill>
                      <a:prstDash val="solid"/>
                      <a:round/>
                      <a:headEnd type="none" w="med" len="med"/>
                      <a:tailEnd type="none" w="med" len="med"/>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358775" algn="dec"/>
                        </a:tabLst>
                      </a:pPr>
                      <a:endParaRPr kumimoji="0" lang="en-GB" sz="1500" b="0" i="0" u="none" strike="noStrike" cap="none" normalizeH="0" baseline="0">
                        <a:ln>
                          <a:noFill/>
                        </a:ln>
                        <a:solidFill>
                          <a:schemeClr val="tx1"/>
                        </a:solidFill>
                        <a:effectLst/>
                        <a:latin typeface="Calibri" pitchFamily="34" charset="0"/>
                        <a:ea typeface="ＭＳ Ｐゴシック"/>
                        <a:cs typeface="Times New Roman" pitchFamily="18" charset="0"/>
                      </a:endParaRPr>
                    </a:p>
                  </a:txBody>
                  <a:tcPr marL="42975" marR="42975" marT="0" marB="0" horzOverflow="overflow">
                    <a:lnL>
                      <a:noFill/>
                    </a:lnL>
                    <a:lnR>
                      <a:noFill/>
                    </a:lnR>
                    <a:lnT w="19050" cap="flat" cmpd="sng" algn="ctr">
                      <a:solidFill>
                        <a:schemeClr val="tx1"/>
                      </a:solidFill>
                      <a:prstDash val="solid"/>
                      <a:round/>
                      <a:headEnd type="none" w="med" len="med"/>
                      <a:tailEnd type="none" w="med" len="med"/>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500" b="0" i="0" u="none" strike="noStrike" cap="none" normalizeH="0" baseline="0">
                          <a:ln>
                            <a:noFill/>
                          </a:ln>
                          <a:solidFill>
                            <a:schemeClr val="tx1"/>
                          </a:solidFill>
                          <a:effectLst/>
                          <a:latin typeface="Calibri" pitchFamily="34" charset="0"/>
                          <a:ea typeface="ＭＳ Ｐゴシック"/>
                          <a:cs typeface="Times New Roman" pitchFamily="18" charset="0"/>
                        </a:rPr>
                        <a:t>	700</a:t>
                      </a:r>
                    </a:p>
                  </a:txBody>
                  <a:tcPr marL="42975" marR="42975" marT="0" marB="0" horzOverflow="overflow">
                    <a:lnL>
                      <a:noFill/>
                    </a:lnL>
                    <a:lnR>
                      <a:noFill/>
                    </a:lnR>
                    <a:lnT w="19050" cap="flat" cmpd="sng" algn="ctr">
                      <a:solidFill>
                        <a:schemeClr val="tx1"/>
                      </a:solidFill>
                      <a:prstDash val="solid"/>
                      <a:round/>
                      <a:headEnd type="none" w="med" len="med"/>
                      <a:tailEnd type="none" w="med" len="med"/>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622300" algn="dec"/>
                        </a:tabLst>
                      </a:pPr>
                      <a:r>
                        <a:rPr kumimoji="0" lang="en-GB" sz="1500" b="0" i="0" u="none" strike="noStrike" cap="none" normalizeH="0" baseline="0">
                          <a:ln>
                            <a:noFill/>
                          </a:ln>
                          <a:solidFill>
                            <a:schemeClr val="tx1"/>
                          </a:solidFill>
                          <a:effectLst/>
                          <a:latin typeface="Calibri" pitchFamily="34" charset="0"/>
                          <a:ea typeface="ＭＳ Ｐゴシック"/>
                          <a:cs typeface="Times New Roman" pitchFamily="18" charset="0"/>
                        </a:rPr>
                        <a:t>	600</a:t>
                      </a:r>
                    </a:p>
                  </a:txBody>
                  <a:tcPr marL="42975" marR="42975" marT="0" marB="0" horzOverflow="overflow">
                    <a:lnL>
                      <a:noFill/>
                    </a:lnL>
                    <a:lnR>
                      <a:noFill/>
                    </a:lnR>
                    <a:lnT w="19050" cap="flat" cmpd="sng" algn="ctr">
                      <a:solidFill>
                        <a:schemeClr val="tx1"/>
                      </a:solidFill>
                      <a:prstDash val="solid"/>
                      <a:round/>
                      <a:headEnd type="none" w="med" len="med"/>
                      <a:tailEnd type="none" w="med" len="med"/>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500" b="0" i="0" u="none" strike="noStrike" cap="none" normalizeH="0" baseline="0">
                          <a:ln>
                            <a:noFill/>
                          </a:ln>
                          <a:solidFill>
                            <a:schemeClr val="tx1"/>
                          </a:solidFill>
                          <a:effectLst/>
                          <a:latin typeface="Calibri" pitchFamily="34" charset="0"/>
                          <a:ea typeface="ＭＳ Ｐゴシック"/>
                          <a:cs typeface="Times New Roman" pitchFamily="18" charset="0"/>
                        </a:rPr>
                        <a:t>	100</a:t>
                      </a:r>
                    </a:p>
                  </a:txBody>
                  <a:tcPr marL="42975" marR="42975" marT="0" marB="0" horzOverflow="overflow">
                    <a:lnL>
                      <a:noFill/>
                    </a:lnL>
                    <a:lnR>
                      <a:noFill/>
                    </a:lnR>
                    <a:lnT w="19050" cap="flat" cmpd="sng" algn="ctr">
                      <a:solidFill>
                        <a:schemeClr val="tx1"/>
                      </a:solidFill>
                      <a:prstDash val="solid"/>
                      <a:round/>
                      <a:headEnd type="none" w="med" len="med"/>
                      <a:tailEnd type="none" w="med" len="med"/>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500" b="0" i="0" u="none" strike="noStrike" cap="none" normalizeH="0" baseline="0">
                          <a:ln>
                            <a:noFill/>
                          </a:ln>
                          <a:solidFill>
                            <a:schemeClr val="tx1"/>
                          </a:solidFill>
                          <a:effectLst/>
                          <a:latin typeface="Calibri" pitchFamily="34" charset="0"/>
                          <a:ea typeface="ＭＳ Ｐゴシック"/>
                          <a:cs typeface="Times New Roman" pitchFamily="18" charset="0"/>
                        </a:rPr>
                        <a:t>U</a:t>
                      </a:r>
                    </a:p>
                  </a:txBody>
                  <a:tcPr marL="42975" marR="42975" marT="0" marB="0" horzOverflow="overflow">
                    <a:lnL>
                      <a:noFill/>
                    </a:lnL>
                    <a:lnR>
                      <a:noFill/>
                    </a:lnR>
                    <a:lnT w="19050" cap="flat" cmpd="sng" algn="ctr">
                      <a:solidFill>
                        <a:schemeClr val="tx1"/>
                      </a:solidFill>
                      <a:prstDash val="solid"/>
                      <a:round/>
                      <a:headEnd type="none" w="med" len="med"/>
                      <a:tailEnd type="none" w="med" len="med"/>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500" b="0" i="0" u="none" strike="noStrike" cap="none" normalizeH="0" baseline="0">
                          <a:ln>
                            <a:noFill/>
                          </a:ln>
                          <a:solidFill>
                            <a:schemeClr val="tx1"/>
                          </a:solidFill>
                          <a:effectLst/>
                          <a:latin typeface="Calibri" pitchFamily="34" charset="0"/>
                          <a:ea typeface="ＭＳ Ｐゴシック"/>
                          <a:cs typeface="Times New Roman" pitchFamily="18" charset="0"/>
                        </a:rPr>
                        <a:t>4</a:t>
                      </a:r>
                    </a:p>
                  </a:txBody>
                  <a:tcPr marL="42975" marR="42975" marT="0" marB="0" horzOverflow="overflow">
                    <a:lnL>
                      <a:noFill/>
                    </a:lnL>
                    <a:lnR cap="flat">
                      <a:noFill/>
                    </a:lnR>
                    <a:lnT w="19050" cap="flat" cmpd="sng" algn="ctr">
                      <a:solidFill>
                        <a:schemeClr val="tx1"/>
                      </a:solidFill>
                      <a:prstDash val="solid"/>
                      <a:round/>
                      <a:headEnd type="none" w="med" len="med"/>
                      <a:tailEnd type="none" w="med" len="med"/>
                    </a:lnT>
                    <a:lnB>
                      <a:noFill/>
                    </a:lnB>
                    <a:lnTlToBr>
                      <a:noFill/>
                    </a:lnTlToBr>
                    <a:lnBlToTr>
                      <a:noFill/>
                    </a:lnBlToTr>
                    <a:noFill/>
                  </a:tcPr>
                </a:tc>
                <a:extLst>
                  <a:ext uri="{0D108BD9-81ED-4DB2-BD59-A6C34878D82A}">
                    <a16:rowId xmlns:a16="http://schemas.microsoft.com/office/drawing/2014/main" val="10008"/>
                  </a:ext>
                </a:extLst>
              </a:tr>
              <a:tr h="310810">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500" b="0" i="0" u="none" strike="noStrike" cap="none" normalizeH="0" baseline="0">
                          <a:ln>
                            <a:noFill/>
                          </a:ln>
                          <a:solidFill>
                            <a:schemeClr val="tx1"/>
                          </a:solidFill>
                          <a:effectLst/>
                          <a:latin typeface="Calibri" pitchFamily="34" charset="0"/>
                          <a:ea typeface="ＭＳ Ｐゴシック"/>
                          <a:cs typeface="Times New Roman" pitchFamily="18" charset="0"/>
                        </a:rPr>
                        <a:t>Pool Hire</a:t>
                      </a:r>
                    </a:p>
                  </a:txBody>
                  <a:tcPr marL="42975" marR="42975" marT="0" marB="0" horzOverflow="overflow">
                    <a:lnL cap="flat">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500" b="0" i="0" u="none" strike="noStrike" cap="none" normalizeH="0" baseline="0">
                          <a:ln>
                            <a:noFill/>
                          </a:ln>
                          <a:solidFill>
                            <a:schemeClr val="tx1"/>
                          </a:solidFill>
                          <a:effectLst/>
                          <a:latin typeface="Calibri" pitchFamily="34" charset="0"/>
                          <a:ea typeface="ＭＳ Ｐゴシック"/>
                          <a:cs typeface="Times New Roman" pitchFamily="18" charset="0"/>
                        </a:rPr>
                        <a:t>	2,500</a:t>
                      </a:r>
                    </a:p>
                  </a:txBody>
                  <a:tcPr marL="42975" marR="42975"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358775" algn="dec"/>
                        </a:tabLst>
                      </a:pPr>
                      <a:r>
                        <a:rPr kumimoji="0" lang="en-GB" sz="1500" b="0" i="0" u="none" strike="noStrike" cap="none" normalizeH="0" baseline="0">
                          <a:ln>
                            <a:noFill/>
                          </a:ln>
                          <a:solidFill>
                            <a:schemeClr val="tx1"/>
                          </a:solidFill>
                          <a:effectLst/>
                          <a:latin typeface="Calibri" pitchFamily="34" charset="0"/>
                          <a:ea typeface="ＭＳ Ｐゴシック"/>
                          <a:cs typeface="Times New Roman" pitchFamily="18" charset="0"/>
                        </a:rPr>
                        <a:t>	0</a:t>
                      </a:r>
                    </a:p>
                  </a:txBody>
                  <a:tcPr marL="42975" marR="42975"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500" b="0" i="0" u="none" strike="noStrike" cap="none" normalizeH="0" baseline="0">
                          <a:ln>
                            <a:noFill/>
                          </a:ln>
                          <a:solidFill>
                            <a:schemeClr val="tx1"/>
                          </a:solidFill>
                          <a:effectLst/>
                          <a:latin typeface="Calibri" pitchFamily="34" charset="0"/>
                          <a:ea typeface="ＭＳ Ｐゴシック"/>
                          <a:cs typeface="Times New Roman" pitchFamily="18" charset="0"/>
                        </a:rPr>
                        <a:t>	2,500</a:t>
                      </a:r>
                    </a:p>
                  </a:txBody>
                  <a:tcPr marL="42975" marR="42975"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622300" algn="dec"/>
                        </a:tabLst>
                      </a:pPr>
                      <a:r>
                        <a:rPr kumimoji="0" lang="en-GB" sz="1500" b="0" i="0" u="none" strike="noStrike" cap="none" normalizeH="0" baseline="0">
                          <a:ln>
                            <a:noFill/>
                          </a:ln>
                          <a:solidFill>
                            <a:schemeClr val="tx1"/>
                          </a:solidFill>
                          <a:effectLst/>
                          <a:latin typeface="Calibri" pitchFamily="34" charset="0"/>
                          <a:ea typeface="ＭＳ Ｐゴシック"/>
                          <a:cs typeface="Times New Roman" pitchFamily="18" charset="0"/>
                        </a:rPr>
                        <a:t>	3,000</a:t>
                      </a:r>
                    </a:p>
                  </a:txBody>
                  <a:tcPr marL="42975" marR="42975"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500" b="0" i="0" u="none" strike="noStrike" cap="none" normalizeH="0" baseline="0">
                          <a:ln>
                            <a:noFill/>
                          </a:ln>
                          <a:solidFill>
                            <a:schemeClr val="tx1"/>
                          </a:solidFill>
                          <a:effectLst/>
                          <a:latin typeface="Calibri" pitchFamily="34" charset="0"/>
                          <a:ea typeface="ＭＳ Ｐゴシック"/>
                          <a:cs typeface="Times New Roman" pitchFamily="18" charset="0"/>
                        </a:rPr>
                        <a:t>	–500</a:t>
                      </a:r>
                    </a:p>
                  </a:txBody>
                  <a:tcPr marL="42975" marR="42975"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500" b="0" i="0" u="none" strike="noStrike" cap="none" normalizeH="0" baseline="0">
                          <a:ln>
                            <a:noFill/>
                          </a:ln>
                          <a:solidFill>
                            <a:schemeClr val="tx1"/>
                          </a:solidFill>
                          <a:effectLst/>
                          <a:latin typeface="Calibri" pitchFamily="34" charset="0"/>
                          <a:ea typeface="ＭＳ Ｐゴシック"/>
                          <a:cs typeface="Times New Roman" pitchFamily="18" charset="0"/>
                        </a:rPr>
                        <a:t>F</a:t>
                      </a:r>
                    </a:p>
                  </a:txBody>
                  <a:tcPr marL="42975" marR="42975"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500" b="0" i="0" u="none" strike="noStrike" cap="none" normalizeH="0" baseline="0">
                          <a:ln>
                            <a:noFill/>
                          </a:ln>
                          <a:solidFill>
                            <a:schemeClr val="tx1"/>
                          </a:solidFill>
                          <a:effectLst/>
                          <a:latin typeface="Calibri" pitchFamily="34" charset="0"/>
                          <a:ea typeface="ＭＳ Ｐゴシック"/>
                          <a:cs typeface="Times New Roman" pitchFamily="18" charset="0"/>
                        </a:rPr>
                        <a:t>5</a:t>
                      </a:r>
                    </a:p>
                  </a:txBody>
                  <a:tcPr marL="42975" marR="42975" marT="0" marB="0"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9"/>
                  </a:ext>
                </a:extLst>
              </a:tr>
              <a:tr h="310810">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500" b="0" i="0" u="none" strike="noStrike" cap="none" normalizeH="0" baseline="0">
                          <a:ln>
                            <a:noFill/>
                          </a:ln>
                          <a:solidFill>
                            <a:schemeClr val="tx1"/>
                          </a:solidFill>
                          <a:effectLst/>
                          <a:latin typeface="Calibri" pitchFamily="34" charset="0"/>
                          <a:ea typeface="ＭＳ Ｐゴシック"/>
                          <a:cs typeface="Times New Roman" pitchFamily="18" charset="0"/>
                        </a:rPr>
                        <a:t>Marketing Activities</a:t>
                      </a:r>
                    </a:p>
                  </a:txBody>
                  <a:tcPr marL="42975" marR="42975" marT="0" marB="0" horzOverflow="overflow">
                    <a:lnL cap="flat">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500" b="0" i="0" u="none" strike="noStrike" cap="none" normalizeH="0" baseline="0">
                          <a:ln>
                            <a:noFill/>
                          </a:ln>
                          <a:solidFill>
                            <a:schemeClr val="tx1"/>
                          </a:solidFill>
                          <a:effectLst/>
                          <a:latin typeface="Calibri" pitchFamily="34" charset="0"/>
                          <a:ea typeface="ＭＳ Ｐゴシック"/>
                          <a:cs typeface="Times New Roman" pitchFamily="18" charset="0"/>
                        </a:rPr>
                        <a:t>	136</a:t>
                      </a:r>
                    </a:p>
                  </a:txBody>
                  <a:tcPr marL="42975" marR="42975"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358775" algn="dec"/>
                        </a:tabLst>
                      </a:pPr>
                      <a:endParaRPr kumimoji="0" lang="en-GB" sz="1500" b="0" i="0" u="none" strike="noStrike" cap="none" normalizeH="0" baseline="0">
                        <a:ln>
                          <a:noFill/>
                        </a:ln>
                        <a:solidFill>
                          <a:schemeClr val="tx1"/>
                        </a:solidFill>
                        <a:effectLst/>
                        <a:latin typeface="Calibri" pitchFamily="34" charset="0"/>
                        <a:ea typeface="ＭＳ Ｐゴシック"/>
                        <a:cs typeface="Times New Roman" pitchFamily="18" charset="0"/>
                      </a:endParaRPr>
                    </a:p>
                  </a:txBody>
                  <a:tcPr marL="42975" marR="42975"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500" b="0" i="0" u="none" strike="noStrike" cap="none" normalizeH="0" baseline="0">
                          <a:ln>
                            <a:noFill/>
                          </a:ln>
                          <a:solidFill>
                            <a:schemeClr val="tx1"/>
                          </a:solidFill>
                          <a:effectLst/>
                          <a:latin typeface="Calibri" pitchFamily="34" charset="0"/>
                          <a:ea typeface="ＭＳ Ｐゴシック"/>
                          <a:cs typeface="Times New Roman" pitchFamily="18" charset="0"/>
                        </a:rPr>
                        <a:t>	136</a:t>
                      </a:r>
                    </a:p>
                  </a:txBody>
                  <a:tcPr marL="42975" marR="42975"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622300" algn="dec"/>
                        </a:tabLst>
                      </a:pPr>
                      <a:r>
                        <a:rPr kumimoji="0" lang="en-GB" sz="1500" b="0" i="0" u="none" strike="noStrike" cap="none" normalizeH="0" baseline="0">
                          <a:ln>
                            <a:noFill/>
                          </a:ln>
                          <a:solidFill>
                            <a:schemeClr val="tx1"/>
                          </a:solidFill>
                          <a:effectLst/>
                          <a:latin typeface="Calibri" pitchFamily="34" charset="0"/>
                          <a:ea typeface="ＭＳ Ｐゴシック"/>
                          <a:cs typeface="Times New Roman" pitchFamily="18" charset="0"/>
                        </a:rPr>
                        <a:t>	140</a:t>
                      </a:r>
                    </a:p>
                  </a:txBody>
                  <a:tcPr marL="42975" marR="42975"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500" b="0" i="0" u="none" strike="noStrike" cap="none" normalizeH="0" baseline="0">
                          <a:ln>
                            <a:noFill/>
                          </a:ln>
                          <a:solidFill>
                            <a:schemeClr val="tx1"/>
                          </a:solidFill>
                          <a:effectLst/>
                          <a:latin typeface="Calibri" pitchFamily="34" charset="0"/>
                          <a:ea typeface="ＭＳ Ｐゴシック"/>
                          <a:cs typeface="Times New Roman" pitchFamily="18" charset="0"/>
                        </a:rPr>
                        <a:t>	–4</a:t>
                      </a:r>
                    </a:p>
                  </a:txBody>
                  <a:tcPr marL="42975" marR="42975"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500" b="0" i="0" u="none" strike="noStrike" cap="none" normalizeH="0" baseline="0">
                          <a:ln>
                            <a:noFill/>
                          </a:ln>
                          <a:solidFill>
                            <a:schemeClr val="tx1"/>
                          </a:solidFill>
                          <a:effectLst/>
                          <a:latin typeface="Calibri" pitchFamily="34" charset="0"/>
                          <a:ea typeface="ＭＳ Ｐゴシック"/>
                          <a:cs typeface="Times New Roman" pitchFamily="18" charset="0"/>
                        </a:rPr>
                        <a:t>F</a:t>
                      </a:r>
                    </a:p>
                  </a:txBody>
                  <a:tcPr marL="42975" marR="42975"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endParaRPr kumimoji="0" lang="en-GB" sz="1500" b="0" i="0" u="none" strike="noStrike" cap="none" normalizeH="0" baseline="0">
                        <a:ln>
                          <a:noFill/>
                        </a:ln>
                        <a:solidFill>
                          <a:schemeClr val="tx1"/>
                        </a:solidFill>
                        <a:effectLst/>
                        <a:latin typeface="Calibri" pitchFamily="34" charset="0"/>
                        <a:ea typeface="ＭＳ Ｐゴシック"/>
                        <a:cs typeface="Times New Roman" pitchFamily="18" charset="0"/>
                      </a:endParaRPr>
                    </a:p>
                  </a:txBody>
                  <a:tcPr marL="42975" marR="42975" marT="0" marB="0"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10"/>
                  </a:ext>
                </a:extLst>
              </a:tr>
              <a:tr h="310810">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500" b="0" i="0" u="none" strike="noStrike" cap="none" normalizeH="0" baseline="0">
                          <a:ln>
                            <a:noFill/>
                          </a:ln>
                          <a:solidFill>
                            <a:schemeClr val="tx1"/>
                          </a:solidFill>
                          <a:effectLst/>
                          <a:latin typeface="Calibri" pitchFamily="34" charset="0"/>
                          <a:ea typeface="ＭＳ Ｐゴシック"/>
                          <a:cs typeface="Times New Roman" pitchFamily="18" charset="0"/>
                        </a:rPr>
                        <a:t>Administration</a:t>
                      </a:r>
                    </a:p>
                  </a:txBody>
                  <a:tcPr marL="42975" marR="42975" marT="0" marB="0" horzOverflow="overflow">
                    <a:lnL cap="flat">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500" b="0" i="0" u="none" strike="noStrike" cap="none" normalizeH="0" baseline="0">
                          <a:ln>
                            <a:noFill/>
                          </a:ln>
                          <a:solidFill>
                            <a:schemeClr val="tx1"/>
                          </a:solidFill>
                          <a:effectLst/>
                          <a:latin typeface="Calibri" pitchFamily="34" charset="0"/>
                          <a:ea typeface="ＭＳ Ｐゴシック"/>
                          <a:cs typeface="Times New Roman" pitchFamily="18" charset="0"/>
                        </a:rPr>
                        <a:t>	342</a:t>
                      </a:r>
                    </a:p>
                  </a:txBody>
                  <a:tcPr marL="42975" marR="42975"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358775" algn="dec"/>
                        </a:tabLst>
                      </a:pPr>
                      <a:r>
                        <a:rPr kumimoji="0" lang="en-GB" sz="1500" b="0" i="0" u="none" strike="noStrike" cap="none" normalizeH="0" baseline="0">
                          <a:ln>
                            <a:noFill/>
                          </a:ln>
                          <a:solidFill>
                            <a:schemeClr val="tx1"/>
                          </a:solidFill>
                          <a:effectLst/>
                          <a:latin typeface="Calibri" pitchFamily="34" charset="0"/>
                          <a:ea typeface="ＭＳ Ｐゴシック"/>
                          <a:cs typeface="Times New Roman" pitchFamily="18" charset="0"/>
                        </a:rPr>
                        <a:t>	50</a:t>
                      </a:r>
                    </a:p>
                  </a:txBody>
                  <a:tcPr marL="42975" marR="42975"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500" b="0" i="0" u="none" strike="noStrike" cap="none" normalizeH="0" baseline="0">
                          <a:ln>
                            <a:noFill/>
                          </a:ln>
                          <a:solidFill>
                            <a:schemeClr val="tx1"/>
                          </a:solidFill>
                          <a:effectLst/>
                          <a:latin typeface="Calibri" pitchFamily="34" charset="0"/>
                          <a:ea typeface="ＭＳ Ｐゴシック"/>
                          <a:cs typeface="Times New Roman" pitchFamily="18" charset="0"/>
                        </a:rPr>
                        <a:t>	392</a:t>
                      </a:r>
                    </a:p>
                  </a:txBody>
                  <a:tcPr marL="42975" marR="42975"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622300" algn="dec"/>
                        </a:tabLst>
                      </a:pPr>
                      <a:r>
                        <a:rPr kumimoji="0" lang="en-GB" sz="1500" b="0" i="0" u="none" strike="noStrike" cap="none" normalizeH="0" baseline="0">
                          <a:ln>
                            <a:noFill/>
                          </a:ln>
                          <a:solidFill>
                            <a:schemeClr val="tx1"/>
                          </a:solidFill>
                          <a:effectLst/>
                          <a:latin typeface="Calibri" pitchFamily="34" charset="0"/>
                          <a:ea typeface="ＭＳ Ｐゴシック"/>
                          <a:cs typeface="Times New Roman" pitchFamily="18" charset="0"/>
                        </a:rPr>
                        <a:t>	400</a:t>
                      </a:r>
                    </a:p>
                  </a:txBody>
                  <a:tcPr marL="42975" marR="42975"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500" b="0" i="0" u="none" strike="noStrike" cap="none" normalizeH="0" baseline="0">
                          <a:ln>
                            <a:noFill/>
                          </a:ln>
                          <a:solidFill>
                            <a:schemeClr val="tx1"/>
                          </a:solidFill>
                          <a:effectLst/>
                          <a:latin typeface="Calibri" pitchFamily="34" charset="0"/>
                          <a:ea typeface="ＭＳ Ｐゴシック"/>
                          <a:cs typeface="Times New Roman" pitchFamily="18" charset="0"/>
                        </a:rPr>
                        <a:t>	–8</a:t>
                      </a:r>
                    </a:p>
                  </a:txBody>
                  <a:tcPr marL="42975" marR="42975"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500" b="0" i="0" u="none" strike="noStrike" cap="none" normalizeH="0" baseline="0">
                          <a:ln>
                            <a:noFill/>
                          </a:ln>
                          <a:solidFill>
                            <a:schemeClr val="tx1"/>
                          </a:solidFill>
                          <a:effectLst/>
                          <a:latin typeface="Calibri" pitchFamily="34" charset="0"/>
                          <a:ea typeface="ＭＳ Ｐゴシック"/>
                          <a:cs typeface="Times New Roman" pitchFamily="18" charset="0"/>
                        </a:rPr>
                        <a:t>F</a:t>
                      </a:r>
                    </a:p>
                  </a:txBody>
                  <a:tcPr marL="42975" marR="42975"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endParaRPr kumimoji="0" lang="en-GB" sz="1500" b="0" i="0" u="none" strike="noStrike" cap="none" normalizeH="0" baseline="0">
                        <a:ln>
                          <a:noFill/>
                        </a:ln>
                        <a:solidFill>
                          <a:schemeClr val="tx1"/>
                        </a:solidFill>
                        <a:effectLst/>
                        <a:latin typeface="Calibri" pitchFamily="34" charset="0"/>
                        <a:ea typeface="ＭＳ Ｐゴシック"/>
                        <a:cs typeface="Times New Roman" pitchFamily="18" charset="0"/>
                      </a:endParaRPr>
                    </a:p>
                  </a:txBody>
                  <a:tcPr marL="42975" marR="42975" marT="0" marB="0"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11"/>
                  </a:ext>
                </a:extLst>
              </a:tr>
              <a:tr h="310810">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500" b="0" i="0" u="none" strike="noStrike" cap="none" normalizeH="0" baseline="0">
                          <a:ln>
                            <a:noFill/>
                          </a:ln>
                          <a:solidFill>
                            <a:schemeClr val="tx1"/>
                          </a:solidFill>
                          <a:effectLst/>
                          <a:latin typeface="Calibri" pitchFamily="34" charset="0"/>
                          <a:ea typeface="ＭＳ Ｐゴシック"/>
                          <a:cs typeface="Times New Roman" pitchFamily="18" charset="0"/>
                        </a:rPr>
                        <a:t>Total Expenditure</a:t>
                      </a:r>
                    </a:p>
                  </a:txBody>
                  <a:tcPr marL="42975" marR="42975" marT="0" marB="0" horzOverflow="overflow">
                    <a:lnL cap="flat">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500" b="0" i="0" u="none" strike="noStrike" cap="none" normalizeH="0" baseline="0">
                          <a:ln>
                            <a:noFill/>
                          </a:ln>
                          <a:solidFill>
                            <a:schemeClr val="tx1"/>
                          </a:solidFill>
                          <a:effectLst/>
                          <a:latin typeface="Calibri" pitchFamily="34" charset="0"/>
                          <a:ea typeface="ＭＳ Ｐゴシック"/>
                          <a:cs typeface="Times New Roman" pitchFamily="18" charset="0"/>
                        </a:rPr>
                        <a:t>	3,678</a:t>
                      </a:r>
                    </a:p>
                  </a:txBody>
                  <a:tcPr marL="42975" marR="42975"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358775" algn="dec"/>
                        </a:tabLst>
                      </a:pPr>
                      <a:r>
                        <a:rPr kumimoji="0" lang="en-GB" sz="1500" b="0" i="0" u="none" strike="noStrike" cap="none" normalizeH="0" baseline="0">
                          <a:ln>
                            <a:noFill/>
                          </a:ln>
                          <a:solidFill>
                            <a:schemeClr val="tx1"/>
                          </a:solidFill>
                          <a:effectLst/>
                          <a:latin typeface="Calibri" pitchFamily="34" charset="0"/>
                          <a:ea typeface="ＭＳ Ｐゴシック"/>
                          <a:cs typeface="Times New Roman" pitchFamily="18" charset="0"/>
                        </a:rPr>
                        <a:t>	50</a:t>
                      </a:r>
                    </a:p>
                  </a:txBody>
                  <a:tcPr marL="42975" marR="42975"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500" b="0" i="0" u="none" strike="noStrike" cap="none" normalizeH="0" baseline="0">
                          <a:ln>
                            <a:noFill/>
                          </a:ln>
                          <a:solidFill>
                            <a:schemeClr val="tx1"/>
                          </a:solidFill>
                          <a:effectLst/>
                          <a:latin typeface="Calibri" pitchFamily="34" charset="0"/>
                          <a:ea typeface="ＭＳ Ｐゴシック"/>
                          <a:cs typeface="Times New Roman" pitchFamily="18" charset="0"/>
                        </a:rPr>
                        <a:t>	3,728</a:t>
                      </a:r>
                    </a:p>
                  </a:txBody>
                  <a:tcPr marL="42975" marR="42975"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622300" algn="dec"/>
                        </a:tabLst>
                      </a:pPr>
                      <a:r>
                        <a:rPr kumimoji="0" lang="en-GB" sz="1500" b="0" i="0" u="none" strike="noStrike" cap="none" normalizeH="0" baseline="0">
                          <a:ln>
                            <a:noFill/>
                          </a:ln>
                          <a:solidFill>
                            <a:schemeClr val="tx1"/>
                          </a:solidFill>
                          <a:effectLst/>
                          <a:latin typeface="Calibri" pitchFamily="34" charset="0"/>
                          <a:ea typeface="ＭＳ Ｐゴシック"/>
                          <a:cs typeface="Times New Roman" pitchFamily="18" charset="0"/>
                        </a:rPr>
                        <a:t>	4,140</a:t>
                      </a:r>
                    </a:p>
                  </a:txBody>
                  <a:tcPr marL="42975" marR="42975"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500" b="0" i="0" u="none" strike="noStrike" cap="none" normalizeH="0" baseline="0">
                          <a:ln>
                            <a:noFill/>
                          </a:ln>
                          <a:solidFill>
                            <a:schemeClr val="tx1"/>
                          </a:solidFill>
                          <a:effectLst/>
                          <a:latin typeface="Calibri" pitchFamily="34" charset="0"/>
                          <a:ea typeface="ＭＳ Ｐゴシック"/>
                          <a:cs typeface="Times New Roman" pitchFamily="18" charset="0"/>
                        </a:rPr>
                        <a:t>	–412</a:t>
                      </a:r>
                    </a:p>
                  </a:txBody>
                  <a:tcPr marL="42975" marR="42975"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500" b="0" i="0" u="none" strike="noStrike" cap="none" normalizeH="0" baseline="0">
                          <a:ln>
                            <a:noFill/>
                          </a:ln>
                          <a:solidFill>
                            <a:schemeClr val="tx1"/>
                          </a:solidFill>
                          <a:effectLst/>
                          <a:latin typeface="Calibri" pitchFamily="34" charset="0"/>
                          <a:ea typeface="ＭＳ Ｐゴシック"/>
                          <a:cs typeface="Times New Roman" pitchFamily="18" charset="0"/>
                        </a:rPr>
                        <a:t>F</a:t>
                      </a:r>
                    </a:p>
                  </a:txBody>
                  <a:tcPr marL="42975" marR="42975"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endParaRPr kumimoji="0" lang="en-GB" sz="1500" b="0" i="0" u="none" strike="noStrike" cap="none" normalizeH="0" baseline="0">
                        <a:ln>
                          <a:noFill/>
                        </a:ln>
                        <a:solidFill>
                          <a:schemeClr val="tx1"/>
                        </a:solidFill>
                        <a:effectLst/>
                        <a:latin typeface="Calibri" pitchFamily="34" charset="0"/>
                        <a:ea typeface="ＭＳ Ｐゴシック"/>
                        <a:cs typeface="Times New Roman" pitchFamily="18" charset="0"/>
                      </a:endParaRPr>
                    </a:p>
                  </a:txBody>
                  <a:tcPr marL="42975" marR="42975" marT="0" marB="0"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12"/>
                  </a:ext>
                </a:extLst>
              </a:tr>
              <a:tr h="310810">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500" b="0" i="0" u="none" strike="noStrike" cap="none" normalizeH="0" baseline="0">
                          <a:ln>
                            <a:noFill/>
                          </a:ln>
                          <a:solidFill>
                            <a:schemeClr val="tx1"/>
                          </a:solidFill>
                          <a:effectLst/>
                          <a:latin typeface="Calibri" pitchFamily="34" charset="0"/>
                          <a:ea typeface="ＭＳ Ｐゴシック"/>
                          <a:cs typeface="Times New Roman" pitchFamily="18" charset="0"/>
                        </a:rPr>
                        <a:t>PROFIT/(LOSS)</a:t>
                      </a:r>
                    </a:p>
                  </a:txBody>
                  <a:tcPr marL="42975" marR="42975" marT="0" marB="0" horzOverflow="overflow">
                    <a:lnL cap="flat">
                      <a:noFill/>
                    </a:lnL>
                    <a:lnR>
                      <a:noFill/>
                    </a:lnR>
                    <a:lnT>
                      <a:noFill/>
                    </a:lnT>
                    <a:lnB w="1905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500" b="0" i="0" u="none" strike="noStrike" cap="none" normalizeH="0" baseline="0">
                          <a:ln>
                            <a:noFill/>
                          </a:ln>
                          <a:solidFill>
                            <a:schemeClr val="tx1"/>
                          </a:solidFill>
                          <a:effectLst/>
                          <a:latin typeface="Calibri" pitchFamily="34" charset="0"/>
                          <a:ea typeface="ＭＳ Ｐゴシック"/>
                          <a:cs typeface="Times New Roman" pitchFamily="18" charset="0"/>
                        </a:rPr>
                        <a:t>	72</a:t>
                      </a:r>
                    </a:p>
                  </a:txBody>
                  <a:tcPr marL="42975" marR="42975" marT="0" marB="0" horzOverflow="overflow">
                    <a:lnL>
                      <a:noFill/>
                    </a:lnL>
                    <a:lnR>
                      <a:noFill/>
                    </a:lnR>
                    <a:lnT>
                      <a:noFill/>
                    </a:lnT>
                    <a:lnB w="1905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358775" algn="dec"/>
                        </a:tabLst>
                      </a:pPr>
                      <a:r>
                        <a:rPr kumimoji="0" lang="en-GB" sz="1500" b="0" i="0" u="none" strike="noStrike" cap="none" normalizeH="0" baseline="0">
                          <a:ln>
                            <a:noFill/>
                          </a:ln>
                          <a:solidFill>
                            <a:schemeClr val="tx1"/>
                          </a:solidFill>
                          <a:effectLst/>
                          <a:latin typeface="Calibri" pitchFamily="34" charset="0"/>
                          <a:ea typeface="ＭＳ Ｐゴシック"/>
                          <a:cs typeface="Times New Roman" pitchFamily="18" charset="0"/>
                        </a:rPr>
                        <a:t>	–50</a:t>
                      </a:r>
                    </a:p>
                  </a:txBody>
                  <a:tcPr marL="42975" marR="42975" marT="0" marB="0" horzOverflow="overflow">
                    <a:lnL>
                      <a:noFill/>
                    </a:lnL>
                    <a:lnR>
                      <a:noFill/>
                    </a:lnR>
                    <a:lnT>
                      <a:noFill/>
                    </a:lnT>
                    <a:lnB w="1905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500" b="0" i="0" u="none" strike="noStrike" cap="none" normalizeH="0" baseline="0">
                          <a:ln>
                            <a:noFill/>
                          </a:ln>
                          <a:solidFill>
                            <a:schemeClr val="tx1"/>
                          </a:solidFill>
                          <a:effectLst/>
                          <a:latin typeface="Calibri" pitchFamily="34" charset="0"/>
                          <a:ea typeface="ＭＳ Ｐゴシック"/>
                          <a:cs typeface="Times New Roman" pitchFamily="18" charset="0"/>
                        </a:rPr>
                        <a:t>	22</a:t>
                      </a:r>
                    </a:p>
                  </a:txBody>
                  <a:tcPr marL="42975" marR="42975" marT="0" marB="0" horzOverflow="overflow">
                    <a:lnL>
                      <a:noFill/>
                    </a:lnL>
                    <a:lnR>
                      <a:noFill/>
                    </a:lnR>
                    <a:lnT>
                      <a:noFill/>
                    </a:lnT>
                    <a:lnB w="1905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622300" algn="dec"/>
                        </a:tabLst>
                      </a:pPr>
                      <a:r>
                        <a:rPr kumimoji="0" lang="en-GB" sz="1500" b="0" i="0" u="none" strike="noStrike" cap="none" normalizeH="0" baseline="0">
                          <a:ln>
                            <a:noFill/>
                          </a:ln>
                          <a:solidFill>
                            <a:schemeClr val="tx1"/>
                          </a:solidFill>
                          <a:effectLst/>
                          <a:latin typeface="Calibri" pitchFamily="34" charset="0"/>
                          <a:ea typeface="ＭＳ Ｐゴシック"/>
                          <a:cs typeface="Times New Roman" pitchFamily="18" charset="0"/>
                        </a:rPr>
                        <a:t>	–690</a:t>
                      </a:r>
                    </a:p>
                  </a:txBody>
                  <a:tcPr marL="42975" marR="42975" marT="0" marB="0" horzOverflow="overflow">
                    <a:lnL>
                      <a:noFill/>
                    </a:lnL>
                    <a:lnR>
                      <a:noFill/>
                    </a:lnR>
                    <a:lnT>
                      <a:noFill/>
                    </a:lnT>
                    <a:lnB w="1905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500" b="0" i="0" u="none" strike="noStrike" cap="none" normalizeH="0" baseline="0">
                          <a:ln>
                            <a:noFill/>
                          </a:ln>
                          <a:solidFill>
                            <a:schemeClr val="tx1"/>
                          </a:solidFill>
                          <a:effectLst/>
                          <a:latin typeface="Calibri" pitchFamily="34" charset="0"/>
                          <a:ea typeface="ＭＳ Ｐゴシック"/>
                          <a:cs typeface="Times New Roman" pitchFamily="18" charset="0"/>
                        </a:rPr>
                        <a:t>	712</a:t>
                      </a:r>
                    </a:p>
                  </a:txBody>
                  <a:tcPr marL="42975" marR="42975" marT="0" marB="0" horzOverflow="overflow">
                    <a:lnL>
                      <a:noFill/>
                    </a:lnL>
                    <a:lnR>
                      <a:noFill/>
                    </a:lnR>
                    <a:lnT>
                      <a:noFill/>
                    </a:lnT>
                    <a:lnB w="1905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500" b="0" i="0" u="none" strike="noStrike" cap="none" normalizeH="0" baseline="0">
                          <a:ln>
                            <a:noFill/>
                          </a:ln>
                          <a:solidFill>
                            <a:schemeClr val="tx1"/>
                          </a:solidFill>
                          <a:effectLst/>
                          <a:latin typeface="Calibri" pitchFamily="34" charset="0"/>
                          <a:ea typeface="ＭＳ Ｐゴシック"/>
                          <a:cs typeface="Times New Roman" pitchFamily="18" charset="0"/>
                        </a:rPr>
                        <a:t>F</a:t>
                      </a:r>
                    </a:p>
                  </a:txBody>
                  <a:tcPr marL="42975" marR="42975" marT="0" marB="0" horzOverflow="overflow">
                    <a:lnL>
                      <a:noFill/>
                    </a:lnL>
                    <a:lnR>
                      <a:noFill/>
                    </a:lnR>
                    <a:lnT>
                      <a:noFill/>
                    </a:lnT>
                    <a:lnB w="1905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500" b="0" i="0" u="none" strike="noStrike" cap="none" normalizeH="0" baseline="0">
                          <a:ln>
                            <a:noFill/>
                          </a:ln>
                          <a:solidFill>
                            <a:schemeClr val="tx1"/>
                          </a:solidFill>
                          <a:effectLst/>
                          <a:latin typeface="Calibri" pitchFamily="34" charset="0"/>
                          <a:ea typeface="ＭＳ Ｐゴシック"/>
                          <a:cs typeface="Times New Roman" pitchFamily="18" charset="0"/>
                        </a:rPr>
                        <a:t>6</a:t>
                      </a:r>
                    </a:p>
                  </a:txBody>
                  <a:tcPr marL="42975" marR="42975" marT="0" marB="0" horzOverflow="overflow">
                    <a:lnL>
                      <a:noFill/>
                    </a:lnL>
                    <a:lnR cap="flat">
                      <a:noFill/>
                    </a:lnR>
                    <a:lnT>
                      <a:noFill/>
                    </a:lnT>
                    <a:lnB w="1905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3"/>
                  </a:ext>
                </a:extLst>
              </a:tr>
            </a:tbl>
          </a:graphicData>
        </a:graphic>
      </p:graphicFrame>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F54B89EA-8468-4ABE-B7E4-F2BC5C0132D3}"/>
              </a:ext>
            </a:extLst>
          </p:cNvPr>
          <p:cNvSpPr>
            <a:spLocks noGrp="1" noChangeArrowheads="1"/>
          </p:cNvSpPr>
          <p:nvPr>
            <p:ph type="title"/>
          </p:nvPr>
        </p:nvSpPr>
        <p:spPr>
          <a:xfrm>
            <a:off x="1619250" y="260350"/>
            <a:ext cx="7772400" cy="1143000"/>
          </a:xfrm>
        </p:spPr>
        <p:txBody>
          <a:bodyPr/>
          <a:lstStyle/>
          <a:p>
            <a:r>
              <a:rPr lang="en-AU" altLang="en-US" sz="3600" b="1">
                <a:solidFill>
                  <a:srgbClr val="FF0000"/>
                </a:solidFill>
              </a:rPr>
              <a:t>Control and financial ratios</a:t>
            </a:r>
          </a:p>
        </p:txBody>
      </p:sp>
      <p:sp>
        <p:nvSpPr>
          <p:cNvPr id="15363" name="Rectangle 3">
            <a:extLst>
              <a:ext uri="{FF2B5EF4-FFF2-40B4-BE49-F238E27FC236}">
                <a16:creationId xmlns:a16="http://schemas.microsoft.com/office/drawing/2014/main" id="{128F933F-BD94-4828-900B-6332194F0857}"/>
              </a:ext>
            </a:extLst>
          </p:cNvPr>
          <p:cNvSpPr>
            <a:spLocks noGrp="1" noChangeArrowheads="1"/>
          </p:cNvSpPr>
          <p:nvPr>
            <p:ph idx="1"/>
          </p:nvPr>
        </p:nvSpPr>
        <p:spPr>
          <a:xfrm>
            <a:off x="1115616" y="1430338"/>
            <a:ext cx="6697663" cy="4392612"/>
          </a:xfrm>
        </p:spPr>
        <p:txBody>
          <a:bodyPr/>
          <a:lstStyle/>
          <a:p>
            <a:pPr>
              <a:buClr>
                <a:schemeClr val="tx1"/>
              </a:buClr>
            </a:pPr>
            <a:r>
              <a:rPr lang="en-AU" altLang="en-US" sz="2400" dirty="0"/>
              <a:t>Establish standards of performance</a:t>
            </a:r>
          </a:p>
          <a:p>
            <a:pPr lvl="1">
              <a:buClr>
                <a:schemeClr val="tx1"/>
              </a:buClr>
            </a:pPr>
            <a:r>
              <a:rPr lang="en-AU" altLang="en-US" sz="2400" dirty="0"/>
              <a:t>The budget, indicator ratios, success factors, milestones</a:t>
            </a:r>
          </a:p>
          <a:p>
            <a:pPr>
              <a:buClr>
                <a:schemeClr val="tx1"/>
              </a:buClr>
            </a:pPr>
            <a:r>
              <a:rPr lang="en-AU" altLang="en-US" sz="2400" dirty="0"/>
              <a:t>Identify deviations from the standards of performance</a:t>
            </a:r>
          </a:p>
          <a:p>
            <a:pPr lvl="1">
              <a:buClr>
                <a:schemeClr val="tx1"/>
              </a:buClr>
            </a:pPr>
            <a:r>
              <a:rPr lang="en-AU" altLang="en-US" sz="2400" dirty="0"/>
              <a:t>Comparison of budget to actual spend</a:t>
            </a:r>
          </a:p>
          <a:p>
            <a:pPr>
              <a:buClr>
                <a:schemeClr val="tx1"/>
              </a:buClr>
            </a:pPr>
            <a:r>
              <a:rPr lang="en-AU" altLang="en-US" sz="2400" dirty="0"/>
              <a:t>Correct deviations</a:t>
            </a:r>
          </a:p>
          <a:p>
            <a:pPr lvl="1">
              <a:buClr>
                <a:schemeClr val="tx1"/>
              </a:buClr>
            </a:pPr>
            <a:r>
              <a:rPr lang="en-AU" altLang="en-US" sz="2400" dirty="0"/>
              <a:t>By cutting costs, finding more money, or shifting resources</a:t>
            </a:r>
          </a:p>
        </p:txBody>
      </p:sp>
    </p:spTree>
  </p:cSld>
  <p:clrMapOvr>
    <a:masterClrMapping/>
  </p:clrMapOvr>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B01EABF4-4175-4DB6-B029-E2802B3285FD}"/>
              </a:ext>
            </a:extLst>
          </p:cNvPr>
          <p:cNvSpPr>
            <a:spLocks noGrp="1" noChangeArrowheads="1"/>
          </p:cNvSpPr>
          <p:nvPr>
            <p:ph type="title"/>
          </p:nvPr>
        </p:nvSpPr>
        <p:spPr>
          <a:xfrm>
            <a:off x="1619250" y="260350"/>
            <a:ext cx="7772400" cy="1143000"/>
          </a:xfrm>
        </p:spPr>
        <p:txBody>
          <a:bodyPr/>
          <a:lstStyle/>
          <a:p>
            <a:r>
              <a:rPr lang="en-AU" altLang="en-US" sz="3600" b="1">
                <a:solidFill>
                  <a:srgbClr val="FF0000"/>
                </a:solidFill>
              </a:rPr>
              <a:t>Control and financial ratios</a:t>
            </a:r>
          </a:p>
        </p:txBody>
      </p:sp>
      <p:sp>
        <p:nvSpPr>
          <p:cNvPr id="16387" name="Rectangle 3">
            <a:extLst>
              <a:ext uri="{FF2B5EF4-FFF2-40B4-BE49-F238E27FC236}">
                <a16:creationId xmlns:a16="http://schemas.microsoft.com/office/drawing/2014/main" id="{F7CC92F6-4251-4E0F-B51D-509292D8B45F}"/>
              </a:ext>
            </a:extLst>
          </p:cNvPr>
          <p:cNvSpPr>
            <a:spLocks noGrp="1" noChangeArrowheads="1"/>
          </p:cNvSpPr>
          <p:nvPr>
            <p:ph idx="1"/>
          </p:nvPr>
        </p:nvSpPr>
        <p:spPr>
          <a:xfrm>
            <a:off x="1979613" y="1341438"/>
            <a:ext cx="4824412" cy="504825"/>
          </a:xfrm>
        </p:spPr>
        <p:txBody>
          <a:bodyPr/>
          <a:lstStyle/>
          <a:p>
            <a:pPr>
              <a:buClr>
                <a:schemeClr val="tx1"/>
              </a:buClr>
              <a:buFontTx/>
              <a:buNone/>
            </a:pPr>
            <a:r>
              <a:rPr lang="en-AU" altLang="en-US" sz="2700" b="1"/>
              <a:t>The break-even chart</a:t>
            </a:r>
            <a:r>
              <a:rPr lang="en-AU" altLang="en-US" sz="2700"/>
              <a:t> </a:t>
            </a:r>
          </a:p>
          <a:p>
            <a:pPr>
              <a:buClr>
                <a:schemeClr val="tx1"/>
              </a:buClr>
              <a:buFontTx/>
              <a:buNone/>
            </a:pPr>
            <a:endParaRPr lang="en-AU" altLang="en-US" sz="2700"/>
          </a:p>
        </p:txBody>
      </p:sp>
      <p:pic>
        <p:nvPicPr>
          <p:cNvPr id="16388" name="Picture 14" descr="f09-08-9781856178181">
            <a:extLst>
              <a:ext uri="{FF2B5EF4-FFF2-40B4-BE49-F238E27FC236}">
                <a16:creationId xmlns:a16="http://schemas.microsoft.com/office/drawing/2014/main" id="{B85CFED6-B43E-453B-A966-121479F356C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63688" y="2087562"/>
            <a:ext cx="4598442" cy="29326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389" name="Text Box 15">
            <a:extLst>
              <a:ext uri="{FF2B5EF4-FFF2-40B4-BE49-F238E27FC236}">
                <a16:creationId xmlns:a16="http://schemas.microsoft.com/office/drawing/2014/main" id="{5764A730-9A00-4095-AC3D-2896FD7C8A71}"/>
              </a:ext>
            </a:extLst>
          </p:cNvPr>
          <p:cNvSpPr txBox="1">
            <a:spLocks noChangeArrowheads="1"/>
          </p:cNvSpPr>
          <p:nvPr/>
        </p:nvSpPr>
        <p:spPr bwMode="auto">
          <a:xfrm>
            <a:off x="2555776" y="5211762"/>
            <a:ext cx="122555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en-US" sz="1400" b="1"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Figure 9.8</a:t>
            </a:r>
            <a:endParaRPr kumimoji="0" lang="en-GB" alt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p:txBody>
      </p:sp>
    </p:spTree>
  </p:cSld>
  <p:clrMapOvr>
    <a:masterClrMapping/>
  </p:clrMapOvr>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99D1F809-B06E-48A1-8451-047C0283E93B}"/>
              </a:ext>
            </a:extLst>
          </p:cNvPr>
          <p:cNvSpPr>
            <a:spLocks noGrp="1" noChangeArrowheads="1"/>
          </p:cNvSpPr>
          <p:nvPr>
            <p:ph type="title"/>
          </p:nvPr>
        </p:nvSpPr>
        <p:spPr>
          <a:xfrm>
            <a:off x="1619250" y="260350"/>
            <a:ext cx="7772400" cy="1143000"/>
          </a:xfrm>
        </p:spPr>
        <p:txBody>
          <a:bodyPr/>
          <a:lstStyle/>
          <a:p>
            <a:r>
              <a:rPr lang="en-AU" altLang="en-US" sz="3600" b="1">
                <a:solidFill>
                  <a:srgbClr val="FF0000"/>
                </a:solidFill>
              </a:rPr>
              <a:t>Control and financial ratios</a:t>
            </a:r>
          </a:p>
        </p:txBody>
      </p:sp>
      <p:sp>
        <p:nvSpPr>
          <p:cNvPr id="17411" name="Rectangle 3">
            <a:extLst>
              <a:ext uri="{FF2B5EF4-FFF2-40B4-BE49-F238E27FC236}">
                <a16:creationId xmlns:a16="http://schemas.microsoft.com/office/drawing/2014/main" id="{BD6B6DFD-082F-4101-BA71-DC30A8EF9310}"/>
              </a:ext>
            </a:extLst>
          </p:cNvPr>
          <p:cNvSpPr>
            <a:spLocks noGrp="1" noChangeArrowheads="1"/>
          </p:cNvSpPr>
          <p:nvPr>
            <p:ph idx="1"/>
          </p:nvPr>
        </p:nvSpPr>
        <p:spPr>
          <a:xfrm>
            <a:off x="2157078" y="1772816"/>
            <a:ext cx="6696744" cy="4392613"/>
          </a:xfrm>
        </p:spPr>
        <p:txBody>
          <a:bodyPr/>
          <a:lstStyle/>
          <a:p>
            <a:pPr>
              <a:buClr>
                <a:schemeClr val="tx1"/>
              </a:buClr>
              <a:buFontTx/>
              <a:buNone/>
            </a:pPr>
            <a:r>
              <a:rPr lang="en-AU" altLang="en-US" sz="2800" b="1" dirty="0"/>
              <a:t>Ratio analysis</a:t>
            </a:r>
            <a:r>
              <a:rPr lang="en-AU" altLang="en-US" sz="2800" dirty="0">
                <a:solidFill>
                  <a:srgbClr val="CC00CC"/>
                </a:solidFill>
              </a:rPr>
              <a:t> </a:t>
            </a:r>
          </a:p>
          <a:p>
            <a:pPr>
              <a:buClr>
                <a:schemeClr val="tx1"/>
              </a:buClr>
            </a:pPr>
            <a:r>
              <a:rPr lang="en-AU" altLang="en-US" sz="2800" dirty="0"/>
              <a:t> </a:t>
            </a:r>
            <a:r>
              <a:rPr lang="en-AU" altLang="en-US" sz="2700" dirty="0"/>
              <a:t>Current assets    = Financial strength</a:t>
            </a:r>
          </a:p>
          <a:p>
            <a:pPr>
              <a:buClr>
                <a:schemeClr val="tx1"/>
              </a:buClr>
              <a:buFontTx/>
              <a:buNone/>
            </a:pPr>
            <a:r>
              <a:rPr lang="en-AU" altLang="en-US" sz="2700" dirty="0"/>
              <a:t>   Current liabilities</a:t>
            </a:r>
          </a:p>
          <a:p>
            <a:pPr>
              <a:buClr>
                <a:schemeClr val="tx1"/>
              </a:buClr>
            </a:pPr>
            <a:r>
              <a:rPr lang="en-AU" altLang="en-US" sz="2700" dirty="0"/>
              <a:t>Net revenue	    = Return on investment</a:t>
            </a:r>
          </a:p>
          <a:p>
            <a:pPr>
              <a:buClr>
                <a:schemeClr val="tx1"/>
              </a:buClr>
              <a:buFontTx/>
              <a:buNone/>
            </a:pPr>
            <a:r>
              <a:rPr lang="en-AU" altLang="en-US" sz="2700" dirty="0"/>
              <a:t>	 Investment</a:t>
            </a:r>
          </a:p>
          <a:p>
            <a:pPr>
              <a:buClr>
                <a:schemeClr val="tx1"/>
              </a:buClr>
            </a:pPr>
            <a:r>
              <a:rPr lang="en-AU" altLang="en-US" sz="2700" dirty="0"/>
              <a:t>Perceived value/cost pax = value for money </a:t>
            </a:r>
          </a:p>
        </p:txBody>
      </p:sp>
      <p:sp>
        <p:nvSpPr>
          <p:cNvPr id="17412" name="Line 4">
            <a:extLst>
              <a:ext uri="{FF2B5EF4-FFF2-40B4-BE49-F238E27FC236}">
                <a16:creationId xmlns:a16="http://schemas.microsoft.com/office/drawing/2014/main" id="{3CE484E9-1626-4727-9A59-80FC3AAF0E2A}"/>
              </a:ext>
            </a:extLst>
          </p:cNvPr>
          <p:cNvSpPr>
            <a:spLocks noChangeShapeType="1"/>
          </p:cNvSpPr>
          <p:nvPr/>
        </p:nvSpPr>
        <p:spPr bwMode="auto">
          <a:xfrm>
            <a:off x="2339975" y="2708275"/>
            <a:ext cx="2808288" cy="0"/>
          </a:xfrm>
          <a:prstGeom prst="line">
            <a:avLst/>
          </a:prstGeom>
          <a:noFill/>
          <a:ln w="19050">
            <a:solidFill>
              <a:schemeClr val="tx1"/>
            </a:solidFill>
            <a:round/>
            <a:headEnd/>
            <a:tailEnd/>
          </a:ln>
          <a:extLst>
            <a:ext uri="{909E8E84-426E-40DD-AFC4-6F175D3DCCD1}">
              <a14:hiddenFill xmlns:a14="http://schemas.microsoft.com/office/drawing/2010/main">
                <a:noFill/>
              </a14:hiddenFill>
            </a:ext>
          </a:extLst>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17413" name="Line 5">
            <a:extLst>
              <a:ext uri="{FF2B5EF4-FFF2-40B4-BE49-F238E27FC236}">
                <a16:creationId xmlns:a16="http://schemas.microsoft.com/office/drawing/2014/main" id="{66BBA973-BF3D-469B-B34C-6D2C09587AA6}"/>
              </a:ext>
            </a:extLst>
          </p:cNvPr>
          <p:cNvSpPr>
            <a:spLocks noChangeShapeType="1"/>
          </p:cNvSpPr>
          <p:nvPr/>
        </p:nvSpPr>
        <p:spPr bwMode="auto">
          <a:xfrm>
            <a:off x="2411413" y="3644900"/>
            <a:ext cx="2089150" cy="0"/>
          </a:xfrm>
          <a:prstGeom prst="line">
            <a:avLst/>
          </a:prstGeom>
          <a:noFill/>
          <a:ln w="19050">
            <a:solidFill>
              <a:schemeClr val="tx1"/>
            </a:solidFill>
            <a:round/>
            <a:headEnd/>
            <a:tailEnd/>
          </a:ln>
          <a:extLst>
            <a:ext uri="{909E8E84-426E-40DD-AFC4-6F175D3DCCD1}">
              <a14:hiddenFill xmlns:a14="http://schemas.microsoft.com/office/drawing/2010/main">
                <a:noFill/>
              </a14:hiddenFill>
            </a:ext>
          </a:extLst>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Tree>
  </p:cSld>
  <p:clrMapOvr>
    <a:masterClrMapping/>
  </p:clrMapOvr>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a:extLst>
              <a:ext uri="{FF2B5EF4-FFF2-40B4-BE49-F238E27FC236}">
                <a16:creationId xmlns:a16="http://schemas.microsoft.com/office/drawing/2014/main" id="{043BC7F4-50E1-44FD-A137-B388A10E7B59}"/>
              </a:ext>
            </a:extLst>
          </p:cNvPr>
          <p:cNvSpPr>
            <a:spLocks noGrp="1" noChangeArrowheads="1"/>
          </p:cNvSpPr>
          <p:nvPr>
            <p:ph type="title"/>
          </p:nvPr>
        </p:nvSpPr>
        <p:spPr>
          <a:xfrm>
            <a:off x="1371600" y="188913"/>
            <a:ext cx="7772400" cy="1143000"/>
          </a:xfrm>
        </p:spPr>
        <p:txBody>
          <a:bodyPr/>
          <a:lstStyle/>
          <a:p>
            <a:r>
              <a:rPr lang="en-AU" altLang="en-US" sz="3600" b="1">
                <a:solidFill>
                  <a:srgbClr val="FF0000"/>
                </a:solidFill>
              </a:rPr>
              <a:t>Control and financial ratios</a:t>
            </a:r>
          </a:p>
        </p:txBody>
      </p:sp>
      <p:sp>
        <p:nvSpPr>
          <p:cNvPr id="18435" name="Rectangle 3">
            <a:extLst>
              <a:ext uri="{FF2B5EF4-FFF2-40B4-BE49-F238E27FC236}">
                <a16:creationId xmlns:a16="http://schemas.microsoft.com/office/drawing/2014/main" id="{868375E8-B6ED-462D-81E1-67942164EB6B}"/>
              </a:ext>
            </a:extLst>
          </p:cNvPr>
          <p:cNvSpPr>
            <a:spLocks noGrp="1" noChangeArrowheads="1"/>
          </p:cNvSpPr>
          <p:nvPr>
            <p:ph idx="1"/>
          </p:nvPr>
        </p:nvSpPr>
        <p:spPr>
          <a:xfrm>
            <a:off x="1908175" y="1557338"/>
            <a:ext cx="7235825" cy="4535487"/>
          </a:xfrm>
        </p:spPr>
        <p:txBody>
          <a:bodyPr/>
          <a:lstStyle/>
          <a:p>
            <a:pPr>
              <a:buClr>
                <a:schemeClr val="tx1"/>
              </a:buClr>
              <a:buFontTx/>
              <a:buNone/>
            </a:pPr>
            <a:r>
              <a:rPr lang="en-AU" altLang="en-US" sz="2700" b="1"/>
              <a:t>Cash flow</a:t>
            </a:r>
          </a:p>
          <a:p>
            <a:pPr>
              <a:buClr>
                <a:schemeClr val="tx1"/>
              </a:buClr>
            </a:pPr>
            <a:r>
              <a:rPr lang="en-AU" altLang="en-US" sz="2700"/>
              <a:t>Importance to event management</a:t>
            </a:r>
          </a:p>
          <a:p>
            <a:pPr>
              <a:buClr>
                <a:schemeClr val="tx1"/>
              </a:buClr>
            </a:pPr>
            <a:r>
              <a:rPr lang="en-AU" altLang="en-US" sz="2700"/>
              <a:t>Tips in dealing with suppliers</a:t>
            </a:r>
          </a:p>
          <a:p>
            <a:pPr lvl="1">
              <a:buClr>
                <a:schemeClr val="tx1"/>
              </a:buClr>
            </a:pPr>
            <a:r>
              <a:rPr lang="en-AU" altLang="en-US" sz="2700"/>
              <a:t>Background information</a:t>
            </a:r>
          </a:p>
          <a:p>
            <a:pPr lvl="1">
              <a:buClr>
                <a:schemeClr val="tx1"/>
              </a:buClr>
            </a:pPr>
            <a:r>
              <a:rPr lang="en-AU" altLang="en-US" sz="2700"/>
              <a:t>Flexibility</a:t>
            </a:r>
          </a:p>
          <a:p>
            <a:pPr lvl="1">
              <a:buClr>
                <a:schemeClr val="tx1"/>
              </a:buClr>
            </a:pPr>
            <a:r>
              <a:rPr lang="en-AU" altLang="en-US" sz="2700"/>
              <a:t>Proper documentation</a:t>
            </a:r>
          </a:p>
          <a:p>
            <a:pPr lvl="1">
              <a:buClr>
                <a:schemeClr val="tx1"/>
              </a:buClr>
            </a:pPr>
            <a:r>
              <a:rPr lang="en-AU" altLang="en-US" sz="2700"/>
              <a:t>Full description of goods or services</a:t>
            </a:r>
          </a:p>
          <a:p>
            <a:pPr>
              <a:buClr>
                <a:schemeClr val="tx1"/>
              </a:buClr>
            </a:pPr>
            <a:r>
              <a:rPr lang="en-AU" altLang="en-US" sz="2700"/>
              <a:t>Change is more costly the closer to the event date</a:t>
            </a:r>
          </a:p>
          <a:p>
            <a:endParaRPr lang="en-AU" altLang="en-US" sz="2700"/>
          </a:p>
        </p:txBody>
      </p:sp>
    </p:spTree>
  </p:cSld>
  <p:clrMapOvr>
    <a:masterClrMapping/>
  </p:clrMapOvr>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E5A0511B-E8BF-4FE2-87AD-AEDC3BD85DF1}"/>
              </a:ext>
            </a:extLst>
          </p:cNvPr>
          <p:cNvSpPr>
            <a:spLocks noGrp="1" noChangeArrowheads="1"/>
          </p:cNvSpPr>
          <p:nvPr>
            <p:ph type="title"/>
          </p:nvPr>
        </p:nvSpPr>
        <p:spPr>
          <a:xfrm>
            <a:off x="1371600" y="188913"/>
            <a:ext cx="7772400" cy="1143000"/>
          </a:xfrm>
        </p:spPr>
        <p:txBody>
          <a:bodyPr/>
          <a:lstStyle/>
          <a:p>
            <a:r>
              <a:rPr lang="en-AU" altLang="en-US" sz="3600" b="1">
                <a:solidFill>
                  <a:srgbClr val="FF0000"/>
                </a:solidFill>
              </a:rPr>
              <a:t>Control and financial ratios</a:t>
            </a:r>
          </a:p>
        </p:txBody>
      </p:sp>
      <p:sp>
        <p:nvSpPr>
          <p:cNvPr id="19459" name="Rectangle 3">
            <a:extLst>
              <a:ext uri="{FF2B5EF4-FFF2-40B4-BE49-F238E27FC236}">
                <a16:creationId xmlns:a16="http://schemas.microsoft.com/office/drawing/2014/main" id="{BB831A32-902E-46DF-90FC-857AFFFB6DFF}"/>
              </a:ext>
            </a:extLst>
          </p:cNvPr>
          <p:cNvSpPr>
            <a:spLocks noGrp="1" noChangeArrowheads="1"/>
          </p:cNvSpPr>
          <p:nvPr>
            <p:ph idx="1"/>
          </p:nvPr>
        </p:nvSpPr>
        <p:spPr>
          <a:xfrm>
            <a:off x="1908175" y="1268413"/>
            <a:ext cx="3384550" cy="647700"/>
          </a:xfrm>
        </p:spPr>
        <p:txBody>
          <a:bodyPr/>
          <a:lstStyle/>
          <a:p>
            <a:pPr>
              <a:buClr>
                <a:schemeClr val="tx1"/>
              </a:buClr>
              <a:buFontTx/>
              <a:buNone/>
            </a:pPr>
            <a:r>
              <a:rPr lang="en-AU" altLang="en-US" sz="2700" b="1"/>
              <a:t>Cash flow</a:t>
            </a:r>
          </a:p>
          <a:p>
            <a:pPr>
              <a:buClr>
                <a:schemeClr val="tx1"/>
              </a:buClr>
              <a:buFontTx/>
              <a:buNone/>
            </a:pPr>
            <a:endParaRPr lang="en-AU" altLang="en-US" sz="2700" b="1"/>
          </a:p>
        </p:txBody>
      </p:sp>
      <p:pic>
        <p:nvPicPr>
          <p:cNvPr id="19460" name="Picture 13" descr="f09-09-9781856178181">
            <a:extLst>
              <a:ext uri="{FF2B5EF4-FFF2-40B4-BE49-F238E27FC236}">
                <a16:creationId xmlns:a16="http://schemas.microsoft.com/office/drawing/2014/main" id="{4F40FF39-C9CA-4398-8977-CDD47E5704C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132138" y="1916113"/>
            <a:ext cx="3876675" cy="2476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9461" name="Rectangle 5">
            <a:extLst>
              <a:ext uri="{FF2B5EF4-FFF2-40B4-BE49-F238E27FC236}">
                <a16:creationId xmlns:a16="http://schemas.microsoft.com/office/drawing/2014/main" id="{8A6827A9-7CB9-4E06-99C4-3295DEE7A4E7}"/>
              </a:ext>
            </a:extLst>
          </p:cNvPr>
          <p:cNvSpPr>
            <a:spLocks noChangeArrowheads="1"/>
          </p:cNvSpPr>
          <p:nvPr/>
        </p:nvSpPr>
        <p:spPr bwMode="auto">
          <a:xfrm>
            <a:off x="2195513" y="4581525"/>
            <a:ext cx="3582987"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en-US" sz="1800" b="1" i="0" u="none" strike="noStrike" kern="1200" cap="none" spc="0" normalizeH="0" baseline="0" noProof="0">
                <a:ln>
                  <a:noFill/>
                </a:ln>
                <a:solidFill>
                  <a:prstClr val="black"/>
                </a:solidFill>
                <a:effectLst/>
                <a:uLnTx/>
                <a:uFillTx/>
                <a:latin typeface="Arial" panose="020B0604020202020204" pitchFamily="34" charset="0"/>
                <a:ea typeface="+mn-ea"/>
                <a:cs typeface="+mn-cs"/>
              </a:rPr>
              <a:t>Figure 9.9 </a:t>
            </a:r>
            <a:r>
              <a:rPr kumimoji="0" lang="en-GB" altLang="en-US" sz="1800" b="0" i="0" u="none" strike="noStrike" kern="1200" cap="none" spc="0" normalizeH="0" baseline="0" noProof="0">
                <a:ln>
                  <a:noFill/>
                </a:ln>
                <a:solidFill>
                  <a:prstClr val="black"/>
                </a:solidFill>
                <a:effectLst/>
                <a:uLnTx/>
                <a:uFillTx/>
                <a:latin typeface="Arial" panose="020B0604020202020204" pitchFamily="34" charset="0"/>
                <a:ea typeface="+mn-ea"/>
                <a:cs typeface="+mn-cs"/>
              </a:rPr>
              <a:t>Control, cost and time</a:t>
            </a:r>
          </a:p>
        </p:txBody>
      </p:sp>
      <p:sp>
        <p:nvSpPr>
          <p:cNvPr id="19462" name="Rectangle 6">
            <a:extLst>
              <a:ext uri="{FF2B5EF4-FFF2-40B4-BE49-F238E27FC236}">
                <a16:creationId xmlns:a16="http://schemas.microsoft.com/office/drawing/2014/main" id="{85ADBD7C-E159-44D5-A633-86B3DBD994AA}"/>
              </a:ext>
            </a:extLst>
          </p:cNvPr>
          <p:cNvSpPr>
            <a:spLocks noChangeArrowheads="1"/>
          </p:cNvSpPr>
          <p:nvPr/>
        </p:nvSpPr>
        <p:spPr bwMode="auto">
          <a:xfrm>
            <a:off x="2268538" y="5013325"/>
            <a:ext cx="3036887"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mn-cs"/>
              </a:rPr>
              <a:t>(Source: adapted from Burke, 2003)</a:t>
            </a:r>
            <a:endParaRPr kumimoji="0" lang="en-GB"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Tree>
  </p:cSld>
  <p:clrMapOvr>
    <a:masterClrMapping/>
  </p:clrMapOvr>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DB024E9D-BF49-4E1C-864A-923432BAD18E}"/>
              </a:ext>
            </a:extLst>
          </p:cNvPr>
          <p:cNvSpPr>
            <a:spLocks noGrp="1" noChangeArrowheads="1"/>
          </p:cNvSpPr>
          <p:nvPr>
            <p:ph type="title"/>
          </p:nvPr>
        </p:nvSpPr>
        <p:spPr>
          <a:xfrm>
            <a:off x="1371600" y="115888"/>
            <a:ext cx="7772400" cy="1143000"/>
          </a:xfrm>
        </p:spPr>
        <p:txBody>
          <a:bodyPr/>
          <a:lstStyle/>
          <a:p>
            <a:r>
              <a:rPr lang="en-AU" altLang="en-US" sz="3600" b="1">
                <a:solidFill>
                  <a:srgbClr val="FF0000"/>
                </a:solidFill>
              </a:rPr>
              <a:t>Costing and estimating</a:t>
            </a:r>
          </a:p>
        </p:txBody>
      </p:sp>
      <p:sp>
        <p:nvSpPr>
          <p:cNvPr id="20483" name="Rectangle 3">
            <a:extLst>
              <a:ext uri="{FF2B5EF4-FFF2-40B4-BE49-F238E27FC236}">
                <a16:creationId xmlns:a16="http://schemas.microsoft.com/office/drawing/2014/main" id="{A78BE95E-1C04-4608-B828-A14EE0EB7257}"/>
              </a:ext>
            </a:extLst>
          </p:cNvPr>
          <p:cNvSpPr>
            <a:spLocks noGrp="1" noChangeArrowheads="1"/>
          </p:cNvSpPr>
          <p:nvPr>
            <p:ph idx="1"/>
          </p:nvPr>
        </p:nvSpPr>
        <p:spPr>
          <a:xfrm>
            <a:off x="467544" y="1258888"/>
            <a:ext cx="7772400" cy="4114800"/>
          </a:xfrm>
        </p:spPr>
        <p:txBody>
          <a:bodyPr/>
          <a:lstStyle/>
          <a:p>
            <a:pPr>
              <a:buClr>
                <a:schemeClr val="tx1"/>
              </a:buClr>
            </a:pPr>
            <a:r>
              <a:rPr lang="en-AU" altLang="en-US" sz="2700" dirty="0"/>
              <a:t>Classification of costs</a:t>
            </a:r>
          </a:p>
          <a:p>
            <a:pPr lvl="1">
              <a:buClr>
                <a:schemeClr val="tx1"/>
              </a:buClr>
            </a:pPr>
            <a:r>
              <a:rPr lang="en-AU" altLang="en-US" sz="2700" dirty="0"/>
              <a:t>Fixed costs, overheads</a:t>
            </a:r>
          </a:p>
          <a:p>
            <a:pPr lvl="1">
              <a:buClr>
                <a:schemeClr val="tx1"/>
              </a:buClr>
            </a:pPr>
            <a:r>
              <a:rPr lang="en-AU" altLang="en-US" sz="2700" dirty="0"/>
              <a:t>Variable costs</a:t>
            </a:r>
          </a:p>
          <a:p>
            <a:pPr>
              <a:buClr>
                <a:schemeClr val="tx1"/>
              </a:buClr>
            </a:pPr>
            <a:r>
              <a:rPr lang="en-AU" altLang="en-US" sz="2700" dirty="0"/>
              <a:t>Estimating</a:t>
            </a:r>
          </a:p>
          <a:p>
            <a:pPr lvl="1">
              <a:buClr>
                <a:schemeClr val="tx1"/>
              </a:buClr>
            </a:pPr>
            <a:r>
              <a:rPr lang="en-AU" altLang="en-US" sz="2700" dirty="0"/>
              <a:t>Top-down estimating</a:t>
            </a:r>
          </a:p>
          <a:p>
            <a:pPr lvl="1">
              <a:buClr>
                <a:schemeClr val="tx1"/>
              </a:buClr>
            </a:pPr>
            <a:r>
              <a:rPr lang="en-AU" altLang="en-US" sz="2700" dirty="0"/>
              <a:t>Bottom-up estimating</a:t>
            </a:r>
          </a:p>
          <a:p>
            <a:pPr lvl="1">
              <a:buClr>
                <a:schemeClr val="tx1"/>
              </a:buClr>
            </a:pPr>
            <a:r>
              <a:rPr lang="en-AU" altLang="en-US" sz="2700" dirty="0"/>
              <a:t>Parametric estimating</a:t>
            </a:r>
          </a:p>
          <a:p>
            <a:endParaRPr lang="en-AU" altLang="en-US" sz="2700" dirty="0"/>
          </a:p>
        </p:txBody>
      </p:sp>
    </p:spTree>
  </p:cSld>
  <p:clrMapOvr>
    <a:masterClrMapping/>
  </p:clrMapOvr>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EA175005-6137-4B9D-9EC1-0568F633ED01}"/>
              </a:ext>
            </a:extLst>
          </p:cNvPr>
          <p:cNvSpPr>
            <a:spLocks noGrp="1" noChangeArrowheads="1"/>
          </p:cNvSpPr>
          <p:nvPr>
            <p:ph type="title"/>
          </p:nvPr>
        </p:nvSpPr>
        <p:spPr>
          <a:xfrm>
            <a:off x="1371600" y="115888"/>
            <a:ext cx="7772400" cy="1143000"/>
          </a:xfrm>
        </p:spPr>
        <p:txBody>
          <a:bodyPr/>
          <a:lstStyle/>
          <a:p>
            <a:r>
              <a:rPr lang="en-AU" altLang="en-US" sz="3600" b="1">
                <a:solidFill>
                  <a:srgbClr val="FF0000"/>
                </a:solidFill>
              </a:rPr>
              <a:t>Costing and estimating</a:t>
            </a:r>
          </a:p>
        </p:txBody>
      </p:sp>
      <p:sp>
        <p:nvSpPr>
          <p:cNvPr id="21507" name="Rectangle 3">
            <a:extLst>
              <a:ext uri="{FF2B5EF4-FFF2-40B4-BE49-F238E27FC236}">
                <a16:creationId xmlns:a16="http://schemas.microsoft.com/office/drawing/2014/main" id="{C0CB00AF-F30A-404A-BE04-CAE8402DC5FD}"/>
              </a:ext>
            </a:extLst>
          </p:cNvPr>
          <p:cNvSpPr>
            <a:spLocks noGrp="1" noChangeArrowheads="1"/>
          </p:cNvSpPr>
          <p:nvPr>
            <p:ph idx="1"/>
          </p:nvPr>
        </p:nvSpPr>
        <p:spPr>
          <a:xfrm>
            <a:off x="1979613" y="1628775"/>
            <a:ext cx="7164387" cy="4392613"/>
          </a:xfrm>
        </p:spPr>
        <p:txBody>
          <a:bodyPr/>
          <a:lstStyle/>
          <a:p>
            <a:pPr>
              <a:lnSpc>
                <a:spcPct val="80000"/>
              </a:lnSpc>
              <a:buClr>
                <a:schemeClr val="tx1"/>
              </a:buClr>
            </a:pPr>
            <a:r>
              <a:rPr lang="en-AU" altLang="en-US" sz="2700"/>
              <a:t>Costing time:</a:t>
            </a:r>
          </a:p>
          <a:p>
            <a:pPr lvl="1">
              <a:lnSpc>
                <a:spcPct val="80000"/>
              </a:lnSpc>
              <a:buClr>
                <a:schemeClr val="tx1"/>
              </a:buClr>
            </a:pPr>
            <a:r>
              <a:rPr lang="en-AU" altLang="en-US" sz="2700"/>
              <a:t>A percentage of the overall event budget</a:t>
            </a:r>
          </a:p>
          <a:p>
            <a:pPr lvl="1">
              <a:lnSpc>
                <a:spcPct val="80000"/>
              </a:lnSpc>
              <a:buClr>
                <a:schemeClr val="tx1"/>
              </a:buClr>
            </a:pPr>
            <a:r>
              <a:rPr lang="en-AU" altLang="en-US" sz="2700"/>
              <a:t>A fixed fee as a lump sum or per hour rate</a:t>
            </a:r>
          </a:p>
          <a:p>
            <a:pPr lvl="1">
              <a:lnSpc>
                <a:spcPct val="80000"/>
              </a:lnSpc>
              <a:buClr>
                <a:schemeClr val="tx1"/>
              </a:buClr>
            </a:pPr>
            <a:r>
              <a:rPr lang="en-AU" altLang="en-US" sz="2700"/>
              <a:t>An incentive fee</a:t>
            </a:r>
          </a:p>
          <a:p>
            <a:pPr lvl="1">
              <a:lnSpc>
                <a:spcPct val="80000"/>
              </a:lnSpc>
              <a:buClr>
                <a:schemeClr val="tx1"/>
              </a:buClr>
            </a:pPr>
            <a:r>
              <a:rPr lang="en-AU" altLang="en-US" sz="2700"/>
              <a:t>A mixture of all three</a:t>
            </a:r>
          </a:p>
          <a:p>
            <a:pPr>
              <a:lnSpc>
                <a:spcPct val="80000"/>
              </a:lnSpc>
              <a:buClr>
                <a:schemeClr val="tx1"/>
              </a:buClr>
            </a:pPr>
            <a:r>
              <a:rPr lang="en-AU" altLang="en-US" sz="2700"/>
              <a:t>Sensitivity analysis:</a:t>
            </a:r>
          </a:p>
          <a:p>
            <a:pPr lvl="1">
              <a:lnSpc>
                <a:spcPct val="80000"/>
              </a:lnSpc>
              <a:buClr>
                <a:schemeClr val="tx1"/>
              </a:buClr>
            </a:pPr>
            <a:r>
              <a:rPr lang="en-AU" altLang="en-US" sz="2700"/>
              <a:t>The degree of influence the changes in costs have on the event and its management</a:t>
            </a:r>
          </a:p>
          <a:p>
            <a:pPr lvl="1">
              <a:lnSpc>
                <a:spcPct val="80000"/>
              </a:lnSpc>
              <a:buClr>
                <a:schemeClr val="tx1"/>
              </a:buClr>
            </a:pPr>
            <a:endParaRPr lang="en-AU" altLang="en-US" sz="2700"/>
          </a:p>
          <a:p>
            <a:pPr>
              <a:lnSpc>
                <a:spcPct val="80000"/>
              </a:lnSpc>
            </a:pPr>
            <a:endParaRPr lang="en-AU" altLang="en-US" sz="2400"/>
          </a:p>
        </p:txBody>
      </p:sp>
    </p:spTree>
  </p:cSld>
  <p:clrMapOvr>
    <a:masterClrMapping/>
  </p:clrMapOvr>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6D9BAF6A-D1A7-4819-976C-7438779B34E2}"/>
              </a:ext>
            </a:extLst>
          </p:cNvPr>
          <p:cNvSpPr>
            <a:spLocks noGrp="1" noChangeArrowheads="1"/>
          </p:cNvSpPr>
          <p:nvPr>
            <p:ph type="title"/>
          </p:nvPr>
        </p:nvSpPr>
        <p:spPr>
          <a:xfrm>
            <a:off x="1371600" y="115888"/>
            <a:ext cx="7772400" cy="1143000"/>
          </a:xfrm>
        </p:spPr>
        <p:txBody>
          <a:bodyPr/>
          <a:lstStyle/>
          <a:p>
            <a:r>
              <a:rPr lang="en-AU" altLang="en-US" sz="3600" b="1">
                <a:solidFill>
                  <a:srgbClr val="FF0000"/>
                </a:solidFill>
              </a:rPr>
              <a:t>Costing and estimating</a:t>
            </a:r>
          </a:p>
        </p:txBody>
      </p:sp>
      <p:sp>
        <p:nvSpPr>
          <p:cNvPr id="22531" name="Rectangle 3">
            <a:extLst>
              <a:ext uri="{FF2B5EF4-FFF2-40B4-BE49-F238E27FC236}">
                <a16:creationId xmlns:a16="http://schemas.microsoft.com/office/drawing/2014/main" id="{89E557F4-6C4E-40A0-8B8B-043D82D5861F}"/>
              </a:ext>
            </a:extLst>
          </p:cNvPr>
          <p:cNvSpPr>
            <a:spLocks noGrp="1" noChangeArrowheads="1"/>
          </p:cNvSpPr>
          <p:nvPr>
            <p:ph idx="1"/>
          </p:nvPr>
        </p:nvSpPr>
        <p:spPr>
          <a:xfrm>
            <a:off x="2555875" y="1484313"/>
            <a:ext cx="7164388" cy="4392612"/>
          </a:xfrm>
        </p:spPr>
        <p:txBody>
          <a:bodyPr/>
          <a:lstStyle/>
          <a:p>
            <a:pPr>
              <a:buClr>
                <a:schemeClr val="tx1"/>
              </a:buClr>
              <a:buFontTx/>
              <a:buNone/>
            </a:pPr>
            <a:r>
              <a:rPr lang="en-AU" altLang="en-US" sz="2700" b="1"/>
              <a:t>Tips on reducing costs</a:t>
            </a:r>
          </a:p>
          <a:p>
            <a:pPr>
              <a:buClr>
                <a:schemeClr val="tx1"/>
              </a:buClr>
            </a:pPr>
            <a:r>
              <a:rPr lang="en-AU" altLang="en-US" sz="2700"/>
              <a:t>Publicity</a:t>
            </a:r>
          </a:p>
          <a:p>
            <a:pPr>
              <a:buClr>
                <a:schemeClr val="tx1"/>
              </a:buClr>
            </a:pPr>
            <a:r>
              <a:rPr lang="en-AU" altLang="en-US" sz="2700"/>
              <a:t>Equipment</a:t>
            </a:r>
          </a:p>
          <a:p>
            <a:pPr>
              <a:buClr>
                <a:schemeClr val="tx1"/>
              </a:buClr>
            </a:pPr>
            <a:r>
              <a:rPr lang="en-AU" altLang="en-US" sz="2700"/>
              <a:t>In-kind gifts</a:t>
            </a:r>
          </a:p>
          <a:p>
            <a:pPr>
              <a:buClr>
                <a:schemeClr val="tx1"/>
              </a:buClr>
            </a:pPr>
            <a:r>
              <a:rPr lang="en-AU" altLang="en-US" sz="2700"/>
              <a:t>Hiring charges</a:t>
            </a:r>
          </a:p>
          <a:p>
            <a:pPr>
              <a:buClr>
                <a:schemeClr val="tx1"/>
              </a:buClr>
            </a:pPr>
            <a:r>
              <a:rPr lang="en-AU" altLang="en-US" sz="2700"/>
              <a:t>Priorities cost centres</a:t>
            </a:r>
          </a:p>
          <a:p>
            <a:pPr>
              <a:buClr>
                <a:schemeClr val="tx1"/>
              </a:buClr>
            </a:pPr>
            <a:r>
              <a:rPr lang="en-AU" altLang="en-US" sz="2700"/>
              <a:t>Volunteers</a:t>
            </a:r>
          </a:p>
          <a:p>
            <a:pPr>
              <a:buClr>
                <a:schemeClr val="tx1"/>
              </a:buClr>
            </a:pPr>
            <a:endParaRPr lang="en-AU" altLang="en-US" sz="2700"/>
          </a:p>
        </p:txBody>
      </p:sp>
    </p:spTree>
  </p:cSld>
  <p:clrMapOvr>
    <a:masterClrMapping/>
  </p:clrMapOvr>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a:extLst>
              <a:ext uri="{FF2B5EF4-FFF2-40B4-BE49-F238E27FC236}">
                <a16:creationId xmlns:a16="http://schemas.microsoft.com/office/drawing/2014/main" id="{4E8B7B14-2A2F-468B-AC14-1A2ACD26FD1C}"/>
              </a:ext>
            </a:extLst>
          </p:cNvPr>
          <p:cNvSpPr>
            <a:spLocks noGrp="1" noChangeArrowheads="1"/>
          </p:cNvSpPr>
          <p:nvPr>
            <p:ph type="title"/>
          </p:nvPr>
        </p:nvSpPr>
        <p:spPr>
          <a:xfrm>
            <a:off x="1371600" y="115888"/>
            <a:ext cx="7772400" cy="1143000"/>
          </a:xfrm>
        </p:spPr>
        <p:txBody>
          <a:bodyPr/>
          <a:lstStyle/>
          <a:p>
            <a:r>
              <a:rPr lang="en-AU" altLang="en-US" sz="3600" b="1">
                <a:solidFill>
                  <a:srgbClr val="FF0000"/>
                </a:solidFill>
              </a:rPr>
              <a:t>Costing and estimating</a:t>
            </a:r>
          </a:p>
        </p:txBody>
      </p:sp>
      <p:sp>
        <p:nvSpPr>
          <p:cNvPr id="23555" name="Rectangle 3">
            <a:extLst>
              <a:ext uri="{FF2B5EF4-FFF2-40B4-BE49-F238E27FC236}">
                <a16:creationId xmlns:a16="http://schemas.microsoft.com/office/drawing/2014/main" id="{DDC2E1F1-1056-450A-88CA-D2359BEE56D4}"/>
              </a:ext>
            </a:extLst>
          </p:cNvPr>
          <p:cNvSpPr>
            <a:spLocks noGrp="1" noChangeArrowheads="1"/>
          </p:cNvSpPr>
          <p:nvPr>
            <p:ph idx="1"/>
          </p:nvPr>
        </p:nvSpPr>
        <p:spPr>
          <a:xfrm>
            <a:off x="1979613" y="1052513"/>
            <a:ext cx="7164387" cy="4824412"/>
          </a:xfrm>
        </p:spPr>
        <p:txBody>
          <a:bodyPr/>
          <a:lstStyle/>
          <a:p>
            <a:pPr>
              <a:buClr>
                <a:schemeClr val="tx1"/>
              </a:buClr>
              <a:buFontTx/>
              <a:buNone/>
            </a:pPr>
            <a:r>
              <a:rPr lang="en-AU" altLang="en-US" sz="2700" b="1"/>
              <a:t>Revenue</a:t>
            </a:r>
          </a:p>
          <a:p>
            <a:pPr>
              <a:buClr>
                <a:schemeClr val="tx1"/>
              </a:buClr>
            </a:pPr>
            <a:r>
              <a:rPr lang="en-AU" altLang="en-US" sz="2300"/>
              <a:t>Various revenue sources including:</a:t>
            </a:r>
          </a:p>
          <a:p>
            <a:pPr lvl="1">
              <a:buClr>
                <a:schemeClr val="tx1"/>
              </a:buClr>
            </a:pPr>
            <a:r>
              <a:rPr lang="en-AU" altLang="en-US" sz="2300"/>
              <a:t>Ticket sales</a:t>
            </a:r>
          </a:p>
          <a:p>
            <a:pPr lvl="1">
              <a:buClr>
                <a:schemeClr val="tx1"/>
              </a:buClr>
            </a:pPr>
            <a:r>
              <a:rPr lang="en-AU" altLang="en-US" sz="2300"/>
              <a:t>Sponsorship</a:t>
            </a:r>
          </a:p>
          <a:p>
            <a:pPr lvl="1">
              <a:buClr>
                <a:schemeClr val="tx1"/>
              </a:buClr>
            </a:pPr>
            <a:r>
              <a:rPr lang="en-AU" altLang="en-US" sz="2300"/>
              <a:t>Merchandising</a:t>
            </a:r>
          </a:p>
          <a:p>
            <a:pPr lvl="1">
              <a:buClr>
                <a:schemeClr val="tx1"/>
              </a:buClr>
            </a:pPr>
            <a:r>
              <a:rPr lang="en-AU" altLang="en-US" sz="2300"/>
              <a:t>Grants and fundraising</a:t>
            </a:r>
          </a:p>
          <a:p>
            <a:pPr>
              <a:buClr>
                <a:schemeClr val="tx1"/>
              </a:buClr>
            </a:pPr>
            <a:r>
              <a:rPr lang="en-AU" altLang="en-US" sz="2300"/>
              <a:t>Ticket pricing</a:t>
            </a:r>
          </a:p>
          <a:p>
            <a:pPr lvl="1">
              <a:buClr>
                <a:schemeClr val="tx1"/>
              </a:buClr>
            </a:pPr>
            <a:r>
              <a:rPr lang="en-AU" altLang="en-US" sz="2300"/>
              <a:t>Covering costs</a:t>
            </a:r>
          </a:p>
          <a:p>
            <a:pPr lvl="1">
              <a:buClr>
                <a:schemeClr val="tx1"/>
              </a:buClr>
            </a:pPr>
            <a:r>
              <a:rPr lang="en-AU" altLang="en-US" sz="2300"/>
              <a:t>Market demand</a:t>
            </a:r>
          </a:p>
          <a:p>
            <a:pPr lvl="1">
              <a:buClr>
                <a:schemeClr val="tx1"/>
              </a:buClr>
            </a:pPr>
            <a:r>
              <a:rPr lang="en-AU" altLang="en-US" sz="2300"/>
              <a:t>Perceived value</a:t>
            </a:r>
          </a:p>
          <a:p>
            <a:pPr>
              <a:buClr>
                <a:schemeClr val="tx1"/>
              </a:buClr>
            </a:pPr>
            <a:endParaRPr lang="en-AU" altLang="en-US" sz="2800"/>
          </a:p>
        </p:txBody>
      </p:sp>
    </p:spTree>
  </p:cSld>
  <p:clrMapOvr>
    <a:masterClrMapping/>
  </p:clrMapOvr>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a:extLst>
              <a:ext uri="{FF2B5EF4-FFF2-40B4-BE49-F238E27FC236}">
                <a16:creationId xmlns:a16="http://schemas.microsoft.com/office/drawing/2014/main" id="{7E3CA955-4867-45C0-B719-DE9635197FD5}"/>
              </a:ext>
            </a:extLst>
          </p:cNvPr>
          <p:cNvSpPr>
            <a:spLocks noGrp="1" noChangeArrowheads="1"/>
          </p:cNvSpPr>
          <p:nvPr>
            <p:ph type="title"/>
          </p:nvPr>
        </p:nvSpPr>
        <p:spPr>
          <a:xfrm>
            <a:off x="1371600" y="115888"/>
            <a:ext cx="7772400" cy="1143000"/>
          </a:xfrm>
        </p:spPr>
        <p:txBody>
          <a:bodyPr/>
          <a:lstStyle/>
          <a:p>
            <a:r>
              <a:rPr lang="en-AU" altLang="en-US" sz="3600" b="1">
                <a:solidFill>
                  <a:srgbClr val="FF0000"/>
                </a:solidFill>
              </a:rPr>
              <a:t>Costing and estimating</a:t>
            </a:r>
          </a:p>
        </p:txBody>
      </p:sp>
      <p:sp>
        <p:nvSpPr>
          <p:cNvPr id="24579" name="Rectangle 3">
            <a:extLst>
              <a:ext uri="{FF2B5EF4-FFF2-40B4-BE49-F238E27FC236}">
                <a16:creationId xmlns:a16="http://schemas.microsoft.com/office/drawing/2014/main" id="{7DE04CF2-D8D0-4C61-BDC5-87E5DBA94954}"/>
              </a:ext>
            </a:extLst>
          </p:cNvPr>
          <p:cNvSpPr>
            <a:spLocks noGrp="1" noChangeArrowheads="1"/>
          </p:cNvSpPr>
          <p:nvPr>
            <p:ph idx="1"/>
          </p:nvPr>
        </p:nvSpPr>
        <p:spPr>
          <a:xfrm>
            <a:off x="1979613" y="1484313"/>
            <a:ext cx="7164387" cy="4392612"/>
          </a:xfrm>
        </p:spPr>
        <p:txBody>
          <a:bodyPr/>
          <a:lstStyle/>
          <a:p>
            <a:pPr>
              <a:buClr>
                <a:schemeClr val="tx1"/>
              </a:buClr>
              <a:buFontTx/>
              <a:buNone/>
            </a:pPr>
            <a:r>
              <a:rPr lang="en-AU" altLang="en-US" sz="2700" b="1"/>
              <a:t>Tips for increasing projected income</a:t>
            </a:r>
          </a:p>
          <a:p>
            <a:pPr>
              <a:buClr>
                <a:schemeClr val="tx1"/>
              </a:buClr>
            </a:pPr>
            <a:r>
              <a:rPr lang="en-AU" altLang="en-US" sz="2700"/>
              <a:t>Ticket scaling</a:t>
            </a:r>
          </a:p>
          <a:p>
            <a:pPr>
              <a:buClr>
                <a:schemeClr val="tx1"/>
              </a:buClr>
            </a:pPr>
            <a:r>
              <a:rPr lang="en-AU" altLang="en-US" sz="2700"/>
              <a:t>In-kind support</a:t>
            </a:r>
          </a:p>
          <a:p>
            <a:pPr>
              <a:buClr>
                <a:schemeClr val="tx1"/>
              </a:buClr>
            </a:pPr>
            <a:r>
              <a:rPr lang="en-AU" altLang="en-US" sz="2700"/>
              <a:t>Merchandising</a:t>
            </a:r>
          </a:p>
          <a:p>
            <a:pPr>
              <a:buClr>
                <a:schemeClr val="tx1"/>
              </a:buClr>
            </a:pPr>
            <a:r>
              <a:rPr lang="en-AU" altLang="en-US" sz="2700"/>
              <a:t>Broadcast rights</a:t>
            </a:r>
          </a:p>
          <a:p>
            <a:pPr>
              <a:buClr>
                <a:schemeClr val="tx1"/>
              </a:buClr>
            </a:pPr>
            <a:r>
              <a:rPr lang="en-AU" altLang="en-US" sz="2700"/>
              <a:t>Sponsorship leverage</a:t>
            </a:r>
          </a:p>
          <a:p>
            <a:pPr>
              <a:buClr>
                <a:schemeClr val="tx1"/>
              </a:buClr>
            </a:pPr>
            <a:r>
              <a:rPr lang="en-AU" altLang="en-US" sz="2700"/>
              <a:t>Special features</a:t>
            </a:r>
          </a:p>
        </p:txBody>
      </p:sp>
    </p:spTree>
  </p:cSld>
  <p:clrMapOvr>
    <a:masterClrMapping/>
  </p:clrMapOvr>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a:extLst>
              <a:ext uri="{FF2B5EF4-FFF2-40B4-BE49-F238E27FC236}">
                <a16:creationId xmlns:a16="http://schemas.microsoft.com/office/drawing/2014/main" id="{4A7BA258-9A22-4DD3-8979-CEBF91CE572B}"/>
              </a:ext>
            </a:extLst>
          </p:cNvPr>
          <p:cNvSpPr>
            <a:spLocks noGrp="1" noChangeArrowheads="1"/>
          </p:cNvSpPr>
          <p:nvPr>
            <p:ph type="title"/>
          </p:nvPr>
        </p:nvSpPr>
        <p:spPr>
          <a:xfrm>
            <a:off x="0" y="333375"/>
            <a:ext cx="9144000" cy="838200"/>
          </a:xfrm>
        </p:spPr>
        <p:txBody>
          <a:bodyPr/>
          <a:lstStyle/>
          <a:p>
            <a:pPr eaLnBrk="1" hangingPunct="1"/>
            <a:r>
              <a:rPr lang="en-GB" altLang="en-US" sz="3200" b="1" dirty="0"/>
              <a:t>Critical success factors for financing events</a:t>
            </a:r>
            <a:endParaRPr lang="en-US" altLang="en-US" sz="3200" b="1" dirty="0"/>
          </a:p>
        </p:txBody>
      </p:sp>
      <p:sp>
        <p:nvSpPr>
          <p:cNvPr id="40963" name="Rectangle 3">
            <a:extLst>
              <a:ext uri="{FF2B5EF4-FFF2-40B4-BE49-F238E27FC236}">
                <a16:creationId xmlns:a16="http://schemas.microsoft.com/office/drawing/2014/main" id="{14B5F2B0-346D-4CA9-B61C-77313AB2074F}"/>
              </a:ext>
            </a:extLst>
          </p:cNvPr>
          <p:cNvSpPr>
            <a:spLocks noGrp="1" noChangeArrowheads="1"/>
          </p:cNvSpPr>
          <p:nvPr>
            <p:ph idx="1"/>
          </p:nvPr>
        </p:nvSpPr>
        <p:spPr>
          <a:xfrm>
            <a:off x="395288" y="1241425"/>
            <a:ext cx="8367712" cy="4991100"/>
          </a:xfrm>
        </p:spPr>
        <p:txBody>
          <a:bodyPr/>
          <a:lstStyle/>
          <a:p>
            <a:pPr marL="352425" indent="-352425" eaLnBrk="1" hangingPunct="1">
              <a:buFontTx/>
              <a:buAutoNum type="arabicPeriod"/>
            </a:pPr>
            <a:r>
              <a:rPr lang="en-GB" altLang="en-US" sz="2600" b="1" dirty="0"/>
              <a:t>The dynamics of budgets</a:t>
            </a:r>
            <a:r>
              <a:rPr lang="en-GB" altLang="en-US" sz="2600" dirty="0"/>
              <a:t>, especially in the bidding stages (inflation, exchange rates) </a:t>
            </a:r>
            <a:br>
              <a:rPr lang="en-GB" altLang="en-US" sz="2600" dirty="0"/>
            </a:br>
            <a:r>
              <a:rPr lang="en-GB" altLang="en-US" sz="2600" dirty="0"/>
              <a:t>need to be understood, tracked, continuously evaluated and discussed within the organisation delivering the event. </a:t>
            </a:r>
          </a:p>
          <a:p>
            <a:pPr marL="352425" indent="-352425" eaLnBrk="1" hangingPunct="1">
              <a:buFontTx/>
              <a:buAutoNum type="arabicPeriod"/>
            </a:pPr>
            <a:br>
              <a:rPr lang="en-GB" altLang="en-US" sz="2600" dirty="0"/>
            </a:br>
            <a:r>
              <a:rPr lang="en-GB" altLang="en-US" sz="2600" dirty="0"/>
              <a:t>Thinking through different scenarios and playing through different situations helps to avoid making big financial mistakes.</a:t>
            </a: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a:extLst>
              <a:ext uri="{FF2B5EF4-FFF2-40B4-BE49-F238E27FC236}">
                <a16:creationId xmlns:a16="http://schemas.microsoft.com/office/drawing/2014/main" id="{F141DBCD-DB2F-474C-B962-B7954E529B55}"/>
              </a:ext>
            </a:extLst>
          </p:cNvPr>
          <p:cNvSpPr>
            <a:spLocks noGrp="1" noChangeArrowheads="1"/>
          </p:cNvSpPr>
          <p:nvPr>
            <p:ph type="title"/>
          </p:nvPr>
        </p:nvSpPr>
        <p:spPr>
          <a:xfrm>
            <a:off x="381000" y="80963"/>
            <a:ext cx="8382000" cy="838200"/>
          </a:xfrm>
        </p:spPr>
        <p:txBody>
          <a:bodyPr>
            <a:normAutofit fontScale="90000"/>
          </a:bodyPr>
          <a:lstStyle/>
          <a:p>
            <a:pPr eaLnBrk="1" hangingPunct="1"/>
            <a:r>
              <a:rPr lang="en-GB" altLang="en-US" sz="3200" b="1" dirty="0"/>
              <a:t>Critical success factors for financing events (Continued</a:t>
            </a:r>
            <a:r>
              <a:rPr lang="en-GB" altLang="en-US" sz="3200" dirty="0"/>
              <a:t>)</a:t>
            </a:r>
            <a:endParaRPr lang="en-US" altLang="en-US" sz="3200" dirty="0"/>
          </a:p>
        </p:txBody>
      </p:sp>
      <p:sp>
        <p:nvSpPr>
          <p:cNvPr id="41987" name="Rectangle 3">
            <a:extLst>
              <a:ext uri="{FF2B5EF4-FFF2-40B4-BE49-F238E27FC236}">
                <a16:creationId xmlns:a16="http://schemas.microsoft.com/office/drawing/2014/main" id="{A9B0719E-2647-4245-B1F5-9F1C435CCF30}"/>
              </a:ext>
            </a:extLst>
          </p:cNvPr>
          <p:cNvSpPr>
            <a:spLocks noGrp="1" noChangeArrowheads="1"/>
          </p:cNvSpPr>
          <p:nvPr>
            <p:ph idx="1"/>
          </p:nvPr>
        </p:nvSpPr>
        <p:spPr>
          <a:xfrm>
            <a:off x="107504" y="836712"/>
            <a:ext cx="8928992" cy="5422900"/>
          </a:xfrm>
        </p:spPr>
        <p:txBody>
          <a:bodyPr/>
          <a:lstStyle/>
          <a:p>
            <a:pPr marL="352425" indent="-352425" eaLnBrk="1" hangingPunct="1">
              <a:buFontTx/>
              <a:buAutoNum type="arabicPeriod" startAt="2"/>
            </a:pPr>
            <a:r>
              <a:rPr lang="en-GB" altLang="en-US" sz="2600" b="1" dirty="0"/>
              <a:t>Contingency planning </a:t>
            </a:r>
            <a:r>
              <a:rPr lang="en-GB" altLang="en-US" sz="2600" dirty="0"/>
              <a:t>is crucial – some event</a:t>
            </a:r>
            <a:br>
              <a:rPr lang="en-GB" altLang="en-US" sz="2600" dirty="0"/>
            </a:br>
            <a:r>
              <a:rPr lang="en-GB" altLang="en-US" sz="2600" dirty="0"/>
              <a:t>owners ask the organiser to add 10% of all costs </a:t>
            </a:r>
            <a:br>
              <a:rPr lang="en-GB" altLang="en-US" sz="2600" dirty="0"/>
            </a:br>
            <a:r>
              <a:rPr lang="en-GB" altLang="en-US" sz="2600" dirty="0"/>
              <a:t>to the ordinary budget as a reserve.</a:t>
            </a:r>
            <a:br>
              <a:rPr lang="en-GB" altLang="en-US" sz="2600" dirty="0"/>
            </a:br>
            <a:endParaRPr lang="en-GB" altLang="en-US" sz="2600" dirty="0"/>
          </a:p>
          <a:p>
            <a:pPr marL="0" indent="0" eaLnBrk="1" hangingPunct="1">
              <a:buNone/>
            </a:pPr>
            <a:r>
              <a:rPr lang="en-GB" altLang="en-US" sz="2600" dirty="0"/>
              <a:t>First of all, events have many, mainly negative</a:t>
            </a:r>
            <a:br>
              <a:rPr lang="en-GB" altLang="en-US" sz="2600" dirty="0"/>
            </a:br>
            <a:r>
              <a:rPr lang="en-GB" altLang="en-US" sz="2600" dirty="0"/>
              <a:t>surprises, where finances are concerned.</a:t>
            </a:r>
            <a:br>
              <a:rPr lang="en-GB" altLang="en-US" sz="2600" dirty="0"/>
            </a:br>
            <a:endParaRPr lang="en-GB" altLang="en-US" sz="2600" dirty="0"/>
          </a:p>
          <a:p>
            <a:pPr marL="0" indent="0" eaLnBrk="1" hangingPunct="1">
              <a:buNone/>
            </a:pPr>
            <a:r>
              <a:rPr lang="en-GB" altLang="en-US" sz="2600" dirty="0"/>
              <a:t>Secondly, showing the stakeholders that the organiser is aware of potential surprises and </a:t>
            </a:r>
            <a:br>
              <a:rPr lang="en-GB" altLang="en-US" sz="2600" dirty="0"/>
            </a:br>
            <a:r>
              <a:rPr lang="en-GB" altLang="en-US" sz="2600" dirty="0"/>
              <a:t>has allowed for a reserve is also a sign of professionalism. </a:t>
            </a:r>
            <a:br>
              <a:rPr lang="en-GB" altLang="en-US" sz="2600" dirty="0"/>
            </a:br>
            <a:r>
              <a:rPr lang="en-GB" altLang="en-US" sz="2600" dirty="0"/>
              <a:t>The major guideline for budgeting is: be very </a:t>
            </a:r>
            <a:br>
              <a:rPr lang="en-GB" altLang="en-US" sz="2600" dirty="0"/>
            </a:br>
            <a:r>
              <a:rPr lang="en-GB" altLang="en-US" sz="2600" dirty="0"/>
              <a:t>careful, moderate and pessimistic rather than optimistic when budgeting.</a:t>
            </a:r>
            <a:endParaRPr lang="en-US" altLang="en-US" sz="2600" dirty="0"/>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a:extLst>
              <a:ext uri="{FF2B5EF4-FFF2-40B4-BE49-F238E27FC236}">
                <a16:creationId xmlns:a16="http://schemas.microsoft.com/office/drawing/2014/main" id="{4F58CE96-6A60-48EB-A7EF-0BC8243160ED}"/>
              </a:ext>
            </a:extLst>
          </p:cNvPr>
          <p:cNvSpPr>
            <a:spLocks noGrp="1" noChangeArrowheads="1"/>
          </p:cNvSpPr>
          <p:nvPr>
            <p:ph type="title"/>
          </p:nvPr>
        </p:nvSpPr>
        <p:spPr>
          <a:xfrm>
            <a:off x="381000" y="80963"/>
            <a:ext cx="8382000" cy="838200"/>
          </a:xfrm>
        </p:spPr>
        <p:txBody>
          <a:bodyPr>
            <a:normAutofit fontScale="90000"/>
          </a:bodyPr>
          <a:lstStyle/>
          <a:p>
            <a:pPr eaLnBrk="1" hangingPunct="1"/>
            <a:r>
              <a:rPr lang="en-GB" altLang="en-US" sz="3200" b="1" dirty="0"/>
              <a:t>Critical success factors for financing events (Continued</a:t>
            </a:r>
            <a:r>
              <a:rPr lang="en-GB" altLang="en-US" sz="3200" dirty="0"/>
              <a:t>)</a:t>
            </a:r>
            <a:endParaRPr lang="en-US" altLang="en-US" sz="3200" dirty="0"/>
          </a:p>
        </p:txBody>
      </p:sp>
      <p:sp>
        <p:nvSpPr>
          <p:cNvPr id="43011" name="Rectangle 3">
            <a:extLst>
              <a:ext uri="{FF2B5EF4-FFF2-40B4-BE49-F238E27FC236}">
                <a16:creationId xmlns:a16="http://schemas.microsoft.com/office/drawing/2014/main" id="{936E6163-2B22-4CF5-B349-B169C5D07C86}"/>
              </a:ext>
            </a:extLst>
          </p:cNvPr>
          <p:cNvSpPr>
            <a:spLocks noGrp="1" noChangeArrowheads="1"/>
          </p:cNvSpPr>
          <p:nvPr>
            <p:ph idx="1"/>
          </p:nvPr>
        </p:nvSpPr>
        <p:spPr>
          <a:xfrm>
            <a:off x="395288" y="1241425"/>
            <a:ext cx="8382000" cy="4991100"/>
          </a:xfrm>
        </p:spPr>
        <p:txBody>
          <a:bodyPr/>
          <a:lstStyle/>
          <a:p>
            <a:pPr marL="514350" indent="-514350" eaLnBrk="1" hangingPunct="1">
              <a:buFontTx/>
              <a:buAutoNum type="arabicPeriod" startAt="3"/>
            </a:pPr>
            <a:r>
              <a:rPr lang="en-GB" altLang="en-US" sz="2600" dirty="0"/>
              <a:t>Very often </a:t>
            </a:r>
            <a:r>
              <a:rPr lang="en-GB" altLang="en-US" sz="2600" b="1" dirty="0"/>
              <a:t>‘big bucket’ costs are not quantifiable </a:t>
            </a:r>
            <a:r>
              <a:rPr lang="en-GB" altLang="en-US" sz="2600" dirty="0"/>
              <a:t>and need to be borne by third parties, mainly the public. </a:t>
            </a:r>
            <a:br>
              <a:rPr lang="en-GB" altLang="en-US" sz="2600" dirty="0"/>
            </a:br>
            <a:endParaRPr lang="en-GB" altLang="en-US" sz="2600" dirty="0"/>
          </a:p>
          <a:p>
            <a:pPr marL="0" indent="0" eaLnBrk="1" hangingPunct="1">
              <a:buNone/>
            </a:pPr>
            <a:r>
              <a:rPr lang="en-GB" altLang="en-US" sz="2600" dirty="0"/>
              <a:t>Be honest with public funders and make them understand that variability of costs is part of managing expectations. </a:t>
            </a:r>
            <a:br>
              <a:rPr lang="en-GB" altLang="en-US" sz="2600" dirty="0"/>
            </a:br>
            <a:endParaRPr lang="en-GB" altLang="en-US" sz="2600" dirty="0"/>
          </a:p>
          <a:p>
            <a:pPr marL="0" indent="0" eaLnBrk="1" hangingPunct="1">
              <a:buNone/>
            </a:pPr>
            <a:r>
              <a:rPr lang="en-GB" altLang="en-US" sz="2600" dirty="0"/>
              <a:t>Especially working in a political context involves being very clear about the financial implications of the events.</a:t>
            </a:r>
            <a:endParaRPr lang="en-US" altLang="en-US" sz="2600" dirty="0"/>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5" name="Rectangle 2">
            <a:extLst>
              <a:ext uri="{FF2B5EF4-FFF2-40B4-BE49-F238E27FC236}">
                <a16:creationId xmlns:a16="http://schemas.microsoft.com/office/drawing/2014/main" id="{921C0FAA-FF62-474C-9311-BA0EF4E7E6FE}"/>
              </a:ext>
            </a:extLst>
          </p:cNvPr>
          <p:cNvSpPr>
            <a:spLocks noGrp="1" noChangeArrowheads="1"/>
          </p:cNvSpPr>
          <p:nvPr>
            <p:ph type="title"/>
          </p:nvPr>
        </p:nvSpPr>
        <p:spPr>
          <a:xfrm>
            <a:off x="381000" y="80963"/>
            <a:ext cx="8382000" cy="838200"/>
          </a:xfrm>
        </p:spPr>
        <p:txBody>
          <a:bodyPr>
            <a:normAutofit fontScale="90000"/>
          </a:bodyPr>
          <a:lstStyle/>
          <a:p>
            <a:pPr eaLnBrk="1" hangingPunct="1"/>
            <a:r>
              <a:rPr lang="en-GB" altLang="en-US" sz="3200" b="1" dirty="0"/>
              <a:t>Critical success factors for financing events (Continued)</a:t>
            </a:r>
            <a:endParaRPr lang="en-US" altLang="en-US" sz="3200" b="1" dirty="0"/>
          </a:p>
        </p:txBody>
      </p:sp>
      <p:sp>
        <p:nvSpPr>
          <p:cNvPr id="44034" name="Rectangle 3">
            <a:extLst>
              <a:ext uri="{FF2B5EF4-FFF2-40B4-BE49-F238E27FC236}">
                <a16:creationId xmlns:a16="http://schemas.microsoft.com/office/drawing/2014/main" id="{89140473-74B1-43AD-8D0A-14A79544B5A8}"/>
              </a:ext>
            </a:extLst>
          </p:cNvPr>
          <p:cNvSpPr>
            <a:spLocks noGrp="1" noChangeArrowheads="1"/>
          </p:cNvSpPr>
          <p:nvPr>
            <p:ph idx="1"/>
          </p:nvPr>
        </p:nvSpPr>
        <p:spPr>
          <a:xfrm>
            <a:off x="344090" y="836712"/>
            <a:ext cx="8382000" cy="4991100"/>
          </a:xfrm>
        </p:spPr>
        <p:txBody>
          <a:bodyPr/>
          <a:lstStyle/>
          <a:p>
            <a:pPr marL="352425" indent="0" eaLnBrk="1" hangingPunct="1">
              <a:buFontTx/>
              <a:buNone/>
            </a:pPr>
            <a:r>
              <a:rPr lang="en-GB" altLang="en-US" sz="2600" dirty="0"/>
              <a:t>The costs and also potential revenues greatly depend on situations that cannot be influenced. </a:t>
            </a:r>
            <a:br>
              <a:rPr lang="en-GB" altLang="en-US" sz="2600" dirty="0"/>
            </a:br>
            <a:r>
              <a:rPr lang="en-GB" altLang="en-US" sz="2600" dirty="0"/>
              <a:t>The </a:t>
            </a:r>
            <a:r>
              <a:rPr lang="en-GB" altLang="en-US" sz="2600" b="1" dirty="0"/>
              <a:t>unpredictability of the results of a sports event</a:t>
            </a:r>
            <a:r>
              <a:rPr lang="en-GB" altLang="en-US" sz="2600" dirty="0"/>
              <a:t> can have massive impacts. </a:t>
            </a:r>
            <a:br>
              <a:rPr lang="en-US" altLang="en-US" sz="2600" dirty="0"/>
            </a:br>
            <a:endParaRPr lang="en-US" altLang="en-US" sz="2600" dirty="0"/>
          </a:p>
          <a:p>
            <a:pPr marL="352425" indent="0" eaLnBrk="1" hangingPunct="1">
              <a:buFontTx/>
              <a:buNone/>
            </a:pPr>
            <a:r>
              <a:rPr lang="en-GB" altLang="en-US" sz="2600" dirty="0"/>
              <a:t>Such implications may also have impacts on the consumer behaviour of event tourists, positively in the case of sporting success and negatively in the case of unsuccessful sporting outcomes. </a:t>
            </a:r>
            <a:br>
              <a:rPr lang="en-GB" altLang="en-US" sz="2600" dirty="0"/>
            </a:br>
            <a:endParaRPr lang="en-GB" altLang="en-US" sz="2600" dirty="0"/>
          </a:p>
          <a:p>
            <a:pPr marL="352425" indent="0" eaLnBrk="1" hangingPunct="1">
              <a:buFontTx/>
              <a:buNone/>
            </a:pPr>
            <a:r>
              <a:rPr lang="en-GB" altLang="en-US" sz="2600" dirty="0"/>
              <a:t>These situations need to be considered and may </a:t>
            </a:r>
            <a:br>
              <a:rPr lang="en-GB" altLang="en-US" sz="2600" dirty="0"/>
            </a:br>
            <a:r>
              <a:rPr lang="en-GB" altLang="en-US" sz="2600" dirty="0"/>
              <a:t>be part of an overall risk management strategy.</a:t>
            </a:r>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9" name="Rectangle 2">
            <a:extLst>
              <a:ext uri="{FF2B5EF4-FFF2-40B4-BE49-F238E27FC236}">
                <a16:creationId xmlns:a16="http://schemas.microsoft.com/office/drawing/2014/main" id="{DB03F35B-1B13-4391-8619-C30200BD7FD8}"/>
              </a:ext>
            </a:extLst>
          </p:cNvPr>
          <p:cNvSpPr>
            <a:spLocks noGrp="1" noChangeArrowheads="1"/>
          </p:cNvSpPr>
          <p:nvPr>
            <p:ph type="title"/>
          </p:nvPr>
        </p:nvSpPr>
        <p:spPr>
          <a:xfrm>
            <a:off x="381000" y="80963"/>
            <a:ext cx="8382000" cy="838200"/>
          </a:xfrm>
        </p:spPr>
        <p:txBody>
          <a:bodyPr>
            <a:normAutofit fontScale="90000"/>
          </a:bodyPr>
          <a:lstStyle/>
          <a:p>
            <a:pPr eaLnBrk="1" hangingPunct="1"/>
            <a:r>
              <a:rPr lang="en-GB" altLang="en-US" sz="3200" b="1" dirty="0"/>
              <a:t>Critical success factors for financing events (Continued</a:t>
            </a:r>
            <a:r>
              <a:rPr lang="en-GB" altLang="en-US" sz="3200" dirty="0"/>
              <a:t>)</a:t>
            </a:r>
            <a:endParaRPr lang="en-US" altLang="en-US" sz="3200" dirty="0"/>
          </a:p>
        </p:txBody>
      </p:sp>
      <p:sp>
        <p:nvSpPr>
          <p:cNvPr id="45058" name="Content Placeholder 2">
            <a:extLst>
              <a:ext uri="{FF2B5EF4-FFF2-40B4-BE49-F238E27FC236}">
                <a16:creationId xmlns:a16="http://schemas.microsoft.com/office/drawing/2014/main" id="{1BC9A29B-B191-4C7B-8400-7EEB485D495B}"/>
              </a:ext>
            </a:extLst>
          </p:cNvPr>
          <p:cNvSpPr>
            <a:spLocks noGrp="1"/>
          </p:cNvSpPr>
          <p:nvPr>
            <p:ph idx="1"/>
          </p:nvPr>
        </p:nvSpPr>
        <p:spPr>
          <a:xfrm>
            <a:off x="395288" y="1243013"/>
            <a:ext cx="8367712" cy="4991100"/>
          </a:xfrm>
        </p:spPr>
        <p:txBody>
          <a:bodyPr/>
          <a:lstStyle/>
          <a:p>
            <a:pPr marL="514350" indent="-514350">
              <a:buFontTx/>
              <a:buAutoNum type="arabicPeriod" startAt="5"/>
            </a:pPr>
            <a:r>
              <a:rPr lang="en-GB" altLang="en-US" sz="2600" dirty="0"/>
              <a:t>The </a:t>
            </a:r>
            <a:r>
              <a:rPr lang="en-GB" altLang="en-US" sz="2600" b="1" dirty="0"/>
              <a:t>principles of good governance </a:t>
            </a:r>
            <a:r>
              <a:rPr lang="en-GB" altLang="en-US" sz="2600" dirty="0"/>
              <a:t>(transparency, accountability, democracy, responsibility, equity, effectiveness, efficiency) may also be used as guiding principles for financing events. </a:t>
            </a:r>
            <a:br>
              <a:rPr lang="en-GB" altLang="en-US" sz="2600" dirty="0"/>
            </a:br>
            <a:endParaRPr lang="en-GB" altLang="en-US" sz="2600" dirty="0"/>
          </a:p>
          <a:p>
            <a:pPr marL="0" indent="0">
              <a:buNone/>
            </a:pPr>
            <a:r>
              <a:rPr lang="en-GB" altLang="en-US" sz="2600" dirty="0"/>
              <a:t>For example, transparent decision-making policies within the event organisation may prevent conflict </a:t>
            </a:r>
            <a:br>
              <a:rPr lang="en-GB" altLang="en-US" sz="2600" dirty="0"/>
            </a:br>
            <a:r>
              <a:rPr lang="en-GB" altLang="en-US" sz="2600" dirty="0"/>
              <a:t>in the team.</a:t>
            </a:r>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3" name="Rectangle 2">
            <a:extLst>
              <a:ext uri="{FF2B5EF4-FFF2-40B4-BE49-F238E27FC236}">
                <a16:creationId xmlns:a16="http://schemas.microsoft.com/office/drawing/2014/main" id="{08DF2DDE-3E4D-4533-BC2E-33788FC52AF1}"/>
              </a:ext>
            </a:extLst>
          </p:cNvPr>
          <p:cNvSpPr>
            <a:spLocks noGrp="1" noChangeArrowheads="1"/>
          </p:cNvSpPr>
          <p:nvPr>
            <p:ph type="title"/>
          </p:nvPr>
        </p:nvSpPr>
        <p:spPr>
          <a:xfrm>
            <a:off x="381000" y="80963"/>
            <a:ext cx="8382000" cy="838200"/>
          </a:xfrm>
        </p:spPr>
        <p:txBody>
          <a:bodyPr>
            <a:normAutofit fontScale="90000"/>
          </a:bodyPr>
          <a:lstStyle/>
          <a:p>
            <a:pPr eaLnBrk="1" hangingPunct="1"/>
            <a:r>
              <a:rPr lang="en-GB" altLang="en-US" sz="3200" b="1" dirty="0"/>
              <a:t>Critical success factors for financing events (Continued</a:t>
            </a:r>
            <a:r>
              <a:rPr lang="en-GB" altLang="en-US" sz="3200" dirty="0"/>
              <a:t>)</a:t>
            </a:r>
            <a:endParaRPr lang="en-US" altLang="en-US" sz="3200" dirty="0"/>
          </a:p>
        </p:txBody>
      </p:sp>
      <p:sp>
        <p:nvSpPr>
          <p:cNvPr id="46082" name="Content Placeholder 2">
            <a:extLst>
              <a:ext uri="{FF2B5EF4-FFF2-40B4-BE49-F238E27FC236}">
                <a16:creationId xmlns:a16="http://schemas.microsoft.com/office/drawing/2014/main" id="{C3759918-B722-4483-A4F0-D975ACC5CA12}"/>
              </a:ext>
            </a:extLst>
          </p:cNvPr>
          <p:cNvSpPr>
            <a:spLocks noGrp="1"/>
          </p:cNvSpPr>
          <p:nvPr>
            <p:ph idx="1"/>
          </p:nvPr>
        </p:nvSpPr>
        <p:spPr>
          <a:xfrm>
            <a:off x="395288" y="1241425"/>
            <a:ext cx="8382000" cy="4991100"/>
          </a:xfrm>
        </p:spPr>
        <p:txBody>
          <a:bodyPr/>
          <a:lstStyle/>
          <a:p>
            <a:pPr marL="514350" indent="-514350">
              <a:buFontTx/>
              <a:buAutoNum type="arabicPeriod" startAt="6"/>
            </a:pPr>
            <a:r>
              <a:rPr lang="en-GB" altLang="en-US" sz="2600" b="1" dirty="0"/>
              <a:t>Planning liquidity </a:t>
            </a:r>
            <a:r>
              <a:rPr lang="en-GB" altLang="en-US" sz="2600" dirty="0"/>
              <a:t>is also crucial to success. </a:t>
            </a:r>
            <a:br>
              <a:rPr lang="en-GB" altLang="en-US" sz="2600" dirty="0"/>
            </a:br>
            <a:r>
              <a:rPr lang="en-GB" altLang="en-US" sz="2600" dirty="0"/>
              <a:t>Event budgets ‘explode’ just before and right after </a:t>
            </a:r>
            <a:br>
              <a:rPr lang="en-GB" altLang="en-US" sz="2600" dirty="0"/>
            </a:br>
            <a:r>
              <a:rPr lang="en-GB" altLang="en-US" sz="2600" dirty="0"/>
              <a:t>the event and high amounts of financial resources are required during this peak period. </a:t>
            </a:r>
            <a:br>
              <a:rPr lang="en-GB" altLang="en-US" sz="2600" dirty="0"/>
            </a:br>
            <a:endParaRPr lang="en-GB" altLang="en-US" sz="2600" dirty="0"/>
          </a:p>
          <a:p>
            <a:pPr marL="0" indent="0">
              <a:buNone/>
            </a:pPr>
            <a:r>
              <a:rPr lang="en-GB" altLang="en-US" sz="2600" dirty="0"/>
              <a:t>It is crucial to guarantee good planning with regard </a:t>
            </a:r>
            <a:br>
              <a:rPr lang="en-GB" altLang="en-US" sz="2600" dirty="0"/>
            </a:br>
            <a:r>
              <a:rPr lang="en-GB" altLang="en-US" sz="2600" dirty="0"/>
              <a:t>to who will be paid during these hectic phases, whilst spreading pay deadlines with service providers over longer periods before and after the event. </a:t>
            </a:r>
            <a:endParaRPr lang="en-GB" altLang="en-US" sz="2600" b="1" dirty="0"/>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7" name="Rectangle 2">
            <a:extLst>
              <a:ext uri="{FF2B5EF4-FFF2-40B4-BE49-F238E27FC236}">
                <a16:creationId xmlns:a16="http://schemas.microsoft.com/office/drawing/2014/main" id="{5C17A32B-FEDA-43A2-8F65-F1E089962F7F}"/>
              </a:ext>
            </a:extLst>
          </p:cNvPr>
          <p:cNvSpPr>
            <a:spLocks noGrp="1" noChangeArrowheads="1"/>
          </p:cNvSpPr>
          <p:nvPr>
            <p:ph type="title"/>
          </p:nvPr>
        </p:nvSpPr>
        <p:spPr>
          <a:xfrm>
            <a:off x="381000" y="80963"/>
            <a:ext cx="8382000" cy="838200"/>
          </a:xfrm>
        </p:spPr>
        <p:txBody>
          <a:bodyPr>
            <a:normAutofit fontScale="90000"/>
          </a:bodyPr>
          <a:lstStyle/>
          <a:p>
            <a:pPr eaLnBrk="1" hangingPunct="1"/>
            <a:r>
              <a:rPr lang="en-GB" altLang="en-US" sz="3200" b="1" dirty="0"/>
              <a:t>Critical success factors for financing events (Continued</a:t>
            </a:r>
            <a:r>
              <a:rPr lang="en-GB" altLang="en-US" sz="3200" dirty="0"/>
              <a:t>)</a:t>
            </a:r>
            <a:endParaRPr lang="en-US" altLang="en-US" sz="3200" dirty="0"/>
          </a:p>
        </p:txBody>
      </p:sp>
      <p:sp>
        <p:nvSpPr>
          <p:cNvPr id="47106" name="Content Placeholder 2">
            <a:extLst>
              <a:ext uri="{FF2B5EF4-FFF2-40B4-BE49-F238E27FC236}">
                <a16:creationId xmlns:a16="http://schemas.microsoft.com/office/drawing/2014/main" id="{D3C258DB-8EDA-4DA2-A7D5-48591AD2C954}"/>
              </a:ext>
            </a:extLst>
          </p:cNvPr>
          <p:cNvSpPr>
            <a:spLocks noGrp="1"/>
          </p:cNvSpPr>
          <p:nvPr>
            <p:ph idx="1"/>
          </p:nvPr>
        </p:nvSpPr>
        <p:spPr>
          <a:xfrm>
            <a:off x="395288" y="1241425"/>
            <a:ext cx="8382000" cy="4991100"/>
          </a:xfrm>
        </p:spPr>
        <p:txBody>
          <a:bodyPr/>
          <a:lstStyle/>
          <a:p>
            <a:pPr marL="352425" indent="-352425">
              <a:buFontTx/>
              <a:buAutoNum type="arabicPeriod" startAt="7"/>
            </a:pPr>
            <a:r>
              <a:rPr lang="en-GB" altLang="en-US" sz="2600" b="1"/>
              <a:t>Written agreements </a:t>
            </a:r>
            <a:r>
              <a:rPr lang="en-GB" altLang="en-US" sz="2600"/>
              <a:t>have not always been part </a:t>
            </a:r>
            <a:br>
              <a:rPr lang="en-GB" altLang="en-US" sz="2600"/>
            </a:br>
            <a:r>
              <a:rPr lang="en-GB" altLang="en-US" sz="2600"/>
              <a:t>of the agenda in the event business and many organisers have had to learn from bad experiences. </a:t>
            </a:r>
            <a:br>
              <a:rPr lang="en-GB" altLang="en-US" sz="2600"/>
            </a:br>
            <a:r>
              <a:rPr lang="en-GB" altLang="en-US" sz="2600"/>
              <a:t>Where financial management is concerned, a contracting service provider also means that there </a:t>
            </a:r>
            <a:br>
              <a:rPr lang="en-GB" altLang="en-US" sz="2600"/>
            </a:br>
            <a:r>
              <a:rPr lang="en-GB" altLang="en-US" sz="2600"/>
              <a:t>is a clear understanding of the costs, fewer problems and fewer misunderstandings whilst a legal framework also helps handle potential conflict.</a:t>
            </a:r>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1" name="Rectangle 2">
            <a:extLst>
              <a:ext uri="{FF2B5EF4-FFF2-40B4-BE49-F238E27FC236}">
                <a16:creationId xmlns:a16="http://schemas.microsoft.com/office/drawing/2014/main" id="{DCF43BD0-98B5-4857-8C7C-9C7F4C652B1E}"/>
              </a:ext>
            </a:extLst>
          </p:cNvPr>
          <p:cNvSpPr>
            <a:spLocks noGrp="1" noChangeArrowheads="1"/>
          </p:cNvSpPr>
          <p:nvPr>
            <p:ph type="title"/>
          </p:nvPr>
        </p:nvSpPr>
        <p:spPr>
          <a:xfrm>
            <a:off x="381000" y="80963"/>
            <a:ext cx="8382000" cy="838200"/>
          </a:xfrm>
        </p:spPr>
        <p:txBody>
          <a:bodyPr>
            <a:normAutofit fontScale="90000"/>
          </a:bodyPr>
          <a:lstStyle/>
          <a:p>
            <a:pPr eaLnBrk="1" hangingPunct="1"/>
            <a:r>
              <a:rPr lang="en-GB" altLang="en-US" sz="3200" b="1" dirty="0"/>
              <a:t>Critical success factors for financing events (Continued</a:t>
            </a:r>
            <a:r>
              <a:rPr lang="en-GB" altLang="en-US" sz="3200" dirty="0"/>
              <a:t>)</a:t>
            </a:r>
            <a:endParaRPr lang="en-US" altLang="en-US" sz="3200" dirty="0"/>
          </a:p>
        </p:txBody>
      </p:sp>
      <p:sp>
        <p:nvSpPr>
          <p:cNvPr id="48130" name="Content Placeholder 2">
            <a:extLst>
              <a:ext uri="{FF2B5EF4-FFF2-40B4-BE49-F238E27FC236}">
                <a16:creationId xmlns:a16="http://schemas.microsoft.com/office/drawing/2014/main" id="{624B979B-53BE-4C9C-8288-B336B1F371ED}"/>
              </a:ext>
            </a:extLst>
          </p:cNvPr>
          <p:cNvSpPr>
            <a:spLocks noGrp="1"/>
          </p:cNvSpPr>
          <p:nvPr>
            <p:ph idx="1"/>
          </p:nvPr>
        </p:nvSpPr>
        <p:spPr>
          <a:xfrm>
            <a:off x="385763" y="1236663"/>
            <a:ext cx="8382000" cy="4991100"/>
          </a:xfrm>
        </p:spPr>
        <p:txBody>
          <a:bodyPr/>
          <a:lstStyle/>
          <a:p>
            <a:pPr marL="352425" indent="-352425">
              <a:buFontTx/>
              <a:buNone/>
            </a:pPr>
            <a:r>
              <a:rPr lang="en-GB" altLang="en-US" sz="2600" b="1"/>
              <a:t>8.	Empowerment</a:t>
            </a:r>
            <a:r>
              <a:rPr lang="en-GB" altLang="en-US" sz="2600"/>
              <a:t> also on a financial level leads to increased motivation amongst employees. </a:t>
            </a:r>
            <a:br>
              <a:rPr lang="en-GB" altLang="en-US" sz="2600"/>
            </a:br>
            <a:r>
              <a:rPr lang="en-GB" altLang="en-US" sz="2600"/>
              <a:t>Also, giving financial responsibility to the team members leads to increased commitment. </a:t>
            </a:r>
            <a:br>
              <a:rPr lang="en-GB" altLang="en-US" sz="2600"/>
            </a:br>
            <a:r>
              <a:rPr lang="en-GB" altLang="en-US" sz="2600"/>
              <a:t>Nevertheless, a clear frame and power limitations </a:t>
            </a:r>
            <a:br>
              <a:rPr lang="en-GB" altLang="en-US" sz="2600"/>
            </a:br>
            <a:r>
              <a:rPr lang="en-GB" altLang="en-US" sz="2600"/>
              <a:t>as well as control are crucial if unpleasant surprises are to be avoided after the event.</a:t>
            </a:r>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5" name="Rectangle 2">
            <a:extLst>
              <a:ext uri="{FF2B5EF4-FFF2-40B4-BE49-F238E27FC236}">
                <a16:creationId xmlns:a16="http://schemas.microsoft.com/office/drawing/2014/main" id="{FD897A64-513E-45E0-AEF9-43208772E16B}"/>
              </a:ext>
            </a:extLst>
          </p:cNvPr>
          <p:cNvSpPr>
            <a:spLocks noGrp="1" noChangeArrowheads="1"/>
          </p:cNvSpPr>
          <p:nvPr>
            <p:ph type="title"/>
          </p:nvPr>
        </p:nvSpPr>
        <p:spPr>
          <a:xfrm>
            <a:off x="381000" y="80963"/>
            <a:ext cx="8382000" cy="838200"/>
          </a:xfrm>
        </p:spPr>
        <p:txBody>
          <a:bodyPr>
            <a:normAutofit fontScale="90000"/>
          </a:bodyPr>
          <a:lstStyle/>
          <a:p>
            <a:pPr eaLnBrk="1" hangingPunct="1"/>
            <a:r>
              <a:rPr lang="en-GB" altLang="en-US" sz="3200" b="1" dirty="0"/>
              <a:t>Critical success factors for financing events (Continued</a:t>
            </a:r>
            <a:r>
              <a:rPr lang="en-GB" altLang="en-US" sz="3200" dirty="0"/>
              <a:t>)</a:t>
            </a:r>
            <a:endParaRPr lang="en-US" altLang="en-US" sz="3200" dirty="0"/>
          </a:p>
        </p:txBody>
      </p:sp>
      <p:sp>
        <p:nvSpPr>
          <p:cNvPr id="49154" name="Content Placeholder 2">
            <a:extLst>
              <a:ext uri="{FF2B5EF4-FFF2-40B4-BE49-F238E27FC236}">
                <a16:creationId xmlns:a16="http://schemas.microsoft.com/office/drawing/2014/main" id="{030FABD5-B54F-4C2B-948A-D6ED364CACB6}"/>
              </a:ext>
            </a:extLst>
          </p:cNvPr>
          <p:cNvSpPr>
            <a:spLocks noGrp="1"/>
          </p:cNvSpPr>
          <p:nvPr>
            <p:ph idx="1"/>
          </p:nvPr>
        </p:nvSpPr>
        <p:spPr>
          <a:xfrm>
            <a:off x="395288" y="1241425"/>
            <a:ext cx="8382000" cy="4991100"/>
          </a:xfrm>
        </p:spPr>
        <p:txBody>
          <a:bodyPr/>
          <a:lstStyle/>
          <a:p>
            <a:pPr marL="352425" indent="-352425">
              <a:buFontTx/>
              <a:buNone/>
            </a:pPr>
            <a:r>
              <a:rPr lang="en-GB" altLang="en-US" sz="2600" b="1"/>
              <a:t>9.	Setting priorities </a:t>
            </a:r>
            <a:r>
              <a:rPr lang="en-GB" altLang="en-US" sz="2600"/>
              <a:t>in terms of understanding the essentials and the desirables when budgeting and decision making. </a:t>
            </a:r>
            <a:br>
              <a:rPr lang="en-GB" altLang="en-US" sz="2600"/>
            </a:br>
            <a:r>
              <a:rPr lang="en-GB" altLang="en-US" sz="2600"/>
              <a:t>In the event planning phase, internal (between the different functions) and external forces (from stakeholders) must try to bind as many economic resources as possible. </a:t>
            </a:r>
            <a:br>
              <a:rPr lang="en-GB" altLang="en-US" sz="2600"/>
            </a:br>
            <a:r>
              <a:rPr lang="en-GB" altLang="en-US" sz="2600"/>
              <a:t>Clear strategies and shared goals help distinguish between the desirables (e.g. fancy opening ceremony) and the essentials (e.g. security measures required by the authorities).</a:t>
            </a:r>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9" name="Rectangle 2">
            <a:extLst>
              <a:ext uri="{FF2B5EF4-FFF2-40B4-BE49-F238E27FC236}">
                <a16:creationId xmlns:a16="http://schemas.microsoft.com/office/drawing/2014/main" id="{6C1828CE-41A6-49AB-8AFE-1338486D6DD0}"/>
              </a:ext>
            </a:extLst>
          </p:cNvPr>
          <p:cNvSpPr>
            <a:spLocks noGrp="1" noChangeArrowheads="1"/>
          </p:cNvSpPr>
          <p:nvPr>
            <p:ph type="title"/>
          </p:nvPr>
        </p:nvSpPr>
        <p:spPr>
          <a:xfrm>
            <a:off x="381000" y="80963"/>
            <a:ext cx="8382000" cy="838200"/>
          </a:xfrm>
        </p:spPr>
        <p:txBody>
          <a:bodyPr>
            <a:normAutofit fontScale="90000"/>
          </a:bodyPr>
          <a:lstStyle/>
          <a:p>
            <a:pPr eaLnBrk="1" hangingPunct="1"/>
            <a:r>
              <a:rPr lang="en-GB" altLang="en-US" sz="3200" b="1" dirty="0"/>
              <a:t>Critical success factors for financing events (Continued</a:t>
            </a:r>
            <a:r>
              <a:rPr lang="en-GB" altLang="en-US" sz="3200" dirty="0"/>
              <a:t>)</a:t>
            </a:r>
            <a:endParaRPr lang="en-US" altLang="en-US" sz="3200" dirty="0"/>
          </a:p>
        </p:txBody>
      </p:sp>
      <p:sp>
        <p:nvSpPr>
          <p:cNvPr id="50178" name="Content Placeholder 2">
            <a:extLst>
              <a:ext uri="{FF2B5EF4-FFF2-40B4-BE49-F238E27FC236}">
                <a16:creationId xmlns:a16="http://schemas.microsoft.com/office/drawing/2014/main" id="{CBF9FDE4-75B0-4271-B879-DD2EEB68B32F}"/>
              </a:ext>
            </a:extLst>
          </p:cNvPr>
          <p:cNvSpPr>
            <a:spLocks noGrp="1"/>
          </p:cNvSpPr>
          <p:nvPr>
            <p:ph idx="1"/>
          </p:nvPr>
        </p:nvSpPr>
        <p:spPr>
          <a:xfrm>
            <a:off x="134938" y="1241425"/>
            <a:ext cx="8382000" cy="4991100"/>
          </a:xfrm>
        </p:spPr>
        <p:txBody>
          <a:bodyPr/>
          <a:lstStyle/>
          <a:p>
            <a:pPr marL="615950" indent="-615950">
              <a:buFontTx/>
              <a:buNone/>
            </a:pPr>
            <a:r>
              <a:rPr lang="en-GB" altLang="en-US" sz="2600" b="1" dirty="0"/>
              <a:t>10.	</a:t>
            </a:r>
            <a:r>
              <a:rPr lang="en-GB" altLang="en-US" sz="2600" dirty="0"/>
              <a:t>The importance of </a:t>
            </a:r>
            <a:r>
              <a:rPr lang="en-GB" altLang="en-US" sz="2600" b="1" dirty="0"/>
              <a:t>value-in-kind sponsorships (VIK) </a:t>
            </a:r>
            <a:r>
              <a:rPr lang="en-GB" altLang="en-US" sz="2600" dirty="0"/>
              <a:t>is often underestimated. </a:t>
            </a:r>
            <a:br>
              <a:rPr lang="en-GB" altLang="en-US" sz="2600" dirty="0"/>
            </a:br>
            <a:r>
              <a:rPr lang="en-GB" altLang="en-US" sz="2600" dirty="0"/>
              <a:t>Very often sponsorships are related only to cash income in an organisation, but for many sponsors, providing their products (e.g. cars, food, drinks, IT solutions) is cheaper; the products can be tested on potential clients and gain increased visibility among potential consumers.</a:t>
            </a:r>
            <a:endParaRPr lang="en-GB" altLang="en-US" sz="2600" b="1" dirty="0"/>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7" name="Rectangle 2">
            <a:extLst>
              <a:ext uri="{FF2B5EF4-FFF2-40B4-BE49-F238E27FC236}">
                <a16:creationId xmlns:a16="http://schemas.microsoft.com/office/drawing/2014/main" id="{62107630-2290-437C-8DDB-121B6EE22513}"/>
              </a:ext>
            </a:extLst>
          </p:cNvPr>
          <p:cNvSpPr>
            <a:spLocks noGrp="1" noChangeArrowheads="1"/>
          </p:cNvSpPr>
          <p:nvPr>
            <p:ph type="title"/>
          </p:nvPr>
        </p:nvSpPr>
        <p:spPr>
          <a:xfrm>
            <a:off x="381000" y="80963"/>
            <a:ext cx="8382000" cy="838200"/>
          </a:xfrm>
        </p:spPr>
        <p:txBody>
          <a:bodyPr>
            <a:normAutofit fontScale="90000"/>
          </a:bodyPr>
          <a:lstStyle/>
          <a:p>
            <a:pPr eaLnBrk="1" hangingPunct="1"/>
            <a:r>
              <a:rPr lang="en-GB" altLang="en-US" sz="3200" b="1" dirty="0"/>
              <a:t>Critical success factors for financing events (Continued</a:t>
            </a:r>
            <a:r>
              <a:rPr lang="en-GB" altLang="en-US" sz="3200" dirty="0"/>
              <a:t>)</a:t>
            </a:r>
            <a:endParaRPr lang="en-US" altLang="en-US" sz="3200" dirty="0"/>
          </a:p>
        </p:txBody>
      </p:sp>
      <p:sp>
        <p:nvSpPr>
          <p:cNvPr id="52226" name="Content Placeholder 2">
            <a:extLst>
              <a:ext uri="{FF2B5EF4-FFF2-40B4-BE49-F238E27FC236}">
                <a16:creationId xmlns:a16="http://schemas.microsoft.com/office/drawing/2014/main" id="{808009FB-7DC4-4BB7-928A-0447CF911E03}"/>
              </a:ext>
            </a:extLst>
          </p:cNvPr>
          <p:cNvSpPr>
            <a:spLocks noGrp="1"/>
          </p:cNvSpPr>
          <p:nvPr>
            <p:ph idx="1"/>
          </p:nvPr>
        </p:nvSpPr>
        <p:spPr>
          <a:xfrm>
            <a:off x="134938" y="1243013"/>
            <a:ext cx="8382000" cy="5207000"/>
          </a:xfrm>
        </p:spPr>
        <p:txBody>
          <a:bodyPr/>
          <a:lstStyle/>
          <a:p>
            <a:pPr marL="596900" indent="-596900">
              <a:buFontTx/>
              <a:buNone/>
            </a:pPr>
            <a:r>
              <a:rPr lang="en-GB" altLang="en-US" sz="2600" b="1" dirty="0"/>
              <a:t>12.	</a:t>
            </a:r>
            <a:r>
              <a:rPr lang="en-GB" altLang="en-US" sz="2600" dirty="0"/>
              <a:t>Budgeting and control is a very important discipline in event management. </a:t>
            </a:r>
            <a:br>
              <a:rPr lang="en-GB" altLang="en-US" sz="2600" dirty="0"/>
            </a:br>
            <a:r>
              <a:rPr lang="en-GB" altLang="en-US" sz="2600" dirty="0"/>
              <a:t>Get the </a:t>
            </a:r>
            <a:r>
              <a:rPr lang="en-GB" altLang="en-US" sz="2600" b="1" dirty="0"/>
              <a:t>right people </a:t>
            </a:r>
            <a:r>
              <a:rPr lang="en-GB" altLang="en-US" sz="2600" dirty="0"/>
              <a:t>for this job who are prepared to be the ‘bad cops’ and to say ‘no’ more often than ‘yes’. </a:t>
            </a:r>
            <a:br>
              <a:rPr lang="en-GB" altLang="en-US" sz="2600" dirty="0"/>
            </a:br>
            <a:r>
              <a:rPr lang="en-GB" altLang="en-US" sz="2600" dirty="0"/>
              <a:t>These people need to have a certain amount of experience and be completely opposed to a laissez-faire style. </a:t>
            </a:r>
            <a:br>
              <a:rPr lang="en-GB" altLang="en-US" sz="2600" dirty="0"/>
            </a:br>
            <a:r>
              <a:rPr lang="en-GB" altLang="en-US" sz="2600" dirty="0"/>
              <a:t>Finally, it is very common to contract sponsors and providers at the very last minute, just before the event starts, so negotiating till the end to gain resources also requires a lot of energy and stamina. </a:t>
            </a:r>
            <a:endParaRPr lang="en-GB" altLang="en-US" sz="2600" b="1" dirty="0"/>
          </a:p>
        </p:txBody>
      </p:sp>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782919-E1C3-4036-86E4-2655FC320B8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5ED1501-5E62-4C7B-BB7A-67470E0B5FDD}"/>
              </a:ext>
            </a:extLst>
          </p:cNvPr>
          <p:cNvSpPr>
            <a:spLocks noGrp="1"/>
          </p:cNvSpPr>
          <p:nvPr>
            <p:ph idx="1"/>
          </p:nvPr>
        </p:nvSpPr>
        <p:spPr>
          <a:xfrm>
            <a:off x="35496" y="1652880"/>
            <a:ext cx="7886700" cy="4351338"/>
          </a:xfrm>
        </p:spPr>
        <p:txBody>
          <a:bodyPr/>
          <a:lstStyle/>
          <a:p>
            <a:r>
              <a:rPr lang="en-GB" dirty="0"/>
              <a:t>Source of Information/adapted from </a:t>
            </a:r>
          </a:p>
        </p:txBody>
      </p:sp>
      <p:sp>
        <p:nvSpPr>
          <p:cNvPr id="5" name="TextBox 4">
            <a:extLst>
              <a:ext uri="{FF2B5EF4-FFF2-40B4-BE49-F238E27FC236}">
                <a16:creationId xmlns:a16="http://schemas.microsoft.com/office/drawing/2014/main" id="{C2E94747-5D10-4F04-8CC2-0F15839D209D}"/>
              </a:ext>
            </a:extLst>
          </p:cNvPr>
          <p:cNvSpPr txBox="1"/>
          <p:nvPr/>
        </p:nvSpPr>
        <p:spPr>
          <a:xfrm>
            <a:off x="148454" y="2106122"/>
            <a:ext cx="9033997" cy="923330"/>
          </a:xfrm>
          <a:prstGeom prst="rect">
            <a:avLst/>
          </a:prstGeom>
          <a:noFill/>
        </p:spPr>
        <p:txBody>
          <a:bodyPr wrap="square">
            <a:spAutoFit/>
          </a:bodyPr>
          <a:lstStyle/>
          <a:p>
            <a:r>
              <a:rPr lang="en-GB" dirty="0"/>
              <a:t>Events Management: (Events Management 3rd New edition) Chapter 9.</a:t>
            </a:r>
          </a:p>
          <a:p>
            <a:r>
              <a:rPr lang="en-GB" dirty="0"/>
              <a:t>By Glenn A.J. </a:t>
            </a:r>
            <a:r>
              <a:rPr lang="en-GB" dirty="0" err="1"/>
              <a:t>Bowdin</a:t>
            </a:r>
            <a:r>
              <a:rPr lang="en-GB" dirty="0"/>
              <a:t> (Author) Glenn A.J. </a:t>
            </a:r>
            <a:r>
              <a:rPr lang="en-GB" dirty="0" err="1"/>
              <a:t>Bowdin</a:t>
            </a:r>
            <a:r>
              <a:rPr lang="en-GB" dirty="0"/>
              <a:t> (Author) Johnny Allen (Author) William O'Toole (Author) Rob Harris (Author) Ian McDonnell (Author) </a:t>
            </a:r>
          </a:p>
        </p:txBody>
      </p:sp>
      <p:sp>
        <p:nvSpPr>
          <p:cNvPr id="7" name="TextBox 6">
            <a:extLst>
              <a:ext uri="{FF2B5EF4-FFF2-40B4-BE49-F238E27FC236}">
                <a16:creationId xmlns:a16="http://schemas.microsoft.com/office/drawing/2014/main" id="{FE84A3C3-1F13-4DCF-B633-82E626A7A4BD}"/>
              </a:ext>
            </a:extLst>
          </p:cNvPr>
          <p:cNvSpPr txBox="1"/>
          <p:nvPr/>
        </p:nvSpPr>
        <p:spPr>
          <a:xfrm>
            <a:off x="113440" y="3021614"/>
            <a:ext cx="8779039" cy="646331"/>
          </a:xfrm>
          <a:prstGeom prst="rect">
            <a:avLst/>
          </a:prstGeom>
          <a:noFill/>
        </p:spPr>
        <p:txBody>
          <a:bodyPr wrap="square">
            <a:spAutoFit/>
          </a:bodyPr>
          <a:lstStyle/>
          <a:p>
            <a:r>
              <a:rPr lang="en-GB" b="0" i="0" dirty="0">
                <a:solidFill>
                  <a:srgbClr val="111111"/>
                </a:solidFill>
                <a:effectLst/>
                <a:latin typeface="Roboto" panose="02000000000000000000" pitchFamily="2" charset="0"/>
              </a:rPr>
              <a:t>Events Management: An Introduction, </a:t>
            </a:r>
            <a:r>
              <a:rPr lang="en-GB" dirty="0"/>
              <a:t>Chapter 6 - Event </a:t>
            </a:r>
            <a:r>
              <a:rPr lang="en-GB"/>
              <a:t>finance) </a:t>
            </a:r>
            <a:r>
              <a:rPr lang="en-GB" b="0" i="0">
                <a:solidFill>
                  <a:srgbClr val="111111"/>
                </a:solidFill>
                <a:effectLst/>
                <a:latin typeface="Roboto" panose="02000000000000000000" pitchFamily="2" charset="0"/>
              </a:rPr>
              <a:t>C</a:t>
            </a:r>
            <a:r>
              <a:rPr lang="en-GB" b="0" i="0" dirty="0">
                <a:solidFill>
                  <a:srgbClr val="111111"/>
                </a:solidFill>
                <a:effectLst/>
                <a:latin typeface="Roboto" panose="02000000000000000000" pitchFamily="2" charset="0"/>
              </a:rPr>
              <a:t>. </a:t>
            </a:r>
            <a:r>
              <a:rPr lang="en-GB" b="0" i="0" dirty="0" err="1">
                <a:solidFill>
                  <a:srgbClr val="111111"/>
                </a:solidFill>
                <a:effectLst/>
                <a:latin typeface="Roboto" panose="02000000000000000000" pitchFamily="2" charset="0"/>
              </a:rPr>
              <a:t>Bladen</a:t>
            </a:r>
            <a:r>
              <a:rPr lang="en-GB" b="0" i="0" dirty="0">
                <a:solidFill>
                  <a:srgbClr val="111111"/>
                </a:solidFill>
                <a:effectLst/>
                <a:latin typeface="Roboto" panose="02000000000000000000" pitchFamily="2" charset="0"/>
              </a:rPr>
              <a:t>, J. </a:t>
            </a:r>
            <a:r>
              <a:rPr lang="en-GB" b="0" i="0" dirty="0" err="1">
                <a:solidFill>
                  <a:srgbClr val="111111"/>
                </a:solidFill>
                <a:effectLst/>
                <a:latin typeface="Roboto" panose="02000000000000000000" pitchFamily="2" charset="0"/>
              </a:rPr>
              <a:t>Kennell</a:t>
            </a:r>
            <a:r>
              <a:rPr lang="en-GB" b="0" i="0" dirty="0">
                <a:solidFill>
                  <a:srgbClr val="111111"/>
                </a:solidFill>
                <a:effectLst/>
                <a:latin typeface="Roboto" panose="02000000000000000000" pitchFamily="2" charset="0"/>
              </a:rPr>
              <a:t>, E. </a:t>
            </a:r>
            <a:r>
              <a:rPr lang="en-GB" b="0" i="0" dirty="0" err="1">
                <a:solidFill>
                  <a:srgbClr val="111111"/>
                </a:solidFill>
                <a:effectLst/>
                <a:latin typeface="Roboto" panose="02000000000000000000" pitchFamily="2" charset="0"/>
              </a:rPr>
              <a:t>Abson</a:t>
            </a:r>
            <a:r>
              <a:rPr lang="en-GB" b="0" i="0" dirty="0">
                <a:solidFill>
                  <a:srgbClr val="111111"/>
                </a:solidFill>
                <a:effectLst/>
                <a:latin typeface="Roboto" panose="02000000000000000000" pitchFamily="2" charset="0"/>
              </a:rPr>
              <a:t>, N. Wilde. Routledge, Oxon, UK (2012)</a:t>
            </a:r>
            <a:endParaRPr lang="en-GB" dirty="0"/>
          </a:p>
        </p:txBody>
      </p:sp>
    </p:spTree>
    <p:extLst>
      <p:ext uri="{BB962C8B-B14F-4D97-AF65-F5344CB8AC3E}">
        <p14:creationId xmlns:p14="http://schemas.microsoft.com/office/powerpoint/2010/main" val="3454164116"/>
      </p:ext>
    </p:extLst>
  </p:cSld>
  <p:clrMapOvr>
    <a:masterClrMapping/>
  </p:clrMapOvr>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Theme1">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498064A0-E616-447C-9579-DC13241DC401}" vid="{BC3CF857-6F1D-478F-A928-B9D8215FC413}"/>
    </a:ext>
  </a:extLst>
</a:theme>
</file>

<file path=ppt/theme/theme3.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0</TotalTime>
  <Words>3403</Words>
  <Application>Microsoft Office PowerPoint</Application>
  <PresentationFormat>On-screen Show (4:3)</PresentationFormat>
  <Paragraphs>392</Paragraphs>
  <Slides>54</Slides>
  <Notes>3</Notes>
  <HiddenSlides>0</HiddenSlides>
  <MMClips>0</MMClips>
  <ScaleCrop>false</ScaleCrop>
  <HeadingPairs>
    <vt:vector size="6" baseType="variant">
      <vt:variant>
        <vt:lpstr>Fonts Used</vt:lpstr>
      </vt:variant>
      <vt:variant>
        <vt:i4>8</vt:i4>
      </vt:variant>
      <vt:variant>
        <vt:lpstr>Theme</vt:lpstr>
      </vt:variant>
      <vt:variant>
        <vt:i4>4</vt:i4>
      </vt:variant>
      <vt:variant>
        <vt:lpstr>Slide Titles</vt:lpstr>
      </vt:variant>
      <vt:variant>
        <vt:i4>54</vt:i4>
      </vt:variant>
    </vt:vector>
  </HeadingPairs>
  <TitlesOfParts>
    <vt:vector size="66" baseType="lpstr">
      <vt:lpstr>Arial</vt:lpstr>
      <vt:lpstr>Calibri</vt:lpstr>
      <vt:lpstr>Calibri Light</vt:lpstr>
      <vt:lpstr>Eras Bold ITC</vt:lpstr>
      <vt:lpstr>Roboto</vt:lpstr>
      <vt:lpstr>Tahoma</vt:lpstr>
      <vt:lpstr>Times New Roman</vt:lpstr>
      <vt:lpstr>Verdana</vt:lpstr>
      <vt:lpstr>1_Office Theme</vt:lpstr>
      <vt:lpstr>Theme1</vt:lpstr>
      <vt:lpstr>Accessible 2</vt:lpstr>
      <vt:lpstr>Sub Title 1</vt:lpstr>
      <vt:lpstr> Event finance in Events management </vt:lpstr>
      <vt:lpstr>Learning Objectives</vt:lpstr>
      <vt:lpstr>Learning Objectives</vt:lpstr>
      <vt:lpstr>Introduction</vt:lpstr>
      <vt:lpstr>Event Finance</vt:lpstr>
      <vt:lpstr>Key Components:</vt:lpstr>
      <vt:lpstr>PowerPoint Presentation</vt:lpstr>
      <vt:lpstr>PowerPoint Presentation</vt:lpstr>
      <vt:lpstr>Forecasting finance and ROI</vt:lpstr>
      <vt:lpstr>Return on Investment (ROI) in Finance</vt:lpstr>
      <vt:lpstr>ROI</vt:lpstr>
      <vt:lpstr>Event Budget Planning &amp; Forecasting </vt:lpstr>
      <vt:lpstr>Key Components of an Event Budget</vt:lpstr>
      <vt:lpstr>Budget Forecasting </vt:lpstr>
      <vt:lpstr>PowerPoint Presentation</vt:lpstr>
      <vt:lpstr>PowerPoint Presentation</vt:lpstr>
      <vt:lpstr>PowerPoint Presentation</vt:lpstr>
      <vt:lpstr>PowerPoint Presentation</vt:lpstr>
      <vt:lpstr>Oktoberfest (Germany) - Event Budget Breakdown</vt:lpstr>
      <vt:lpstr>PowerPoint Presentation</vt:lpstr>
      <vt:lpstr>PowerPoint Presentation</vt:lpstr>
      <vt:lpstr>PowerPoint Presentation</vt:lpstr>
      <vt:lpstr>PowerPoint Presentation</vt:lpstr>
      <vt:lpstr>PowerPoint Presentation</vt:lpstr>
      <vt:lpstr>The budget</vt:lpstr>
      <vt:lpstr>Direct and indirect costs/benefits of events – tangibility of costs/benefits</vt:lpstr>
      <vt:lpstr>Techniques applied to financial operations</vt:lpstr>
      <vt:lpstr>The Budget </vt:lpstr>
      <vt:lpstr>PowerPoint Presentation</vt:lpstr>
      <vt:lpstr>PowerPoint Presentation</vt:lpstr>
      <vt:lpstr>PowerPoint Presentation</vt:lpstr>
      <vt:lpstr>PowerPoint Presentation</vt:lpstr>
      <vt:lpstr>Control and financial ratios</vt:lpstr>
      <vt:lpstr>Control and financial ratios</vt:lpstr>
      <vt:lpstr>Control and financial ratios</vt:lpstr>
      <vt:lpstr>Control and financial ratios</vt:lpstr>
      <vt:lpstr>Control and financial ratios</vt:lpstr>
      <vt:lpstr>Costing and estimating</vt:lpstr>
      <vt:lpstr>Costing and estimating</vt:lpstr>
      <vt:lpstr>Costing and estimating</vt:lpstr>
      <vt:lpstr>Costing and estimating</vt:lpstr>
      <vt:lpstr>Costing and estimating</vt:lpstr>
      <vt:lpstr>Critical success factors for financing events</vt:lpstr>
      <vt:lpstr>Critical success factors for financing events (Continued)</vt:lpstr>
      <vt:lpstr>Critical success factors for financing events (Continued)</vt:lpstr>
      <vt:lpstr>Critical success factors for financing events (Continued)</vt:lpstr>
      <vt:lpstr>Critical success factors for financing events (Continued)</vt:lpstr>
      <vt:lpstr>Critical success factors for financing events (Continued)</vt:lpstr>
      <vt:lpstr>Critical success factors for financing events (Continued)</vt:lpstr>
      <vt:lpstr>Critical success factors for financing events (Continued)</vt:lpstr>
      <vt:lpstr>Critical success factors for financing events (Continued)</vt:lpstr>
      <vt:lpstr>Critical success factors for financing events (Continued)</vt:lpstr>
      <vt:lpstr>Critical success factors for financing events (Continued)</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2021-10-13T14:21:52Z</dcterms:created>
  <dcterms:modified xsi:type="dcterms:W3CDTF">2025-03-04T11:11:57Z</dcterms:modified>
</cp:coreProperties>
</file>