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8" r:id="rId4"/>
    <p:sldId id="260" r:id="rId5"/>
    <p:sldId id="261" r:id="rId6"/>
    <p:sldId id="257"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A3E6D9E-1D66-4F62-9ED7-B45ACE32088A}"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62058615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3E6D9E-1D66-4F62-9ED7-B45ACE32088A}"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406661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A3E6D9E-1D66-4F62-9ED7-B45ACE32088A}"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4163859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A3E6D9E-1D66-4F62-9ED7-B45ACE32088A}" type="datetimeFigureOut">
              <a:rPr lang="en-GB" smtClean="0"/>
              <a:t>01/03/2024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599037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A3E6D9E-1D66-4F62-9ED7-B45ACE32088A}"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F9602C-61C3-409F-9395-946934C48E4A}"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36998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3E6D9E-1D66-4F62-9ED7-B45ACE32088A}"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3774486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3E6D9E-1D66-4F62-9ED7-B45ACE32088A}" type="datetimeFigureOut">
              <a:rPr lang="en-GB" smtClean="0"/>
              <a:t>01/03/2024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3226395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5A3E6D9E-1D66-4F62-9ED7-B45ACE32088A}" type="datetimeFigureOut">
              <a:rPr lang="en-GB" smtClean="0"/>
              <a:t>01/03/2024</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1398602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A3E6D9E-1D66-4F62-9ED7-B45ACE32088A}" type="datetimeFigureOut">
              <a:rPr lang="en-GB" smtClean="0"/>
              <a:t>01/03/2024</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1132914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3E6D9E-1D66-4F62-9ED7-B45ACE32088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3674567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3E6D9E-1D66-4F62-9ED7-B45ACE32088A}"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F9602C-61C3-409F-9395-946934C48E4A}" type="slidenum">
              <a:rPr lang="en-GB" smtClean="0"/>
              <a:t>‹#›</a:t>
            </a:fld>
            <a:endParaRPr lang="en-GB"/>
          </a:p>
        </p:txBody>
      </p:sp>
    </p:spTree>
    <p:extLst>
      <p:ext uri="{BB962C8B-B14F-4D97-AF65-F5344CB8AC3E}">
        <p14:creationId xmlns:p14="http://schemas.microsoft.com/office/powerpoint/2010/main" val="140692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A3E6D9E-1D66-4F62-9ED7-B45ACE32088A}" type="datetimeFigureOut">
              <a:rPr lang="en-GB" smtClean="0"/>
              <a:t>01/03/2024</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CF9602C-61C3-409F-9395-946934C48E4A}" type="slidenum">
              <a:rPr lang="en-GB" smtClean="0"/>
              <a:t>‹#›</a:t>
            </a:fld>
            <a:endParaRPr lang="en-GB"/>
          </a:p>
        </p:txBody>
      </p:sp>
    </p:spTree>
    <p:extLst>
      <p:ext uri="{BB962C8B-B14F-4D97-AF65-F5344CB8AC3E}">
        <p14:creationId xmlns:p14="http://schemas.microsoft.com/office/powerpoint/2010/main" val="1492743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hyperlink" Target="https://doi.org/10.2307/2590658" TargetMode="External"/><Relationship Id="rId3" Type="http://schemas.openxmlformats.org/officeDocument/2006/relationships/hyperlink" Target="https://www.lovellanelli.co.uk/english/" TargetMode="External"/><Relationship Id="rId7" Type="http://schemas.openxmlformats.org/officeDocument/2006/relationships/hyperlink" Target="https://doi.org/10.1017/s0022050700006872" TargetMode="External"/><Relationship Id="rId2" Type="http://schemas.openxmlformats.org/officeDocument/2006/relationships/hyperlink" Target="https://www.britainfromabove.org.uk/en/image/WPW029849" TargetMode="External"/><Relationship Id="rId1" Type="http://schemas.openxmlformats.org/officeDocument/2006/relationships/slideLayout" Target="../slideLayouts/slideLayout2.xml"/><Relationship Id="rId6" Type="http://schemas.openxmlformats.org/officeDocument/2006/relationships/hyperlink" Target="https://doi.org/10.3197/096734096779522248" TargetMode="External"/><Relationship Id="rId5" Type="http://schemas.openxmlformats.org/officeDocument/2006/relationships/hyperlink" Target="https://doi.org/10.1080/01433768.1998.10594500" TargetMode="External"/><Relationship Id="rId4" Type="http://schemas.openxmlformats.org/officeDocument/2006/relationships/hyperlink" Target="https://doi.org/10.1080/02673037.2016.1225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7267-C59C-B8F0-263B-FABF8C4E92BA}"/>
              </a:ext>
            </a:extLst>
          </p:cNvPr>
          <p:cNvSpPr>
            <a:spLocks noGrp="1"/>
          </p:cNvSpPr>
          <p:nvPr>
            <p:ph type="ctrTitle"/>
          </p:nvPr>
        </p:nvSpPr>
        <p:spPr>
          <a:xfrm>
            <a:off x="321013" y="2386744"/>
            <a:ext cx="11634281" cy="1645920"/>
          </a:xfrm>
        </p:spPr>
        <p:txBody>
          <a:bodyPr>
            <a:normAutofit fontScale="90000"/>
          </a:bodyPr>
          <a:lstStyle/>
          <a:p>
            <a:r>
              <a:rPr lang="en-GB" dirty="0">
                <a:solidFill>
                  <a:srgbClr val="FF0000"/>
                </a:solidFill>
                <a:latin typeface="Arial Black" panose="020B0A04020102020204" pitchFamily="34" charset="0"/>
              </a:rPr>
              <a:t>Llanelli Reimagined: A Journey from Industrial Legacy to Contemporary Vitality</a:t>
            </a:r>
          </a:p>
        </p:txBody>
      </p:sp>
      <p:sp>
        <p:nvSpPr>
          <p:cNvPr id="3" name="Subtitle 2">
            <a:extLst>
              <a:ext uri="{FF2B5EF4-FFF2-40B4-BE49-F238E27FC236}">
                <a16:creationId xmlns:a16="http://schemas.microsoft.com/office/drawing/2014/main" id="{82E03CB4-927B-951D-1469-7DAC3107E12F}"/>
              </a:ext>
            </a:extLst>
          </p:cNvPr>
          <p:cNvSpPr>
            <a:spLocks noGrp="1"/>
          </p:cNvSpPr>
          <p:nvPr>
            <p:ph type="subTitle" idx="1"/>
          </p:nvPr>
        </p:nvSpPr>
        <p:spPr>
          <a:xfrm>
            <a:off x="0" y="6226668"/>
            <a:ext cx="3400806" cy="631332"/>
          </a:xfrm>
        </p:spPr>
        <p:txBody>
          <a:bodyPr/>
          <a:lstStyle/>
          <a:p>
            <a:r>
              <a:rPr lang="en-GB" dirty="0">
                <a:solidFill>
                  <a:srgbClr val="FF0000"/>
                </a:solidFill>
                <a:latin typeface="Arial Black" panose="020B0A04020102020204" pitchFamily="34" charset="0"/>
              </a:rPr>
              <a:t>By Adrian Sovinschi</a:t>
            </a:r>
          </a:p>
        </p:txBody>
      </p:sp>
    </p:spTree>
    <p:extLst>
      <p:ext uri="{BB962C8B-B14F-4D97-AF65-F5344CB8AC3E}">
        <p14:creationId xmlns:p14="http://schemas.microsoft.com/office/powerpoint/2010/main" val="705648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C0263-0E79-9E5C-BFA2-F271E27CC432}"/>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dirty="0">
                <a:solidFill>
                  <a:srgbClr val="FF0000"/>
                </a:solidFill>
                <a:latin typeface="Arial Black" panose="020B0A04020102020204" pitchFamily="34" charset="0"/>
              </a:rPr>
              <a:t>Industrial Vanguard of Llanelli</a:t>
            </a:r>
          </a:p>
        </p:txBody>
      </p:sp>
      <p:sp>
        <p:nvSpPr>
          <p:cNvPr id="16" name="Content Placeholder 15">
            <a:extLst>
              <a:ext uri="{FF2B5EF4-FFF2-40B4-BE49-F238E27FC236}">
                <a16:creationId xmlns:a16="http://schemas.microsoft.com/office/drawing/2014/main" id="{DDB7650C-35BA-66BC-CD78-B6629B88D83B}"/>
              </a:ext>
            </a:extLst>
          </p:cNvPr>
          <p:cNvSpPr>
            <a:spLocks noGrp="1"/>
          </p:cNvSpPr>
          <p:nvPr>
            <p:ph idx="1"/>
          </p:nvPr>
        </p:nvSpPr>
        <p:spPr>
          <a:xfrm>
            <a:off x="643467" y="2638044"/>
            <a:ext cx="6242715" cy="3415622"/>
          </a:xfrm>
        </p:spPr>
        <p:txBody>
          <a:bodyPr>
            <a:normAutofit fontScale="92500" lnSpcReduction="10000"/>
          </a:bodyPr>
          <a:lstStyle/>
          <a:p>
            <a:r>
              <a:rPr lang="en-GB" sz="1600" b="1" dirty="0">
                <a:solidFill>
                  <a:schemeClr val="bg1"/>
                </a:solidFill>
                <a:latin typeface="Arial" panose="020B0604020202020204" pitchFamily="34" charset="0"/>
                <a:cs typeface="Arial" panose="020B0604020202020204" pitchFamily="34" charset="0"/>
              </a:rPr>
              <a:t>Pioneers and Patrons: </a:t>
            </a:r>
            <a:r>
              <a:rPr lang="en-GB" sz="1600" dirty="0">
                <a:solidFill>
                  <a:schemeClr val="bg1"/>
                </a:solidFill>
                <a:latin typeface="Arial" panose="020B0604020202020204" pitchFamily="34" charset="0"/>
                <a:cs typeface="Arial" panose="020B0604020202020204" pitchFamily="34" charset="0"/>
              </a:rPr>
              <a:t>Alexander Raby and Charles Neville were instrumental, in financing infrastructures and industries that laid Llanelli's industrial foundation. Their investments in coal and copper smelting propelled the town into economic prominence.</a:t>
            </a:r>
          </a:p>
          <a:p>
            <a:r>
              <a:rPr lang="en-GB" sz="1600" b="1" dirty="0">
                <a:solidFill>
                  <a:schemeClr val="bg1"/>
                </a:solidFill>
                <a:latin typeface="Arial" panose="020B0604020202020204" pitchFamily="34" charset="0"/>
                <a:cs typeface="Arial" panose="020B0604020202020204" pitchFamily="34" charset="0"/>
              </a:rPr>
              <a:t>Copperworks Cornerstone: </a:t>
            </a:r>
            <a:r>
              <a:rPr lang="en-GB" sz="1600" dirty="0">
                <a:solidFill>
                  <a:schemeClr val="bg1"/>
                </a:solidFill>
                <a:latin typeface="Arial" panose="020B0604020202020204" pitchFamily="34" charset="0"/>
                <a:cs typeface="Arial" panose="020B0604020202020204" pitchFamily="34" charset="0"/>
              </a:rPr>
              <a:t>The establishment of the Llanelli Copperworks in 1805 marked a turning point, making Llanelli a key player in the global copper market. This venture not only boosted local employment but also positioned Wales as a leading copper producer worldwide.</a:t>
            </a:r>
          </a:p>
          <a:p>
            <a:r>
              <a:rPr lang="en-GB" sz="1600" b="1" dirty="0">
                <a:solidFill>
                  <a:schemeClr val="bg1"/>
                </a:solidFill>
                <a:latin typeface="Arial" panose="020B0604020202020204" pitchFamily="34" charset="0"/>
                <a:cs typeface="Arial" panose="020B0604020202020204" pitchFamily="34" charset="0"/>
              </a:rPr>
              <a:t>Railway Revolution: </a:t>
            </a:r>
            <a:r>
              <a:rPr lang="en-GB" sz="1600" dirty="0">
                <a:solidFill>
                  <a:schemeClr val="bg1"/>
                </a:solidFill>
                <a:latin typeface="Arial" panose="020B0604020202020204" pitchFamily="34" charset="0"/>
                <a:cs typeface="Arial" panose="020B0604020202020204" pitchFamily="34" charset="0"/>
              </a:rPr>
              <a:t>The introduction of the railway system in the 1830s enhanced Llanelli's connectivity, facilitating efficient transport of goods and contributing significantly to its export economy. This infrastructure was pivotal in linking Llanelli to larger markets and ports, amplifying its industrial output.</a:t>
            </a:r>
          </a:p>
          <a:p>
            <a:endParaRPr lang="en-US" dirty="0">
              <a:solidFill>
                <a:schemeClr val="bg1"/>
              </a:solidFill>
            </a:endParaRPr>
          </a:p>
        </p:txBody>
      </p:sp>
      <p:pic>
        <p:nvPicPr>
          <p:cNvPr id="4" name="Content Placeholder 3">
            <a:extLst>
              <a:ext uri="{FF2B5EF4-FFF2-40B4-BE49-F238E27FC236}">
                <a16:creationId xmlns:a16="http://schemas.microsoft.com/office/drawing/2014/main" id="{BE4D50E3-845A-244A-3935-93176C9F860F}"/>
              </a:ext>
            </a:extLst>
          </p:cNvPr>
          <p:cNvPicPr>
            <a:picLocks noChangeAspect="1"/>
          </p:cNvPicPr>
          <p:nvPr/>
        </p:nvPicPr>
        <p:blipFill>
          <a:blip r:embed="rId4"/>
          <a:stretch>
            <a:fillRect/>
          </a:stretch>
        </p:blipFill>
        <p:spPr>
          <a:xfrm>
            <a:off x="7529649" y="-1"/>
            <a:ext cx="4662349" cy="6858001"/>
          </a:xfrm>
          <a:prstGeom prst="rect">
            <a:avLst/>
          </a:prstGeom>
        </p:spPr>
      </p:pic>
      <p:pic>
        <p:nvPicPr>
          <p:cNvPr id="3" name="New Recording 2">
            <a:hlinkClick r:id="" action="ppaction://media"/>
            <a:extLst>
              <a:ext uri="{FF2B5EF4-FFF2-40B4-BE49-F238E27FC236}">
                <a16:creationId xmlns:a16="http://schemas.microsoft.com/office/drawing/2014/main" id="{45E9E800-38EA-D444-08B9-67AEDE9FC7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40550" y="6219825"/>
            <a:ext cx="487363" cy="487363"/>
          </a:xfrm>
          <a:prstGeom prst="rect">
            <a:avLst/>
          </a:prstGeom>
        </p:spPr>
      </p:pic>
    </p:spTree>
    <p:extLst>
      <p:ext uri="{BB962C8B-B14F-4D97-AF65-F5344CB8AC3E}">
        <p14:creationId xmlns:p14="http://schemas.microsoft.com/office/powerpoint/2010/main" val="3953082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7C5FA-C195-0E72-76FE-16AC9638FE92}"/>
              </a:ext>
            </a:extLst>
          </p:cNvPr>
          <p:cNvSpPr>
            <a:spLocks noGrp="1"/>
          </p:cNvSpPr>
          <p:nvPr>
            <p:ph type="title"/>
          </p:nvPr>
        </p:nvSpPr>
        <p:spPr>
          <a:xfrm>
            <a:off x="643466" y="643467"/>
            <a:ext cx="6632823" cy="1728044"/>
          </a:xfrm>
          <a:noFill/>
          <a:ln>
            <a:solidFill>
              <a:schemeClr val="bg1"/>
            </a:solidFill>
          </a:ln>
        </p:spPr>
        <p:txBody>
          <a:bodyPr wrap="square">
            <a:normAutofit/>
          </a:bodyPr>
          <a:lstStyle/>
          <a:p>
            <a:r>
              <a:rPr lang="en-GB" dirty="0">
                <a:solidFill>
                  <a:srgbClr val="FF0000"/>
                </a:solidFill>
                <a:latin typeface="Arial Black" panose="020B0A04020102020204" pitchFamily="34" charset="0"/>
              </a:rPr>
              <a:t>The Industrial Process and Environment</a:t>
            </a:r>
          </a:p>
        </p:txBody>
      </p:sp>
      <p:sp>
        <p:nvSpPr>
          <p:cNvPr id="27" name="Content Placeholder 15">
            <a:extLst>
              <a:ext uri="{FF2B5EF4-FFF2-40B4-BE49-F238E27FC236}">
                <a16:creationId xmlns:a16="http://schemas.microsoft.com/office/drawing/2014/main" id="{193FEAE5-0FB5-CC0E-83E4-8750AFB8A8B8}"/>
              </a:ext>
            </a:extLst>
          </p:cNvPr>
          <p:cNvSpPr>
            <a:spLocks noGrp="1"/>
          </p:cNvSpPr>
          <p:nvPr>
            <p:ph idx="1"/>
          </p:nvPr>
        </p:nvSpPr>
        <p:spPr>
          <a:xfrm>
            <a:off x="643467" y="2638044"/>
            <a:ext cx="6242715" cy="3415622"/>
          </a:xfrm>
        </p:spPr>
        <p:txBody>
          <a:bodyPr>
            <a:normAutofit/>
          </a:bodyPr>
          <a:lstStyle/>
          <a:p>
            <a:r>
              <a:rPr lang="en-GB" sz="1400" b="1" dirty="0">
                <a:solidFill>
                  <a:schemeClr val="bg1"/>
                </a:solidFill>
                <a:latin typeface="Arial" panose="020B0604020202020204" pitchFamily="34" charset="0"/>
                <a:cs typeface="Arial" panose="020B0604020202020204" pitchFamily="34" charset="0"/>
              </a:rPr>
              <a:t>Coal Mining Mastery: </a:t>
            </a:r>
            <a:r>
              <a:rPr lang="en-GB" sz="1400" dirty="0">
                <a:solidFill>
                  <a:schemeClr val="bg1"/>
                </a:solidFill>
                <a:latin typeface="Arial" panose="020B0604020202020204" pitchFamily="34" charset="0"/>
                <a:cs typeface="Arial" panose="020B0604020202020204" pitchFamily="34" charset="0"/>
              </a:rPr>
              <a:t>Llanelli's prosperity was heavily reliant on its coal mines, which evolved from simple operations to more sophisticated deep mining techniques, drastically increasing output and fuelling various industries. This evolution was critical in meeting the energy demands of burgeoning industries.</a:t>
            </a:r>
          </a:p>
          <a:p>
            <a:r>
              <a:rPr lang="en-GB" sz="1400" b="1" dirty="0">
                <a:solidFill>
                  <a:schemeClr val="bg1"/>
                </a:solidFill>
                <a:latin typeface="Arial" panose="020B0604020202020204" pitchFamily="34" charset="0"/>
                <a:cs typeface="Arial" panose="020B0604020202020204" pitchFamily="34" charset="0"/>
              </a:rPr>
              <a:t>Technological Innovations: </a:t>
            </a:r>
            <a:r>
              <a:rPr lang="en-GB" sz="1400" dirty="0">
                <a:solidFill>
                  <a:schemeClr val="bg1"/>
                </a:solidFill>
                <a:latin typeface="Arial" panose="020B0604020202020204" pitchFamily="34" charset="0"/>
                <a:cs typeface="Arial" panose="020B0604020202020204" pitchFamily="34" charset="0"/>
              </a:rPr>
              <a:t>The transition to steam power marked a significant leap in productivity and efficiency, revolutionizing both the mining and manufacturing sectors in Llanelli. Steam engines facilitated deeper mining and powered the machinery in copperworks and tinplate factories.</a:t>
            </a:r>
          </a:p>
          <a:p>
            <a:r>
              <a:rPr lang="en-GB" sz="1400" b="1" dirty="0">
                <a:solidFill>
                  <a:schemeClr val="bg1"/>
                </a:solidFill>
                <a:latin typeface="Arial" panose="020B0604020202020204" pitchFamily="34" charset="0"/>
                <a:cs typeface="Arial" panose="020B0604020202020204" pitchFamily="34" charset="0"/>
              </a:rPr>
              <a:t>Environmental Impact: </a:t>
            </a:r>
            <a:r>
              <a:rPr lang="en-GB" sz="1400" dirty="0">
                <a:solidFill>
                  <a:schemeClr val="bg1"/>
                </a:solidFill>
                <a:latin typeface="Arial" panose="020B0604020202020204" pitchFamily="34" charset="0"/>
                <a:cs typeface="Arial" panose="020B0604020202020204" pitchFamily="34" charset="0"/>
              </a:rPr>
              <a:t>The industrial activities significantly altered Llanelli's landscape, leading to deforestation and pollution. However, these challenges also spurred early environmental awareness and initiatives aimed at mitigating industrial impacts.</a:t>
            </a:r>
            <a:endParaRPr lang="en-US" sz="1400"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D91AA9B-BC0A-0FC7-26C3-19660332951B}"/>
              </a:ext>
            </a:extLst>
          </p:cNvPr>
          <p:cNvPicPr>
            <a:picLocks noChangeAspect="1"/>
          </p:cNvPicPr>
          <p:nvPr/>
        </p:nvPicPr>
        <p:blipFill>
          <a:blip r:embed="rId4"/>
          <a:stretch>
            <a:fillRect/>
          </a:stretch>
        </p:blipFill>
        <p:spPr>
          <a:xfrm>
            <a:off x="7544652" y="0"/>
            <a:ext cx="4663440" cy="6858000"/>
          </a:xfrm>
          <a:prstGeom prst="rect">
            <a:avLst/>
          </a:prstGeom>
        </p:spPr>
      </p:pic>
      <p:pic>
        <p:nvPicPr>
          <p:cNvPr id="3" name="New Recording 3">
            <a:hlinkClick r:id="" action="ppaction://media"/>
            <a:extLst>
              <a:ext uri="{FF2B5EF4-FFF2-40B4-BE49-F238E27FC236}">
                <a16:creationId xmlns:a16="http://schemas.microsoft.com/office/drawing/2014/main" id="{FED79599-72F6-3C4C-F977-FD9BE7FD4E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728053" y="5968471"/>
            <a:ext cx="487363" cy="487362"/>
          </a:xfrm>
          <a:prstGeom prst="rect">
            <a:avLst/>
          </a:prstGeom>
        </p:spPr>
      </p:pic>
    </p:spTree>
    <p:extLst>
      <p:ext uri="{BB962C8B-B14F-4D97-AF65-F5344CB8AC3E}">
        <p14:creationId xmlns:p14="http://schemas.microsoft.com/office/powerpoint/2010/main" val="319361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5A68E-A8BD-3C3B-8E78-A1213315A04F}"/>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dirty="0">
                <a:solidFill>
                  <a:srgbClr val="FF0000"/>
                </a:solidFill>
                <a:latin typeface="Arial Black" panose="020B0A04020102020204" pitchFamily="34" charset="0"/>
              </a:rPr>
              <a:t>Workforce Dynamics and Social Fabric</a:t>
            </a:r>
          </a:p>
        </p:txBody>
      </p:sp>
      <p:sp>
        <p:nvSpPr>
          <p:cNvPr id="16" name="Content Placeholder 15">
            <a:extLst>
              <a:ext uri="{FF2B5EF4-FFF2-40B4-BE49-F238E27FC236}">
                <a16:creationId xmlns:a16="http://schemas.microsoft.com/office/drawing/2014/main" id="{A464AA61-C0A2-6EF8-8F90-258AF33666E6}"/>
              </a:ext>
            </a:extLst>
          </p:cNvPr>
          <p:cNvSpPr>
            <a:spLocks noGrp="1"/>
          </p:cNvSpPr>
          <p:nvPr>
            <p:ph idx="1"/>
          </p:nvPr>
        </p:nvSpPr>
        <p:spPr>
          <a:xfrm>
            <a:off x="643467" y="2638044"/>
            <a:ext cx="6242715" cy="3415622"/>
          </a:xfrm>
        </p:spPr>
        <p:txBody>
          <a:bodyPr>
            <a:normAutofit/>
          </a:bodyPr>
          <a:lstStyle/>
          <a:p>
            <a:r>
              <a:rPr lang="en-GB" sz="1400" b="1" dirty="0">
                <a:solidFill>
                  <a:schemeClr val="bg1"/>
                </a:solidFill>
                <a:latin typeface="Arial" panose="020B0604020202020204" pitchFamily="34" charset="0"/>
                <a:cs typeface="Arial" panose="020B0604020202020204" pitchFamily="34" charset="0"/>
              </a:rPr>
              <a:t>Labor Landscape Transformation: </a:t>
            </a:r>
            <a:r>
              <a:rPr lang="en-GB" sz="1400" dirty="0">
                <a:solidFill>
                  <a:schemeClr val="bg1"/>
                </a:solidFill>
                <a:latin typeface="Arial" panose="020B0604020202020204" pitchFamily="34" charset="0"/>
                <a:cs typeface="Arial" panose="020B0604020202020204" pitchFamily="34" charset="0"/>
              </a:rPr>
              <a:t>The industrial boom created a surge in employment opportunities, attracting a diverse workforce and fostering a burgeoning community. This influx of workers from various regions contributed to the town's dynamic social fabric.</a:t>
            </a:r>
          </a:p>
          <a:p>
            <a:r>
              <a:rPr lang="en-GB" sz="1400" b="1" dirty="0">
                <a:solidFill>
                  <a:schemeClr val="bg1"/>
                </a:solidFill>
                <a:latin typeface="Arial" panose="020B0604020202020204" pitchFamily="34" charset="0"/>
                <a:cs typeface="Arial" panose="020B0604020202020204" pitchFamily="34" charset="0"/>
              </a:rPr>
              <a:t>Child Labor and Social Issues</a:t>
            </a:r>
            <a:r>
              <a:rPr lang="en-GB" sz="1400" dirty="0">
                <a:solidFill>
                  <a:schemeClr val="bg1"/>
                </a:solidFill>
                <a:latin typeface="Arial" panose="020B0604020202020204" pitchFamily="34" charset="0"/>
                <a:cs typeface="Arial" panose="020B0604020202020204" pitchFamily="34" charset="0"/>
              </a:rPr>
              <a:t>: The reliance on child labour highlighted the era's harsh realities, with young workers facing perilous conditions. This practice underscored the urgent need for social reforms and better working conditions, sparking early labour movements.</a:t>
            </a:r>
          </a:p>
          <a:p>
            <a:r>
              <a:rPr lang="en-GB" sz="1400" b="1" dirty="0">
                <a:solidFill>
                  <a:schemeClr val="bg1"/>
                </a:solidFill>
                <a:latin typeface="Arial" panose="020B0604020202020204" pitchFamily="34" charset="0"/>
                <a:cs typeface="Arial" panose="020B0604020202020204" pitchFamily="34" charset="0"/>
              </a:rPr>
              <a:t>Cultural Integration and Shifts: </a:t>
            </a:r>
            <a:r>
              <a:rPr lang="en-GB" sz="1400" dirty="0">
                <a:solidFill>
                  <a:schemeClr val="bg1"/>
                </a:solidFill>
                <a:latin typeface="Arial" panose="020B0604020202020204" pitchFamily="34" charset="0"/>
                <a:cs typeface="Arial" panose="020B0604020202020204" pitchFamily="34" charset="0"/>
              </a:rPr>
              <a:t>The mixing of cultures from incoming workers enriched Llanelli's identity, leading to a vibrant blend of languages, traditions, and customs. This cultural mosaic became a hallmark of Llanelli's industrial society, reflecting its inclusive and evolving community ethos.</a:t>
            </a:r>
            <a:endParaRPr lang="en-US" sz="1400"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C95AE29-8F2D-F106-B6E2-E4A9560279AD}"/>
              </a:ext>
            </a:extLst>
          </p:cNvPr>
          <p:cNvPicPr>
            <a:picLocks noChangeAspect="1"/>
          </p:cNvPicPr>
          <p:nvPr/>
        </p:nvPicPr>
        <p:blipFill>
          <a:blip r:embed="rId4"/>
          <a:stretch>
            <a:fillRect/>
          </a:stretch>
        </p:blipFill>
        <p:spPr>
          <a:xfrm>
            <a:off x="7546847" y="0"/>
            <a:ext cx="4645153" cy="6858000"/>
          </a:xfrm>
          <a:prstGeom prst="rect">
            <a:avLst/>
          </a:prstGeom>
        </p:spPr>
      </p:pic>
      <p:pic>
        <p:nvPicPr>
          <p:cNvPr id="3" name="New Recording 4">
            <a:hlinkClick r:id="" action="ppaction://media"/>
            <a:extLst>
              <a:ext uri="{FF2B5EF4-FFF2-40B4-BE49-F238E27FC236}">
                <a16:creationId xmlns:a16="http://schemas.microsoft.com/office/drawing/2014/main" id="{2231DD07-2D4F-A2D5-6F69-E85DE57981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502164" y="6076517"/>
            <a:ext cx="487362" cy="487363"/>
          </a:xfrm>
          <a:prstGeom prst="rect">
            <a:avLst/>
          </a:prstGeom>
        </p:spPr>
      </p:pic>
    </p:spTree>
    <p:extLst>
      <p:ext uri="{BB962C8B-B14F-4D97-AF65-F5344CB8AC3E}">
        <p14:creationId xmlns:p14="http://schemas.microsoft.com/office/powerpoint/2010/main" val="629113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461800-BC58-C0AF-419D-5DA5FADE00C8}"/>
              </a:ext>
            </a:extLst>
          </p:cNvPr>
          <p:cNvPicPr>
            <a:picLocks noChangeAspect="1"/>
          </p:cNvPicPr>
          <p:nvPr/>
        </p:nvPicPr>
        <p:blipFill rotWithShape="1">
          <a:blip r:embed="rId4">
            <a:alphaModFix amt="40000"/>
          </a:blip>
          <a:srcRect l="444"/>
          <a:stretch/>
        </p:blipFill>
        <p:spPr>
          <a:xfrm>
            <a:off x="20" y="10"/>
            <a:ext cx="12191980" cy="6857990"/>
          </a:xfrm>
          <a:prstGeom prst="rect">
            <a:avLst/>
          </a:prstGeom>
        </p:spPr>
      </p:pic>
      <p:sp>
        <p:nvSpPr>
          <p:cNvPr id="2" name="Title 1">
            <a:extLst>
              <a:ext uri="{FF2B5EF4-FFF2-40B4-BE49-F238E27FC236}">
                <a16:creationId xmlns:a16="http://schemas.microsoft.com/office/drawing/2014/main" id="{BA29675F-59AA-2BD5-4596-423899C97C68}"/>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GB" dirty="0">
                <a:solidFill>
                  <a:srgbClr val="FF0000"/>
                </a:solidFill>
                <a:latin typeface="Arial Black" panose="020B0A04020102020204" pitchFamily="34" charset="0"/>
              </a:rPr>
              <a:t>Llanelli's Transformation: Then and Now</a:t>
            </a:r>
          </a:p>
        </p:txBody>
      </p:sp>
      <p:sp>
        <p:nvSpPr>
          <p:cNvPr id="3" name="Content Placeholder 2">
            <a:extLst>
              <a:ext uri="{FF2B5EF4-FFF2-40B4-BE49-F238E27FC236}">
                <a16:creationId xmlns:a16="http://schemas.microsoft.com/office/drawing/2014/main" id="{004F253C-1901-0816-4408-4999EA78CDE5}"/>
              </a:ext>
            </a:extLst>
          </p:cNvPr>
          <p:cNvSpPr>
            <a:spLocks noGrp="1"/>
          </p:cNvSpPr>
          <p:nvPr>
            <p:ph idx="1"/>
          </p:nvPr>
        </p:nvSpPr>
        <p:spPr>
          <a:xfrm>
            <a:off x="3064212" y="2638044"/>
            <a:ext cx="5136205" cy="3101983"/>
          </a:xfrm>
        </p:spPr>
        <p:txBody>
          <a:bodyPr>
            <a:normAutofit fontScale="92500" lnSpcReduction="20000"/>
          </a:bodyPr>
          <a:lstStyle/>
          <a:p>
            <a:r>
              <a:rPr lang="en-GB" sz="1500" b="1" dirty="0">
                <a:latin typeface="Arial" panose="020B0604020202020204" pitchFamily="34" charset="0"/>
                <a:cs typeface="Arial" panose="020B0604020202020204" pitchFamily="34" charset="0"/>
              </a:rPr>
              <a:t>Industrial to Post-Industrial Shift</a:t>
            </a:r>
            <a:r>
              <a:rPr lang="en-GB" sz="1500" dirty="0">
                <a:latin typeface="Arial" panose="020B0604020202020204" pitchFamily="34" charset="0"/>
                <a:cs typeface="Arial" panose="020B0604020202020204" pitchFamily="34" charset="0"/>
              </a:rPr>
              <a:t>: Once a heartbeat of the Industrial Revolution, fuelled by coal and tinplate industries, Llanelli has transitioned into a diverse economy focusing on services, technology, and green industries, reflecting a global shift towards sustainable development.</a:t>
            </a:r>
          </a:p>
          <a:p>
            <a:r>
              <a:rPr lang="en-GB" sz="1500" b="1" dirty="0">
                <a:latin typeface="Arial" panose="020B0604020202020204" pitchFamily="34" charset="0"/>
                <a:cs typeface="Arial" panose="020B0604020202020204" pitchFamily="34" charset="0"/>
              </a:rPr>
              <a:t>Urban Landscape Evolution: </a:t>
            </a:r>
            <a:r>
              <a:rPr lang="en-GB" sz="1500" dirty="0">
                <a:latin typeface="Arial" panose="020B0604020202020204" pitchFamily="34" charset="0"/>
                <a:cs typeface="Arial" panose="020B0604020202020204" pitchFamily="34" charset="0"/>
              </a:rPr>
              <a:t>The town's physical landscape has dramatically transformed, from smoke-filled skies and industrial buildings to green spaces, modern residential areas, and revitalized waterfronts, symbolizing Llanelli's adaptation to contemporary urban needs.</a:t>
            </a:r>
          </a:p>
          <a:p>
            <a:r>
              <a:rPr lang="en-GB" sz="1500" b="1" dirty="0">
                <a:latin typeface="Arial" panose="020B0604020202020204" pitchFamily="34" charset="0"/>
                <a:cs typeface="Arial" panose="020B0604020202020204" pitchFamily="34" charset="0"/>
              </a:rPr>
              <a:t>Community and Culture Reshaping: </a:t>
            </a:r>
            <a:r>
              <a:rPr lang="en-GB" sz="1500" dirty="0">
                <a:latin typeface="Arial" panose="020B0604020202020204" pitchFamily="34" charset="0"/>
                <a:cs typeface="Arial" panose="020B0604020202020204" pitchFamily="34" charset="0"/>
              </a:rPr>
              <a:t>Llanelli's community has evolved from a workforce centred around heavy industries to a vibrant mix of cultures and professions, with a strong emphasis on education, cultural preservation, and innovation</a:t>
            </a:r>
            <a:r>
              <a:rPr lang="en-GB" sz="1400" dirty="0">
                <a:latin typeface="Arial" panose="020B0604020202020204" pitchFamily="34" charset="0"/>
                <a:cs typeface="Arial" panose="020B0604020202020204" pitchFamily="34" charset="0"/>
              </a:rPr>
              <a:t>, maintaining its rich heritage while embracing the future.</a:t>
            </a:r>
          </a:p>
        </p:txBody>
      </p:sp>
      <p:pic>
        <p:nvPicPr>
          <p:cNvPr id="5" name="New Recording 5">
            <a:hlinkClick r:id="" action="ppaction://media"/>
            <a:extLst>
              <a:ext uri="{FF2B5EF4-FFF2-40B4-BE49-F238E27FC236}">
                <a16:creationId xmlns:a16="http://schemas.microsoft.com/office/drawing/2014/main" id="{06358F3A-6C43-D07B-4B08-E7AB1FB108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87088" y="6288088"/>
            <a:ext cx="487362" cy="487362"/>
          </a:xfrm>
          <a:prstGeom prst="rect">
            <a:avLst/>
          </a:prstGeom>
        </p:spPr>
      </p:pic>
    </p:spTree>
    <p:extLst>
      <p:ext uri="{BB962C8B-B14F-4D97-AF65-F5344CB8AC3E}">
        <p14:creationId xmlns:p14="http://schemas.microsoft.com/office/powerpoint/2010/main" val="18790621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7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AC56C-989E-3C70-8C07-AD923959425D}"/>
              </a:ext>
            </a:extLst>
          </p:cNvPr>
          <p:cNvSpPr>
            <a:spLocks noGrp="1"/>
          </p:cNvSpPr>
          <p:nvPr>
            <p:ph type="title"/>
          </p:nvPr>
        </p:nvSpPr>
        <p:spPr>
          <a:xfrm>
            <a:off x="2231136" y="467418"/>
            <a:ext cx="7729728" cy="1188720"/>
          </a:xfrm>
          <a:solidFill>
            <a:srgbClr val="FFFFFF"/>
          </a:solidFill>
        </p:spPr>
        <p:txBody>
          <a:bodyPr>
            <a:normAutofit/>
          </a:bodyPr>
          <a:lstStyle/>
          <a:p>
            <a:r>
              <a:rPr lang="en-GB" dirty="0">
                <a:solidFill>
                  <a:srgbClr val="FF000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6EC385F0-C69D-F62B-1E62-EC3E7B4E89DF}"/>
              </a:ext>
            </a:extLst>
          </p:cNvPr>
          <p:cNvSpPr>
            <a:spLocks noGrp="1"/>
          </p:cNvSpPr>
          <p:nvPr>
            <p:ph idx="1"/>
          </p:nvPr>
        </p:nvSpPr>
        <p:spPr>
          <a:xfrm>
            <a:off x="1706062" y="2291262"/>
            <a:ext cx="8779512" cy="2879256"/>
          </a:xfrm>
        </p:spPr>
        <p:txBody>
          <a:bodyPr>
            <a:normAutofit fontScale="55000" lnSpcReduction="20000"/>
          </a:bodyPr>
          <a:lstStyle/>
          <a:p>
            <a:r>
              <a:rPr lang="en-GB" sz="1900" dirty="0">
                <a:solidFill>
                  <a:srgbClr val="404040"/>
                </a:solidFill>
                <a:latin typeface="Arial" panose="020B0604020202020204" pitchFamily="34" charset="0"/>
                <a:cs typeface="Arial" panose="020B0604020202020204" pitchFamily="34" charset="0"/>
                <a:hlinkClick r:id="rId2"/>
              </a:rPr>
              <a:t>https://www.britainfromabove.org.uk/en/image/WPW029849</a:t>
            </a:r>
            <a:endParaRPr lang="en-GB" sz="1900" dirty="0">
              <a:solidFill>
                <a:srgbClr val="404040"/>
              </a:solidFill>
              <a:latin typeface="Arial" panose="020B0604020202020204" pitchFamily="34" charset="0"/>
              <a:cs typeface="Arial" panose="020B0604020202020204" pitchFamily="34" charset="0"/>
            </a:endParaRPr>
          </a:p>
          <a:p>
            <a:r>
              <a:rPr lang="en-GB" sz="1900" dirty="0">
                <a:solidFill>
                  <a:srgbClr val="404040"/>
                </a:solidFill>
                <a:latin typeface="Arial" panose="020B0604020202020204" pitchFamily="34" charset="0"/>
                <a:cs typeface="Arial" panose="020B0604020202020204" pitchFamily="34" charset="0"/>
                <a:hlinkClick r:id="rId3"/>
              </a:rPr>
              <a:t>https://www.lovellanelli.co.uk/english/</a:t>
            </a:r>
            <a:endParaRPr lang="en-GB" sz="1900" dirty="0">
              <a:solidFill>
                <a:srgbClr val="404040"/>
              </a:solidFill>
              <a:latin typeface="Arial" panose="020B0604020202020204" pitchFamily="34" charset="0"/>
              <a:cs typeface="Arial" panose="020B0604020202020204" pitchFamily="34" charset="0"/>
            </a:endParaRPr>
          </a:p>
          <a:p>
            <a:r>
              <a:rPr lang="en-GB" sz="1900" dirty="0">
                <a:solidFill>
                  <a:srgbClr val="404040"/>
                </a:solidFill>
                <a:latin typeface="Arial" panose="020B0604020202020204" pitchFamily="34" charset="0"/>
                <a:cs typeface="Arial" panose="020B0604020202020204" pitchFamily="34" charset="0"/>
              </a:rPr>
              <a:t>Crisp, R., 2016. After urban regeneration: communities, policy and place. Housing Studies, 31(8), pp.1020–1022. Available at: </a:t>
            </a:r>
            <a:r>
              <a:rPr lang="en-GB" sz="1900" dirty="0">
                <a:solidFill>
                  <a:srgbClr val="404040"/>
                </a:solidFill>
                <a:latin typeface="Arial" panose="020B0604020202020204" pitchFamily="34" charset="0"/>
                <a:cs typeface="Arial" panose="020B0604020202020204" pitchFamily="34" charset="0"/>
                <a:hlinkClick r:id="rId4"/>
              </a:rPr>
              <a:t>https://doi.org/10.1080/02673037.2016.1225392</a:t>
            </a:r>
            <a:r>
              <a:rPr lang="en-GB" sz="1900" dirty="0">
                <a:solidFill>
                  <a:srgbClr val="404040"/>
                </a:solidFill>
                <a:latin typeface="Arial" panose="020B0604020202020204" pitchFamily="34" charset="0"/>
                <a:cs typeface="Arial" panose="020B0604020202020204" pitchFamily="34" charset="0"/>
              </a:rPr>
              <a:t>.</a:t>
            </a:r>
          </a:p>
          <a:p>
            <a:r>
              <a:rPr lang="en-GB" sz="1900" dirty="0">
                <a:solidFill>
                  <a:srgbClr val="404040"/>
                </a:solidFill>
                <a:latin typeface="Arial" panose="020B0604020202020204" pitchFamily="34" charset="0"/>
                <a:cs typeface="Arial" panose="020B0604020202020204" pitchFamily="34" charset="0"/>
              </a:rPr>
              <a:t>Hill, D., 1998. Eleventh-century Labours of the Months in Prose and Pictures. Landscape History, 20(1), pp.29–39. Available at: </a:t>
            </a:r>
            <a:r>
              <a:rPr lang="en-GB" sz="1900" dirty="0">
                <a:solidFill>
                  <a:srgbClr val="404040"/>
                </a:solidFill>
                <a:latin typeface="Arial" panose="020B0604020202020204" pitchFamily="34" charset="0"/>
                <a:cs typeface="Arial" panose="020B0604020202020204" pitchFamily="34" charset="0"/>
                <a:hlinkClick r:id="rId5"/>
              </a:rPr>
              <a:t>https://doi.org/10.1080/01433768.1998.10594500</a:t>
            </a:r>
            <a:r>
              <a:rPr lang="en-GB" sz="1900" dirty="0">
                <a:solidFill>
                  <a:srgbClr val="404040"/>
                </a:solidFill>
                <a:latin typeface="Arial" panose="020B0604020202020204" pitchFamily="34" charset="0"/>
                <a:cs typeface="Arial" panose="020B0604020202020204" pitchFamily="34" charset="0"/>
              </a:rPr>
              <a:t>.</a:t>
            </a:r>
          </a:p>
          <a:p>
            <a:r>
              <a:rPr lang="en-GB" sz="1900" dirty="0">
                <a:solidFill>
                  <a:srgbClr val="404040"/>
                </a:solidFill>
                <a:latin typeface="Arial" panose="020B0604020202020204" pitchFamily="34" charset="0"/>
                <a:cs typeface="Arial" panose="020B0604020202020204" pitchFamily="34" charset="0"/>
              </a:rPr>
              <a:t>Newell, E. &amp; Watts, S., 1996. The Environmental Impact of Industrialisation in South Wales in the Nineteenth Century: “Copper Smoke” and the Llanelli Copper Company. Environment and History, 2(3), pp.309–336. Available at: </a:t>
            </a:r>
            <a:r>
              <a:rPr lang="en-GB" sz="1900" dirty="0">
                <a:solidFill>
                  <a:srgbClr val="404040"/>
                </a:solidFill>
                <a:latin typeface="Arial" panose="020B0604020202020204" pitchFamily="34" charset="0"/>
                <a:cs typeface="Arial" panose="020B0604020202020204" pitchFamily="34" charset="0"/>
                <a:hlinkClick r:id="rId6"/>
              </a:rPr>
              <a:t>https://doi.org/10.3197/096734096779522248</a:t>
            </a:r>
            <a:r>
              <a:rPr lang="en-GB" sz="1900" dirty="0">
                <a:solidFill>
                  <a:srgbClr val="404040"/>
                </a:solidFill>
                <a:latin typeface="Arial" panose="020B0604020202020204" pitchFamily="34" charset="0"/>
                <a:cs typeface="Arial" panose="020B0604020202020204" pitchFamily="34" charset="0"/>
              </a:rPr>
              <a:t>.</a:t>
            </a:r>
          </a:p>
          <a:p>
            <a:r>
              <a:rPr lang="en-GB" sz="1900" dirty="0">
                <a:solidFill>
                  <a:srgbClr val="404040"/>
                </a:solidFill>
                <a:latin typeface="Arial" panose="020B0604020202020204" pitchFamily="34" charset="0"/>
                <a:cs typeface="Arial" panose="020B0604020202020204" pitchFamily="34" charset="0"/>
              </a:rPr>
              <a:t>Phillips, W.H., 1988. The Growth and Decline of the South Wales Iron Industry, 1760–1880: An Industrial History. By Michael Atkinson and Colin Baber. The Journal of Economic History, 48(4), pp.940–941. Available at: </a:t>
            </a:r>
            <a:r>
              <a:rPr lang="en-GB" sz="1900" dirty="0">
                <a:solidFill>
                  <a:srgbClr val="404040"/>
                </a:solidFill>
                <a:latin typeface="Arial" panose="020B0604020202020204" pitchFamily="34" charset="0"/>
                <a:cs typeface="Arial" panose="020B0604020202020204" pitchFamily="34" charset="0"/>
                <a:hlinkClick r:id="rId7"/>
              </a:rPr>
              <a:t>https://doi.org/10.1017/s0022050700006872</a:t>
            </a:r>
            <a:r>
              <a:rPr lang="en-GB" sz="1900" dirty="0">
                <a:solidFill>
                  <a:srgbClr val="404040"/>
                </a:solidFill>
                <a:latin typeface="Arial" panose="020B0604020202020204" pitchFamily="34" charset="0"/>
                <a:cs typeface="Arial" panose="020B0604020202020204" pitchFamily="34" charset="0"/>
              </a:rPr>
              <a:t>.</a:t>
            </a:r>
          </a:p>
          <a:p>
            <a:r>
              <a:rPr lang="en-GB" sz="1900" dirty="0">
                <a:solidFill>
                  <a:srgbClr val="404040"/>
                </a:solidFill>
                <a:latin typeface="Arial" panose="020B0604020202020204" pitchFamily="34" charset="0"/>
                <a:cs typeface="Arial" panose="020B0604020202020204" pitchFamily="34" charset="0"/>
              </a:rPr>
              <a:t>Redford, A. &amp; Dodd, A.H., 1933. The Industrial Revolution in North Wales. The Economic History Review, 4(3), p.367. Available at: </a:t>
            </a:r>
            <a:r>
              <a:rPr lang="en-GB" sz="1900" dirty="0">
                <a:solidFill>
                  <a:srgbClr val="404040"/>
                </a:solidFill>
                <a:latin typeface="Arial" panose="020B0604020202020204" pitchFamily="34" charset="0"/>
                <a:cs typeface="Arial" panose="020B0604020202020204" pitchFamily="34" charset="0"/>
                <a:hlinkClick r:id="rId8"/>
              </a:rPr>
              <a:t>https://doi.org/10.2307/2590658</a:t>
            </a:r>
            <a:r>
              <a:rPr lang="en-GB" sz="1900" dirty="0">
                <a:solidFill>
                  <a:srgbClr val="404040"/>
                </a:solidFill>
                <a:latin typeface="Arial" panose="020B0604020202020204" pitchFamily="34" charset="0"/>
                <a:cs typeface="Arial" panose="020B0604020202020204" pitchFamily="34" charset="0"/>
              </a:rPr>
              <a:t>.</a:t>
            </a:r>
          </a:p>
          <a:p>
            <a:endParaRPr lang="en-GB" sz="1900" dirty="0">
              <a:solidFill>
                <a:srgbClr val="404040"/>
              </a:solidFill>
              <a:latin typeface="Arial" panose="020B0604020202020204" pitchFamily="34" charset="0"/>
              <a:cs typeface="Arial" panose="020B0604020202020204" pitchFamily="34" charset="0"/>
            </a:endParaRPr>
          </a:p>
          <a:p>
            <a:endParaRPr lang="en-GB" dirty="0">
              <a:solidFill>
                <a:srgbClr val="404040"/>
              </a:solidFill>
            </a:endParaRPr>
          </a:p>
          <a:p>
            <a:endParaRPr lang="en-GB" dirty="0">
              <a:solidFill>
                <a:srgbClr val="404040"/>
              </a:solidFill>
            </a:endParaRPr>
          </a:p>
          <a:p>
            <a:endParaRPr lang="en-GB" dirty="0">
              <a:solidFill>
                <a:srgbClr val="404040"/>
              </a:solidFill>
            </a:endParaRPr>
          </a:p>
        </p:txBody>
      </p:sp>
    </p:spTree>
    <p:extLst>
      <p:ext uri="{BB962C8B-B14F-4D97-AF65-F5344CB8AC3E}">
        <p14:creationId xmlns:p14="http://schemas.microsoft.com/office/powerpoint/2010/main" val="161142256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800</Words>
  <Application>Microsoft Office PowerPoint</Application>
  <PresentationFormat>Widescreen</PresentationFormat>
  <Paragraphs>28</Paragraphs>
  <Slides>6</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Arial Black</vt:lpstr>
      <vt:lpstr>Gill Sans MT</vt:lpstr>
      <vt:lpstr>Parcel</vt:lpstr>
      <vt:lpstr>Llanelli Reimagined: A Journey from Industrial Legacy to Contemporary Vitality</vt:lpstr>
      <vt:lpstr>Industrial Vanguard of Llanelli</vt:lpstr>
      <vt:lpstr>The Industrial Process and Environment</vt:lpstr>
      <vt:lpstr>Workforce Dynamics and Social Fabric</vt:lpstr>
      <vt:lpstr>Llanelli's Transformation: Then and Now</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Llanelli Reimagined: A Journey from Industrial Legacy to Contemporary Vitality</dc:title>
  <dc:creator>Mirabela Voican (1907947)</dc:creator>
  <cp:lastModifiedBy>Mirabela Voican (1907947)</cp:lastModifiedBy>
  <cp:revision>3</cp:revision>
  <dcterms:created xsi:type="dcterms:W3CDTF">2024-02-25T01:31:20Z</dcterms:created>
  <dcterms:modified xsi:type="dcterms:W3CDTF">2024-03-01T14:17:30Z</dcterms:modified>
</cp:coreProperties>
</file>